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9"/>
  </p:notesMasterIdLst>
  <p:handoutMasterIdLst>
    <p:handoutMasterId r:id="rId70"/>
  </p:handoutMasterIdLst>
  <p:sldIdLst>
    <p:sldId id="473" r:id="rId5"/>
    <p:sldId id="474" r:id="rId6"/>
    <p:sldId id="475" r:id="rId7"/>
    <p:sldId id="652" r:id="rId8"/>
    <p:sldId id="493" r:id="rId9"/>
    <p:sldId id="552" r:id="rId10"/>
    <p:sldId id="495" r:id="rId11"/>
    <p:sldId id="658" r:id="rId12"/>
    <p:sldId id="65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01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8" r:id="rId34"/>
    <p:sldId id="547" r:id="rId35"/>
    <p:sldId id="549" r:id="rId36"/>
    <p:sldId id="550" r:id="rId37"/>
    <p:sldId id="551" r:id="rId38"/>
    <p:sldId id="502" r:id="rId39"/>
    <p:sldId id="526" r:id="rId40"/>
    <p:sldId id="654" r:id="rId41"/>
    <p:sldId id="659" r:id="rId42"/>
    <p:sldId id="660" r:id="rId43"/>
    <p:sldId id="653" r:id="rId44"/>
    <p:sldId id="503" r:id="rId45"/>
    <p:sldId id="504" r:id="rId46"/>
    <p:sldId id="505" r:id="rId47"/>
    <p:sldId id="506" r:id="rId48"/>
    <p:sldId id="507" r:id="rId49"/>
    <p:sldId id="516" r:id="rId50"/>
    <p:sldId id="508" r:id="rId51"/>
    <p:sldId id="509" r:id="rId52"/>
    <p:sldId id="510" r:id="rId53"/>
    <p:sldId id="511" r:id="rId54"/>
    <p:sldId id="517" r:id="rId55"/>
    <p:sldId id="512" r:id="rId56"/>
    <p:sldId id="513" r:id="rId57"/>
    <p:sldId id="518" r:id="rId58"/>
    <p:sldId id="514" r:id="rId59"/>
    <p:sldId id="515" r:id="rId60"/>
    <p:sldId id="519" r:id="rId61"/>
    <p:sldId id="656" r:id="rId62"/>
    <p:sldId id="655" r:id="rId63"/>
    <p:sldId id="522" r:id="rId64"/>
    <p:sldId id="553" r:id="rId65"/>
    <p:sldId id="650" r:id="rId66"/>
    <p:sldId id="651" r:id="rId67"/>
    <p:sldId id="525" r:id="rId6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ry, Elizabeth" initials="CE" lastIdx="0" clrIdx="0">
    <p:extLst>
      <p:ext uri="{19B8F6BF-5375-455C-9EA6-DF929625EA0E}">
        <p15:presenceInfo xmlns:p15="http://schemas.microsoft.com/office/powerpoint/2012/main" userId="Cherry, Elizabe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0" autoAdjust="0"/>
    <p:restoredTop sz="94427"/>
  </p:normalViewPr>
  <p:slideViewPr>
    <p:cSldViewPr snapToObjects="1">
      <p:cViewPr varScale="1">
        <p:scale>
          <a:sx n="66" d="100"/>
          <a:sy n="66" d="100"/>
        </p:scale>
        <p:origin x="427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48590-CD74-924B-B754-A7471626B5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2E6CA-B16F-A240-A00A-E7EDDC195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7F1DC3E-5681-4C1A-A182-330DA59B61EA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ADBD-2EE2-F544-A1BC-D407A654BD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396D-FB9C-2D43-9016-9AC7D53CF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4C8B7F0-13F4-4619-A3CC-7EA42FDBC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BB856-411C-C64E-9FC7-08397F7D03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9B37B-9F49-0644-BD88-CE6AD870BE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B35E947-596E-4E5B-BD9D-607157172E3C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A5B5CD-C8DD-0B44-800D-DDFA64911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F17AE1-8290-8841-BE16-6BB41BEC4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A61B5-86DA-2748-ABED-6FD9F1919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F8AD-242F-C747-9419-72C57B63D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C045C24-5D82-4F1F-BC49-4C1ABD5A7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0764D-5928-804B-9D52-E68C19C2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FDDC289-ABE0-472A-8114-35F10501AAC3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A22E-BB57-5A45-9796-6A56A536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ADE4-EB47-F04B-B06C-D508B32B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3071177-9B1E-4498-8D53-662C11B124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51867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1BBF-9325-9540-A481-C4B42A30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6292AEF-7C7A-4E43-8D50-28851AAFEB10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A2DC-0B1C-534B-87BE-9ED23A5C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88B7-58FC-CB4A-8E80-B441CE87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84566BB-459C-4EA6-85DE-F9117D571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40204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36E8-CD93-2E49-8D18-90B97220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82FB8BC-DEE0-479B-A829-A5323CEAC8EB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694E-C6B6-C44F-B7E9-945192B1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5AD4-ED16-E240-893F-30E664F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1D26C43-2683-4ECE-B9C5-6F8D39844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759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D4409-E8E1-DE4B-AB75-388C2E9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ECBE797-4D20-4FB9-AB4D-9FD3835B9631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27A0-6C3B-7348-A4DA-0D978DEC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A43CC-71FA-A34A-B544-D9F78CF3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05A8ABC-B82E-46D1-8228-6F82DF209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98003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621D-7F67-AC4E-B099-B55A3275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B6E3CC5-B8BA-4607-BF02-640D1F8C124E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42116-26C8-FD4B-86CA-84E2E27C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AC7F-4A2C-D049-B0E8-1A0BCF97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623363F-335F-46F7-8543-37649813A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83881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6376-1DE5-1D4B-8319-09FE539A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7EDB476-3D73-4A15-A62F-C04675DE14CB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05CED-7427-1E4D-B22E-031AD8EC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97A6-7F3D-3D43-A761-C0DBE82B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C00E984-FBC5-4B4E-A0FF-1EA2F9A9A8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90627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3EF5C-292A-9D45-B8BE-3986EA2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0F3E127-C8A9-48BB-8939-37E566605A69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AB955-4CD5-244E-B292-D908F55D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C077F-EB91-5543-ADD3-204D5810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265CE6D-B584-4C6F-BF24-11FB479D1E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1426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FE18A-3B07-A64A-BBFE-A980341B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F69D38D-D89F-4409-9B30-0267F45CEB13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C09E3-FE77-B44C-BC5B-514A5EDA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E2C75-5769-3247-98ED-0B79231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5999D5C-CFB8-44D8-899C-3831F541D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80702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C2AF9-B47A-2A4E-A916-E3F01F0F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47F7058-8FF3-4CCF-8A6A-A95CA7D85E4D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DD115-4D25-9F47-A6F2-A0B9D7BE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43501-C41B-4B47-9C90-4EB09045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57364BB-DB4F-491B-A2AA-EA9C5B8520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5254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0D842-CBA1-3A49-B842-9E07C97D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8123F8A-093E-4C9F-B2FF-454DC184D67C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6CB92-412C-FB40-9A6D-7D8B0CF3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FED75-E575-2E44-B5EC-87E486C5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0616087-BA21-452F-8304-E7EF348AC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94043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56384-D2E9-174D-974B-9FE257F7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93F92CC-61FB-46CF-9669-146E2E644D35}" type="datetime1">
              <a:rPr lang="en-US" alt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2609-C884-914F-81A9-23B685E6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9C49D-9B29-574E-9675-B88F2D6E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DA78BFC-3C93-4031-AAF9-90D185D1B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74777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8" r:id="rId1"/>
    <p:sldLayoutId id="2147484749" r:id="rId2"/>
    <p:sldLayoutId id="2147484750" r:id="rId3"/>
    <p:sldLayoutId id="2147484751" r:id="rId4"/>
    <p:sldLayoutId id="2147484752" r:id="rId5"/>
    <p:sldLayoutId id="2147484753" r:id="rId6"/>
    <p:sldLayoutId id="2147484754" r:id="rId7"/>
    <p:sldLayoutId id="2147484755" r:id="rId8"/>
    <p:sldLayoutId id="2147484756" r:id="rId9"/>
    <p:sldLayoutId id="2147484757" r:id="rId10"/>
    <p:sldLayoutId id="2147484758" r:id="rId11"/>
  </p:sldLayoutIdLst>
  <p:transition spd="med">
    <p:fade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Sorting: Heapsort and Insertion Sort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1: Overview of Heapsort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E0EA-BF5E-424A-A1F4-0726C4DF9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43DC69-FE9A-DF41-8543-EA2DDD4A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1508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E2FFD2-C8BF-FA4A-98A3-6BB718D0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35</a:t>
            </a:r>
          </a:p>
        </p:txBody>
      </p:sp>
      <p:sp>
        <p:nvSpPr>
          <p:cNvPr id="21510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ADB902-D3AF-0746-B6F5-7396645B3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7235AE-6F4D-CD42-9099-E85D1F89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1514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B33487-BB4A-1743-85BE-14808151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1516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8A3928-26A5-C64A-A747-B74DE6CA9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1518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B6D1CF-3F48-5341-BD77-D5DB8A099B3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21013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TextBox 17"/>
          <p:cNvSpPr txBox="1">
            <a:spLocks noChangeArrowheads="1"/>
          </p:cNvSpPr>
          <p:nvPr/>
        </p:nvSpPr>
        <p:spPr bwMode="auto">
          <a:xfrm>
            <a:off x="2741614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21521" name="TextBox 18"/>
          <p:cNvSpPr txBox="1">
            <a:spLocks noChangeArrowheads="1"/>
          </p:cNvSpPr>
          <p:nvPr/>
        </p:nvSpPr>
        <p:spPr bwMode="auto">
          <a:xfrm>
            <a:off x="1752601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21522" name="TextBox 19"/>
          <p:cNvSpPr txBox="1">
            <a:spLocks noChangeArrowheads="1"/>
          </p:cNvSpPr>
          <p:nvPr/>
        </p:nvSpPr>
        <p:spPr bwMode="auto">
          <a:xfrm>
            <a:off x="3741739" y="3454400"/>
            <a:ext cx="1843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Original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5E67A14-A83F-D24A-82EC-5DD00D3F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27BFB6-3DB2-6842-8C73-2620E39E82F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76C8A0-AC00-4841-97EE-62BEF315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2533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9A0196-D14F-C54F-92EC-0EBBDACF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08D2AB-E102-6B40-9CCC-60DFB690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2537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56452A-C9AF-FF46-8654-09E15BD7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2539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60B18D-4616-6642-BB47-8D6462DD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2541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E067C5-C246-5A45-8170-CEFE2FA7A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2543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4B2609-5233-D344-AF3A-ED848736D80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22600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TextBox 17"/>
          <p:cNvSpPr txBox="1">
            <a:spLocks noChangeArrowheads="1"/>
          </p:cNvSpPr>
          <p:nvPr/>
        </p:nvSpPr>
        <p:spPr bwMode="auto">
          <a:xfrm>
            <a:off x="2743201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22546" name="TextBox 18"/>
          <p:cNvSpPr txBox="1">
            <a:spLocks noChangeArrowheads="1"/>
          </p:cNvSpPr>
          <p:nvPr/>
        </p:nvSpPr>
        <p:spPr bwMode="auto">
          <a:xfrm>
            <a:off x="1752601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4024314" y="3454400"/>
            <a:ext cx="1843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Original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3A0AA3-F909-524C-8455-AEF45268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2646A1-C356-DE4B-B09F-E183B0D1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2550" name="TextBox 3"/>
          <p:cNvSpPr txBox="1">
            <a:spLocks noChangeArrowheads="1"/>
          </p:cNvSpPr>
          <p:nvPr/>
        </p:nvSpPr>
        <p:spPr bwMode="auto">
          <a:xfrm>
            <a:off x="4843464" y="4654551"/>
            <a:ext cx="1857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Add to heap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1DD73-58F0-D540-B43A-07BF5AD6852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10604C-E754-DF41-8B61-2BB5B17E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3557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0F4CD-FE56-DB41-B95A-DCA560B0D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3559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68BD30-6E55-E149-8632-3983AC2F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D36601-CF65-464C-A86F-70F5E1A01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3563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029EB1-6948-5A46-813D-5EEB78EE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9B3D51-BEB0-DA4B-982B-B49484F6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89FD2B-CFCA-DD49-A548-7012CC71B34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22600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TextBox 17"/>
          <p:cNvSpPr txBox="1">
            <a:spLocks noChangeArrowheads="1"/>
          </p:cNvSpPr>
          <p:nvPr/>
        </p:nvSpPr>
        <p:spPr bwMode="auto">
          <a:xfrm>
            <a:off x="2743201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23570" name="TextBox 18"/>
          <p:cNvSpPr txBox="1">
            <a:spLocks noChangeArrowheads="1"/>
          </p:cNvSpPr>
          <p:nvPr/>
        </p:nvSpPr>
        <p:spPr bwMode="auto">
          <a:xfrm>
            <a:off x="1752601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23571" name="TextBox 19"/>
          <p:cNvSpPr txBox="1">
            <a:spLocks noChangeArrowheads="1"/>
          </p:cNvSpPr>
          <p:nvPr/>
        </p:nvSpPr>
        <p:spPr bwMode="auto">
          <a:xfrm>
            <a:off x="4024314" y="3454400"/>
            <a:ext cx="1843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Original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3A91A90-7525-284B-9D84-396337F44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FE1F70-FC99-6646-88B0-B7FC3E3D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3574" name="TextBox 3"/>
          <p:cNvSpPr txBox="1">
            <a:spLocks noChangeArrowheads="1"/>
          </p:cNvSpPr>
          <p:nvPr/>
        </p:nvSpPr>
        <p:spPr bwMode="auto">
          <a:xfrm>
            <a:off x="4430714" y="4654551"/>
            <a:ext cx="2682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(maximum at root)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D3AA34-5B7C-CA41-9924-A61F367B8C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854DC-D31D-2C49-BEF1-807D7D28E33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3696A0-4A59-614C-8BB3-E497CD5A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A8F5F5-0EF4-AE4D-BC23-F31E6418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8D6109-4826-F643-9F33-E7D9DA92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4586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66383B-C982-8B46-BFC7-C5119EAD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4588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6A25D3-BA0C-EC45-8060-ACBD1119F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4590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A716DF-7C54-B34D-9B5D-D913EA16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4592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FD468B-2A5C-8D42-9AD4-93EDCC880A1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06813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TextBox 17"/>
          <p:cNvSpPr txBox="1">
            <a:spLocks noChangeArrowheads="1"/>
          </p:cNvSpPr>
          <p:nvPr/>
        </p:nvSpPr>
        <p:spPr bwMode="auto">
          <a:xfrm>
            <a:off x="3427414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i=2</a:t>
            </a:r>
          </a:p>
        </p:txBody>
      </p:sp>
      <p:sp>
        <p:nvSpPr>
          <p:cNvPr id="24595" name="TextBox 18"/>
          <p:cNvSpPr txBox="1">
            <a:spLocks noChangeArrowheads="1"/>
          </p:cNvSpPr>
          <p:nvPr/>
        </p:nvSpPr>
        <p:spPr bwMode="auto">
          <a:xfrm>
            <a:off x="2249489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24596" name="TextBox 19"/>
          <p:cNvSpPr txBox="1">
            <a:spLocks noChangeArrowheads="1"/>
          </p:cNvSpPr>
          <p:nvPr/>
        </p:nvSpPr>
        <p:spPr bwMode="auto">
          <a:xfrm>
            <a:off x="4176714" y="3454400"/>
            <a:ext cx="1843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Original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2F4C72-C0DD-1141-8D21-374DE6B1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250BBB-F51A-A84B-8F13-79D33D611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4599" name="TextBox 3"/>
          <p:cNvSpPr txBox="1">
            <a:spLocks noChangeArrowheads="1"/>
          </p:cNvSpPr>
          <p:nvPr/>
        </p:nvSpPr>
        <p:spPr bwMode="auto">
          <a:xfrm>
            <a:off x="4818064" y="4654551"/>
            <a:ext cx="1908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Add to Heap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F1DF3A-B7AC-0C41-ABE9-271D7AE3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EF5370-EEF3-FF45-93BA-10E403FD08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76E08C-EE3A-E646-B67E-56CE0CF5482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510C4E-726C-C549-BB64-40447029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5606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EF73FD-4214-6449-87EF-D5A6C79A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232DD8-6C44-4345-B92B-1CC5FEA7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5610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83DD62-9573-4F41-A0A3-63480C40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5612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AC23DF-D50C-C246-B258-C755BCCF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5614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E2CC39-BC28-014D-8909-D93126FB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5616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71EB84-8B53-DA41-8344-2AA0886BE5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06813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8" name="TextBox 17"/>
          <p:cNvSpPr txBox="1">
            <a:spLocks noChangeArrowheads="1"/>
          </p:cNvSpPr>
          <p:nvPr/>
        </p:nvSpPr>
        <p:spPr bwMode="auto">
          <a:xfrm>
            <a:off x="3427414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i=2</a:t>
            </a:r>
          </a:p>
        </p:txBody>
      </p:sp>
      <p:sp>
        <p:nvSpPr>
          <p:cNvPr id="25619" name="TextBox 18"/>
          <p:cNvSpPr txBox="1">
            <a:spLocks noChangeArrowheads="1"/>
          </p:cNvSpPr>
          <p:nvPr/>
        </p:nvSpPr>
        <p:spPr bwMode="auto">
          <a:xfrm>
            <a:off x="2249489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25620" name="TextBox 19"/>
          <p:cNvSpPr txBox="1">
            <a:spLocks noChangeArrowheads="1"/>
          </p:cNvSpPr>
          <p:nvPr/>
        </p:nvSpPr>
        <p:spPr bwMode="auto">
          <a:xfrm>
            <a:off x="4176714" y="3454400"/>
            <a:ext cx="1843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Original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425099-3EB4-7A42-947E-422540F6A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E4AFEB-3EAD-5D4E-A906-154A3AE8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5623" name="TextBox 3"/>
          <p:cNvSpPr txBox="1">
            <a:spLocks noChangeArrowheads="1"/>
          </p:cNvSpPr>
          <p:nvPr/>
        </p:nvSpPr>
        <p:spPr bwMode="auto">
          <a:xfrm>
            <a:off x="4927600" y="4654551"/>
            <a:ext cx="1689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(no swaps)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5CA88B-4601-3646-836D-409E0FD4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169743-1F24-AB44-B3E9-A7CF914143C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6600" y="3124200"/>
            <a:ext cx="5334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F0930-3E55-3C4C-94A3-717BD1A1D6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C82825-F283-3640-B2DD-5FDEB8951A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16D57-F40E-3B40-84E6-020312A39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4E736-55A2-FD42-B0D0-698AA42A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018F53-64BA-CC43-9BC6-FF5D037D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6635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9D0E2C-0E81-6848-850E-4D8DC3550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6637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4AED91-8F97-2F48-A0A2-D7E8132C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6639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637D25-BF31-1A48-BF44-371E3437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6641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A36EF5-C1D2-8E4D-9CFD-E8B134A3AE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92613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TextBox 17"/>
          <p:cNvSpPr txBox="1">
            <a:spLocks noChangeArrowheads="1"/>
          </p:cNvSpPr>
          <p:nvPr/>
        </p:nvSpPr>
        <p:spPr bwMode="auto">
          <a:xfrm>
            <a:off x="4113214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i=3</a:t>
            </a:r>
          </a:p>
        </p:txBody>
      </p:sp>
      <p:sp>
        <p:nvSpPr>
          <p:cNvPr id="26644" name="TextBox 18"/>
          <p:cNvSpPr txBox="1">
            <a:spLocks noChangeArrowheads="1"/>
          </p:cNvSpPr>
          <p:nvPr/>
        </p:nvSpPr>
        <p:spPr bwMode="auto">
          <a:xfrm>
            <a:off x="2630489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26645" name="TextBox 19"/>
          <p:cNvSpPr txBox="1">
            <a:spLocks noChangeArrowheads="1"/>
          </p:cNvSpPr>
          <p:nvPr/>
        </p:nvSpPr>
        <p:spPr bwMode="auto">
          <a:xfrm>
            <a:off x="4710114" y="3454400"/>
            <a:ext cx="1843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Original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2602AF-2EEC-3341-AB44-CB8B0C75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90452C-6685-434A-89FC-2B3A43CA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6648" name="TextBox 3"/>
          <p:cNvSpPr txBox="1">
            <a:spLocks noChangeArrowheads="1"/>
          </p:cNvSpPr>
          <p:nvPr/>
        </p:nvSpPr>
        <p:spPr bwMode="auto">
          <a:xfrm>
            <a:off x="4823815" y="4654551"/>
            <a:ext cx="1896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Add to Heap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D55051-C80B-1848-9310-7F5B9D22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BE639B-FCE1-1E4A-948D-D08153E8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85D55E-D6CB-C042-A0E9-362C0239823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1BE283-29F9-8749-98FB-F919102B5E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5EE9FA-E600-A641-8210-AC43A7F23C8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30A46-DCC3-7149-BF28-62512979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>
                <a:solidFill>
                  <a:srgbClr val="FF0000"/>
                </a:solidFill>
              </a:rPr>
              <a:t>59</a:t>
            </a:r>
            <a:endParaRPr lang="en-US" altLang="en-US" sz="2800">
              <a:solidFill>
                <a:srgbClr val="008000"/>
              </a:solidFill>
            </a:endParaRPr>
          </a:p>
        </p:txBody>
      </p:sp>
      <p:sp>
        <p:nvSpPr>
          <p:cNvPr id="27655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7A780-6569-5F4C-88DB-700A89C8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F086C0-EF65-8F44-A998-8EDE7B8CA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7659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B320BF-C0CA-2143-9123-E472B2D91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>
                <a:solidFill>
                  <a:srgbClr val="008000"/>
                </a:solidFill>
              </a:rPr>
              <a:t>15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27661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8F4EE5-3A62-F141-A9C8-CED15917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7663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D2D386-80BC-DD4C-9159-62F5928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7665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373A72-98C7-9E47-91C1-D52D24E000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92613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TextBox 17"/>
          <p:cNvSpPr txBox="1">
            <a:spLocks noChangeArrowheads="1"/>
          </p:cNvSpPr>
          <p:nvPr/>
        </p:nvSpPr>
        <p:spPr bwMode="auto">
          <a:xfrm>
            <a:off x="4113214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i=3</a:t>
            </a:r>
          </a:p>
        </p:txBody>
      </p:sp>
      <p:sp>
        <p:nvSpPr>
          <p:cNvPr id="27668" name="TextBox 18"/>
          <p:cNvSpPr txBox="1">
            <a:spLocks noChangeArrowheads="1"/>
          </p:cNvSpPr>
          <p:nvPr/>
        </p:nvSpPr>
        <p:spPr bwMode="auto">
          <a:xfrm>
            <a:off x="2630489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27669" name="TextBox 19"/>
          <p:cNvSpPr txBox="1">
            <a:spLocks noChangeArrowheads="1"/>
          </p:cNvSpPr>
          <p:nvPr/>
        </p:nvSpPr>
        <p:spPr bwMode="auto">
          <a:xfrm>
            <a:off x="4710114" y="3454400"/>
            <a:ext cx="1843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Original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4770BF-9BB8-954A-8697-F7A96933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B03497-9140-9C4E-95E1-4AF3B33B9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7672" name="TextBox 3"/>
          <p:cNvSpPr txBox="1">
            <a:spLocks noChangeArrowheads="1"/>
          </p:cNvSpPr>
          <p:nvPr/>
        </p:nvSpPr>
        <p:spPr bwMode="auto">
          <a:xfrm>
            <a:off x="5013325" y="4654551"/>
            <a:ext cx="1517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(2 swaps)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95DFBE-FADD-FE44-AE21-D93B2CB3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ED4860-DEB0-EA43-8FB7-3E967C14F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C2407D-92B9-1E42-90C2-A6351CA476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3124200"/>
            <a:ext cx="5334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5730C6-509F-744E-B22C-F84EE91E587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41D3EF-9B4A-BD40-8018-540D3CE754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ABEC3-BB3C-C94F-82E0-B53A726799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28678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BEE8A5-0B18-F54D-9C3D-392D6023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B02A3D-4998-7B44-BEBB-B16F2BE2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8682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818A52-FEB3-6648-BF9E-552FB6B5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8684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482F0E-BFCB-6840-B375-1AF3BA1F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>
                <a:solidFill>
                  <a:srgbClr val="008000"/>
                </a:solidFill>
              </a:rPr>
              <a:t>15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28686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AC2AF-F52A-4E41-A7A8-277290D2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8688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7CB8A-AE2B-F045-9B2B-2B9679291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8690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7AB6D8-731C-4D46-A739-F17FFC662F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78413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TextBox 17"/>
          <p:cNvSpPr txBox="1">
            <a:spLocks noChangeArrowheads="1"/>
          </p:cNvSpPr>
          <p:nvPr/>
        </p:nvSpPr>
        <p:spPr bwMode="auto">
          <a:xfrm>
            <a:off x="4799014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i=4</a:t>
            </a:r>
          </a:p>
        </p:txBody>
      </p:sp>
      <p:sp>
        <p:nvSpPr>
          <p:cNvPr id="28693" name="TextBox 18"/>
          <p:cNvSpPr txBox="1">
            <a:spLocks noChangeArrowheads="1"/>
          </p:cNvSpPr>
          <p:nvPr/>
        </p:nvSpPr>
        <p:spPr bwMode="auto">
          <a:xfrm>
            <a:off x="3087689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28694" name="TextBox 19"/>
          <p:cNvSpPr txBox="1">
            <a:spLocks noChangeArrowheads="1"/>
          </p:cNvSpPr>
          <p:nvPr/>
        </p:nvSpPr>
        <p:spPr bwMode="auto">
          <a:xfrm>
            <a:off x="5167314" y="3454400"/>
            <a:ext cx="1843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Original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E18F5D-E789-D643-9E50-9C6106DEA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905BDD-E64E-D940-B350-FA5F995B2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8697" name="TextBox 3"/>
          <p:cNvSpPr txBox="1">
            <a:spLocks noChangeArrowheads="1"/>
          </p:cNvSpPr>
          <p:nvPr/>
        </p:nvSpPr>
        <p:spPr bwMode="auto">
          <a:xfrm>
            <a:off x="4818064" y="4654551"/>
            <a:ext cx="1908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Add to Heap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A81F9E-8A83-A44D-AE4B-F8012AAC9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C6CDD1-6A4B-2946-B467-CEA69A76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8ECC968-147A-6845-8DDF-12AB9C4FB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7EB876-41E5-5B46-BE42-818E05A371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3124200"/>
            <a:ext cx="5334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DA8B427-008F-6644-9E65-33B845A91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119FF4-9F8E-8C4C-BB83-D85A1995890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CFEB8F-5DF0-9048-A71D-D70141DA72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A3FC08-F972-2641-8D6E-8C2F40ABA08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29703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6906E-FB09-BD4B-9CEB-F1CFADE1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3BD834-F468-FC44-840B-4999EF5BC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9707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D9CBB-3FAA-7540-BEF4-3E3F8BE7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9709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88F8CB-B569-1D45-A4AF-5A693F87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>
                <a:solidFill>
                  <a:srgbClr val="008000"/>
                </a:solidFill>
              </a:rPr>
              <a:t>15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29711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E40ED0-B67D-E64E-B74D-D2E13E6A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9713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D7AAB-092E-884F-A058-9A869A9C8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9715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F6734A-61C1-E142-AF0A-E4A5D5CC44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78413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7" name="TextBox 17"/>
          <p:cNvSpPr txBox="1">
            <a:spLocks noChangeArrowheads="1"/>
          </p:cNvSpPr>
          <p:nvPr/>
        </p:nvSpPr>
        <p:spPr bwMode="auto">
          <a:xfrm>
            <a:off x="4799014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i=4</a:t>
            </a:r>
          </a:p>
        </p:txBody>
      </p:sp>
      <p:sp>
        <p:nvSpPr>
          <p:cNvPr id="29718" name="TextBox 18"/>
          <p:cNvSpPr txBox="1">
            <a:spLocks noChangeArrowheads="1"/>
          </p:cNvSpPr>
          <p:nvPr/>
        </p:nvSpPr>
        <p:spPr bwMode="auto">
          <a:xfrm>
            <a:off x="3087689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29719" name="TextBox 19"/>
          <p:cNvSpPr txBox="1">
            <a:spLocks noChangeArrowheads="1"/>
          </p:cNvSpPr>
          <p:nvPr/>
        </p:nvSpPr>
        <p:spPr bwMode="auto">
          <a:xfrm>
            <a:off x="5167314" y="3454400"/>
            <a:ext cx="1843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Original 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D88E29-00D8-2A42-95B4-2579779B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43CEA0-6F5D-8B45-8224-7742BDE3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F203DF-F6CD-524E-83E9-810F3591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7B5F6E-C115-7049-B66F-70861268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9724" name="TextBox 45"/>
          <p:cNvSpPr txBox="1">
            <a:spLocks noChangeArrowheads="1"/>
          </p:cNvSpPr>
          <p:nvPr/>
        </p:nvSpPr>
        <p:spPr bwMode="auto">
          <a:xfrm>
            <a:off x="4927600" y="4654551"/>
            <a:ext cx="1689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(no swaps)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DC4795-0BF3-3249-80CD-848DDD9A3B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3124200"/>
            <a:ext cx="5334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9A8677-C9BF-6A45-B8AF-3E66AF7ECA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39200" y="3124200"/>
            <a:ext cx="304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B6164F-31A3-4248-9566-E207A062A2A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0A42ED-D91A-B842-8EC8-E6C94710FC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8E5465-51BC-554A-AF2A-8DF428E0725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30727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A56F1D-B4C7-9643-B113-6CE1D75C6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BD9123-100D-0448-BFCB-5C41882F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30731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D1F858-609F-C54E-A152-15E5508A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0733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B0B7F-A8B9-D44A-8FC4-601E4F73D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>
                <a:solidFill>
                  <a:srgbClr val="008000"/>
                </a:solidFill>
              </a:rPr>
              <a:t>15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30735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A3D905-8EE7-CD41-8459-8EDD17D7A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0737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A45712-2D72-D64C-A95C-2A28CCB4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30739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DC752D-E504-0B4D-9F64-FC95C55EEB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4213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1" name="TextBox 17"/>
          <p:cNvSpPr txBox="1">
            <a:spLocks noChangeArrowheads="1"/>
          </p:cNvSpPr>
          <p:nvPr/>
        </p:nvSpPr>
        <p:spPr bwMode="auto">
          <a:xfrm>
            <a:off x="5484814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i=5</a:t>
            </a:r>
          </a:p>
        </p:txBody>
      </p:sp>
      <p:sp>
        <p:nvSpPr>
          <p:cNvPr id="30742" name="TextBox 18"/>
          <p:cNvSpPr txBox="1">
            <a:spLocks noChangeArrowheads="1"/>
          </p:cNvSpPr>
          <p:nvPr/>
        </p:nvSpPr>
        <p:spPr bwMode="auto">
          <a:xfrm>
            <a:off x="3087689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7ED50F-42C5-E944-8F93-3EA14535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1215FA-7458-5341-8544-4D656273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187A9A-E193-1E42-9E51-2652A55CA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9CB664-FB0B-304D-88C1-5E8271B84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8F7F42-F0ED-1340-B269-792CC513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38FF1B9-0AA1-4F42-B947-7874E866E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0749" name="TextBox 51"/>
          <p:cNvSpPr txBox="1">
            <a:spLocks noChangeArrowheads="1"/>
          </p:cNvSpPr>
          <p:nvPr/>
        </p:nvSpPr>
        <p:spPr bwMode="auto">
          <a:xfrm>
            <a:off x="4818064" y="4654551"/>
            <a:ext cx="1908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Add to Heap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Problem Statement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Heap Sort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Insertion Sort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Insertion Sort Analysis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Loop Invariants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5517DF-01F0-D14C-A3AC-2DD5545104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3124200"/>
            <a:ext cx="5334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7AF76A-27E8-F04E-8194-B27FC19362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39200" y="3124200"/>
            <a:ext cx="304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B16176-B891-EF48-972A-A5FEF6CF82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3B48E5-75C5-C846-9A72-752CB12CFC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A4740C-A4BA-424A-8A5E-CB97FC01089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31751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73D3C2-9C22-B64F-BD3D-E0995C52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31753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CDE25D-F8C7-BA45-91DC-17FCC6707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31755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9AC1E-3C54-D645-B08C-E7184F64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31757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C13DDC-D543-DA46-89CD-51E1F6615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>
                <a:solidFill>
                  <a:srgbClr val="008000"/>
                </a:solidFill>
              </a:rPr>
              <a:t>15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31759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5537A0-B200-6C4F-908E-ABF7E019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1761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EFBA1E-93F0-274A-A94B-370C8A37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1763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3BDD6C-3C58-9248-B48B-A50C202EF0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4213" y="3349626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TextBox 17"/>
          <p:cNvSpPr txBox="1">
            <a:spLocks noChangeArrowheads="1"/>
          </p:cNvSpPr>
          <p:nvPr/>
        </p:nvSpPr>
        <p:spPr bwMode="auto">
          <a:xfrm>
            <a:off x="5484814" y="3943350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i=5</a:t>
            </a:r>
          </a:p>
        </p:txBody>
      </p:sp>
      <p:sp>
        <p:nvSpPr>
          <p:cNvPr id="31766" name="TextBox 18"/>
          <p:cNvSpPr txBox="1">
            <a:spLocks noChangeArrowheads="1"/>
          </p:cNvSpPr>
          <p:nvPr/>
        </p:nvSpPr>
        <p:spPr bwMode="auto">
          <a:xfrm>
            <a:off x="3087689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05D357-BB87-784D-97EB-CB2B6119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22FDC5-8DB4-EC41-9BB5-334918C91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229F8D-9B77-064E-A31A-C88048CB3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E86A1A-B54F-D142-887B-8BB59C8A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11DEEEF-9279-5845-A0D3-1AD42613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833FD36-5771-4D40-9578-A2571089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1773" name="TextBox 42"/>
          <p:cNvSpPr txBox="1">
            <a:spLocks noChangeArrowheads="1"/>
          </p:cNvSpPr>
          <p:nvPr/>
        </p:nvSpPr>
        <p:spPr bwMode="auto">
          <a:xfrm>
            <a:off x="4918075" y="4654551"/>
            <a:ext cx="1708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(one swap)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F1C0CE-0B19-4043-A719-519A52CC4A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3124200"/>
            <a:ext cx="5334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2D9400-3678-3341-94C0-2587D088BE8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39200" y="3124200"/>
            <a:ext cx="304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6077C2-D11A-0D42-8715-71F077202DB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B0C9A8-FEFD-FF45-91ED-F21530EE84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64ADDF-1D5F-6F44-93AE-CBFA89D41BA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Constructing the Heap</a:t>
            </a:r>
          </a:p>
        </p:txBody>
      </p:sp>
      <p:sp>
        <p:nvSpPr>
          <p:cNvPr id="32775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(i=1; i&lt;N; i++) Heap_Insert (A[i]);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BD811-26A6-404B-8EC8-893855E3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32777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AEE076-81B1-BD41-9E6F-E0190791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32779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23906D-6C55-A44B-A024-5A1E0DD8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32781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8FBEA1-88ED-B64D-9B35-85B4BFA9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>
                <a:solidFill>
                  <a:srgbClr val="008000"/>
                </a:solidFill>
              </a:rPr>
              <a:t>15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32783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EC076C-B7EB-4B4B-9EC9-02077DB3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2785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C1A21A-81C6-814E-A391-2B99685A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2787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sp>
        <p:nvSpPr>
          <p:cNvPr id="32788" name="TextBox 18"/>
          <p:cNvSpPr txBox="1">
            <a:spLocks noChangeArrowheads="1"/>
          </p:cNvSpPr>
          <p:nvPr/>
        </p:nvSpPr>
        <p:spPr bwMode="auto">
          <a:xfrm>
            <a:off x="3621089" y="34544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9200D9-63FB-F14C-96E1-3C8BB931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160C97-7631-7F4D-AD63-075C34888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9A5270-F686-3344-B6B6-5ECC00AD8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A0A9AA-B0D3-E746-9C57-1E0F26C5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15BD14-D501-F944-BA7E-E87670936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19151DF-74B6-D445-A910-4E462EE98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2795" name="TextBox 42"/>
          <p:cNvSpPr txBox="1">
            <a:spLocks noChangeArrowheads="1"/>
          </p:cNvSpPr>
          <p:nvPr/>
        </p:nvSpPr>
        <p:spPr bwMode="auto">
          <a:xfrm>
            <a:off x="3532603" y="4654551"/>
            <a:ext cx="44791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Done</a:t>
            </a:r>
            <a:r>
              <a:rPr lang="en-US" altLang="en-US" sz="2400" dirty="0" smtClean="0">
                <a:latin typeface="Arial" panose="020B0604020202020204" pitchFamily="34" charset="0"/>
              </a:rPr>
              <a:t>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 smtClean="0">
                <a:latin typeface="Arial" panose="020B0604020202020204" pitchFamily="34" charset="0"/>
              </a:rPr>
              <a:t>Note that the heap is not sorted</a:t>
            </a:r>
            <a:endParaRPr lang="en-US" altLang="en-US" sz="240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Emptying the Heap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10972800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anose="020B0600070205080204" pitchFamily="34" charset="-128"/>
              </a:rPr>
              <a:t>Similarly, each deletion removes one element of heap, freeing up space that can be used for the sorted array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anose="020B0600070205080204" pitchFamily="34" charset="-128"/>
              </a:rPr>
              <a:t>Recall: Deleting an element means deleting root, placing the element </a:t>
            </a:r>
            <a:r>
              <a:rPr lang="en-US" altLang="zh-TW" sz="2800" i="1" dirty="0">
                <a:ea typeface="ＭＳ Ｐゴシック" panose="020B0600070205080204" pitchFamily="34" charset="-128"/>
              </a:rPr>
              <a:t>at the end </a:t>
            </a:r>
            <a:r>
              <a:rPr lang="en-US" altLang="zh-TW" sz="2800" dirty="0">
                <a:ea typeface="ＭＳ Ｐゴシック" panose="020B0600070205080204" pitchFamily="34" charset="-128"/>
              </a:rPr>
              <a:t>of the heap into the root position, and restoring the heap property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anose="020B0600070205080204" pitchFamily="34" charset="-128"/>
              </a:rPr>
              <a:t>We can simultaneously use the same array A to hold both the heap and the sorted array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ＭＳ Ｐゴシック" panose="020B0600070205080204" pitchFamily="34" charset="-128"/>
              </a:rPr>
              <a:t>Divide A into the “heap part” and the “sorted data part”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ＭＳ Ｐゴシック" panose="020B0600070205080204" pitchFamily="34" charset="-128"/>
              </a:rPr>
              <a:t>Each step: (1) swap root and last element of “heap” expanding the sorted data part by one element (2) 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heapify</a:t>
            </a:r>
            <a:r>
              <a:rPr lang="en-US" altLang="zh-TW" sz="2400" dirty="0">
                <a:ea typeface="ＭＳ Ｐゴシック" panose="020B0600070205080204" pitchFamily="34" charset="-128"/>
              </a:rPr>
              <a:t>-down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76600" y="4343400"/>
            <a:ext cx="6415088" cy="2438401"/>
            <a:chOff x="3276600" y="4343400"/>
            <a:chExt cx="6415088" cy="24384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CFE1791-0884-C845-A7A5-ABEFEDBA0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738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8BE94C-5F70-B541-AA24-308219F4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33A6AE-19B2-0E48-BC40-1B03DD635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4CA877-7B58-4249-9D3D-AEB8E6E38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A251DE-C3EF-5A46-A387-CF0B3861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7B594C-58BE-684E-8473-DF14B40A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E77519-C55A-9946-B86A-9A5F9AEF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959368-7984-654E-9C88-81B77B69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A607CC-AD38-BD4B-A569-A7D86D30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F06A62-AD19-3447-8307-930702F19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038180-AD54-DB47-984B-6C2D4E153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6260BE-3EA9-CF40-8E8D-5B987505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4724400"/>
              <a:ext cx="4572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A93F5A5-55E5-DE40-BE95-D6538B0CC1A0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6705600" y="5181600"/>
              <a:ext cx="0" cy="5334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8" name="TextBox 18"/>
            <p:cNvSpPr txBox="1">
              <a:spLocks noChangeArrowheads="1"/>
            </p:cNvSpPr>
            <p:nvPr/>
          </p:nvSpPr>
          <p:spPr bwMode="auto">
            <a:xfrm>
              <a:off x="4572001" y="5410200"/>
              <a:ext cx="11604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heap part</a:t>
              </a:r>
            </a:p>
          </p:txBody>
        </p:sp>
        <p:sp>
          <p:nvSpPr>
            <p:cNvPr id="33809" name="TextBox 21"/>
            <p:cNvSpPr txBox="1">
              <a:spLocks noChangeArrowheads="1"/>
            </p:cNvSpPr>
            <p:nvPr/>
          </p:nvSpPr>
          <p:spPr bwMode="auto">
            <a:xfrm>
              <a:off x="7162801" y="5427663"/>
              <a:ext cx="18018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sorted data part</a:t>
              </a:r>
            </a:p>
          </p:txBody>
        </p:sp>
        <p:sp>
          <p:nvSpPr>
            <p:cNvPr id="33810" name="TextBox 19"/>
            <p:cNvSpPr txBox="1">
              <a:spLocks noChangeArrowheads="1"/>
            </p:cNvSpPr>
            <p:nvPr/>
          </p:nvSpPr>
          <p:spPr bwMode="auto">
            <a:xfrm>
              <a:off x="6588125" y="5795964"/>
              <a:ext cx="2349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3BDF54-7BEC-9A4C-8A41-85E0437919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72201" y="6019800"/>
              <a:ext cx="3397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2" name="TextBox 23"/>
            <p:cNvSpPr txBox="1">
              <a:spLocks noChangeArrowheads="1"/>
            </p:cNvSpPr>
            <p:nvPr/>
          </p:nvSpPr>
          <p:spPr bwMode="auto">
            <a:xfrm>
              <a:off x="5562600" y="6165851"/>
              <a:ext cx="16017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for (i=N-1; i=0; i--)</a:t>
              </a:r>
            </a:p>
          </p:txBody>
        </p:sp>
        <p:sp>
          <p:nvSpPr>
            <p:cNvPr id="33813" name="TextBox 24"/>
            <p:cNvSpPr txBox="1">
              <a:spLocks noChangeArrowheads="1"/>
            </p:cNvSpPr>
            <p:nvPr/>
          </p:nvSpPr>
          <p:spPr bwMode="auto">
            <a:xfrm>
              <a:off x="3276600" y="4821238"/>
              <a:ext cx="3508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3814" name="TextBox 25"/>
            <p:cNvSpPr txBox="1">
              <a:spLocks noChangeArrowheads="1"/>
            </p:cNvSpPr>
            <p:nvPr/>
          </p:nvSpPr>
          <p:spPr bwMode="auto">
            <a:xfrm>
              <a:off x="3810000" y="44196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15" name="TextBox 28"/>
            <p:cNvSpPr txBox="1">
              <a:spLocks noChangeArrowheads="1"/>
            </p:cNvSpPr>
            <p:nvPr/>
          </p:nvSpPr>
          <p:spPr bwMode="auto">
            <a:xfrm>
              <a:off x="4275139" y="4411663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816" name="TextBox 29"/>
            <p:cNvSpPr txBox="1">
              <a:spLocks noChangeArrowheads="1"/>
            </p:cNvSpPr>
            <p:nvPr/>
          </p:nvSpPr>
          <p:spPr bwMode="auto">
            <a:xfrm>
              <a:off x="4740276" y="4402139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3817" name="TextBox 26"/>
            <p:cNvSpPr txBox="1">
              <a:spLocks noChangeArrowheads="1"/>
            </p:cNvSpPr>
            <p:nvPr/>
          </p:nvSpPr>
          <p:spPr bwMode="auto">
            <a:xfrm>
              <a:off x="5105401" y="4343400"/>
              <a:ext cx="415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3818" name="TextBox 21"/>
            <p:cNvSpPr txBox="1">
              <a:spLocks noChangeArrowheads="1"/>
            </p:cNvSpPr>
            <p:nvPr/>
          </p:nvSpPr>
          <p:spPr bwMode="auto">
            <a:xfrm>
              <a:off x="5105400" y="6411914"/>
              <a:ext cx="45862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Step i: Delete A[0] from heap, store it in A[i]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55162" y="4543723"/>
            <a:ext cx="2457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work “backwards” to fill in sorted list items from right to left </a:t>
            </a:r>
            <a:endParaRPr lang="en-US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AB9C67-B2CA-9141-9AB1-26818336FA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3124200"/>
            <a:ext cx="5334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DE7C53-DCE0-B149-BF35-27660B0D0C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39200" y="3124200"/>
            <a:ext cx="304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F0E78D-3BB8-0242-84E7-CF04EAB7BE5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B1CC0-E6AB-5B4A-B801-CC36C4514B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342919-5670-5347-841F-6FDC4C82A7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34823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59B2CB-7011-714B-8DE6-6768EC57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34825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D11228-588F-DC4C-BE0C-C8436DA90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34827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F7C07-0377-724E-B3C9-E51657F2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34829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D2E09B-302B-574F-9BEC-936B514DF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>
                <a:solidFill>
                  <a:srgbClr val="008000"/>
                </a:solidFill>
              </a:rPr>
              <a:t>15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34831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2F4FAC-50F8-3D47-82CB-7725FF61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4833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9556BA-9263-DD4A-8F31-20EE2ED82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4835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A4759C-97E2-D54A-AB25-BFAB52052F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4213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7" name="TextBox 17"/>
          <p:cNvSpPr txBox="1">
            <a:spLocks noChangeArrowheads="1"/>
          </p:cNvSpPr>
          <p:nvPr/>
        </p:nvSpPr>
        <p:spPr bwMode="auto">
          <a:xfrm>
            <a:off x="5484814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i=5</a:t>
            </a:r>
          </a:p>
        </p:txBody>
      </p:sp>
      <p:sp>
        <p:nvSpPr>
          <p:cNvPr id="34838" name="TextBox 18"/>
          <p:cNvSpPr txBox="1">
            <a:spLocks noChangeArrowheads="1"/>
          </p:cNvSpPr>
          <p:nvPr/>
        </p:nvSpPr>
        <p:spPr bwMode="auto">
          <a:xfrm>
            <a:off x="3468689" y="33528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AC89BE-5539-524B-9FCE-0A97C610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2009B6-9BA7-744D-999F-E2B36BFF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A007DF-EAD5-DD43-A59C-CC79F928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DF3267-3F88-B14F-B0E7-8B430A89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9F02DC0-14A4-BB41-A0D2-8EB7BE075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80F403-2976-5542-AC59-4E59F308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84587D7-085A-CC45-902F-FBAF8858C51D}"/>
              </a:ext>
            </a:extLst>
          </p:cNvPr>
          <p:cNvSpPr>
            <a:spLocks/>
          </p:cNvSpPr>
          <p:nvPr/>
        </p:nvSpPr>
        <p:spPr bwMode="auto">
          <a:xfrm>
            <a:off x="2349500" y="3263900"/>
            <a:ext cx="3390900" cy="692150"/>
          </a:xfrm>
          <a:custGeom>
            <a:avLst/>
            <a:gdLst>
              <a:gd name="T0" fmla="*/ 0 w 3390900"/>
              <a:gd name="T1" fmla="*/ 12676 h 692470"/>
              <a:gd name="T2" fmla="*/ 406400 w 3390900"/>
              <a:gd name="T3" fmla="*/ 595797 h 692470"/>
              <a:gd name="T4" fmla="*/ 1765300 w 3390900"/>
              <a:gd name="T5" fmla="*/ 684533 h 692470"/>
              <a:gd name="T6" fmla="*/ 3073400 w 3390900"/>
              <a:gd name="T7" fmla="*/ 532416 h 692470"/>
              <a:gd name="T8" fmla="*/ 3390900 w 3390900"/>
              <a:gd name="T9" fmla="*/ 0 h 692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90900" h="692470">
                <a:moveTo>
                  <a:pt x="0" y="12700"/>
                </a:moveTo>
                <a:cubicBezTo>
                  <a:pt x="56091" y="248708"/>
                  <a:pt x="112183" y="484717"/>
                  <a:pt x="406400" y="596900"/>
                </a:cubicBezTo>
                <a:cubicBezTo>
                  <a:pt x="700617" y="709083"/>
                  <a:pt x="1320800" y="696383"/>
                  <a:pt x="1765300" y="685800"/>
                </a:cubicBezTo>
                <a:cubicBezTo>
                  <a:pt x="2209800" y="675217"/>
                  <a:pt x="2802467" y="647700"/>
                  <a:pt x="3073400" y="533400"/>
                </a:cubicBezTo>
                <a:cubicBezTo>
                  <a:pt x="3344333" y="419100"/>
                  <a:pt x="3390900" y="0"/>
                  <a:pt x="3390900" y="0"/>
                </a:cubicBez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0142DF-60CE-BF46-8580-E30A53B1D2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3124200"/>
            <a:ext cx="5334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28CACE-13B1-0444-B35A-F49B008489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74B86-C2BE-F149-A9AE-52C8AA664E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93B7F1-4029-C64E-80B9-8DDB18DBA8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35846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C224B-C2EA-8149-9400-A0FB9B8D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F95507-01B2-8248-AF48-F8330359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5200CF-AAB1-E84D-98F6-183D2FB89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35852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3F865E-B51F-B541-85B0-7EBBA61F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>
                <a:solidFill>
                  <a:srgbClr val="008000"/>
                </a:solidFill>
              </a:rPr>
              <a:t>15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35854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6A5CD1-05C2-F643-B4F4-B701A5C2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5856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3651B-45E2-3A44-AA3A-4423BBF2C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35858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199462-4FC9-7B4B-BDDC-3160ECA89F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4213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0" name="TextBox 17"/>
          <p:cNvSpPr txBox="1">
            <a:spLocks noChangeArrowheads="1"/>
          </p:cNvSpPr>
          <p:nvPr/>
        </p:nvSpPr>
        <p:spPr bwMode="auto">
          <a:xfrm>
            <a:off x="5484814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i=5</a:t>
            </a:r>
          </a:p>
        </p:txBody>
      </p:sp>
      <p:sp>
        <p:nvSpPr>
          <p:cNvPr id="35861" name="TextBox 18"/>
          <p:cNvSpPr txBox="1">
            <a:spLocks noChangeArrowheads="1"/>
          </p:cNvSpPr>
          <p:nvPr/>
        </p:nvSpPr>
        <p:spPr bwMode="auto">
          <a:xfrm>
            <a:off x="3468689" y="33528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905ECF-DEBE-9C40-9B37-367C631D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C23E23-88F9-5143-B129-39465D80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129E5B-ADC1-FB41-B5B7-60C3F8568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B3F479-8C74-1148-958E-1965AD98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EFC882-A2C6-6947-98C4-3BBF2615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5867" name="TextBox 42"/>
          <p:cNvSpPr txBox="1">
            <a:spLocks noChangeArrowheads="1"/>
          </p:cNvSpPr>
          <p:nvPr/>
        </p:nvSpPr>
        <p:spPr bwMode="auto">
          <a:xfrm>
            <a:off x="4824414" y="4654551"/>
            <a:ext cx="189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 Delete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04BE68A-A0D3-7E4C-BFD8-419982D97DCF}"/>
              </a:ext>
            </a:extLst>
          </p:cNvPr>
          <p:cNvSpPr>
            <a:spLocks/>
          </p:cNvSpPr>
          <p:nvPr/>
        </p:nvSpPr>
        <p:spPr bwMode="auto">
          <a:xfrm>
            <a:off x="2349500" y="3263900"/>
            <a:ext cx="3390900" cy="692150"/>
          </a:xfrm>
          <a:custGeom>
            <a:avLst/>
            <a:gdLst>
              <a:gd name="T0" fmla="*/ 0 w 3390900"/>
              <a:gd name="T1" fmla="*/ 12676 h 692470"/>
              <a:gd name="T2" fmla="*/ 406400 w 3390900"/>
              <a:gd name="T3" fmla="*/ 595797 h 692470"/>
              <a:gd name="T4" fmla="*/ 1765300 w 3390900"/>
              <a:gd name="T5" fmla="*/ 684533 h 692470"/>
              <a:gd name="T6" fmla="*/ 3073400 w 3390900"/>
              <a:gd name="T7" fmla="*/ 532416 h 692470"/>
              <a:gd name="T8" fmla="*/ 3390900 w 3390900"/>
              <a:gd name="T9" fmla="*/ 0 h 692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90900" h="692470">
                <a:moveTo>
                  <a:pt x="0" y="12700"/>
                </a:moveTo>
                <a:cubicBezTo>
                  <a:pt x="56091" y="248708"/>
                  <a:pt x="112183" y="484717"/>
                  <a:pt x="406400" y="596900"/>
                </a:cubicBezTo>
                <a:cubicBezTo>
                  <a:pt x="700617" y="709083"/>
                  <a:pt x="1320800" y="696383"/>
                  <a:pt x="1765300" y="685800"/>
                </a:cubicBezTo>
                <a:cubicBezTo>
                  <a:pt x="2209800" y="675217"/>
                  <a:pt x="2802467" y="647700"/>
                  <a:pt x="3073400" y="533400"/>
                </a:cubicBezTo>
                <a:cubicBezTo>
                  <a:pt x="3344333" y="419100"/>
                  <a:pt x="3390900" y="0"/>
                  <a:pt x="3390900" y="0"/>
                </a:cubicBez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1BB82C-8BE1-5541-B8B5-C20F683A6F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3124200"/>
            <a:ext cx="5334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1F09CC-F70B-6145-8A0B-999164920A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A1A44B-2ACA-1A49-B365-5F7862674E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1A161B-7AFF-B14D-9E71-32E4350A2CC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36870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1F2BD-74DB-5941-89E0-3477781F9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36872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5583E-7233-D649-9E73-0E1E2D1A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36874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34BCE-6D16-2E41-8490-A488457E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6876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CE76D7-179C-D448-8E5C-F9428719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36878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643E87-87A3-AA4C-8487-03EE4D29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6880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1DB8B4-0F5E-1F47-8866-B9624B7D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36882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140AA0-9D0D-A149-8DCA-89CF29439C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4213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TextBox 17"/>
          <p:cNvSpPr txBox="1">
            <a:spLocks noChangeArrowheads="1"/>
          </p:cNvSpPr>
          <p:nvPr/>
        </p:nvSpPr>
        <p:spPr bwMode="auto">
          <a:xfrm>
            <a:off x="5484814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i=5</a:t>
            </a:r>
          </a:p>
        </p:txBody>
      </p:sp>
      <p:sp>
        <p:nvSpPr>
          <p:cNvPr id="36885" name="TextBox 18"/>
          <p:cNvSpPr txBox="1">
            <a:spLocks noChangeArrowheads="1"/>
          </p:cNvSpPr>
          <p:nvPr/>
        </p:nvSpPr>
        <p:spPr bwMode="auto">
          <a:xfrm>
            <a:off x="3468689" y="33528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8E93EB-9CD0-B048-B6CA-0569F2969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EFC5FF-A670-E048-AB02-7757BB144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BB8EC7-3008-8441-ADEB-77B39801E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593C10-6E97-DA47-97E7-33077790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B225CB2-9133-364D-A437-C5E7AA67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6891" name="TextBox 42"/>
          <p:cNvSpPr txBox="1">
            <a:spLocks noChangeArrowheads="1"/>
          </p:cNvSpPr>
          <p:nvPr/>
        </p:nvSpPr>
        <p:spPr bwMode="auto">
          <a:xfrm>
            <a:off x="4918075" y="4654551"/>
            <a:ext cx="1708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(one swap)</a:t>
            </a:r>
          </a:p>
        </p:txBody>
      </p:sp>
      <p:sp>
        <p:nvSpPr>
          <p:cNvPr id="36892" name="TextBox 19"/>
          <p:cNvSpPr txBox="1">
            <a:spLocks noChangeArrowheads="1"/>
          </p:cNvSpPr>
          <p:nvPr/>
        </p:nvSpPr>
        <p:spPr bwMode="auto">
          <a:xfrm>
            <a:off x="53340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40FA1B-6D1B-074D-8FD6-C9183AEDAF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49701A-D7EA-C74C-BE29-43EEC52AEB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0C9E55-2D88-5848-94D9-40C4482DAA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37893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5B188E-7877-404D-9C61-32FFA9A48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7895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B1E1D-2104-1041-B9E8-8E7FDD4BF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A96C5C-8788-F84F-94F7-36A93801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7899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EF2B0-E076-EE41-AC3E-6F5F474F5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37901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411F19-59F3-7642-8F94-E88FDFCB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37903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E7067D-DDEB-BA45-9251-CCA4E5DAF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37905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FE5E2D-8A18-B14F-806D-26A41FE60B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80000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7" name="TextBox 17"/>
          <p:cNvSpPr txBox="1">
            <a:spLocks noChangeArrowheads="1"/>
          </p:cNvSpPr>
          <p:nvPr/>
        </p:nvSpPr>
        <p:spPr bwMode="auto">
          <a:xfrm>
            <a:off x="4800601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i=4</a:t>
            </a:r>
          </a:p>
        </p:txBody>
      </p:sp>
      <p:sp>
        <p:nvSpPr>
          <p:cNvPr id="37908" name="TextBox 18"/>
          <p:cNvSpPr txBox="1">
            <a:spLocks noChangeArrowheads="1"/>
          </p:cNvSpPr>
          <p:nvPr/>
        </p:nvSpPr>
        <p:spPr bwMode="auto">
          <a:xfrm>
            <a:off x="3200401" y="33528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1E7ABA-081E-4B43-8B02-44476C40A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FD27AD-39A2-394B-B87E-15EDB11E2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521FBD-9F90-8B44-988E-133B2D19E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1070D-44DF-9443-88BB-97F8D94B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37913" name="TextBox 42"/>
          <p:cNvSpPr txBox="1">
            <a:spLocks noChangeArrowheads="1"/>
          </p:cNvSpPr>
          <p:nvPr/>
        </p:nvSpPr>
        <p:spPr bwMode="auto">
          <a:xfrm>
            <a:off x="4824414" y="4654551"/>
            <a:ext cx="189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 Delete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A0C7DCD-6662-7044-B33C-FB987E485362}"/>
              </a:ext>
            </a:extLst>
          </p:cNvPr>
          <p:cNvSpPr>
            <a:spLocks/>
          </p:cNvSpPr>
          <p:nvPr/>
        </p:nvSpPr>
        <p:spPr bwMode="auto">
          <a:xfrm>
            <a:off x="2349500" y="3263900"/>
            <a:ext cx="2730500" cy="692150"/>
          </a:xfrm>
          <a:custGeom>
            <a:avLst/>
            <a:gdLst>
              <a:gd name="T0" fmla="*/ 0 w 3390900"/>
              <a:gd name="T1" fmla="*/ 12676 h 692470"/>
              <a:gd name="T2" fmla="*/ 170869 w 3390900"/>
              <a:gd name="T3" fmla="*/ 595797 h 692470"/>
              <a:gd name="T4" fmla="*/ 742211 w 3390900"/>
              <a:gd name="T5" fmla="*/ 684533 h 692470"/>
              <a:gd name="T6" fmla="*/ 1292194 w 3390900"/>
              <a:gd name="T7" fmla="*/ 532416 h 692470"/>
              <a:gd name="T8" fmla="*/ 1425685 w 3390900"/>
              <a:gd name="T9" fmla="*/ 0 h 692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90900" h="692470">
                <a:moveTo>
                  <a:pt x="0" y="12700"/>
                </a:moveTo>
                <a:cubicBezTo>
                  <a:pt x="56091" y="248708"/>
                  <a:pt x="112183" y="484717"/>
                  <a:pt x="406400" y="596900"/>
                </a:cubicBezTo>
                <a:cubicBezTo>
                  <a:pt x="700617" y="709083"/>
                  <a:pt x="1320800" y="696383"/>
                  <a:pt x="1765300" y="685800"/>
                </a:cubicBezTo>
                <a:cubicBezTo>
                  <a:pt x="2209800" y="675217"/>
                  <a:pt x="2802467" y="647700"/>
                  <a:pt x="3073400" y="533400"/>
                </a:cubicBezTo>
                <a:cubicBezTo>
                  <a:pt x="3344333" y="419100"/>
                  <a:pt x="3390900" y="0"/>
                  <a:pt x="3390900" y="0"/>
                </a:cubicBez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7915" name="TextBox 19"/>
          <p:cNvSpPr txBox="1">
            <a:spLocks noChangeArrowheads="1"/>
          </p:cNvSpPr>
          <p:nvPr/>
        </p:nvSpPr>
        <p:spPr bwMode="auto">
          <a:xfrm>
            <a:off x="53340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54A95-048D-ED49-B8A4-F447422B4E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3124200"/>
            <a:ext cx="6096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F2CBB4-F46F-3640-8AB2-8379EE1410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0831B-51C1-DE43-B9E6-33A4577BADE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38917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9BC438-60B6-BD48-A3B3-47C943DF5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8DF569-6F7F-9347-8A23-E4B78590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533C66-66CB-1745-879E-13ACDF73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8923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FE2945-A3A3-0143-AA18-5E3719F0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38925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EF4E70-9B96-304A-BF97-9AA814859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36</a:t>
            </a:r>
          </a:p>
        </p:txBody>
      </p:sp>
      <p:sp>
        <p:nvSpPr>
          <p:cNvPr id="38927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EAAB17-605C-A848-BE2E-6DFA70B0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38929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0EC0F3-C0BD-5C44-9F7B-D75E249B4A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80000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TextBox 17"/>
          <p:cNvSpPr txBox="1">
            <a:spLocks noChangeArrowheads="1"/>
          </p:cNvSpPr>
          <p:nvPr/>
        </p:nvSpPr>
        <p:spPr bwMode="auto">
          <a:xfrm>
            <a:off x="4800601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i=4</a:t>
            </a:r>
          </a:p>
        </p:txBody>
      </p:sp>
      <p:sp>
        <p:nvSpPr>
          <p:cNvPr id="38932" name="TextBox 18"/>
          <p:cNvSpPr txBox="1">
            <a:spLocks noChangeArrowheads="1"/>
          </p:cNvSpPr>
          <p:nvPr/>
        </p:nvSpPr>
        <p:spPr bwMode="auto">
          <a:xfrm>
            <a:off x="3200401" y="33528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F4378B8-76C3-BB4F-86FF-AFB142CB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9561FD-3D7C-9F47-80B3-3C616193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C20036-66FC-6A4D-8FAC-999D8BA3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C59AFE-7C8B-BF45-B13B-C23E7968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38937" name="TextBox 42"/>
          <p:cNvSpPr txBox="1">
            <a:spLocks noChangeArrowheads="1"/>
          </p:cNvSpPr>
          <p:nvPr/>
        </p:nvSpPr>
        <p:spPr bwMode="auto">
          <a:xfrm>
            <a:off x="4918075" y="4654551"/>
            <a:ext cx="1708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(one swap)</a:t>
            </a:r>
          </a:p>
        </p:txBody>
      </p:sp>
      <p:sp>
        <p:nvSpPr>
          <p:cNvPr id="38938" name="TextBox 19"/>
          <p:cNvSpPr txBox="1">
            <a:spLocks noChangeArrowheads="1"/>
          </p:cNvSpPr>
          <p:nvPr/>
        </p:nvSpPr>
        <p:spPr bwMode="auto">
          <a:xfrm>
            <a:off x="47244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F6A4CA-6D15-5A49-9AA7-15DC9D55BE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71C4F7-D4A7-4E46-9CC5-10D285EBACA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310C3A-35CB-1C4A-ABE1-8A0304003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39942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F096F4-1716-5E4D-8990-834D87762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39944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1A4ACC-75A7-314D-9684-22B52275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9946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323046-D42D-234B-9B71-4B6C7BC5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39948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A31511-8377-8C46-94A1-B87AF7AA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36</a:t>
            </a:r>
          </a:p>
        </p:txBody>
      </p: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141043-5429-7941-8582-18106BD1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39952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48286-5314-D54B-94D9-B0F04C8F8D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92613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TextBox 17"/>
          <p:cNvSpPr txBox="1">
            <a:spLocks noChangeArrowheads="1"/>
          </p:cNvSpPr>
          <p:nvPr/>
        </p:nvSpPr>
        <p:spPr bwMode="auto">
          <a:xfrm>
            <a:off x="4113214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i=3</a:t>
            </a:r>
          </a:p>
        </p:txBody>
      </p:sp>
      <p:sp>
        <p:nvSpPr>
          <p:cNvPr id="39955" name="TextBox 18"/>
          <p:cNvSpPr txBox="1">
            <a:spLocks noChangeArrowheads="1"/>
          </p:cNvSpPr>
          <p:nvPr/>
        </p:nvSpPr>
        <p:spPr bwMode="auto">
          <a:xfrm>
            <a:off x="3200401" y="33528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D9AB528-0C48-2149-BF5F-378CF032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6A6759-0C21-1140-BBA2-47428431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E693A-FADB-6049-8A0B-77EB0C003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39959" name="TextBox 42"/>
          <p:cNvSpPr txBox="1">
            <a:spLocks noChangeArrowheads="1"/>
          </p:cNvSpPr>
          <p:nvPr/>
        </p:nvSpPr>
        <p:spPr bwMode="auto">
          <a:xfrm>
            <a:off x="4824414" y="4654551"/>
            <a:ext cx="189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 Delete</a:t>
            </a:r>
          </a:p>
        </p:txBody>
      </p:sp>
      <p:sp>
        <p:nvSpPr>
          <p:cNvPr id="39960" name="TextBox 19"/>
          <p:cNvSpPr txBox="1">
            <a:spLocks noChangeArrowheads="1"/>
          </p:cNvSpPr>
          <p:nvPr/>
        </p:nvSpPr>
        <p:spPr bwMode="auto">
          <a:xfrm>
            <a:off x="47244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A6A1B0E-2C79-E541-968C-C7BD4A8AE351}"/>
              </a:ext>
            </a:extLst>
          </p:cNvPr>
          <p:cNvSpPr>
            <a:spLocks/>
          </p:cNvSpPr>
          <p:nvPr/>
        </p:nvSpPr>
        <p:spPr bwMode="auto">
          <a:xfrm>
            <a:off x="2349500" y="3263900"/>
            <a:ext cx="1993900" cy="692150"/>
          </a:xfrm>
          <a:custGeom>
            <a:avLst/>
            <a:gdLst>
              <a:gd name="T0" fmla="*/ 0 w 3390900"/>
              <a:gd name="T1" fmla="*/ 12676 h 692470"/>
              <a:gd name="T2" fmla="*/ 48585 w 3390900"/>
              <a:gd name="T3" fmla="*/ 595797 h 692470"/>
              <a:gd name="T4" fmla="*/ 211043 w 3390900"/>
              <a:gd name="T5" fmla="*/ 684533 h 692470"/>
              <a:gd name="T6" fmla="*/ 367428 w 3390900"/>
              <a:gd name="T7" fmla="*/ 532416 h 692470"/>
              <a:gd name="T8" fmla="*/ 405386 w 3390900"/>
              <a:gd name="T9" fmla="*/ 0 h 692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90900" h="692470">
                <a:moveTo>
                  <a:pt x="0" y="12700"/>
                </a:moveTo>
                <a:cubicBezTo>
                  <a:pt x="56091" y="248708"/>
                  <a:pt x="112183" y="484717"/>
                  <a:pt x="406400" y="596900"/>
                </a:cubicBezTo>
                <a:cubicBezTo>
                  <a:pt x="700617" y="709083"/>
                  <a:pt x="1320800" y="696383"/>
                  <a:pt x="1765300" y="685800"/>
                </a:cubicBezTo>
                <a:cubicBezTo>
                  <a:pt x="2209800" y="675217"/>
                  <a:pt x="2802467" y="647700"/>
                  <a:pt x="3073400" y="533400"/>
                </a:cubicBezTo>
                <a:cubicBezTo>
                  <a:pt x="3344333" y="419100"/>
                  <a:pt x="3390900" y="0"/>
                  <a:pt x="3390900" y="0"/>
                </a:cubicBez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1B7914-7896-6744-9612-67AB95516F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B528EB-103C-B141-9574-A598A7B9B02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E02F66-2942-154B-B9DB-BEC9DE5B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40966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9C8AB4-A9A7-0F4A-AFB1-75688CC21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0968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C684A7-AF9C-A64B-AB42-F1757A335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0970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FBFE6D-D9C8-654D-9D52-05DE5D90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35</a:t>
            </a:r>
          </a:p>
        </p:txBody>
      </p:sp>
      <p:sp>
        <p:nvSpPr>
          <p:cNvPr id="40972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A1E921-01D8-8F43-BB18-17CFD295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36</a:t>
            </a:r>
          </a:p>
        </p:txBody>
      </p:sp>
      <p:sp>
        <p:nvSpPr>
          <p:cNvPr id="40974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A53781-265C-9843-890A-3ABD84787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40976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E5B3EC-63D4-4F41-92E6-F57EFAD5FF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92613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17"/>
          <p:cNvSpPr txBox="1">
            <a:spLocks noChangeArrowheads="1"/>
          </p:cNvSpPr>
          <p:nvPr/>
        </p:nvSpPr>
        <p:spPr bwMode="auto">
          <a:xfrm>
            <a:off x="4113214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i=3</a:t>
            </a:r>
          </a:p>
        </p:txBody>
      </p:sp>
      <p:sp>
        <p:nvSpPr>
          <p:cNvPr id="40979" name="TextBox 18"/>
          <p:cNvSpPr txBox="1">
            <a:spLocks noChangeArrowheads="1"/>
          </p:cNvSpPr>
          <p:nvPr/>
        </p:nvSpPr>
        <p:spPr bwMode="auto">
          <a:xfrm>
            <a:off x="3200401" y="33528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73862B-3F35-2A43-9B12-69746BE97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3B55C2-7B54-FE4C-9087-519A98C6E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9DCA48-B940-4C47-A7EF-51E60F5E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0983" name="TextBox 42"/>
          <p:cNvSpPr txBox="1">
            <a:spLocks noChangeArrowheads="1"/>
          </p:cNvSpPr>
          <p:nvPr/>
        </p:nvSpPr>
        <p:spPr bwMode="auto">
          <a:xfrm>
            <a:off x="4918075" y="4654551"/>
            <a:ext cx="1708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(one swap)</a:t>
            </a:r>
          </a:p>
        </p:txBody>
      </p:sp>
      <p:sp>
        <p:nvSpPr>
          <p:cNvPr id="40984" name="TextBox 19"/>
          <p:cNvSpPr txBox="1">
            <a:spLocks noChangeArrowheads="1"/>
          </p:cNvSpPr>
          <p:nvPr/>
        </p:nvSpPr>
        <p:spPr bwMode="auto">
          <a:xfrm>
            <a:off x="43434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2576-9570-B84F-93CE-2D5092E3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953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Given an array A with N numbers A[0]…A[N-1], rearrange them into </a:t>
            </a:r>
            <a:r>
              <a:rPr lang="en-US" altLang="en-US" dirty="0">
                <a:solidFill>
                  <a:srgbClr val="FF0000"/>
                </a:solidFill>
              </a:rPr>
              <a:t>ascending</a:t>
            </a:r>
            <a:r>
              <a:rPr lang="en-US" altLang="en-US" dirty="0"/>
              <a:t> order (A[</a:t>
            </a:r>
            <a:r>
              <a:rPr lang="en-US" altLang="en-US" dirty="0" err="1"/>
              <a:t>i</a:t>
            </a:r>
            <a:r>
              <a:rPr lang="en-US" altLang="en-US" dirty="0"/>
              <a:t>] ≤ A[i+1] for </a:t>
            </a:r>
            <a:r>
              <a:rPr lang="en-US" altLang="en-US" dirty="0" err="1"/>
              <a:t>i</a:t>
            </a:r>
            <a:r>
              <a:rPr lang="en-US" altLang="en-US" dirty="0"/>
              <a:t>=0, 1, 2 … N-2)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/>
              <a:t>The value A[</a:t>
            </a:r>
            <a:r>
              <a:rPr lang="en-US" altLang="en-US" dirty="0" err="1"/>
              <a:t>i</a:t>
            </a:r>
            <a:r>
              <a:rPr lang="en-US" altLang="en-US" dirty="0"/>
              <a:t>] is called the “key” for that element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Metrics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/>
              <a:t>Execution time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/>
              <a:t>Memory 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6F9733-310A-A14E-A891-5168641F51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30D325-58A5-924F-8B64-8FE2244B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1989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2F3186-76ED-6E48-BCE3-EC2AD57FF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1991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9BEE9B-24E5-FB44-A2C6-29617833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41993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FF289B-84E9-8846-A68E-C6B07E631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35</a:t>
            </a:r>
          </a:p>
        </p:txBody>
      </p:sp>
      <p:sp>
        <p:nvSpPr>
          <p:cNvPr id="41995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8A01BE-B0F4-A847-B56F-9B6ED9E4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36</a:t>
            </a:r>
          </a:p>
        </p:txBody>
      </p:sp>
      <p:sp>
        <p:nvSpPr>
          <p:cNvPr id="41997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94E29C-09D5-3D46-A63D-9CA727C7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41999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FDC44D-7741-1D46-8D1E-499A335D50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08400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1" name="TextBox 17"/>
          <p:cNvSpPr txBox="1">
            <a:spLocks noChangeArrowheads="1"/>
          </p:cNvSpPr>
          <p:nvPr/>
        </p:nvSpPr>
        <p:spPr bwMode="auto">
          <a:xfrm>
            <a:off x="3429001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i=2</a:t>
            </a:r>
          </a:p>
        </p:txBody>
      </p:sp>
      <p:sp>
        <p:nvSpPr>
          <p:cNvPr id="42002" name="TextBox 18"/>
          <p:cNvSpPr txBox="1">
            <a:spLocks noChangeArrowheads="1"/>
          </p:cNvSpPr>
          <p:nvPr/>
        </p:nvSpPr>
        <p:spPr bwMode="auto">
          <a:xfrm>
            <a:off x="2590801" y="33528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C47E1D-C544-FC43-9809-A528CEC0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DA106F-6EDF-7E4C-BFC3-8E381D8D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2005" name="TextBox 42"/>
          <p:cNvSpPr txBox="1">
            <a:spLocks noChangeArrowheads="1"/>
          </p:cNvSpPr>
          <p:nvPr/>
        </p:nvSpPr>
        <p:spPr bwMode="auto">
          <a:xfrm>
            <a:off x="4824414" y="4654551"/>
            <a:ext cx="189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 Delete</a:t>
            </a:r>
          </a:p>
        </p:txBody>
      </p:sp>
      <p:sp>
        <p:nvSpPr>
          <p:cNvPr id="42006" name="TextBox 19"/>
          <p:cNvSpPr txBox="1">
            <a:spLocks noChangeArrowheads="1"/>
          </p:cNvSpPr>
          <p:nvPr/>
        </p:nvSpPr>
        <p:spPr bwMode="auto">
          <a:xfrm>
            <a:off x="43434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A3529D0-11CF-164F-9FB6-61EFC417F6F0}"/>
              </a:ext>
            </a:extLst>
          </p:cNvPr>
          <p:cNvSpPr>
            <a:spLocks/>
          </p:cNvSpPr>
          <p:nvPr/>
        </p:nvSpPr>
        <p:spPr bwMode="auto">
          <a:xfrm>
            <a:off x="2349500" y="3263900"/>
            <a:ext cx="1308100" cy="692150"/>
          </a:xfrm>
          <a:custGeom>
            <a:avLst/>
            <a:gdLst>
              <a:gd name="T0" fmla="*/ 0 w 3390900"/>
              <a:gd name="T1" fmla="*/ 12676 h 692470"/>
              <a:gd name="T2" fmla="*/ 9000 w 3390900"/>
              <a:gd name="T3" fmla="*/ 595797 h 692470"/>
              <a:gd name="T4" fmla="*/ 39095 w 3390900"/>
              <a:gd name="T5" fmla="*/ 684533 h 692470"/>
              <a:gd name="T6" fmla="*/ 68065 w 3390900"/>
              <a:gd name="T7" fmla="*/ 532416 h 692470"/>
              <a:gd name="T8" fmla="*/ 75096 w 3390900"/>
              <a:gd name="T9" fmla="*/ 0 h 692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90900" h="692470">
                <a:moveTo>
                  <a:pt x="0" y="12700"/>
                </a:moveTo>
                <a:cubicBezTo>
                  <a:pt x="56091" y="248708"/>
                  <a:pt x="112183" y="484717"/>
                  <a:pt x="406400" y="596900"/>
                </a:cubicBezTo>
                <a:cubicBezTo>
                  <a:pt x="700617" y="709083"/>
                  <a:pt x="1320800" y="696383"/>
                  <a:pt x="1765300" y="685800"/>
                </a:cubicBezTo>
                <a:cubicBezTo>
                  <a:pt x="2209800" y="675217"/>
                  <a:pt x="2802467" y="647700"/>
                  <a:pt x="3073400" y="533400"/>
                </a:cubicBezTo>
                <a:cubicBezTo>
                  <a:pt x="3344333" y="419100"/>
                  <a:pt x="3390900" y="0"/>
                  <a:pt x="3390900" y="0"/>
                </a:cubicBez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8412EF-DBAD-E546-887C-D0E67A59628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2057400"/>
            <a:ext cx="6858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ACE11E-0134-844D-A28C-A016CF8D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3013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F8B1E5-7AD6-7146-96EC-A2809835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3015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B4B518-AFA7-8245-9EF5-B01318F91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16</a:t>
            </a:r>
          </a:p>
        </p:txBody>
      </p:sp>
      <p:sp>
        <p:nvSpPr>
          <p:cNvPr id="43017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13E0C-3AC1-D248-82A3-9848809D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35</a:t>
            </a:r>
          </a:p>
        </p:txBody>
      </p:sp>
      <p:sp>
        <p:nvSpPr>
          <p:cNvPr id="43019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153DE2-5F9B-1A4E-A91D-CC9C7969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36</a:t>
            </a:r>
          </a:p>
        </p:txBody>
      </p:sp>
      <p:sp>
        <p:nvSpPr>
          <p:cNvPr id="43021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67CA6E-B22E-464F-9C08-0519D386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43023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0FCB06-9CA0-7A48-A0A3-3CC1561F47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08400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Box 17"/>
          <p:cNvSpPr txBox="1">
            <a:spLocks noChangeArrowheads="1"/>
          </p:cNvSpPr>
          <p:nvPr/>
        </p:nvSpPr>
        <p:spPr bwMode="auto">
          <a:xfrm>
            <a:off x="3429001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i=2</a:t>
            </a:r>
          </a:p>
        </p:txBody>
      </p:sp>
      <p:sp>
        <p:nvSpPr>
          <p:cNvPr id="43026" name="TextBox 18"/>
          <p:cNvSpPr txBox="1">
            <a:spLocks noChangeArrowheads="1"/>
          </p:cNvSpPr>
          <p:nvPr/>
        </p:nvSpPr>
        <p:spPr bwMode="auto">
          <a:xfrm>
            <a:off x="2514601" y="335280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5B672E-713A-BF45-B710-0FD97F42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D91037-64E4-9E41-82D9-6D7DCCAA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3029" name="TextBox 42"/>
          <p:cNvSpPr txBox="1">
            <a:spLocks noChangeArrowheads="1"/>
          </p:cNvSpPr>
          <p:nvPr/>
        </p:nvSpPr>
        <p:spPr bwMode="auto">
          <a:xfrm>
            <a:off x="5157789" y="4654551"/>
            <a:ext cx="1228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(swap)</a:t>
            </a:r>
          </a:p>
        </p:txBody>
      </p:sp>
      <p:sp>
        <p:nvSpPr>
          <p:cNvPr id="43030" name="TextBox 19"/>
          <p:cNvSpPr txBox="1">
            <a:spLocks noChangeArrowheads="1"/>
          </p:cNvSpPr>
          <p:nvPr/>
        </p:nvSpPr>
        <p:spPr bwMode="auto">
          <a:xfrm>
            <a:off x="43434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14EE59-320A-E54C-9962-4DF3BC675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4036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F54BCA-E77C-8E45-80BF-ADA4F9F2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44038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6CE254-9DEF-774B-90A3-747E0DFD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16</a:t>
            </a:r>
          </a:p>
        </p:txBody>
      </p:sp>
      <p:sp>
        <p:nvSpPr>
          <p:cNvPr id="44040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8701B-AEC5-9D42-B611-64454594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35</a:t>
            </a:r>
          </a:p>
        </p:txBody>
      </p: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1D1417-F727-6444-88FC-54795B0E9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36</a:t>
            </a:r>
          </a:p>
        </p:txBody>
      </p:sp>
      <p:sp>
        <p:nvSpPr>
          <p:cNvPr id="44044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326C96-90D4-3543-A88B-35280FF0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44046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11A75C-C074-644A-8E7F-F6EAB91E02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98800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8" name="TextBox 17"/>
          <p:cNvSpPr txBox="1">
            <a:spLocks noChangeArrowheads="1"/>
          </p:cNvSpPr>
          <p:nvPr/>
        </p:nvSpPr>
        <p:spPr bwMode="auto">
          <a:xfrm>
            <a:off x="2819401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44049" name="TextBox 18"/>
          <p:cNvSpPr txBox="1">
            <a:spLocks noChangeArrowheads="1"/>
          </p:cNvSpPr>
          <p:nvPr/>
        </p:nvSpPr>
        <p:spPr bwMode="auto">
          <a:xfrm>
            <a:off x="1563689" y="340995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B5220C-09F8-1440-9961-424FCFF9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4051" name="TextBox 42"/>
          <p:cNvSpPr txBox="1">
            <a:spLocks noChangeArrowheads="1"/>
          </p:cNvSpPr>
          <p:nvPr/>
        </p:nvSpPr>
        <p:spPr bwMode="auto">
          <a:xfrm>
            <a:off x="4824414" y="4654551"/>
            <a:ext cx="189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 Delete</a:t>
            </a:r>
          </a:p>
        </p:txBody>
      </p:sp>
      <p:sp>
        <p:nvSpPr>
          <p:cNvPr id="44052" name="TextBox 19"/>
          <p:cNvSpPr txBox="1">
            <a:spLocks noChangeArrowheads="1"/>
          </p:cNvSpPr>
          <p:nvPr/>
        </p:nvSpPr>
        <p:spPr bwMode="auto">
          <a:xfrm>
            <a:off x="39624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FD7A17D-D1E6-7F48-8C17-C188D29AF6B4}"/>
              </a:ext>
            </a:extLst>
          </p:cNvPr>
          <p:cNvSpPr>
            <a:spLocks/>
          </p:cNvSpPr>
          <p:nvPr/>
        </p:nvSpPr>
        <p:spPr bwMode="auto">
          <a:xfrm>
            <a:off x="2349500" y="3263900"/>
            <a:ext cx="622300" cy="692150"/>
          </a:xfrm>
          <a:custGeom>
            <a:avLst/>
            <a:gdLst>
              <a:gd name="T0" fmla="*/ 0 w 3390900"/>
              <a:gd name="T1" fmla="*/ 12676 h 692470"/>
              <a:gd name="T2" fmla="*/ 461 w 3390900"/>
              <a:gd name="T3" fmla="*/ 595797 h 692470"/>
              <a:gd name="T4" fmla="*/ 2002 w 3390900"/>
              <a:gd name="T5" fmla="*/ 684533 h 692470"/>
              <a:gd name="T6" fmla="*/ 3486 w 3390900"/>
              <a:gd name="T7" fmla="*/ 532416 h 692470"/>
              <a:gd name="T8" fmla="*/ 3846 w 3390900"/>
              <a:gd name="T9" fmla="*/ 0 h 692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90900" h="692470">
                <a:moveTo>
                  <a:pt x="0" y="12700"/>
                </a:moveTo>
                <a:cubicBezTo>
                  <a:pt x="56091" y="248708"/>
                  <a:pt x="112183" y="484717"/>
                  <a:pt x="406400" y="596900"/>
                </a:cubicBezTo>
                <a:cubicBezTo>
                  <a:pt x="700617" y="709083"/>
                  <a:pt x="1320800" y="696383"/>
                  <a:pt x="1765300" y="685800"/>
                </a:cubicBezTo>
                <a:cubicBezTo>
                  <a:pt x="2209800" y="675217"/>
                  <a:pt x="2802467" y="647700"/>
                  <a:pt x="3073400" y="533400"/>
                </a:cubicBezTo>
                <a:cubicBezTo>
                  <a:pt x="3344333" y="419100"/>
                  <a:pt x="3390900" y="0"/>
                  <a:pt x="3390900" y="0"/>
                </a:cubicBez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99A89D-C028-9E4D-A7DF-A45CE7D37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5060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113785-BFD5-4C42-858B-9DC27BBE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15</a:t>
            </a:r>
          </a:p>
        </p:txBody>
      </p:sp>
      <p:sp>
        <p:nvSpPr>
          <p:cNvPr id="45062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BD510-CD4B-154A-869F-7B90DE7F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16</a:t>
            </a:r>
          </a:p>
        </p:txBody>
      </p:sp>
      <p:sp>
        <p:nvSpPr>
          <p:cNvPr id="45064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6B8249-FE55-644F-835C-45071C6F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35</a:t>
            </a:r>
          </a:p>
        </p:txBody>
      </p:sp>
      <p:sp>
        <p:nvSpPr>
          <p:cNvPr id="45066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B3BCCB-8A8C-184F-A465-51AE119B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36</a:t>
            </a:r>
          </a:p>
        </p:txBody>
      </p:sp>
      <p:sp>
        <p:nvSpPr>
          <p:cNvPr id="45068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3BEC0B-2B5F-A349-89C5-6098006A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45070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03BAAF-7D4C-C245-9216-084D49C4B6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98800" y="36576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2" name="TextBox 17"/>
          <p:cNvSpPr txBox="1">
            <a:spLocks noChangeArrowheads="1"/>
          </p:cNvSpPr>
          <p:nvPr/>
        </p:nvSpPr>
        <p:spPr bwMode="auto">
          <a:xfrm>
            <a:off x="2819401" y="4251325"/>
            <a:ext cx="546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FEFC32-27A5-FE48-B7C4-79372AB59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685800" cy="685800"/>
          </a:xfrm>
          <a:prstGeom prst="ellipse">
            <a:avLst/>
          </a:prstGeom>
          <a:solidFill>
            <a:srgbClr val="C3D69B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5074" name="TextBox 42"/>
          <p:cNvSpPr txBox="1">
            <a:spLocks noChangeArrowheads="1"/>
          </p:cNvSpPr>
          <p:nvPr/>
        </p:nvSpPr>
        <p:spPr bwMode="auto">
          <a:xfrm>
            <a:off x="4927600" y="4654551"/>
            <a:ext cx="1689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Heapify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(no swaps)</a:t>
            </a:r>
          </a:p>
        </p:txBody>
      </p:sp>
      <p:sp>
        <p:nvSpPr>
          <p:cNvPr id="45075" name="TextBox 19"/>
          <p:cNvSpPr txBox="1">
            <a:spLocks noChangeArrowheads="1"/>
          </p:cNvSpPr>
          <p:nvPr/>
        </p:nvSpPr>
        <p:spPr bwMode="auto">
          <a:xfrm>
            <a:off x="39624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  <p:sp>
        <p:nvSpPr>
          <p:cNvPr id="45076" name="TextBox 18"/>
          <p:cNvSpPr txBox="1">
            <a:spLocks noChangeArrowheads="1"/>
          </p:cNvSpPr>
          <p:nvPr/>
        </p:nvSpPr>
        <p:spPr bwMode="auto">
          <a:xfrm>
            <a:off x="1792289" y="3409950"/>
            <a:ext cx="813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Heap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Emptying the Heap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905000" y="5638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// Empty the heap</a:t>
            </a:r>
          </a:p>
          <a:p>
            <a:pPr marL="0" indent="0">
              <a:buNone/>
            </a:pPr>
            <a:r>
              <a:rPr lang="en-US" altLang="en-US" sz="2400">
                <a:latin typeface="Courier" pitchFamily="49" charset="0"/>
                <a:ea typeface="ＭＳ Ｐゴシック" panose="020B0600070205080204" pitchFamily="34" charset="-128"/>
              </a:rPr>
              <a:t>for (i=N-1; i&gt;0; i--) A[i] = Heap_Delete();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8D0452-274A-4D4C-88CE-05D4D75D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6084" name="TextBox 9"/>
          <p:cNvSpPr txBox="1">
            <a:spLocks noChangeArrowheads="1"/>
          </p:cNvSpPr>
          <p:nvPr/>
        </p:nvSpPr>
        <p:spPr bwMode="auto">
          <a:xfrm>
            <a:off x="2014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CA77D-33DC-CB41-91F4-151C5C985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15</a:t>
            </a:r>
          </a:p>
        </p:txBody>
      </p:sp>
      <p:sp>
        <p:nvSpPr>
          <p:cNvPr id="46086" name="TextBox 9"/>
          <p:cNvSpPr txBox="1">
            <a:spLocks noChangeArrowheads="1"/>
          </p:cNvSpPr>
          <p:nvPr/>
        </p:nvSpPr>
        <p:spPr bwMode="auto">
          <a:xfrm>
            <a:off x="27003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DA601-383C-6045-851D-186565A5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16</a:t>
            </a:r>
          </a:p>
        </p:txBody>
      </p:sp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33861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30A60A-50FC-EC42-AD76-6385E288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35</a:t>
            </a:r>
          </a:p>
        </p:txBody>
      </p:sp>
      <p:sp>
        <p:nvSpPr>
          <p:cNvPr id="46090" name="TextBox 11"/>
          <p:cNvSpPr txBox="1">
            <a:spLocks noChangeArrowheads="1"/>
          </p:cNvSpPr>
          <p:nvPr/>
        </p:nvSpPr>
        <p:spPr bwMode="auto">
          <a:xfrm>
            <a:off x="40719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4EA39-E37B-174E-A251-876475DB8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36</a:t>
            </a:r>
          </a:p>
        </p:txBody>
      </p:sp>
      <p:sp>
        <p:nvSpPr>
          <p:cNvPr id="46092" name="TextBox 13"/>
          <p:cNvSpPr txBox="1">
            <a:spLocks noChangeArrowheads="1"/>
          </p:cNvSpPr>
          <p:nvPr/>
        </p:nvSpPr>
        <p:spPr bwMode="auto">
          <a:xfrm>
            <a:off x="47577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A8145-80C1-3640-87EC-A85F0960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65271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59</a:t>
            </a:r>
          </a:p>
        </p:txBody>
      </p:sp>
      <p:sp>
        <p:nvSpPr>
          <p:cNvPr id="46094" name="TextBox 15"/>
          <p:cNvSpPr txBox="1">
            <a:spLocks noChangeArrowheads="1"/>
          </p:cNvSpPr>
          <p:nvPr/>
        </p:nvSpPr>
        <p:spPr bwMode="auto">
          <a:xfrm>
            <a:off x="5443538" y="22828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sp>
        <p:nvSpPr>
          <p:cNvPr id="46095" name="TextBox 42"/>
          <p:cNvSpPr txBox="1">
            <a:spLocks noChangeArrowheads="1"/>
          </p:cNvSpPr>
          <p:nvPr/>
        </p:nvSpPr>
        <p:spPr bwMode="auto">
          <a:xfrm>
            <a:off x="5268914" y="4654551"/>
            <a:ext cx="1006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Done!</a:t>
            </a:r>
          </a:p>
        </p:txBody>
      </p:sp>
      <p:sp>
        <p:nvSpPr>
          <p:cNvPr id="46096" name="TextBox 19"/>
          <p:cNvSpPr txBox="1">
            <a:spLocks noChangeArrowheads="1"/>
          </p:cNvSpPr>
          <p:nvPr/>
        </p:nvSpPr>
        <p:spPr bwMode="auto">
          <a:xfrm>
            <a:off x="3200401" y="32766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Heap Sort: Summary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8991600" cy="4724400"/>
          </a:xfrm>
        </p:spPr>
        <p:txBody>
          <a:bodyPr/>
          <a:lstStyle/>
          <a:p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Insert (v)		// insert a value v into </a:t>
            </a: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max-heap</a:t>
            </a: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v = Delete()	// remove largest element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A[0…N-1]: original input (to be sorted)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A also provides storage for the heap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construct heap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i&lt;N; i++) Insert (A[i]);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remove the elements from the heap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(i=N-1; i&gt;0; i--) A[i] = Delete();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Execution Time: O (N log 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Practice with Heapsort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5D101B78-6953-BA4E-80F5-C5A5B026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Use heapsort to sort the following list: </a:t>
            </a:r>
            <a:r>
              <a:rPr lang="en-US" dirty="0">
                <a:ea typeface="ＭＳ Ｐゴシック" charset="0"/>
                <a:cs typeface="ＭＳ Ｐゴシック" charset="0"/>
              </a:rPr>
              <a:t>5, 3, 8, 2, 6, 1, 7, 9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Build a max-heap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Delete all entries from the heap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Show the array after each addition and deletion.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Practice with Heapsort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5D101B78-6953-BA4E-80F5-C5A5B026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523"/>
            <a:ext cx="109728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Use heapsort to sort the following list: 5, 3, 8, 2, 6, 1, 7, 9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49605"/>
              </p:ext>
            </p:extLst>
          </p:nvPr>
        </p:nvGraphicFramePr>
        <p:xfrm>
          <a:off x="1066800" y="3205480"/>
          <a:ext cx="35814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42047481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41657952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27429646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8399927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521428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16473248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29564738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4241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4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2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7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0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368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92917"/>
              </p:ext>
            </p:extLst>
          </p:nvPr>
        </p:nvGraphicFramePr>
        <p:xfrm>
          <a:off x="6629400" y="3200400"/>
          <a:ext cx="35814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42047481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41657952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27429646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8399927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521428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16473248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29564738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4241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4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2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7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0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368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5400" y="2590800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Building a max-heap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31832" y="2590800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Emptying the max-heap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74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43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Sorting: Heapsort and Insertion Sort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3: Insertion Sort + Loop Invariants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E0EA-BF5E-424A-A1F4-0726C4DF9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4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Sorting with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2576-9570-B84F-93CE-2D5092E3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953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How can a heap data structure be used for a sorting task?</a:t>
            </a:r>
          </a:p>
          <a:p>
            <a:pPr>
              <a:defRPr/>
            </a:pPr>
            <a:r>
              <a:rPr lang="en-US" altLang="en-US" dirty="0" smtClean="0"/>
              <a:t>What would be the time complexity of your approach?</a:t>
            </a:r>
          </a:p>
        </p:txBody>
      </p:sp>
    </p:spTree>
    <p:extLst>
      <p:ext uri="{BB962C8B-B14F-4D97-AF65-F5344CB8AC3E}">
        <p14:creationId xmlns:p14="http://schemas.microsoft.com/office/powerpoint/2010/main" val="255719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5D101B78-6953-BA4E-80F5-C5A5B026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Problem Statement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Heap Sort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Insertion Sort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rgbClr val="BFBFBF"/>
                </a:solidFill>
                <a:ea typeface="ＭＳ Ｐゴシック" charset="0"/>
                <a:cs typeface="ＭＳ Ｐゴシック" charset="0"/>
              </a:rPr>
              <a:t>Insertion Sort Analysis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rgbClr val="BFBFBF"/>
                </a:solidFill>
                <a:ea typeface="ＭＳ Ｐゴシック" charset="0"/>
                <a:cs typeface="ＭＳ Ｐゴシック" charset="0"/>
              </a:rPr>
              <a:t>Loop Invariants</a:t>
            </a:r>
          </a:p>
        </p:txBody>
      </p:sp>
    </p:spTree>
    <p:extLst>
      <p:ext uri="{BB962C8B-B14F-4D97-AF65-F5344CB8AC3E}">
        <p14:creationId xmlns:p14="http://schemas.microsoft.com/office/powerpoint/2010/main" val="31664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1905000" y="3276600"/>
            <a:ext cx="8458200" cy="35052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2159000" y="838201"/>
            <a:ext cx="727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Analogous to sorting a hand of playing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244A2-D432-0E45-A957-A049E16A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</a:t>
            </a:r>
          </a:p>
        </p:txBody>
      </p:sp>
      <p:sp>
        <p:nvSpPr>
          <p:cNvPr id="49157" name="TextBox 9"/>
          <p:cNvSpPr txBox="1">
            <a:spLocks noChangeArrowheads="1"/>
          </p:cNvSpPr>
          <p:nvPr/>
        </p:nvSpPr>
        <p:spPr bwMode="auto">
          <a:xfrm>
            <a:off x="2082801" y="1371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8FA3-21E6-A94C-A496-04725919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49159" name="TextBox 9"/>
          <p:cNvSpPr txBox="1">
            <a:spLocks noChangeArrowheads="1"/>
          </p:cNvSpPr>
          <p:nvPr/>
        </p:nvSpPr>
        <p:spPr bwMode="auto">
          <a:xfrm>
            <a:off x="2768601" y="1371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706DC-0C27-8843-BAD0-761EE392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49161" name="TextBox 9"/>
          <p:cNvSpPr txBox="1">
            <a:spLocks noChangeArrowheads="1"/>
          </p:cNvSpPr>
          <p:nvPr/>
        </p:nvSpPr>
        <p:spPr bwMode="auto">
          <a:xfrm>
            <a:off x="3454401" y="1371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729E51-59DB-F448-8641-C7738810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21</a:t>
            </a:r>
          </a:p>
        </p:txBody>
      </p:sp>
      <p:sp>
        <p:nvSpPr>
          <p:cNvPr id="49163" name="TextBox 11"/>
          <p:cNvSpPr txBox="1">
            <a:spLocks noChangeArrowheads="1"/>
          </p:cNvSpPr>
          <p:nvPr/>
        </p:nvSpPr>
        <p:spPr bwMode="auto">
          <a:xfrm>
            <a:off x="4140201" y="1371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38E04-D953-6445-BF78-BEF75DEB3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33</a:t>
            </a:r>
          </a:p>
        </p:txBody>
      </p:sp>
      <p:sp>
        <p:nvSpPr>
          <p:cNvPr id="49165" name="TextBox 13"/>
          <p:cNvSpPr txBox="1">
            <a:spLocks noChangeArrowheads="1"/>
          </p:cNvSpPr>
          <p:nvPr/>
        </p:nvSpPr>
        <p:spPr bwMode="auto">
          <a:xfrm>
            <a:off x="4826001" y="1371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64C105-E60E-7144-8A87-077B2A367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49167" name="TextBox 15"/>
          <p:cNvSpPr txBox="1">
            <a:spLocks noChangeArrowheads="1"/>
          </p:cNvSpPr>
          <p:nvPr/>
        </p:nvSpPr>
        <p:spPr bwMode="auto">
          <a:xfrm>
            <a:off x="5511801" y="1371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CCAD09-8C17-EF42-B90A-086D62A63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44</a:t>
            </a:r>
          </a:p>
        </p:txBody>
      </p:sp>
      <p:sp>
        <p:nvSpPr>
          <p:cNvPr id="49169" name="TextBox 9"/>
          <p:cNvSpPr txBox="1">
            <a:spLocks noChangeArrowheads="1"/>
          </p:cNvSpPr>
          <p:nvPr/>
        </p:nvSpPr>
        <p:spPr bwMode="auto">
          <a:xfrm>
            <a:off x="6208713" y="1371600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A[6]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E5714-1088-814A-8D82-B6A9D7F9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113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49171" name="TextBox 9"/>
          <p:cNvSpPr txBox="1">
            <a:spLocks noChangeArrowheads="1"/>
          </p:cNvSpPr>
          <p:nvPr/>
        </p:nvSpPr>
        <p:spPr bwMode="auto">
          <a:xfrm>
            <a:off x="6894513" y="1371600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A[7]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512DE-3F69-D947-8D81-2A82F0A5E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53</a:t>
            </a:r>
          </a:p>
        </p:txBody>
      </p:sp>
      <p:sp>
        <p:nvSpPr>
          <p:cNvPr id="49173" name="TextBox 25"/>
          <p:cNvSpPr txBox="1">
            <a:spLocks noChangeArrowheads="1"/>
          </p:cNvSpPr>
          <p:nvPr/>
        </p:nvSpPr>
        <p:spPr bwMode="auto">
          <a:xfrm>
            <a:off x="7580313" y="1371600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A[8]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D8F3E1-5072-E248-A585-3FB1CA0BD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64</a:t>
            </a:r>
          </a:p>
        </p:txBody>
      </p:sp>
      <p:sp>
        <p:nvSpPr>
          <p:cNvPr id="49175" name="TextBox 27"/>
          <p:cNvSpPr txBox="1">
            <a:spLocks noChangeArrowheads="1"/>
          </p:cNvSpPr>
          <p:nvPr/>
        </p:nvSpPr>
        <p:spPr bwMode="auto">
          <a:xfrm>
            <a:off x="8266113" y="1371600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A[9]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30F63A-C5E1-5245-8E74-59B2487E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513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12</a:t>
            </a:r>
          </a:p>
        </p:txBody>
      </p:sp>
      <p:sp>
        <p:nvSpPr>
          <p:cNvPr id="49177" name="TextBox 29"/>
          <p:cNvSpPr txBox="1">
            <a:spLocks noChangeArrowheads="1"/>
          </p:cNvSpPr>
          <p:nvPr/>
        </p:nvSpPr>
        <p:spPr bwMode="auto">
          <a:xfrm>
            <a:off x="8915400" y="13716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A[10]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B71F7E-63F8-A44F-91BD-CA0B0FB2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313" y="1741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46</a:t>
            </a:r>
          </a:p>
        </p:txBody>
      </p:sp>
      <p:sp>
        <p:nvSpPr>
          <p:cNvPr id="49179" name="TextBox 31"/>
          <p:cNvSpPr txBox="1">
            <a:spLocks noChangeArrowheads="1"/>
          </p:cNvSpPr>
          <p:nvPr/>
        </p:nvSpPr>
        <p:spPr bwMode="auto">
          <a:xfrm>
            <a:off x="9601200" y="1371600"/>
            <a:ext cx="71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A[11]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2AB98B-12B8-164F-A009-6AA952C1338F}"/>
              </a:ext>
            </a:extLst>
          </p:cNvPr>
          <p:cNvCxnSpPr>
            <a:cxnSpLocks noChangeShapeType="1"/>
            <a:endCxn id="15" idx="2"/>
          </p:cNvCxnSpPr>
          <p:nvPr/>
        </p:nvCxnSpPr>
        <p:spPr bwMode="auto">
          <a:xfrm flipV="1">
            <a:off x="5829300" y="2351088"/>
            <a:ext cx="0" cy="62071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1" name="TextBox 36"/>
          <p:cNvSpPr txBox="1">
            <a:spLocks noChangeArrowheads="1"/>
          </p:cNvSpPr>
          <p:nvPr/>
        </p:nvSpPr>
        <p:spPr bwMode="auto">
          <a:xfrm>
            <a:off x="4953000" y="2944813"/>
            <a:ext cx="177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Current item</a:t>
            </a:r>
          </a:p>
        </p:txBody>
      </p:sp>
      <p:sp>
        <p:nvSpPr>
          <p:cNvPr id="49182" name="TextBox 38"/>
          <p:cNvSpPr txBox="1">
            <a:spLocks noChangeArrowheads="1"/>
          </p:cNvSpPr>
          <p:nvPr/>
        </p:nvSpPr>
        <p:spPr bwMode="auto">
          <a:xfrm>
            <a:off x="3124201" y="2482850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49183" name="TextBox 39"/>
          <p:cNvSpPr txBox="1">
            <a:spLocks noChangeArrowheads="1"/>
          </p:cNvSpPr>
          <p:nvPr/>
        </p:nvSpPr>
        <p:spPr bwMode="auto">
          <a:xfrm>
            <a:off x="7366000" y="2482850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95A615-0FB6-2C4C-9333-F0E25DB883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95800" y="2514600"/>
            <a:ext cx="1143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C6355A-1D37-A641-B82C-D23FCD4731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14950" y="1981200"/>
            <a:ext cx="3429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9ADDDE-F017-134B-87CF-0DD279A9A4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1981200"/>
            <a:ext cx="3429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1581EF-9A42-6747-9913-B0DF761ED5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38800" y="2133600"/>
            <a:ext cx="1905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05B9B6-789A-F846-AA98-4D222A278DC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476750" y="2133600"/>
            <a:ext cx="1905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9" name="TextBox 53"/>
          <p:cNvSpPr txBox="1">
            <a:spLocks noChangeArrowheads="1"/>
          </p:cNvSpPr>
          <p:nvPr/>
        </p:nvSpPr>
        <p:spPr bwMode="auto">
          <a:xfrm>
            <a:off x="4876800" y="24384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insert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17879-6307-F44C-A6B6-A854B056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0180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960-C220-7049-B761-2D1474A0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0182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77B07B-EAAC-DC4F-9413-25167EF7C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0184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AF5C47-BB9F-D640-B92E-3DC822EC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0186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17D92F-E2DA-3149-9048-938DD2C8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50188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BE385-E5EA-5040-8892-DE0FF61B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0190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44D6D2-5B7A-104A-ADB4-D73648EEBE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6730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2" name="TextBox 17"/>
          <p:cNvSpPr txBox="1">
            <a:spLocks noChangeArrowheads="1"/>
          </p:cNvSpPr>
          <p:nvPr/>
        </p:nvSpPr>
        <p:spPr bwMode="auto">
          <a:xfrm>
            <a:off x="419100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item=35</a:t>
            </a:r>
          </a:p>
        </p:txBody>
      </p:sp>
      <p:sp>
        <p:nvSpPr>
          <p:cNvPr id="50193" name="TextBox 18"/>
          <p:cNvSpPr txBox="1">
            <a:spLocks noChangeArrowheads="1"/>
          </p:cNvSpPr>
          <p:nvPr/>
        </p:nvSpPr>
        <p:spPr bwMode="auto">
          <a:xfrm>
            <a:off x="31527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0194" name="TextBox 19"/>
          <p:cNvSpPr txBox="1">
            <a:spLocks noChangeArrowheads="1"/>
          </p:cNvSpPr>
          <p:nvPr/>
        </p:nvSpPr>
        <p:spPr bwMode="auto">
          <a:xfrm>
            <a:off x="579120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943100" y="1371601"/>
            <a:ext cx="139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advance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next item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E4A86-DE9D-3B40-BE78-D73E1825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1204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101A3-7F23-E842-B09F-3D815850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1206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083A5-FEBD-B848-BE11-630BEF12E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1208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D8EB1-E1A2-C742-8D1A-D3985B214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1210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18435F-5AC3-B444-9FC8-5EBE8872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51212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2865B-BF51-C54C-B972-E16BC938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1214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5BBAE-F320-514F-882C-8771191FE4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5310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6" name="TextBox 17"/>
          <p:cNvSpPr txBox="1">
            <a:spLocks noChangeArrowheads="1"/>
          </p:cNvSpPr>
          <p:nvPr/>
        </p:nvSpPr>
        <p:spPr bwMode="auto">
          <a:xfrm>
            <a:off x="487680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item=13</a:t>
            </a:r>
          </a:p>
        </p:txBody>
      </p:sp>
      <p:sp>
        <p:nvSpPr>
          <p:cNvPr id="51217" name="TextBox 18"/>
          <p:cNvSpPr txBox="1">
            <a:spLocks noChangeArrowheads="1"/>
          </p:cNvSpPr>
          <p:nvPr/>
        </p:nvSpPr>
        <p:spPr bwMode="auto">
          <a:xfrm>
            <a:off x="3838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1218" name="TextBox 19"/>
          <p:cNvSpPr txBox="1">
            <a:spLocks noChangeArrowheads="1"/>
          </p:cNvSpPr>
          <p:nvPr/>
        </p:nvSpPr>
        <p:spPr bwMode="auto">
          <a:xfrm>
            <a:off x="59626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51219" name="TextBox 3"/>
          <p:cNvSpPr txBox="1">
            <a:spLocks noChangeArrowheads="1"/>
          </p:cNvSpPr>
          <p:nvPr/>
        </p:nvSpPr>
        <p:spPr bwMode="auto">
          <a:xfrm>
            <a:off x="1943100" y="1371601"/>
            <a:ext cx="139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advance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next item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46577-67BD-8B48-974B-63D71694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2228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5D9FE-529B-3E49-BEED-CAB6135F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2230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26725-6FAA-BF42-ACB9-B3F38E37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2232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41E66-3169-374E-8F04-10FC6FFC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2234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7AEF0-D7B6-544E-A206-A7C0DB228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52236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96FBF-F232-6A49-A85C-91C95DA5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2238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16FB4F-2BF7-7E47-AC45-28FF349790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5310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0" name="TextBox 17"/>
          <p:cNvSpPr txBox="1">
            <a:spLocks noChangeArrowheads="1"/>
          </p:cNvSpPr>
          <p:nvPr/>
        </p:nvSpPr>
        <p:spPr bwMode="auto">
          <a:xfrm>
            <a:off x="487680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item=13</a:t>
            </a:r>
          </a:p>
        </p:txBody>
      </p:sp>
      <p:sp>
        <p:nvSpPr>
          <p:cNvPr id="52241" name="TextBox 18"/>
          <p:cNvSpPr txBox="1">
            <a:spLocks noChangeArrowheads="1"/>
          </p:cNvSpPr>
          <p:nvPr/>
        </p:nvSpPr>
        <p:spPr bwMode="auto">
          <a:xfrm>
            <a:off x="3838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2242" name="TextBox 19"/>
          <p:cNvSpPr txBox="1">
            <a:spLocks noChangeArrowheads="1"/>
          </p:cNvSpPr>
          <p:nvPr/>
        </p:nvSpPr>
        <p:spPr bwMode="auto">
          <a:xfrm>
            <a:off x="59626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52243" name="TextBox 3"/>
          <p:cNvSpPr txBox="1">
            <a:spLocks noChangeArrowheads="1"/>
          </p:cNvSpPr>
          <p:nvPr/>
        </p:nvSpPr>
        <p:spPr bwMode="auto">
          <a:xfrm>
            <a:off x="2251075" y="1371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8F40E-DE4D-0B4B-A23B-C52D7B71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3252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B4DAA-7D44-954B-878A-3AEDE2EF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3254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016A1-0C02-FA4B-B9D4-6A253541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E362A-AF31-AA45-B6A0-44CAB9BE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3258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0959D-1790-6143-B629-62B808CA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53260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CDDC5-3480-774C-A585-AF6EFDA05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3262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D506B4-8719-1845-956E-ADD99D566F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5310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4" name="TextBox 17"/>
          <p:cNvSpPr txBox="1">
            <a:spLocks noChangeArrowheads="1"/>
          </p:cNvSpPr>
          <p:nvPr/>
        </p:nvSpPr>
        <p:spPr bwMode="auto">
          <a:xfrm>
            <a:off x="487680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item=13</a:t>
            </a:r>
          </a:p>
        </p:txBody>
      </p:sp>
      <p:sp>
        <p:nvSpPr>
          <p:cNvPr id="53265" name="TextBox 18"/>
          <p:cNvSpPr txBox="1">
            <a:spLocks noChangeArrowheads="1"/>
          </p:cNvSpPr>
          <p:nvPr/>
        </p:nvSpPr>
        <p:spPr bwMode="auto">
          <a:xfrm>
            <a:off x="3838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3266" name="TextBox 19"/>
          <p:cNvSpPr txBox="1">
            <a:spLocks noChangeArrowheads="1"/>
          </p:cNvSpPr>
          <p:nvPr/>
        </p:nvSpPr>
        <p:spPr bwMode="auto">
          <a:xfrm>
            <a:off x="59626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53267" name="TextBox 3"/>
          <p:cNvSpPr txBox="1">
            <a:spLocks noChangeArrowheads="1"/>
          </p:cNvSpPr>
          <p:nvPr/>
        </p:nvSpPr>
        <p:spPr bwMode="auto">
          <a:xfrm>
            <a:off x="2251075" y="1371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EE63C-90E1-1A48-873F-1074867C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4276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D241B-2899-8147-B2C1-DCFB3138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4278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5EC95-6CF1-094F-BCCE-C111569D2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4280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D6BA1-4497-C646-8843-67147C36E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4282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799E5-B6C2-F04F-B885-1FCF2BFC0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54284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EC8EA-FEF2-334D-9741-B2227FA5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4286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AA8C96-7268-4243-8A8F-FF2230FEF1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5310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TextBox 17"/>
          <p:cNvSpPr txBox="1">
            <a:spLocks noChangeArrowheads="1"/>
          </p:cNvSpPr>
          <p:nvPr/>
        </p:nvSpPr>
        <p:spPr bwMode="auto">
          <a:xfrm>
            <a:off x="487680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item=13</a:t>
            </a:r>
          </a:p>
        </p:txBody>
      </p:sp>
      <p:sp>
        <p:nvSpPr>
          <p:cNvPr id="54289" name="TextBox 18"/>
          <p:cNvSpPr txBox="1">
            <a:spLocks noChangeArrowheads="1"/>
          </p:cNvSpPr>
          <p:nvPr/>
        </p:nvSpPr>
        <p:spPr bwMode="auto">
          <a:xfrm>
            <a:off x="3838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4290" name="TextBox 19"/>
          <p:cNvSpPr txBox="1">
            <a:spLocks noChangeArrowheads="1"/>
          </p:cNvSpPr>
          <p:nvPr/>
        </p:nvSpPr>
        <p:spPr bwMode="auto">
          <a:xfrm>
            <a:off x="59626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54291" name="TextBox 3"/>
          <p:cNvSpPr txBox="1">
            <a:spLocks noChangeArrowheads="1"/>
          </p:cNvSpPr>
          <p:nvPr/>
        </p:nvSpPr>
        <p:spPr bwMode="auto">
          <a:xfrm>
            <a:off x="2232025" y="13716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Insert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3C91F-4AD8-B541-8DD8-34D581B4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5300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2048D-1C98-234F-83B9-A9BF46A0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5302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7BD37-D793-DA42-A594-AD0E99F4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5304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B11C5-F5C3-3646-B67D-6D21CE5B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5306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9BF96-FB90-1440-BF95-B48801BF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55308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23358-AD5E-5C49-9ABB-7C19D9054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5310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532B9C-C0D1-904E-9372-06F79FB9D9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1985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2" name="TextBox 17"/>
          <p:cNvSpPr txBox="1">
            <a:spLocks noChangeArrowheads="1"/>
          </p:cNvSpPr>
          <p:nvPr/>
        </p:nvSpPr>
        <p:spPr bwMode="auto">
          <a:xfrm>
            <a:off x="554355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item=59</a:t>
            </a:r>
          </a:p>
        </p:txBody>
      </p:sp>
      <p:sp>
        <p:nvSpPr>
          <p:cNvPr id="55313" name="TextBox 18"/>
          <p:cNvSpPr txBox="1">
            <a:spLocks noChangeArrowheads="1"/>
          </p:cNvSpPr>
          <p:nvPr/>
        </p:nvSpPr>
        <p:spPr bwMode="auto">
          <a:xfrm>
            <a:off x="4219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5314" name="TextBox 19"/>
          <p:cNvSpPr txBox="1">
            <a:spLocks noChangeArrowheads="1"/>
          </p:cNvSpPr>
          <p:nvPr/>
        </p:nvSpPr>
        <p:spPr bwMode="auto">
          <a:xfrm>
            <a:off x="68770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55315" name="TextBox 20"/>
          <p:cNvSpPr txBox="1">
            <a:spLocks noChangeArrowheads="1"/>
          </p:cNvSpPr>
          <p:nvPr/>
        </p:nvSpPr>
        <p:spPr bwMode="auto">
          <a:xfrm>
            <a:off x="1943100" y="1371601"/>
            <a:ext cx="139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advance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next item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1412E-1EFA-A14A-B40B-2D387D51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6324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34277-4DAE-2348-B9D0-80349F9E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6326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A2FD4-9A84-814E-B039-D9FB8E0CA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6328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E9712-71CB-8F42-8B1A-5E6A08F0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6330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7D2E8-8644-AE4E-BE01-66645297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56332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B7084-91B4-574B-A9C0-0B23B96C1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6334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C54B83-49F7-B249-A7C5-49B0516897D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0565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TextBox 17"/>
          <p:cNvSpPr txBox="1">
            <a:spLocks noChangeArrowheads="1"/>
          </p:cNvSpPr>
          <p:nvPr/>
        </p:nvSpPr>
        <p:spPr bwMode="auto">
          <a:xfrm>
            <a:off x="622935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item=16</a:t>
            </a:r>
          </a:p>
        </p:txBody>
      </p:sp>
      <p:sp>
        <p:nvSpPr>
          <p:cNvPr id="56337" name="TextBox 18"/>
          <p:cNvSpPr txBox="1">
            <a:spLocks noChangeArrowheads="1"/>
          </p:cNvSpPr>
          <p:nvPr/>
        </p:nvSpPr>
        <p:spPr bwMode="auto">
          <a:xfrm>
            <a:off x="4219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6338" name="TextBox 19"/>
          <p:cNvSpPr txBox="1">
            <a:spLocks noChangeArrowheads="1"/>
          </p:cNvSpPr>
          <p:nvPr/>
        </p:nvSpPr>
        <p:spPr bwMode="auto">
          <a:xfrm>
            <a:off x="74104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56339" name="TextBox 20"/>
          <p:cNvSpPr txBox="1">
            <a:spLocks noChangeArrowheads="1"/>
          </p:cNvSpPr>
          <p:nvPr/>
        </p:nvSpPr>
        <p:spPr bwMode="auto">
          <a:xfrm>
            <a:off x="1943100" y="1371601"/>
            <a:ext cx="139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advance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next item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36D5E-D75B-5541-8ADC-5218F0EC8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7348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0132D-EE98-2A4F-AE7D-9692E562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7350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A7E64-3890-6F4F-8DC2-6B89C9AE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7352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F72D3-39D9-714F-AB73-F1C41C98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7354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5CECF-0C3E-0949-A067-49ACA63D8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7356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D5C0B-78F5-EC4B-9929-A6093F7BB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7358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465E7-9F70-DF4A-BA5A-D1179A6226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0565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0" name="TextBox 17"/>
          <p:cNvSpPr txBox="1">
            <a:spLocks noChangeArrowheads="1"/>
          </p:cNvSpPr>
          <p:nvPr/>
        </p:nvSpPr>
        <p:spPr bwMode="auto">
          <a:xfrm>
            <a:off x="622935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item=16</a:t>
            </a:r>
          </a:p>
        </p:txBody>
      </p:sp>
      <p:sp>
        <p:nvSpPr>
          <p:cNvPr id="57361" name="TextBox 18"/>
          <p:cNvSpPr txBox="1">
            <a:spLocks noChangeArrowheads="1"/>
          </p:cNvSpPr>
          <p:nvPr/>
        </p:nvSpPr>
        <p:spPr bwMode="auto">
          <a:xfrm>
            <a:off x="4219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7362" name="TextBox 19"/>
          <p:cNvSpPr txBox="1">
            <a:spLocks noChangeArrowheads="1"/>
          </p:cNvSpPr>
          <p:nvPr/>
        </p:nvSpPr>
        <p:spPr bwMode="auto">
          <a:xfrm>
            <a:off x="74104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57363" name="TextBox 21"/>
          <p:cNvSpPr txBox="1">
            <a:spLocks noChangeArrowheads="1"/>
          </p:cNvSpPr>
          <p:nvPr/>
        </p:nvSpPr>
        <p:spPr bwMode="auto">
          <a:xfrm>
            <a:off x="2251075" y="1371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Heap data structure operations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	Insert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Courier" pitchFamily="49" charset="0"/>
                <a:ea typeface="ＭＳ Ｐゴシック" panose="020B0600070205080204" pitchFamily="34" charset="-128"/>
              </a:rPr>
              <a:t>H,v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)	// insert v into </a:t>
            </a: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min-heap (max-heap) H</a:t>
            </a: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	v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= Delete(H)	// remove smallest </a:t>
            </a: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(largest) element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One can trivially use a heap to sort A[0] … A[N-1]. How?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	//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A[0…N-1]: original input (to be sorted)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	//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H[0…N-1]: heap with N elements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	// Max-heap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: larger numbers have higher priority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	//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construct </a:t>
            </a: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heap: not guaranteed to be sorted</a:t>
            </a: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	for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(i=0; i&lt;N; i++) Insert (H, A[i]);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	//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remove the elements from the </a:t>
            </a: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heap: always smallest</a:t>
            </a: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	for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(i=N-1; i&gt;=0; i--) A[i] = Delete(H);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05CAC-55E9-C94B-8E4F-2403B3E3D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8372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4760C-5339-2646-AE81-F77452B1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8374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10B2-6491-CB4D-9296-60B6601D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8376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AA2CED-3A43-0048-8845-D922C84FE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8378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7A09D-4BC3-AA4E-9521-0970322D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8380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871D4A-44A0-344F-AED7-16E2DD67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8382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E7F7F-F430-7C4B-A229-98667C8975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0565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4" name="TextBox 17"/>
          <p:cNvSpPr txBox="1">
            <a:spLocks noChangeArrowheads="1"/>
          </p:cNvSpPr>
          <p:nvPr/>
        </p:nvSpPr>
        <p:spPr bwMode="auto">
          <a:xfrm>
            <a:off x="622935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item=16</a:t>
            </a:r>
          </a:p>
        </p:txBody>
      </p:sp>
      <p:sp>
        <p:nvSpPr>
          <p:cNvPr id="58385" name="TextBox 18"/>
          <p:cNvSpPr txBox="1">
            <a:spLocks noChangeArrowheads="1"/>
          </p:cNvSpPr>
          <p:nvPr/>
        </p:nvSpPr>
        <p:spPr bwMode="auto">
          <a:xfrm>
            <a:off x="4219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8386" name="TextBox 19"/>
          <p:cNvSpPr txBox="1">
            <a:spLocks noChangeArrowheads="1"/>
          </p:cNvSpPr>
          <p:nvPr/>
        </p:nvSpPr>
        <p:spPr bwMode="auto">
          <a:xfrm>
            <a:off x="74104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58387" name="TextBox 21"/>
          <p:cNvSpPr txBox="1">
            <a:spLocks noChangeArrowheads="1"/>
          </p:cNvSpPr>
          <p:nvPr/>
        </p:nvSpPr>
        <p:spPr bwMode="auto">
          <a:xfrm>
            <a:off x="2251075" y="1371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1F727-763E-794B-86AC-C3E47F7F5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59396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8FD43-A540-D447-9564-3333E385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59398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3375F-0F80-B748-9196-945C073D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59400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7DC2F1-CA08-A149-A2EA-DE5FDC2D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59402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27CD0-F1DE-D44F-A4F9-B9BD926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59404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B7845-F666-244B-A917-F0BDCEAA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59406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DF0AF-E431-DD4A-BB35-BBC6BEB480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0565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8" name="TextBox 17"/>
          <p:cNvSpPr txBox="1">
            <a:spLocks noChangeArrowheads="1"/>
          </p:cNvSpPr>
          <p:nvPr/>
        </p:nvSpPr>
        <p:spPr bwMode="auto">
          <a:xfrm>
            <a:off x="622935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item=16</a:t>
            </a:r>
          </a:p>
        </p:txBody>
      </p:sp>
      <p:sp>
        <p:nvSpPr>
          <p:cNvPr id="59409" name="TextBox 18"/>
          <p:cNvSpPr txBox="1">
            <a:spLocks noChangeArrowheads="1"/>
          </p:cNvSpPr>
          <p:nvPr/>
        </p:nvSpPr>
        <p:spPr bwMode="auto">
          <a:xfrm>
            <a:off x="4219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59410" name="TextBox 19"/>
          <p:cNvSpPr txBox="1">
            <a:spLocks noChangeArrowheads="1"/>
          </p:cNvSpPr>
          <p:nvPr/>
        </p:nvSpPr>
        <p:spPr bwMode="auto">
          <a:xfrm>
            <a:off x="74104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59411" name="TextBox 21"/>
          <p:cNvSpPr txBox="1">
            <a:spLocks noChangeArrowheads="1"/>
          </p:cNvSpPr>
          <p:nvPr/>
        </p:nvSpPr>
        <p:spPr bwMode="auto">
          <a:xfrm>
            <a:off x="2232025" y="13716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Insert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8F4E9-DCED-7F4F-9C60-79FC985B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60420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DE5F4-13F6-1B44-B47E-98E8CA9A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C417D-62F1-CA4A-84B3-26B04792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60424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A3330-E934-324A-826E-B993EE16D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60426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2DB85-1147-194E-84F6-7BC179A6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60428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70757-41EF-7A41-8952-A10A5185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60430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FD1A72-A051-C546-9719-3935D8BDE2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9145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TextBox 17"/>
          <p:cNvSpPr txBox="1">
            <a:spLocks noChangeArrowheads="1"/>
          </p:cNvSpPr>
          <p:nvPr/>
        </p:nvSpPr>
        <p:spPr bwMode="auto">
          <a:xfrm>
            <a:off x="691515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item=36</a:t>
            </a:r>
          </a:p>
        </p:txBody>
      </p:sp>
      <p:sp>
        <p:nvSpPr>
          <p:cNvPr id="60433" name="TextBox 18"/>
          <p:cNvSpPr txBox="1">
            <a:spLocks noChangeArrowheads="1"/>
          </p:cNvSpPr>
          <p:nvPr/>
        </p:nvSpPr>
        <p:spPr bwMode="auto">
          <a:xfrm>
            <a:off x="49053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60434" name="TextBox 19"/>
          <p:cNvSpPr txBox="1">
            <a:spLocks noChangeArrowheads="1"/>
          </p:cNvSpPr>
          <p:nvPr/>
        </p:nvSpPr>
        <p:spPr bwMode="auto">
          <a:xfrm>
            <a:off x="83248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60435" name="TextBox 20"/>
          <p:cNvSpPr txBox="1">
            <a:spLocks noChangeArrowheads="1"/>
          </p:cNvSpPr>
          <p:nvPr/>
        </p:nvSpPr>
        <p:spPr bwMode="auto">
          <a:xfrm>
            <a:off x="1943100" y="1371601"/>
            <a:ext cx="139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advance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next item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BE336-C017-5440-8AF4-3898E455D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61444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1DB20-2A49-5242-974C-1B2F9104D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61446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71C7D-2D28-5549-B5B1-4C28F71B8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61448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10625-8F29-BB45-A8F4-CF00193D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61450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460723-805C-374C-B0FE-1299FE79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61452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D9F40-4501-4142-8AD8-AD907421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61454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0DBF10-100F-A44A-A619-628DD014D9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9145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6" name="TextBox 17"/>
          <p:cNvSpPr txBox="1">
            <a:spLocks noChangeArrowheads="1"/>
          </p:cNvSpPr>
          <p:nvPr/>
        </p:nvSpPr>
        <p:spPr bwMode="auto">
          <a:xfrm>
            <a:off x="691515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item=36</a:t>
            </a:r>
          </a:p>
        </p:txBody>
      </p:sp>
      <p:sp>
        <p:nvSpPr>
          <p:cNvPr id="61457" name="TextBox 18"/>
          <p:cNvSpPr txBox="1">
            <a:spLocks noChangeArrowheads="1"/>
          </p:cNvSpPr>
          <p:nvPr/>
        </p:nvSpPr>
        <p:spPr bwMode="auto">
          <a:xfrm>
            <a:off x="49053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61458" name="TextBox 19"/>
          <p:cNvSpPr txBox="1">
            <a:spLocks noChangeArrowheads="1"/>
          </p:cNvSpPr>
          <p:nvPr/>
        </p:nvSpPr>
        <p:spPr bwMode="auto">
          <a:xfrm>
            <a:off x="83248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61459" name="TextBox 21"/>
          <p:cNvSpPr txBox="1">
            <a:spLocks noChangeArrowheads="1"/>
          </p:cNvSpPr>
          <p:nvPr/>
        </p:nvSpPr>
        <p:spPr bwMode="auto">
          <a:xfrm>
            <a:off x="2251075" y="1371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E965A-4E9C-7248-BBFD-20C29C39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62468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B04F5-B2D1-8E46-81FF-10C36A2B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62470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C74EB-0B79-0947-8375-9C10A83B3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307EB-C757-F342-82A3-36BF050B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62474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807A3-38C7-DE42-B9F1-FBACA945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FF56B-1FA6-8741-9FDA-EB5F16A6A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62478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58DFAB-EBD2-8A4A-AB8C-351C6D32F0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91450" y="2057401"/>
            <a:ext cx="0" cy="6207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0" name="TextBox 17"/>
          <p:cNvSpPr txBox="1">
            <a:spLocks noChangeArrowheads="1"/>
          </p:cNvSpPr>
          <p:nvPr/>
        </p:nvSpPr>
        <p:spPr bwMode="auto">
          <a:xfrm>
            <a:off x="6915151" y="2651125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Current item=36</a:t>
            </a:r>
          </a:p>
        </p:txBody>
      </p:sp>
      <p:sp>
        <p:nvSpPr>
          <p:cNvPr id="62481" name="TextBox 18"/>
          <p:cNvSpPr txBox="1">
            <a:spLocks noChangeArrowheads="1"/>
          </p:cNvSpPr>
          <p:nvPr/>
        </p:nvSpPr>
        <p:spPr bwMode="auto">
          <a:xfrm>
            <a:off x="49053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62482" name="TextBox 19"/>
          <p:cNvSpPr txBox="1">
            <a:spLocks noChangeArrowheads="1"/>
          </p:cNvSpPr>
          <p:nvPr/>
        </p:nvSpPr>
        <p:spPr bwMode="auto">
          <a:xfrm>
            <a:off x="8324850" y="2189163"/>
            <a:ext cx="211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" panose="020B0604020202020204" pitchFamily="34" charset="0"/>
              </a:rPr>
              <a:t>Unsorted items</a:t>
            </a:r>
          </a:p>
        </p:txBody>
      </p:sp>
      <p:sp>
        <p:nvSpPr>
          <p:cNvPr id="62483" name="TextBox 21"/>
          <p:cNvSpPr txBox="1">
            <a:spLocks noChangeArrowheads="1"/>
          </p:cNvSpPr>
          <p:nvPr/>
        </p:nvSpPr>
        <p:spPr bwMode="auto">
          <a:xfrm>
            <a:off x="2232025" y="13716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Insert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Example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1905000" y="3124200"/>
            <a:ext cx="8458200" cy="3733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array is divided into two parts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Sorted part on the left (initially A[0])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Data still to be sorted on the right (initially A[1…N-1])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At each step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Take leftmost item from unsorted part and insert it into the correct position in the sorted part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Insertion done by scanning sorted part from right to left, moving items to right until the correct position found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0EBA1-CFC0-EE4F-B0FF-DE86F995C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63492" name="TextBox 9"/>
          <p:cNvSpPr txBox="1">
            <a:spLocks noChangeArrowheads="1"/>
          </p:cNvSpPr>
          <p:nvPr/>
        </p:nvSpPr>
        <p:spPr bwMode="auto">
          <a:xfrm>
            <a:off x="4064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E3884-088F-BB44-9171-8280B892C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63494" name="TextBox 9"/>
          <p:cNvSpPr txBox="1">
            <a:spLocks noChangeArrowheads="1"/>
          </p:cNvSpPr>
          <p:nvPr/>
        </p:nvSpPr>
        <p:spPr bwMode="auto">
          <a:xfrm>
            <a:off x="47498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B9DBF-DA47-4A4B-AEF4-6C293473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63496" name="TextBox 9"/>
          <p:cNvSpPr txBox="1">
            <a:spLocks noChangeArrowheads="1"/>
          </p:cNvSpPr>
          <p:nvPr/>
        </p:nvSpPr>
        <p:spPr bwMode="auto">
          <a:xfrm>
            <a:off x="54356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5E086C-3FB7-6E45-B43F-7B08D64AF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63498" name="TextBox 11"/>
          <p:cNvSpPr txBox="1">
            <a:spLocks noChangeArrowheads="1"/>
          </p:cNvSpPr>
          <p:nvPr/>
        </p:nvSpPr>
        <p:spPr bwMode="auto">
          <a:xfrm>
            <a:off x="61214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07C6E-12A0-9043-9644-7AB7BB18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36</a:t>
            </a:r>
          </a:p>
        </p:txBody>
      </p:sp>
      <p:sp>
        <p:nvSpPr>
          <p:cNvPr id="63500" name="TextBox 13"/>
          <p:cNvSpPr txBox="1">
            <a:spLocks noChangeArrowheads="1"/>
          </p:cNvSpPr>
          <p:nvPr/>
        </p:nvSpPr>
        <p:spPr bwMode="auto">
          <a:xfrm>
            <a:off x="68072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54DD15-55B8-A643-A177-BF9CC6B5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0488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ea typeface="+mn-ea"/>
              </a:rPr>
              <a:t>59</a:t>
            </a:r>
          </a:p>
        </p:txBody>
      </p:sp>
      <p:sp>
        <p:nvSpPr>
          <p:cNvPr id="63502" name="TextBox 15"/>
          <p:cNvSpPr txBox="1">
            <a:spLocks noChangeArrowheads="1"/>
          </p:cNvSpPr>
          <p:nvPr/>
        </p:nvSpPr>
        <p:spPr bwMode="auto">
          <a:xfrm>
            <a:off x="7493001" y="990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A[5]</a:t>
            </a:r>
          </a:p>
        </p:txBody>
      </p:sp>
      <p:sp>
        <p:nvSpPr>
          <p:cNvPr id="63503" name="TextBox 18"/>
          <p:cNvSpPr txBox="1">
            <a:spLocks noChangeArrowheads="1"/>
          </p:cNvSpPr>
          <p:nvPr/>
        </p:nvSpPr>
        <p:spPr bwMode="auto">
          <a:xfrm>
            <a:off x="5362576" y="218916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8000"/>
                </a:solidFill>
                <a:latin typeface="Arial" panose="020B0604020202020204" pitchFamily="34" charset="0"/>
              </a:rPr>
              <a:t>Sorted items</a:t>
            </a:r>
          </a:p>
        </p:txBody>
      </p:sp>
      <p:sp>
        <p:nvSpPr>
          <p:cNvPr id="63504" name="TextBox 21"/>
          <p:cNvSpPr txBox="1">
            <a:spLocks noChangeArrowheads="1"/>
          </p:cNvSpPr>
          <p:nvPr/>
        </p:nvSpPr>
        <p:spPr bwMode="auto">
          <a:xfrm>
            <a:off x="2173289" y="1371600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DONE!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Algorithm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A[0…N-1]: original input (to be sorted)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i&lt;N; i++) {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	key = A[i];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	// insert key into sorted part A[0..i-1]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	for (j=i-1; j&gt;=0 &amp;&amp; A[j]&gt;key; j--) {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		A[j+1] = A[j];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		}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	A[j+1] = key;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Practice with Insertion Sort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972800" cy="22098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Use insertion sort to sort </a:t>
            </a:r>
            <a:r>
              <a:rPr lang="en-US" dirty="0">
                <a:ea typeface="ＭＳ Ｐゴシック" charset="0"/>
                <a:cs typeface="ＭＳ Ｐゴシック" charset="0"/>
              </a:rPr>
              <a:t>the following list: 5, 3, 8, 2, 6, 1, 7,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9. Show the array at each iteration.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What is the runtime complexity in the best case? What is the best case?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What is the runtime complexity in the worst case?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Practice with Insertion Sort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972800" cy="22098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Use insertion sort to sort </a:t>
            </a:r>
            <a:r>
              <a:rPr lang="en-US" dirty="0">
                <a:ea typeface="ＭＳ Ｐゴシック" charset="0"/>
                <a:cs typeface="ＭＳ Ｐゴシック" charset="0"/>
              </a:rPr>
              <a:t>the following list: 5, 3, 8, 2, 6, 1, 7,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9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24144"/>
              </p:ext>
            </p:extLst>
          </p:nvPr>
        </p:nvGraphicFramePr>
        <p:xfrm>
          <a:off x="4305300" y="2529788"/>
          <a:ext cx="35814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42047481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41657952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27429646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8399927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521428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16473248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29564738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4241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4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2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7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0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3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33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Analysis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10972800" cy="22098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What is the runtime complexity in the best case? What is the best case?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Best case: array is already sorted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Inner loop is constant time (O(1))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the array is sorted, the runtime is O(N)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" y="3124201"/>
            <a:ext cx="5076825" cy="2060575"/>
            <a:chOff x="1628775" y="4111625"/>
            <a:chExt cx="5076825" cy="20606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7D9CD5-05E2-DE40-809F-F7C269A86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8000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65541" name="TextBox 9"/>
            <p:cNvSpPr txBox="1">
              <a:spLocks noChangeArrowheads="1"/>
            </p:cNvSpPr>
            <p:nvPr/>
          </p:nvSpPr>
          <p:spPr bwMode="auto">
            <a:xfrm>
              <a:off x="25400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B48C75-BF91-C84C-866E-630F41FF6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8000"/>
                  </a:solidFill>
                  <a:latin typeface="+mn-lt"/>
                  <a:ea typeface="+mn-ea"/>
                </a:rPr>
                <a:t>15</a:t>
              </a:r>
            </a:p>
          </p:txBody>
        </p:sp>
        <p:sp>
          <p:nvSpPr>
            <p:cNvPr id="65543" name="TextBox 9"/>
            <p:cNvSpPr txBox="1">
              <a:spLocks noChangeArrowheads="1"/>
            </p:cNvSpPr>
            <p:nvPr/>
          </p:nvSpPr>
          <p:spPr bwMode="auto">
            <a:xfrm>
              <a:off x="32258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9629FF-54F8-8C45-9C08-C6773D633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65545" name="TextBox 9"/>
            <p:cNvSpPr txBox="1">
              <a:spLocks noChangeArrowheads="1"/>
            </p:cNvSpPr>
            <p:nvPr/>
          </p:nvSpPr>
          <p:spPr bwMode="auto">
            <a:xfrm>
              <a:off x="39116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D29A9F-1A29-F142-98BA-A5148EE8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35</a:t>
              </a:r>
            </a:p>
          </p:txBody>
        </p:sp>
        <p:sp>
          <p:nvSpPr>
            <p:cNvPr id="65547" name="TextBox 11"/>
            <p:cNvSpPr txBox="1">
              <a:spLocks noChangeArrowheads="1"/>
            </p:cNvSpPr>
            <p:nvPr/>
          </p:nvSpPr>
          <p:spPr bwMode="auto">
            <a:xfrm>
              <a:off x="45974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EDB164-CB42-C441-B456-889803166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36</a:t>
              </a:r>
            </a:p>
          </p:txBody>
        </p:sp>
        <p:sp>
          <p:nvSpPr>
            <p:cNvPr id="65549" name="TextBox 13"/>
            <p:cNvSpPr txBox="1">
              <a:spLocks noChangeArrowheads="1"/>
            </p:cNvSpPr>
            <p:nvPr/>
          </p:nvSpPr>
          <p:spPr bwMode="auto">
            <a:xfrm>
              <a:off x="52832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F366F6-4FE0-4447-A2E8-0B50B415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59</a:t>
              </a:r>
            </a:p>
          </p:txBody>
        </p:sp>
        <p:sp>
          <p:nvSpPr>
            <p:cNvPr id="65551" name="TextBox 15"/>
            <p:cNvSpPr txBox="1">
              <a:spLocks noChangeArrowheads="1"/>
            </p:cNvSpPr>
            <p:nvPr/>
          </p:nvSpPr>
          <p:spPr bwMode="auto">
            <a:xfrm>
              <a:off x="59690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576A66-8F5D-1940-94F3-0ED74B2EFB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32275" y="5178456"/>
              <a:ext cx="0" cy="620731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53" name="TextBox 17"/>
            <p:cNvSpPr txBox="1">
              <a:spLocks noChangeArrowheads="1"/>
            </p:cNvSpPr>
            <p:nvPr/>
          </p:nvSpPr>
          <p:spPr bwMode="auto">
            <a:xfrm>
              <a:off x="3355447" y="5772150"/>
              <a:ext cx="22071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solidFill>
                    <a:srgbClr val="FF0000"/>
                  </a:solidFill>
                  <a:latin typeface="Arial" panose="020B0604020202020204" pitchFamily="34" charset="0"/>
                </a:rPr>
                <a:t>Current item=16</a:t>
              </a:r>
            </a:p>
          </p:txBody>
        </p:sp>
        <p:sp>
          <p:nvSpPr>
            <p:cNvPr id="65554" name="TextBox 18"/>
            <p:cNvSpPr txBox="1">
              <a:spLocks noChangeArrowheads="1"/>
            </p:cNvSpPr>
            <p:nvPr/>
          </p:nvSpPr>
          <p:spPr bwMode="auto">
            <a:xfrm>
              <a:off x="1628775" y="5310188"/>
              <a:ext cx="1800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solidFill>
                    <a:srgbClr val="008000"/>
                  </a:solidFill>
                  <a:latin typeface="Arial" panose="020B0604020202020204" pitchFamily="34" charset="0"/>
                </a:rPr>
                <a:t>Sorted items</a:t>
              </a:r>
            </a:p>
          </p:txBody>
        </p:sp>
        <p:sp>
          <p:nvSpPr>
            <p:cNvPr id="65555" name="TextBox 19"/>
            <p:cNvSpPr txBox="1">
              <a:spLocks noChangeArrowheads="1"/>
            </p:cNvSpPr>
            <p:nvPr/>
          </p:nvSpPr>
          <p:spPr bwMode="auto">
            <a:xfrm>
              <a:off x="4591050" y="5310188"/>
              <a:ext cx="2114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Arial" panose="020B0604020202020204" pitchFamily="34" charset="0"/>
                </a:rPr>
                <a:t>Unsorted items</a:t>
              </a: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181922" y="2209800"/>
            <a:ext cx="62386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// A[0…N-1]: original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 smtClean="0">
              <a:latin typeface="Courier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for (i=1; i&lt;N; i++)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key = A[i];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// insert key into sorted part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for (j=i-1; j&gt;=0 &amp;&amp; A[j]&gt;key; j--)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	A[j+1] = A[j];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A[j+1] = key;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}</a:t>
            </a:r>
            <a:endParaRPr lang="en-US" altLang="en-US" sz="20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76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Heap Sort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E28F-8CD5-5D45-B226-2DD5B49C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10972800" cy="4724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Heap data structure operations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What is the worst case time </a:t>
            </a:r>
            <a:r>
              <a:rPr lang="en-US" dirty="0" smtClean="0"/>
              <a:t>complexity?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smtClean="0"/>
              <a:t>O </a:t>
            </a:r>
            <a:r>
              <a:rPr lang="en-US" dirty="0"/>
              <a:t>(N log N)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Memory?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/>
              <a:t>Requires two arrays of size 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/>
              <a:t>Can we eliminate one of them?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Sorting </a:t>
            </a:r>
            <a:r>
              <a:rPr lang="en-US" dirty="0">
                <a:solidFill>
                  <a:srgbClr val="FF0000"/>
                </a:solidFill>
              </a:rPr>
              <a:t>in place</a:t>
            </a:r>
            <a:r>
              <a:rPr lang="en-US" dirty="0"/>
              <a:t>: requires O(1) space beyond that to store the array of numbers to be sorted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Insertion Sort Analysis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10972800" cy="22098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What is the worst case?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Worst case: array sorted but in descending order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# comparisons/moves in inner loop: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1, 2, 3, … N-1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Runtime (inner loop) = Σ j = N(N-1) / 2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Worst case runtime is O(N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90600" y="2359026"/>
            <a:ext cx="4619625" cy="2060575"/>
            <a:chOff x="2085975" y="4111625"/>
            <a:chExt cx="4619625" cy="20606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E201E8-77E7-1B4F-ACBA-31F338F5F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8000"/>
                  </a:solidFill>
                  <a:latin typeface="+mn-lt"/>
                  <a:ea typeface="+mn-ea"/>
                </a:rPr>
                <a:t>36</a:t>
              </a:r>
            </a:p>
          </p:txBody>
        </p:sp>
        <p:sp>
          <p:nvSpPr>
            <p:cNvPr id="66569" name="TextBox 9"/>
            <p:cNvSpPr txBox="1">
              <a:spLocks noChangeArrowheads="1"/>
            </p:cNvSpPr>
            <p:nvPr/>
          </p:nvSpPr>
          <p:spPr bwMode="auto">
            <a:xfrm>
              <a:off x="25400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762BAE-EE40-3547-94C0-72BEAC950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8000"/>
                  </a:solidFill>
                  <a:latin typeface="+mn-lt"/>
                  <a:ea typeface="+mn-ea"/>
                </a:rPr>
                <a:t>59</a:t>
              </a:r>
            </a:p>
          </p:txBody>
        </p:sp>
        <p:sp>
          <p:nvSpPr>
            <p:cNvPr id="66571" name="TextBox 9"/>
            <p:cNvSpPr txBox="1">
              <a:spLocks noChangeArrowheads="1"/>
            </p:cNvSpPr>
            <p:nvPr/>
          </p:nvSpPr>
          <p:spPr bwMode="auto">
            <a:xfrm>
              <a:off x="32258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5EC13C-2DF9-7B4D-B760-69709228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35</a:t>
              </a:r>
            </a:p>
          </p:txBody>
        </p:sp>
        <p:sp>
          <p:nvSpPr>
            <p:cNvPr id="66573" name="TextBox 9"/>
            <p:cNvSpPr txBox="1">
              <a:spLocks noChangeArrowheads="1"/>
            </p:cNvSpPr>
            <p:nvPr/>
          </p:nvSpPr>
          <p:spPr bwMode="auto">
            <a:xfrm>
              <a:off x="39116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982BD2-3F21-A242-B2DB-935965122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66575" name="TextBox 11"/>
            <p:cNvSpPr txBox="1">
              <a:spLocks noChangeArrowheads="1"/>
            </p:cNvSpPr>
            <p:nvPr/>
          </p:nvSpPr>
          <p:spPr bwMode="auto">
            <a:xfrm>
              <a:off x="45974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8D129-593A-0342-95E9-631092FF0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15</a:t>
              </a:r>
            </a:p>
          </p:txBody>
        </p:sp>
        <p:sp>
          <p:nvSpPr>
            <p:cNvPr id="66577" name="TextBox 13"/>
            <p:cNvSpPr txBox="1">
              <a:spLocks noChangeArrowheads="1"/>
            </p:cNvSpPr>
            <p:nvPr/>
          </p:nvSpPr>
          <p:spPr bwMode="auto">
            <a:xfrm>
              <a:off x="52832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E08CA1-CE8F-6F47-9771-6AD432F10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481524"/>
              <a:ext cx="685800" cy="609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66579" name="TextBox 15"/>
            <p:cNvSpPr txBox="1">
              <a:spLocks noChangeArrowheads="1"/>
            </p:cNvSpPr>
            <p:nvPr/>
          </p:nvSpPr>
          <p:spPr bwMode="auto">
            <a:xfrm>
              <a:off x="5969000" y="4111625"/>
              <a:ext cx="6080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34B1C7B-9016-1E4E-B621-0F7E2AFBFD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32275" y="5178456"/>
              <a:ext cx="0" cy="620731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81" name="TextBox 17"/>
            <p:cNvSpPr txBox="1">
              <a:spLocks noChangeArrowheads="1"/>
            </p:cNvSpPr>
            <p:nvPr/>
          </p:nvSpPr>
          <p:spPr bwMode="auto">
            <a:xfrm>
              <a:off x="3355447" y="5772150"/>
              <a:ext cx="22071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solidFill>
                    <a:srgbClr val="FF0000"/>
                  </a:solidFill>
                  <a:latin typeface="Arial" panose="020B0604020202020204" pitchFamily="34" charset="0"/>
                </a:rPr>
                <a:t>Current item=16</a:t>
              </a:r>
            </a:p>
          </p:txBody>
        </p:sp>
        <p:sp>
          <p:nvSpPr>
            <p:cNvPr id="66582" name="TextBox 18"/>
            <p:cNvSpPr txBox="1">
              <a:spLocks noChangeArrowheads="1"/>
            </p:cNvSpPr>
            <p:nvPr/>
          </p:nvSpPr>
          <p:spPr bwMode="auto">
            <a:xfrm>
              <a:off x="2085975" y="5310188"/>
              <a:ext cx="1800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solidFill>
                    <a:srgbClr val="008000"/>
                  </a:solidFill>
                  <a:latin typeface="Arial" panose="020B0604020202020204" pitchFamily="34" charset="0"/>
                </a:rPr>
                <a:t>Sorted items</a:t>
              </a:r>
            </a:p>
          </p:txBody>
        </p:sp>
        <p:sp>
          <p:nvSpPr>
            <p:cNvPr id="66583" name="TextBox 19"/>
            <p:cNvSpPr txBox="1">
              <a:spLocks noChangeArrowheads="1"/>
            </p:cNvSpPr>
            <p:nvPr/>
          </p:nvSpPr>
          <p:spPr bwMode="auto">
            <a:xfrm>
              <a:off x="4591050" y="5310188"/>
              <a:ext cx="2114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Arial" panose="020B0604020202020204" pitchFamily="34" charset="0"/>
                </a:rPr>
                <a:t>Unsorted items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243388" y="5536504"/>
            <a:ext cx="557213" cy="979278"/>
            <a:chOff x="2721380" y="5573227"/>
            <a:chExt cx="556613" cy="978722"/>
          </a:xfrm>
        </p:grpSpPr>
        <p:sp>
          <p:nvSpPr>
            <p:cNvPr id="66566" name="TextBox 2"/>
            <p:cNvSpPr txBox="1">
              <a:spLocks noChangeArrowheads="1"/>
            </p:cNvSpPr>
            <p:nvPr/>
          </p:nvSpPr>
          <p:spPr bwMode="auto">
            <a:xfrm>
              <a:off x="2743709" y="6182827"/>
              <a:ext cx="498318" cy="369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j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=1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6567" name="TextBox 21"/>
            <p:cNvSpPr txBox="1">
              <a:spLocks noChangeArrowheads="1"/>
            </p:cNvSpPr>
            <p:nvPr/>
          </p:nvSpPr>
          <p:spPr bwMode="auto">
            <a:xfrm>
              <a:off x="2721380" y="5573227"/>
              <a:ext cx="5566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N-1</a:t>
              </a:r>
            </a:p>
          </p:txBody>
        </p:sp>
      </p:grpSp>
      <p:sp>
        <p:nvSpPr>
          <p:cNvPr id="66565" name="TextBox 22"/>
          <p:cNvSpPr txBox="1">
            <a:spLocks noChangeArrowheads="1"/>
          </p:cNvSpPr>
          <p:nvPr/>
        </p:nvSpPr>
        <p:spPr bwMode="auto">
          <a:xfrm>
            <a:off x="10528300" y="3429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181922" y="2209800"/>
            <a:ext cx="62386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// A[0…N-1]: original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 smtClean="0">
              <a:latin typeface="Courier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for (i=1; i&lt;N; i++)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key = A[i];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// insert key into sorted part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for (j=i-1; j&gt;=0 &amp;&amp; A[j]&gt;key; j--)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	A[j+1] = A[j];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A[j+1] = key;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49" charset="0"/>
                <a:ea typeface="ＭＳ Ｐゴシック" panose="020B0600070205080204" pitchFamily="34" charset="-128"/>
              </a:rPr>
              <a:t>	}</a:t>
            </a:r>
            <a:endParaRPr lang="en-US" altLang="en-US" sz="20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5D101B78-6953-BA4E-80F5-C5A5B026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Problem Statement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Heap Sort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Insertion Sort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rgbClr val="BFBFBF"/>
                </a:solidFill>
                <a:ea typeface="ＭＳ Ｐゴシック" charset="0"/>
                <a:cs typeface="ＭＳ Ｐゴシック" charset="0"/>
              </a:rPr>
              <a:t>Insertion Sort Analysis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Loop Invariants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Loop Invariants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Why is insertion sort correct?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Loop invariants help define correctness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 loop invariant is a condition that is true after each iteration of the loop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We can prove correctness by showing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loop invariant is true initially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loop invariant is true after each iteration, and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loop invariant is true after the final iteration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 Loop Invariant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4D4A5FF9-9249-F14A-B0A5-D1AE15E7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972800" cy="5867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>
                <a:latin typeface="Courier" charset="0"/>
              </a:rPr>
              <a:t>// A[0…N-1]: original input (to be sorted)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" charset="0"/>
              </a:rPr>
              <a:t>for (</a:t>
            </a:r>
            <a:r>
              <a:rPr lang="en-US" altLang="en-US" sz="2400" dirty="0" err="1">
                <a:latin typeface="Courier" charset="0"/>
              </a:rPr>
              <a:t>i</a:t>
            </a:r>
            <a:r>
              <a:rPr lang="en-US" altLang="en-US" sz="2400" dirty="0">
                <a:latin typeface="Courier" charset="0"/>
              </a:rPr>
              <a:t>=1; </a:t>
            </a:r>
            <a:r>
              <a:rPr lang="en-US" altLang="en-US" sz="2400" dirty="0" err="1">
                <a:latin typeface="Courier" charset="0"/>
              </a:rPr>
              <a:t>i</a:t>
            </a:r>
            <a:r>
              <a:rPr lang="en-US" altLang="en-US" sz="2400" dirty="0">
                <a:latin typeface="Courier" charset="0"/>
              </a:rPr>
              <a:t>&lt;N; </a:t>
            </a:r>
            <a:r>
              <a:rPr lang="en-US" altLang="en-US" sz="2400" dirty="0" err="1">
                <a:latin typeface="Courier" charset="0"/>
              </a:rPr>
              <a:t>i</a:t>
            </a:r>
            <a:r>
              <a:rPr lang="en-US" altLang="en-US" sz="2400" dirty="0">
                <a:latin typeface="Courier" charset="0"/>
              </a:rPr>
              <a:t>++) {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" charset="0"/>
              </a:rPr>
              <a:t>	key = A[</a:t>
            </a:r>
            <a:r>
              <a:rPr lang="en-US" altLang="en-US" sz="2400" dirty="0" err="1">
                <a:latin typeface="Courier" charset="0"/>
              </a:rPr>
              <a:t>i</a:t>
            </a:r>
            <a:r>
              <a:rPr lang="en-US" altLang="en-US" sz="2400" dirty="0">
                <a:latin typeface="Courier" charset="0"/>
              </a:rPr>
              <a:t>];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" charset="0"/>
              </a:rPr>
              <a:t>	// insert key into sorted part A[0..i-1]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" charset="0"/>
              </a:rPr>
              <a:t>	for (j=i-1; j&gt;=0 &amp;&amp; A[j]&gt;key; j--) {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" charset="0"/>
              </a:rPr>
              <a:t>		A[j+1] = A[j];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" charset="0"/>
              </a:rPr>
              <a:t>		}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" charset="0"/>
              </a:rPr>
              <a:t>	A[j+1] = key;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" charset="0"/>
              </a:rPr>
              <a:t>	}</a:t>
            </a:r>
          </a:p>
          <a:p>
            <a:pPr marL="0" indent="0">
              <a:buNone/>
              <a:defRPr/>
            </a:pPr>
            <a:r>
              <a:rPr lang="en-US" altLang="en-US" sz="2800" dirty="0"/>
              <a:t>Invariant: At the start of the </a:t>
            </a:r>
            <a:r>
              <a:rPr lang="en-US" altLang="en-US" sz="2800" dirty="0" err="1"/>
              <a:t>ith</a:t>
            </a:r>
            <a:r>
              <a:rPr lang="en-US" altLang="en-US" sz="2800" dirty="0"/>
              <a:t> iteration of the outer loop: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800" dirty="0">
                <a:latin typeface="Courier" charset="0"/>
              </a:rPr>
              <a:t>A[0] … A[i-1] </a:t>
            </a:r>
            <a:r>
              <a:rPr lang="en-US" altLang="en-US" sz="2800" dirty="0"/>
              <a:t>includes the first </a:t>
            </a:r>
            <a:r>
              <a:rPr lang="en-US" altLang="en-US" sz="2800" dirty="0" err="1">
                <a:latin typeface="Courier" charset="0"/>
              </a:rPr>
              <a:t>i</a:t>
            </a:r>
            <a:r>
              <a:rPr lang="en-US" altLang="en-US" sz="2800" dirty="0"/>
              <a:t> elements of the original array, and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800" dirty="0">
                <a:latin typeface="Courier" charset="0"/>
              </a:rPr>
              <a:t>A[0] … A[i-1] </a:t>
            </a:r>
            <a:r>
              <a:rPr lang="en-US" altLang="en-US" sz="2800" dirty="0"/>
              <a:t>is sorted in ascending order</a:t>
            </a:r>
          </a:p>
        </p:txBody>
      </p:sp>
      <p:grpSp>
        <p:nvGrpSpPr>
          <p:cNvPr id="69635" name="Group 2"/>
          <p:cNvGrpSpPr>
            <a:grpSpLocks/>
          </p:cNvGrpSpPr>
          <p:nvPr/>
        </p:nvGrpSpPr>
        <p:grpSpPr bwMode="auto">
          <a:xfrm>
            <a:off x="7162800" y="3124200"/>
            <a:ext cx="4572000" cy="1752600"/>
            <a:chOff x="4114800" y="3200400"/>
            <a:chExt cx="4572000" cy="1752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BEF9E6-126B-0B49-AB82-EEEB6379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200400"/>
              <a:ext cx="4572000" cy="1752600"/>
            </a:xfrm>
            <a:prstGeom prst="rect">
              <a:avLst/>
            </a:prstGeom>
            <a:solidFill>
              <a:srgbClr val="DBEEF4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9637" name="Group 3"/>
            <p:cNvGrpSpPr>
              <a:grpSpLocks/>
            </p:cNvGrpSpPr>
            <p:nvPr/>
          </p:nvGrpSpPr>
          <p:grpSpPr bwMode="auto">
            <a:xfrm>
              <a:off x="4191000" y="3200400"/>
              <a:ext cx="4196813" cy="1720228"/>
              <a:chOff x="2085975" y="4111621"/>
              <a:chExt cx="4543425" cy="211450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941D91-8841-CC4E-AB9B-F046B6970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910" y="4482379"/>
                <a:ext cx="687444" cy="6088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srgbClr val="008000"/>
                    </a:solidFill>
                    <a:latin typeface="+mn-lt"/>
                    <a:ea typeface="+mn-ea"/>
                  </a:rPr>
                  <a:t>36</a:t>
                </a:r>
              </a:p>
            </p:txBody>
          </p:sp>
          <p:sp>
            <p:nvSpPr>
              <p:cNvPr id="69639" name="TextBox 9"/>
              <p:cNvSpPr txBox="1">
                <a:spLocks noChangeArrowheads="1"/>
              </p:cNvSpPr>
              <p:nvPr/>
            </p:nvSpPr>
            <p:spPr bwMode="auto">
              <a:xfrm>
                <a:off x="2540000" y="4111626"/>
                <a:ext cx="595588" cy="416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A[0]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C73E52-9EBD-824A-83F8-F48CB6FF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1354" y="4482379"/>
                <a:ext cx="685725" cy="6088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srgbClr val="008000"/>
                    </a:solidFill>
                    <a:latin typeface="+mn-lt"/>
                    <a:ea typeface="+mn-ea"/>
                  </a:rPr>
                  <a:t>59</a:t>
                </a:r>
              </a:p>
            </p:txBody>
          </p:sp>
          <p:sp>
            <p:nvSpPr>
              <p:cNvPr id="69641" name="TextBox 9"/>
              <p:cNvSpPr txBox="1">
                <a:spLocks noChangeArrowheads="1"/>
              </p:cNvSpPr>
              <p:nvPr/>
            </p:nvSpPr>
            <p:spPr bwMode="auto">
              <a:xfrm>
                <a:off x="3225800" y="4111625"/>
                <a:ext cx="595588" cy="416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A[1]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E07CB3-E260-B54B-9626-B8FFF8A3D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079" y="4482379"/>
                <a:ext cx="685726" cy="6088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+mn-ea"/>
                  </a:rPr>
                  <a:t>35</a:t>
                </a:r>
              </a:p>
            </p:txBody>
          </p:sp>
          <p:sp>
            <p:nvSpPr>
              <p:cNvPr id="69643" name="TextBox 9"/>
              <p:cNvSpPr txBox="1">
                <a:spLocks noChangeArrowheads="1"/>
              </p:cNvSpPr>
              <p:nvPr/>
            </p:nvSpPr>
            <p:spPr bwMode="auto">
              <a:xfrm>
                <a:off x="3911601" y="4111624"/>
                <a:ext cx="595588" cy="416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A[2]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3ACB22-C293-CC4A-B179-0416BDA8F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805" y="4482379"/>
                <a:ext cx="685725" cy="6088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+mn-lt"/>
                    <a:ea typeface="+mn-ea"/>
                  </a:rPr>
                  <a:t>16</a:t>
                </a:r>
              </a:p>
            </p:txBody>
          </p:sp>
          <p:sp>
            <p:nvSpPr>
              <p:cNvPr id="69645" name="TextBox 11"/>
              <p:cNvSpPr txBox="1">
                <a:spLocks noChangeArrowheads="1"/>
              </p:cNvSpPr>
              <p:nvPr/>
            </p:nvSpPr>
            <p:spPr bwMode="auto">
              <a:xfrm>
                <a:off x="4597400" y="4111623"/>
                <a:ext cx="595588" cy="416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A[3]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BE2089-18FF-FC4D-A712-0A0703A8A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8530" y="4482379"/>
                <a:ext cx="685726" cy="6088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+mn-lt"/>
                    <a:ea typeface="+mn-ea"/>
                  </a:rPr>
                  <a:t>15</a:t>
                </a:r>
              </a:p>
            </p:txBody>
          </p:sp>
          <p:sp>
            <p:nvSpPr>
              <p:cNvPr id="69647" name="TextBox 13"/>
              <p:cNvSpPr txBox="1">
                <a:spLocks noChangeArrowheads="1"/>
              </p:cNvSpPr>
              <p:nvPr/>
            </p:nvSpPr>
            <p:spPr bwMode="auto">
              <a:xfrm>
                <a:off x="5283200" y="4111622"/>
                <a:ext cx="595588" cy="416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A[4]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A655ED-FEA9-2549-9159-BB9C30518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4256" y="4482379"/>
                <a:ext cx="685725" cy="6088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+mn-lt"/>
                    <a:ea typeface="+mn-ea"/>
                  </a:rPr>
                  <a:t>13</a:t>
                </a:r>
              </a:p>
            </p:txBody>
          </p:sp>
          <p:sp>
            <p:nvSpPr>
              <p:cNvPr id="69649" name="TextBox 15"/>
              <p:cNvSpPr txBox="1">
                <a:spLocks noChangeArrowheads="1"/>
              </p:cNvSpPr>
              <p:nvPr/>
            </p:nvSpPr>
            <p:spPr bwMode="auto">
              <a:xfrm>
                <a:off x="5969000" y="4111621"/>
                <a:ext cx="595588" cy="416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A[5]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F00BEF0-1BAF-414A-A4C7-284E913943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32520" y="5179015"/>
                <a:ext cx="0" cy="620532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51" name="TextBox 17"/>
              <p:cNvSpPr txBox="1">
                <a:spLocks noChangeArrowheads="1"/>
              </p:cNvSpPr>
              <p:nvPr/>
            </p:nvSpPr>
            <p:spPr bwMode="auto">
              <a:xfrm>
                <a:off x="3355447" y="5772146"/>
                <a:ext cx="2108850" cy="453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Current item=16</a:t>
                </a:r>
              </a:p>
            </p:txBody>
          </p:sp>
          <p:sp>
            <p:nvSpPr>
              <p:cNvPr id="69652" name="TextBox 18"/>
              <p:cNvSpPr txBox="1">
                <a:spLocks noChangeArrowheads="1"/>
              </p:cNvSpPr>
              <p:nvPr/>
            </p:nvSpPr>
            <p:spPr bwMode="auto">
              <a:xfrm>
                <a:off x="2085975" y="5310185"/>
                <a:ext cx="1713180" cy="453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i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Sorted items</a:t>
                </a:r>
              </a:p>
            </p:txBody>
          </p:sp>
          <p:sp>
            <p:nvSpPr>
              <p:cNvPr id="69653" name="TextBox 19"/>
              <p:cNvSpPr txBox="1">
                <a:spLocks noChangeArrowheads="1"/>
              </p:cNvSpPr>
              <p:nvPr/>
            </p:nvSpPr>
            <p:spPr bwMode="auto">
              <a:xfrm>
                <a:off x="4591050" y="5310185"/>
                <a:ext cx="2018610" cy="453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i="1">
                    <a:latin typeface="Arial" panose="020B0604020202020204" pitchFamily="34" charset="0"/>
                  </a:rPr>
                  <a:t>Unsorted items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52578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 addition to serving as a priority queue, heaps provide a means to sort arrays of values in O(N log N) time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Insertion sort provides another sorting algorithm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Worst case complexity is O(N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Insertion sort tends to be faster for small arrays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Identifying loop invariants a common approach to understand/prove algorithm properties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914400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Heap Construction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533400" y="855664"/>
            <a:ext cx="10972800" cy="36401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anose="020B0600070205080204" pitchFamily="34" charset="-128"/>
              </a:rPr>
              <a:t>Each step of the heap construction (in effect) removes one element from A and places it into the heap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anose="020B0600070205080204" pitchFamily="34" charset="-128"/>
              </a:rPr>
              <a:t>Recall: Insertion means placing the new element </a:t>
            </a:r>
            <a:r>
              <a:rPr lang="en-US" altLang="zh-TW" sz="2800" i="1" dirty="0">
                <a:ea typeface="ＭＳ Ｐゴシック" panose="020B0600070205080204" pitchFamily="34" charset="-128"/>
              </a:rPr>
              <a:t>at the end </a:t>
            </a:r>
            <a:r>
              <a:rPr lang="en-US" altLang="zh-TW" sz="2800" dirty="0">
                <a:ea typeface="ＭＳ Ｐゴシック" panose="020B0600070205080204" pitchFamily="34" charset="-128"/>
              </a:rPr>
              <a:t>of the heap and restoring the heap property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anose="020B0600070205080204" pitchFamily="34" charset="-128"/>
              </a:rPr>
              <a:t>We can simultaneously use the same array A to hold both the heap and the original array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ＭＳ Ｐゴシック" panose="020B0600070205080204" pitchFamily="34" charset="-128"/>
              </a:rPr>
              <a:t>Divide A into the “heap part” and the “original data part” (initially, heap part is only A[0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]—recall that we will use a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max-heap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; you will see why)</a:t>
            </a:r>
            <a:endParaRPr lang="en-US" altLang="zh-TW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ＭＳ Ｐゴシック" panose="020B0600070205080204" pitchFamily="34" charset="-128"/>
              </a:rPr>
              <a:t>Each step: (1) insert A[i] into 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heap (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heapify</a:t>
            </a:r>
            <a:r>
              <a:rPr lang="en-US" altLang="zh-TW" sz="2400" dirty="0">
                <a:ea typeface="ＭＳ Ｐゴシック" panose="020B0600070205080204" pitchFamily="34" charset="-128"/>
              </a:rPr>
              <a:t>-up), (2) increment i, in effect increasing heap part by 1, decreasing original part by 1</a:t>
            </a:r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3276600" y="4460876"/>
            <a:ext cx="5943600" cy="2397125"/>
            <a:chOff x="1752600" y="4343400"/>
            <a:chExt cx="5943600" cy="239657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CB805B-3361-B24B-9944-D058378D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738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B6C370-EE65-684E-9ADA-9232E20E8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60EDE8-DCCA-BB4F-A105-D77C3C128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E6ABEF-766C-BE4A-9503-8B448B93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031377-5051-4B49-98BF-19BB91E02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FD452-92DC-5F4D-989E-66F8FF146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88A3F8-D9AF-F44C-9DD8-8087CFAB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25E742-4C68-2040-9A17-71C4CA65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36A8BA-AAF3-0149-935D-94F21786E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CE616E-D120-D74A-936B-AF223B79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CC4B36-E658-E54E-8767-B0E53F0E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51B5-5C25-0A41-BB1B-2659A3F44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4312"/>
              <a:ext cx="457200" cy="4570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DE3B79C-CEAE-7C40-8AC4-0D63CD3CB07A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5181600" y="5181406"/>
              <a:ext cx="0" cy="53327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7" name="TextBox 18"/>
            <p:cNvSpPr txBox="1">
              <a:spLocks noChangeArrowheads="1"/>
            </p:cNvSpPr>
            <p:nvPr/>
          </p:nvSpPr>
          <p:spPr bwMode="auto">
            <a:xfrm>
              <a:off x="3200400" y="5410200"/>
              <a:ext cx="11604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  <a:latin typeface="Arial" panose="020B0604020202020204" pitchFamily="34" charset="0"/>
                </a:rPr>
                <a:t>heap part</a:t>
              </a:r>
            </a:p>
          </p:txBody>
        </p:sp>
        <p:sp>
          <p:nvSpPr>
            <p:cNvPr id="20498" name="TextBox 21"/>
            <p:cNvSpPr txBox="1">
              <a:spLocks noChangeArrowheads="1"/>
            </p:cNvSpPr>
            <p:nvPr/>
          </p:nvSpPr>
          <p:spPr bwMode="auto">
            <a:xfrm>
              <a:off x="5638800" y="5427663"/>
              <a:ext cx="19034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original data part</a:t>
              </a:r>
            </a:p>
          </p:txBody>
        </p:sp>
        <p:sp>
          <p:nvSpPr>
            <p:cNvPr id="20499" name="TextBox 19"/>
            <p:cNvSpPr txBox="1">
              <a:spLocks noChangeArrowheads="1"/>
            </p:cNvSpPr>
            <p:nvPr/>
          </p:nvSpPr>
          <p:spPr bwMode="auto">
            <a:xfrm>
              <a:off x="5064125" y="5795963"/>
              <a:ext cx="2349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2E978A-6DFA-AE44-801B-00026B255D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9075" y="6019412"/>
              <a:ext cx="33972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1" name="TextBox 23"/>
            <p:cNvSpPr txBox="1">
              <a:spLocks noChangeArrowheads="1"/>
            </p:cNvSpPr>
            <p:nvPr/>
          </p:nvSpPr>
          <p:spPr bwMode="auto">
            <a:xfrm>
              <a:off x="5280025" y="6019800"/>
              <a:ext cx="1531714" cy="307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for (i=1; i&lt;N; i++)</a:t>
              </a:r>
            </a:p>
          </p:txBody>
        </p:sp>
        <p:sp>
          <p:nvSpPr>
            <p:cNvPr id="20502" name="TextBox 24"/>
            <p:cNvSpPr txBox="1">
              <a:spLocks noChangeArrowheads="1"/>
            </p:cNvSpPr>
            <p:nvPr/>
          </p:nvSpPr>
          <p:spPr bwMode="auto">
            <a:xfrm>
              <a:off x="1752600" y="4821238"/>
              <a:ext cx="3508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0503" name="TextBox 25"/>
            <p:cNvSpPr txBox="1">
              <a:spLocks noChangeArrowheads="1"/>
            </p:cNvSpPr>
            <p:nvPr/>
          </p:nvSpPr>
          <p:spPr bwMode="auto">
            <a:xfrm>
              <a:off x="2286000" y="44196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0504" name="TextBox 28"/>
            <p:cNvSpPr txBox="1">
              <a:spLocks noChangeArrowheads="1"/>
            </p:cNvSpPr>
            <p:nvPr/>
          </p:nvSpPr>
          <p:spPr bwMode="auto">
            <a:xfrm>
              <a:off x="2751138" y="4411663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505" name="TextBox 29"/>
            <p:cNvSpPr txBox="1">
              <a:spLocks noChangeArrowheads="1"/>
            </p:cNvSpPr>
            <p:nvPr/>
          </p:nvSpPr>
          <p:spPr bwMode="auto">
            <a:xfrm>
              <a:off x="3216275" y="4402138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506" name="TextBox 26"/>
            <p:cNvSpPr txBox="1">
              <a:spLocks noChangeArrowheads="1"/>
            </p:cNvSpPr>
            <p:nvPr/>
          </p:nvSpPr>
          <p:spPr bwMode="auto">
            <a:xfrm>
              <a:off x="3581400" y="4343400"/>
              <a:ext cx="415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20507" name="TextBox 21"/>
            <p:cNvSpPr txBox="1">
              <a:spLocks noChangeArrowheads="1"/>
            </p:cNvSpPr>
            <p:nvPr/>
          </p:nvSpPr>
          <p:spPr bwMode="auto">
            <a:xfrm>
              <a:off x="3762885" y="6370638"/>
              <a:ext cx="2866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Step i: insert A[i] into heap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05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Sorting: Heapsort and Insertion Sort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2: Heapsort in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E0EA-BF5E-424A-A1F4-0726C4DF9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FC113C8C38844A8C69E2AFB502BC6" ma:contentTypeVersion="7" ma:contentTypeDescription="Create a new document." ma:contentTypeScope="" ma:versionID="96362c3356ab7e1db51a65b55ce0fb06">
  <xsd:schema xmlns:xsd="http://www.w3.org/2001/XMLSchema" xmlns:xs="http://www.w3.org/2001/XMLSchema" xmlns:p="http://schemas.microsoft.com/office/2006/metadata/properties" xmlns:ns3="7a54db9b-7ba8-4f53-b00b-0ff48aa94355" xmlns:ns4="c76e675b-bf9f-4655-8825-a5be603c5563" targetNamespace="http://schemas.microsoft.com/office/2006/metadata/properties" ma:root="true" ma:fieldsID="c5614dcb3bd59e30c868233b513d669b" ns3:_="" ns4:_="">
    <xsd:import namespace="7a54db9b-7ba8-4f53-b00b-0ff48aa94355"/>
    <xsd:import namespace="c76e675b-bf9f-4655-8825-a5be603c55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db9b-7ba8-4f53-b00b-0ff48aa94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e675b-bf9f-4655-8825-a5be603c55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A0660-56B5-4348-9226-E216E6A7F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4db9b-7ba8-4f53-b00b-0ff48aa94355"/>
    <ds:schemaRef ds:uri="c76e675b-bf9f-4655-8825-a5be603c55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9561CA-14BE-493E-8B70-B63E742E985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76e675b-bf9f-4655-8825-a5be603c5563"/>
    <ds:schemaRef ds:uri="7a54db9b-7ba8-4f53-b00b-0ff48aa9435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275898-E2F1-4F27-B740-3D480E0574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4380</Words>
  <Application>Microsoft Office PowerPoint</Application>
  <PresentationFormat>Widescreen</PresentationFormat>
  <Paragraphs>1331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ＭＳ Ｐゴシック</vt:lpstr>
      <vt:lpstr>Arial</vt:lpstr>
      <vt:lpstr>Calibri</vt:lpstr>
      <vt:lpstr>Courier</vt:lpstr>
      <vt:lpstr>Office Theme</vt:lpstr>
      <vt:lpstr>Sorting: Heapsort and Insertion Sort Part 1: Overview of Heapsort</vt:lpstr>
      <vt:lpstr>Outline</vt:lpstr>
      <vt:lpstr>Problem Statement</vt:lpstr>
      <vt:lpstr>Sorting with Heaps</vt:lpstr>
      <vt:lpstr>Heap Sort</vt:lpstr>
      <vt:lpstr>Heap Sort Analysis</vt:lpstr>
      <vt:lpstr>Heap Construction</vt:lpstr>
      <vt:lpstr>PowerPoint Presentation</vt:lpstr>
      <vt:lpstr>Sorting: Heapsort and Insertion Sort Part 2: Heapsort in Action</vt:lpstr>
      <vt:lpstr>Example: Constructing the Heap</vt:lpstr>
      <vt:lpstr>Example: Constructing the Heap</vt:lpstr>
      <vt:lpstr>Example: Constructing the Heap</vt:lpstr>
      <vt:lpstr>Example: Constructing the Heap</vt:lpstr>
      <vt:lpstr>Example: Constructing the Heap</vt:lpstr>
      <vt:lpstr>Example: Constructing the Heap</vt:lpstr>
      <vt:lpstr>Example: Constructing the Heap</vt:lpstr>
      <vt:lpstr>Example: Constructing the Heap</vt:lpstr>
      <vt:lpstr>Example: Constructing the Heap</vt:lpstr>
      <vt:lpstr>Example: Constructing the Heap</vt:lpstr>
      <vt:lpstr>Example: Constructing the Heap</vt:lpstr>
      <vt:lpstr>Example: Constructing the Heap</vt:lpstr>
      <vt:lpstr>Emptying the Heap</vt:lpstr>
      <vt:lpstr>Example: Emptying the Heap</vt:lpstr>
      <vt:lpstr>Example: Emptying the Heap</vt:lpstr>
      <vt:lpstr>Example: Emptying the Heap</vt:lpstr>
      <vt:lpstr>Example: Emptying the Heap</vt:lpstr>
      <vt:lpstr>Example: Emptying the Heap</vt:lpstr>
      <vt:lpstr>Example: Emptying the Heap</vt:lpstr>
      <vt:lpstr>Example: Emptying the Heap</vt:lpstr>
      <vt:lpstr>Example: Emptying the Heap</vt:lpstr>
      <vt:lpstr>Example: Emptying the Heap</vt:lpstr>
      <vt:lpstr>Example: Emptying the Heap</vt:lpstr>
      <vt:lpstr>Example: Emptying the Heap</vt:lpstr>
      <vt:lpstr>Example: Emptying the Heap</vt:lpstr>
      <vt:lpstr>Heap Sort: Summary</vt:lpstr>
      <vt:lpstr>Practice with Heapsort</vt:lpstr>
      <vt:lpstr>Practice with Heapsort</vt:lpstr>
      <vt:lpstr>PowerPoint Presentation</vt:lpstr>
      <vt:lpstr>Sorting: Heapsort and Insertion Sort Part 3: Insertion Sort + Loop Invariants</vt:lpstr>
      <vt:lpstr>Outline</vt:lpstr>
      <vt:lpstr>Insertion Sort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Algorithm</vt:lpstr>
      <vt:lpstr>Practice with Insertion Sort</vt:lpstr>
      <vt:lpstr>Practice with Insertion Sort</vt:lpstr>
      <vt:lpstr>Insertion Sort Analysis</vt:lpstr>
      <vt:lpstr>Insertion Sort Analysis</vt:lpstr>
      <vt:lpstr>Outline</vt:lpstr>
      <vt:lpstr>Loop Invariants</vt:lpstr>
      <vt:lpstr>Insertion Sort Loop Invariant</vt:lpstr>
      <vt:lpstr>Summary</vt:lpstr>
    </vt:vector>
  </TitlesOfParts>
  <Company>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Simulation: Exploring Dynamic System Behaviour</dc:title>
  <dc:creator>Richard Fujimoto</dc:creator>
  <cp:lastModifiedBy>Cherry, Elizabeth</cp:lastModifiedBy>
  <cp:revision>396</cp:revision>
  <cp:lastPrinted>2011-11-16T15:44:48Z</cp:lastPrinted>
  <dcterms:created xsi:type="dcterms:W3CDTF">2009-02-11T14:33:31Z</dcterms:created>
  <dcterms:modified xsi:type="dcterms:W3CDTF">2020-10-09T15:29:07Z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0x010100464FC113C8C38844A8C69E2AFB502BC6</vt:lpwstr>
  </property>
</Properties>
</file>