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382" r:id="rId2"/>
    <p:sldId id="593" r:id="rId3"/>
    <p:sldId id="568" r:id="rId4"/>
    <p:sldId id="619" r:id="rId5"/>
    <p:sldId id="615" r:id="rId6"/>
    <p:sldId id="602" r:id="rId7"/>
    <p:sldId id="597" r:id="rId8"/>
    <p:sldId id="621" r:id="rId9"/>
    <p:sldId id="626" r:id="rId10"/>
    <p:sldId id="627" r:id="rId11"/>
    <p:sldId id="620" r:id="rId12"/>
    <p:sldId id="601" r:id="rId13"/>
    <p:sldId id="608" r:id="rId14"/>
    <p:sldId id="607" r:id="rId15"/>
    <p:sldId id="623" r:id="rId16"/>
    <p:sldId id="635" r:id="rId17"/>
    <p:sldId id="652" r:id="rId18"/>
    <p:sldId id="650" r:id="rId19"/>
    <p:sldId id="628" r:id="rId20"/>
    <p:sldId id="629" r:id="rId21"/>
    <p:sldId id="634" r:id="rId22"/>
    <p:sldId id="633" r:id="rId23"/>
    <p:sldId id="630" r:id="rId24"/>
    <p:sldId id="631" r:id="rId25"/>
    <p:sldId id="638" r:id="rId26"/>
    <p:sldId id="653" r:id="rId27"/>
    <p:sldId id="613" r:id="rId28"/>
    <p:sldId id="616" r:id="rId29"/>
    <p:sldId id="625" r:id="rId30"/>
    <p:sldId id="636" r:id="rId31"/>
    <p:sldId id="639" r:id="rId32"/>
    <p:sldId id="640" r:id="rId33"/>
    <p:sldId id="641" r:id="rId34"/>
    <p:sldId id="642" r:id="rId35"/>
    <p:sldId id="643" r:id="rId36"/>
    <p:sldId id="618" r:id="rId37"/>
    <p:sldId id="647" r:id="rId38"/>
    <p:sldId id="649" r:id="rId39"/>
    <p:sldId id="648" r:id="rId40"/>
    <p:sldId id="644" r:id="rId41"/>
    <p:sldId id="654" r:id="rId42"/>
    <p:sldId id="651" r:id="rId43"/>
    <p:sldId id="605" r:id="rId44"/>
    <p:sldId id="606" r:id="rId45"/>
    <p:sldId id="598" r:id="rId46"/>
    <p:sldId id="609" r:id="rId47"/>
    <p:sldId id="610" r:id="rId48"/>
    <p:sldId id="611" r:id="rId49"/>
    <p:sldId id="612" r:id="rId50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clrMru>
    <a:srgbClr val="25C210"/>
    <a:srgbClr val="008000"/>
    <a:srgbClr val="FF6666"/>
    <a:srgbClr val="FF8000"/>
    <a:srgbClr val="996633"/>
    <a:srgbClr val="FF00FF"/>
    <a:srgbClr val="2FF20C"/>
    <a:srgbClr val="FF6FCF"/>
    <a:srgbClr val="CCFF66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49" autoAdjust="0"/>
    <p:restoredTop sz="94947" autoAdjust="0"/>
  </p:normalViewPr>
  <p:slideViewPr>
    <p:cSldViewPr>
      <p:cViewPr varScale="1">
        <p:scale>
          <a:sx n="70" d="100"/>
          <a:sy n="70" d="100"/>
        </p:scale>
        <p:origin x="211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46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91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230FF06F-6CD5-A841-8FA4-04871B051E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56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C23F081-C537-F944-8FB6-87D3FD0A1A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352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521BA79-E05F-BE43-A4AF-5D4C708DC815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017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Implementation: straightforward extension of RAM discussed earlier; just need </a:t>
            </a:r>
            <a:r>
              <a:rPr lang="en-US"/>
              <a:t>3 decoders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23F081-C537-F944-8FB6-87D3FD0A1A8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85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521BA79-E05F-BE43-A4AF-5D4C708DC815}" type="slidenum">
              <a:rPr lang="en-US" sz="1200"/>
              <a:pPr/>
              <a:t>17</a:t>
            </a:fld>
            <a:endParaRPr lang="en-US" sz="120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765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521BA79-E05F-BE43-A4AF-5D4C708DC815}" type="slidenum">
              <a:rPr lang="en-US" sz="1200"/>
              <a:pPr/>
              <a:t>26</a:t>
            </a:fld>
            <a:endParaRPr lang="en-US" sz="120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800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521BA79-E05F-BE43-A4AF-5D4C708DC815}" type="slidenum">
              <a:rPr lang="en-US" sz="1200"/>
              <a:pPr/>
              <a:t>41</a:t>
            </a:fld>
            <a:endParaRPr lang="en-US" sz="120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409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F1919-3281-6149-ACD7-D729030043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6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651E6A-D9B2-A94F-B04A-15B67FA2D8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7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7A3AD-C3C6-5341-A18D-D7D010A436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0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D0276-D3A5-6E4C-A896-A210A992CD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2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2EAAD9-DFF6-7843-95ED-2362EEA159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9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5CF3D6-6117-8847-8BBA-BBD49E762F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3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EDF65-5825-1543-A022-53D7418281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0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8851FD-CF0E-1342-A57B-F3D3DC1166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5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65F7D-65E6-EF4D-8334-3E42DF2F8C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1F1A4-3C93-4246-BCE9-4B4F3C2515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7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1FD45-1ABE-2742-95F2-E5B676AECF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8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F1DB63-A062-AF4D-9CBD-0C45E74301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9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74" r:id="rId1"/>
    <p:sldLayoutId id="2147485075" r:id="rId2"/>
    <p:sldLayoutId id="2147485076" r:id="rId3"/>
    <p:sldLayoutId id="2147485077" r:id="rId4"/>
    <p:sldLayoutId id="2147485078" r:id="rId5"/>
    <p:sldLayoutId id="2147485079" r:id="rId6"/>
    <p:sldLayoutId id="2147485080" r:id="rId7"/>
    <p:sldLayoutId id="2147485081" r:id="rId8"/>
    <p:sldLayoutId id="2147485082" r:id="rId9"/>
    <p:sldLayoutId id="2147485083" r:id="rId10"/>
    <p:sldLayoutId id="2147485084" r:id="rId11"/>
    <p:sldLayoutId id="2147485085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10515600" cy="20574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Machine Organization: </a:t>
            </a:r>
            <a:b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Implementation of the ISA</a:t>
            </a:r>
            <a:b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Part 1: CPU Organization and LC-3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6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dirty="0">
                <a:solidFill>
                  <a:srgbClr val="000000"/>
                </a:solidFill>
              </a:rPr>
              <a:t>For use in Fall 2020 CSE6010/CX4010 only</a:t>
            </a:r>
          </a:p>
          <a:p>
            <a:pPr lvl="0">
              <a:defRPr/>
            </a:pPr>
            <a:r>
              <a:rPr lang="en-US" dirty="0">
                <a:solidFill>
                  <a:srgbClr val="000000"/>
                </a:solidFill>
              </a:rPr>
              <a:t>Not for distribution</a:t>
            </a:r>
          </a:p>
          <a:p>
            <a:pPr lvl="0">
              <a:defRPr/>
            </a:pPr>
            <a:endParaRPr lang="en-US" dirty="0">
              <a:solidFill>
                <a:srgbClr val="000000"/>
              </a:solidFill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10363200" cy="1143000"/>
          </a:xfrm>
        </p:spPr>
        <p:txBody>
          <a:bodyPr/>
          <a:lstStyle/>
          <a:p>
            <a:r>
              <a:rPr lang="en-US" dirty="0" smtClean="0"/>
              <a:t>LC-3 Memory and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10363200" cy="5257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Address space: 2</a:t>
            </a:r>
            <a:r>
              <a:rPr lang="en-US" baseline="30000" dirty="0" smtClean="0"/>
              <a:t>16</a:t>
            </a:r>
            <a:r>
              <a:rPr lang="en-US" dirty="0" smtClean="0"/>
              <a:t> locations (16-bit addresses)</a:t>
            </a:r>
          </a:p>
          <a:p>
            <a:r>
              <a:rPr lang="en-US" dirty="0" smtClean="0"/>
              <a:t>Addressability: 16 bits (what each memory location stores)</a:t>
            </a:r>
          </a:p>
          <a:p>
            <a:r>
              <a:rPr lang="en-US" dirty="0" smtClean="0"/>
              <a:t>Normal unit of data processed in the LC-3 is 16 bits = one word, so LC-3 is word-addressable</a:t>
            </a:r>
          </a:p>
          <a:p>
            <a:r>
              <a:rPr lang="en-US" dirty="0" smtClean="0"/>
              <a:t>Accessing items from memory is typically slow, leading to the need for fast temporary storage locations that can be accessed in one clock cycle</a:t>
            </a:r>
          </a:p>
          <a:p>
            <a:r>
              <a:rPr lang="en-US" dirty="0"/>
              <a:t>LC-3 has 8 general-purpose registers, each of which can store one word</a:t>
            </a:r>
          </a:p>
          <a:p>
            <a:r>
              <a:rPr lang="en-US" dirty="0" smtClean="0"/>
              <a:t>GP registers </a:t>
            </a:r>
            <a:r>
              <a:rPr lang="en-US" dirty="0"/>
              <a:t>are uniquely identifiable as R0-R7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42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31239-8677-6B46-84E6-4D770CEDF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0"/>
            <a:ext cx="7772400" cy="685800"/>
          </a:xfrm>
        </p:spPr>
        <p:txBody>
          <a:bodyPr/>
          <a:lstStyle/>
          <a:p>
            <a:r>
              <a:rPr lang="en-US" sz="4000" dirty="0"/>
              <a:t>Data Path: Memory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E0464-53D9-494E-8A52-9A3A64FB9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0" y="3857625"/>
            <a:ext cx="6324600" cy="2971800"/>
          </a:xfrm>
        </p:spPr>
        <p:txBody>
          <a:bodyPr/>
          <a:lstStyle/>
          <a:p>
            <a:r>
              <a:rPr lang="en-US" sz="2400" dirty="0"/>
              <a:t>Program Counter (PC)</a:t>
            </a:r>
          </a:p>
          <a:p>
            <a:r>
              <a:rPr lang="en-US" sz="2400" dirty="0"/>
              <a:t>General </a:t>
            </a:r>
            <a:r>
              <a:rPr lang="en-US" sz="2400" dirty="0" smtClean="0"/>
              <a:t>purpose </a:t>
            </a:r>
            <a:r>
              <a:rPr lang="en-US" sz="2400" dirty="0"/>
              <a:t>registers</a:t>
            </a:r>
          </a:p>
          <a:p>
            <a:r>
              <a:rPr lang="en-US" sz="2400" dirty="0"/>
              <a:t>Condition code register</a:t>
            </a:r>
          </a:p>
          <a:p>
            <a:r>
              <a:rPr lang="en-US" sz="2400" dirty="0"/>
              <a:t>Registers are also needed to hold</a:t>
            </a:r>
          </a:p>
          <a:p>
            <a:pPr lvl="1"/>
            <a:r>
              <a:rPr lang="en-US" sz="2000" dirty="0"/>
              <a:t>Address used for memory </a:t>
            </a:r>
            <a:r>
              <a:rPr lang="en-US" sz="2000" dirty="0" smtClean="0"/>
              <a:t>reads/writes (MAR)</a:t>
            </a:r>
            <a:endParaRPr lang="en-US" sz="2000" dirty="0"/>
          </a:p>
          <a:p>
            <a:pPr lvl="1"/>
            <a:r>
              <a:rPr lang="en-US" sz="2000" dirty="0"/>
              <a:t>Data read </a:t>
            </a:r>
            <a:r>
              <a:rPr lang="en-US" sz="2000" dirty="0" smtClean="0"/>
              <a:t>to/written </a:t>
            </a:r>
            <a:r>
              <a:rPr lang="en-US" sz="2000" dirty="0"/>
              <a:t>from </a:t>
            </a:r>
            <a:r>
              <a:rPr lang="en-US" sz="2000" dirty="0" smtClean="0"/>
              <a:t>main memory (MDR)</a:t>
            </a:r>
            <a:endParaRPr lang="en-US" sz="2000" dirty="0"/>
          </a:p>
          <a:p>
            <a:pPr lvl="1"/>
            <a:r>
              <a:rPr lang="en-US" sz="2000" dirty="0"/>
              <a:t>Instruction now being </a:t>
            </a:r>
            <a:r>
              <a:rPr lang="en-US" sz="2000" dirty="0" smtClean="0"/>
              <a:t>processed (IR)</a:t>
            </a:r>
            <a:endParaRPr lang="en-US" sz="2000" dirty="0"/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E4B59999-D05B-3A48-AECB-3171BD2730C6}"/>
              </a:ext>
            </a:extLst>
          </p:cNvPr>
          <p:cNvGrpSpPr/>
          <p:nvPr/>
        </p:nvGrpSpPr>
        <p:grpSpPr>
          <a:xfrm>
            <a:off x="1676400" y="685801"/>
            <a:ext cx="9165985" cy="2976265"/>
            <a:chOff x="-203200" y="685800"/>
            <a:chExt cx="9165985" cy="2976265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FB695F1-9DB0-AF4F-B997-B7BC26416427}"/>
                </a:ext>
              </a:extLst>
            </p:cNvPr>
            <p:cNvGrpSpPr/>
            <p:nvPr/>
          </p:nvGrpSpPr>
          <p:grpSpPr>
            <a:xfrm>
              <a:off x="5407026" y="870387"/>
              <a:ext cx="1603374" cy="348813"/>
              <a:chOff x="5407026" y="3994587"/>
              <a:chExt cx="1603374" cy="348813"/>
            </a:xfrm>
          </p:grpSpPr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EEC50E21-FE58-9249-A646-5C489E27C917}"/>
                  </a:ext>
                </a:extLst>
              </p:cNvPr>
              <p:cNvSpPr txBox="1"/>
              <p:nvPr/>
            </p:nvSpPr>
            <p:spPr>
              <a:xfrm>
                <a:off x="5715000" y="3994587"/>
                <a:ext cx="940332" cy="3488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/>
                  <a:t>16 bits</a:t>
                </a:r>
              </a:p>
            </p:txBody>
          </p: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23DAB232-C7D8-9841-8BB9-DF7E4657645E}"/>
                  </a:ext>
                </a:extLst>
              </p:cNvPr>
              <p:cNvCxnSpPr/>
              <p:nvPr/>
            </p:nvCxnSpPr>
            <p:spPr bwMode="auto">
              <a:xfrm>
                <a:off x="6705600" y="4146987"/>
                <a:ext cx="304800" cy="402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3D335C2D-4B35-5640-9556-22EC5DEDBC1F}"/>
                  </a:ext>
                </a:extLst>
              </p:cNvPr>
              <p:cNvCxnSpPr/>
              <p:nvPr/>
            </p:nvCxnSpPr>
            <p:spPr bwMode="auto">
              <a:xfrm flipH="1">
                <a:off x="5407026" y="4133850"/>
                <a:ext cx="263524" cy="446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AA3156C5-8DFF-E146-9B64-9712AA4AE349}"/>
                </a:ext>
              </a:extLst>
            </p:cNvPr>
            <p:cNvSpPr/>
            <p:nvPr/>
          </p:nvSpPr>
          <p:spPr bwMode="auto">
            <a:xfrm>
              <a:off x="5410200" y="1207532"/>
              <a:ext cx="1600200" cy="1916668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841F269-E862-ED41-BAFF-E1CE982B8EAD}"/>
                </a:ext>
              </a:extLst>
            </p:cNvPr>
            <p:cNvCxnSpPr/>
            <p:nvPr/>
          </p:nvCxnSpPr>
          <p:spPr bwMode="auto">
            <a:xfrm>
              <a:off x="5410200" y="1436132"/>
              <a:ext cx="16002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FD16B2A-2F01-E248-B254-2B6C9DDD641D}"/>
                </a:ext>
              </a:extLst>
            </p:cNvPr>
            <p:cNvCxnSpPr/>
            <p:nvPr/>
          </p:nvCxnSpPr>
          <p:spPr bwMode="auto">
            <a:xfrm>
              <a:off x="5410200" y="2895600"/>
              <a:ext cx="16002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0DF5D56-9913-F44D-B506-788B9A8DA028}"/>
                </a:ext>
              </a:extLst>
            </p:cNvPr>
            <p:cNvSpPr txBox="1"/>
            <p:nvPr/>
          </p:nvSpPr>
          <p:spPr>
            <a:xfrm rot="5400000">
              <a:off x="6030506" y="1450285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/>
                <a:t>…</a:t>
              </a: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A71619BD-AC22-0D4B-B5FC-37E9F1443F14}"/>
                </a:ext>
              </a:extLst>
            </p:cNvPr>
            <p:cNvCxnSpPr/>
            <p:nvPr/>
          </p:nvCxnSpPr>
          <p:spPr bwMode="auto">
            <a:xfrm>
              <a:off x="5410200" y="2667000"/>
              <a:ext cx="16002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BC56BAE1-1A9D-4846-B30F-D423ECF53770}"/>
                </a:ext>
              </a:extLst>
            </p:cNvPr>
            <p:cNvCxnSpPr/>
            <p:nvPr/>
          </p:nvCxnSpPr>
          <p:spPr bwMode="auto">
            <a:xfrm>
              <a:off x="5410200" y="2438400"/>
              <a:ext cx="16002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BC19CDD-8797-7F42-9FAB-5334149B8B4C}"/>
                </a:ext>
              </a:extLst>
            </p:cNvPr>
            <p:cNvSpPr txBox="1"/>
            <p:nvPr/>
          </p:nvSpPr>
          <p:spPr>
            <a:xfrm>
              <a:off x="4572000" y="3200400"/>
              <a:ext cx="32631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M[</a:t>
              </a:r>
              <a:r>
                <a:rPr lang="en-US" dirty="0" err="1"/>
                <a:t>addr</a:t>
              </a:r>
              <a:r>
                <a:rPr lang="en-US" dirty="0"/>
                <a:t>]: Main Memory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D93E40F3-6BDA-B942-83BD-A55BB8BD0E20}"/>
                </a:ext>
              </a:extLst>
            </p:cNvPr>
            <p:cNvGrpSpPr/>
            <p:nvPr/>
          </p:nvGrpSpPr>
          <p:grpSpPr>
            <a:xfrm>
              <a:off x="4712022" y="1143000"/>
              <a:ext cx="4250763" cy="2057400"/>
              <a:chOff x="4712022" y="4267200"/>
              <a:chExt cx="4250763" cy="2057400"/>
            </a:xfrm>
          </p:grpSpPr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5CD697A6-A0D2-714C-B6C4-6E81D1DF2163}"/>
                  </a:ext>
                </a:extLst>
              </p:cNvPr>
              <p:cNvGrpSpPr/>
              <p:nvPr/>
            </p:nvGrpSpPr>
            <p:grpSpPr>
              <a:xfrm>
                <a:off x="4712022" y="4267200"/>
                <a:ext cx="748672" cy="2045732"/>
                <a:chOff x="4712022" y="4267200"/>
                <a:chExt cx="748672" cy="2045732"/>
              </a:xfrm>
            </p:grpSpPr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E81D5777-5D08-7B41-96D3-3C99629BFBAF}"/>
                    </a:ext>
                  </a:extLst>
                </p:cNvPr>
                <p:cNvSpPr txBox="1"/>
                <p:nvPr/>
              </p:nvSpPr>
              <p:spPr>
                <a:xfrm>
                  <a:off x="4712022" y="5943600"/>
                  <a:ext cx="6981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dirty="0"/>
                    <a:t>0000</a:t>
                  </a:r>
                </a:p>
              </p:txBody>
            </p: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88E2E132-90BE-1A4C-ADC7-BE20CF7420D3}"/>
                    </a:ext>
                  </a:extLst>
                </p:cNvPr>
                <p:cNvSpPr txBox="1"/>
                <p:nvPr/>
              </p:nvSpPr>
              <p:spPr>
                <a:xfrm>
                  <a:off x="4712022" y="5715000"/>
                  <a:ext cx="6981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dirty="0"/>
                    <a:t>0001</a:t>
                  </a:r>
                </a:p>
              </p:txBody>
            </p:sp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DA08378A-7C13-ED41-BAE0-79C23AD057C5}"/>
                    </a:ext>
                  </a:extLst>
                </p:cNvPr>
                <p:cNvSpPr txBox="1"/>
                <p:nvPr/>
              </p:nvSpPr>
              <p:spPr>
                <a:xfrm>
                  <a:off x="4712022" y="5486400"/>
                  <a:ext cx="6981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dirty="0"/>
                    <a:t>0002</a:t>
                  </a:r>
                </a:p>
              </p:txBody>
            </p: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12C15457-7BAB-9244-95B9-2B1A9D7F8FF8}"/>
                    </a:ext>
                  </a:extLst>
                </p:cNvPr>
                <p:cNvSpPr txBox="1"/>
                <p:nvPr/>
              </p:nvSpPr>
              <p:spPr>
                <a:xfrm>
                  <a:off x="4712022" y="4267200"/>
                  <a:ext cx="7486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dirty="0"/>
                    <a:t>FFFF</a:t>
                  </a:r>
                </a:p>
              </p:txBody>
            </p:sp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B2B132DE-5231-5A4A-9909-CEB81168485B}"/>
                  </a:ext>
                </a:extLst>
              </p:cNvPr>
              <p:cNvGrpSpPr/>
              <p:nvPr/>
            </p:nvGrpSpPr>
            <p:grpSpPr>
              <a:xfrm>
                <a:off x="7086600" y="4343400"/>
                <a:ext cx="1876185" cy="1981200"/>
                <a:chOff x="7086600" y="4343400"/>
                <a:chExt cx="1876185" cy="1981200"/>
              </a:xfrm>
            </p:grpSpPr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C939E1E8-C69B-C047-9CB9-980D0C0B19B9}"/>
                    </a:ext>
                  </a:extLst>
                </p:cNvPr>
                <p:cNvSpPr txBox="1"/>
                <p:nvPr/>
              </p:nvSpPr>
              <p:spPr>
                <a:xfrm>
                  <a:off x="7086600" y="5054600"/>
                  <a:ext cx="187618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</a:t>
                  </a:r>
                  <a:r>
                    <a:rPr lang="en-US" baseline="30000" dirty="0"/>
                    <a:t>16</a:t>
                  </a:r>
                  <a:r>
                    <a:rPr lang="en-US" dirty="0"/>
                    <a:t> = 65,536</a:t>
                  </a:r>
                </a:p>
              </p:txBody>
            </p:sp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4EAE73A2-C702-EA4B-A770-298697C2E135}"/>
                    </a:ext>
                  </a:extLst>
                </p:cNvPr>
                <p:cNvCxnSpPr/>
                <p:nvPr/>
              </p:nvCxnSpPr>
              <p:spPr bwMode="auto">
                <a:xfrm flipV="1">
                  <a:off x="8001000" y="4343400"/>
                  <a:ext cx="0" cy="60960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5AF5D28E-BF89-0145-AC3C-391C477945C3}"/>
                    </a:ext>
                  </a:extLst>
                </p:cNvPr>
                <p:cNvCxnSpPr/>
                <p:nvPr/>
              </p:nvCxnSpPr>
              <p:spPr bwMode="auto">
                <a:xfrm>
                  <a:off x="8001000" y="5562600"/>
                  <a:ext cx="0" cy="76200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</p:grp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119B5DF7-F91A-E140-ADEE-C380166935DE}"/>
                </a:ext>
              </a:extLst>
            </p:cNvPr>
            <p:cNvGrpSpPr/>
            <p:nvPr/>
          </p:nvGrpSpPr>
          <p:grpSpPr>
            <a:xfrm>
              <a:off x="-203200" y="685800"/>
              <a:ext cx="4318000" cy="2971800"/>
              <a:chOff x="-203200" y="3810000"/>
              <a:chExt cx="4318000" cy="2971800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F46ABCA6-1B17-6F4D-94C7-D28D415C1069}"/>
                  </a:ext>
                </a:extLst>
              </p:cNvPr>
              <p:cNvSpPr/>
              <p:nvPr/>
            </p:nvSpPr>
            <p:spPr bwMode="auto">
              <a:xfrm>
                <a:off x="76200" y="3810000"/>
                <a:ext cx="4038600" cy="29718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3200" dirty="0">
                    <a:ea typeface="ＭＳ Ｐゴシック" charset="-128"/>
                    <a:cs typeface="ＭＳ Ｐゴシック" charset="-128"/>
                  </a:rPr>
                  <a:t>CPU</a:t>
                </a:r>
              </a:p>
            </p:txBody>
          </p: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85A8DB52-8ACE-E348-AD4D-9D96CFF64B0C}"/>
                  </a:ext>
                </a:extLst>
              </p:cNvPr>
              <p:cNvGrpSpPr/>
              <p:nvPr/>
            </p:nvGrpSpPr>
            <p:grpSpPr>
              <a:xfrm>
                <a:off x="304800" y="3994587"/>
                <a:ext cx="3657600" cy="2715478"/>
                <a:chOff x="155574" y="3994587"/>
                <a:chExt cx="3657600" cy="2715478"/>
              </a:xfrm>
            </p:grpSpPr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C0D8D939-9637-1F4A-BDAE-83BE5EC3F2E4}"/>
                    </a:ext>
                  </a:extLst>
                </p:cNvPr>
                <p:cNvSpPr txBox="1"/>
                <p:nvPr/>
              </p:nvSpPr>
              <p:spPr>
                <a:xfrm>
                  <a:off x="2249199" y="6248400"/>
                  <a:ext cx="148460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Registers</a:t>
                  </a:r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57B862B9-4E0D-0B45-9EF6-0C59D6536820}"/>
                    </a:ext>
                  </a:extLst>
                </p:cNvPr>
                <p:cNvSpPr/>
                <p:nvPr/>
              </p:nvSpPr>
              <p:spPr bwMode="auto">
                <a:xfrm>
                  <a:off x="2209800" y="4343400"/>
                  <a:ext cx="1600200" cy="228600"/>
                </a:xfrm>
                <a:prstGeom prst="rect">
                  <a:avLst/>
                </a:prstGeom>
                <a:solidFill>
                  <a:srgbClr val="25C21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FDA57A84-E6C1-9B41-967A-F765DEE570E2}"/>
                    </a:ext>
                  </a:extLst>
                </p:cNvPr>
                <p:cNvSpPr/>
                <p:nvPr/>
              </p:nvSpPr>
              <p:spPr bwMode="auto">
                <a:xfrm>
                  <a:off x="2209800" y="4572000"/>
                  <a:ext cx="1600200" cy="228600"/>
                </a:xfrm>
                <a:prstGeom prst="rect">
                  <a:avLst/>
                </a:prstGeom>
                <a:solidFill>
                  <a:srgbClr val="25C21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1339E73E-44F3-234E-A98C-219D7F3FD15A}"/>
                    </a:ext>
                  </a:extLst>
                </p:cNvPr>
                <p:cNvSpPr/>
                <p:nvPr/>
              </p:nvSpPr>
              <p:spPr bwMode="auto">
                <a:xfrm>
                  <a:off x="2209800" y="4800600"/>
                  <a:ext cx="1600200" cy="228600"/>
                </a:xfrm>
                <a:prstGeom prst="rect">
                  <a:avLst/>
                </a:prstGeom>
                <a:solidFill>
                  <a:srgbClr val="25C21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9FB69471-6D13-6B4A-8730-5E6AB656407D}"/>
                    </a:ext>
                  </a:extLst>
                </p:cNvPr>
                <p:cNvSpPr/>
                <p:nvPr/>
              </p:nvSpPr>
              <p:spPr bwMode="auto">
                <a:xfrm>
                  <a:off x="2209800" y="5029200"/>
                  <a:ext cx="1600200" cy="228600"/>
                </a:xfrm>
                <a:prstGeom prst="rect">
                  <a:avLst/>
                </a:prstGeom>
                <a:solidFill>
                  <a:srgbClr val="25C21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2D9FE900-B6FF-C348-A60A-7ED3578BB268}"/>
                    </a:ext>
                  </a:extLst>
                </p:cNvPr>
                <p:cNvSpPr/>
                <p:nvPr/>
              </p:nvSpPr>
              <p:spPr bwMode="auto">
                <a:xfrm>
                  <a:off x="2209800" y="5257800"/>
                  <a:ext cx="1600200" cy="228600"/>
                </a:xfrm>
                <a:prstGeom prst="rect">
                  <a:avLst/>
                </a:prstGeom>
                <a:solidFill>
                  <a:srgbClr val="25C21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880568F0-67DD-5B4B-8CB0-D28CC972114F}"/>
                    </a:ext>
                  </a:extLst>
                </p:cNvPr>
                <p:cNvSpPr/>
                <p:nvPr/>
              </p:nvSpPr>
              <p:spPr bwMode="auto">
                <a:xfrm>
                  <a:off x="2209800" y="5486400"/>
                  <a:ext cx="1600200" cy="228600"/>
                </a:xfrm>
                <a:prstGeom prst="rect">
                  <a:avLst/>
                </a:prstGeom>
                <a:solidFill>
                  <a:srgbClr val="25C21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978FB471-31BD-3841-9059-1FBCBD2E53D5}"/>
                    </a:ext>
                  </a:extLst>
                </p:cNvPr>
                <p:cNvSpPr/>
                <p:nvPr/>
              </p:nvSpPr>
              <p:spPr bwMode="auto">
                <a:xfrm>
                  <a:off x="2209800" y="5715000"/>
                  <a:ext cx="1600200" cy="228600"/>
                </a:xfrm>
                <a:prstGeom prst="rect">
                  <a:avLst/>
                </a:prstGeom>
                <a:solidFill>
                  <a:srgbClr val="25C21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8260088A-2CCC-474D-AF7A-F0A04065DDE8}"/>
                    </a:ext>
                  </a:extLst>
                </p:cNvPr>
                <p:cNvSpPr/>
                <p:nvPr/>
              </p:nvSpPr>
              <p:spPr bwMode="auto">
                <a:xfrm>
                  <a:off x="2209800" y="5943600"/>
                  <a:ext cx="1600200" cy="228600"/>
                </a:xfrm>
                <a:prstGeom prst="rect">
                  <a:avLst/>
                </a:prstGeom>
                <a:solidFill>
                  <a:srgbClr val="25C21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6273D7F2-60C7-0447-A0F7-BD8918EBC051}"/>
                    </a:ext>
                  </a:extLst>
                </p:cNvPr>
                <p:cNvSpPr txBox="1"/>
                <p:nvPr/>
              </p:nvSpPr>
              <p:spPr>
                <a:xfrm>
                  <a:off x="1905000" y="5867400"/>
                  <a:ext cx="3130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dirty="0"/>
                    <a:t>0</a:t>
                  </a:r>
                </a:p>
              </p:txBody>
            </p:sp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11A6FD85-D928-CF4F-9B6A-9D0DE2DBA8AD}"/>
                    </a:ext>
                  </a:extLst>
                </p:cNvPr>
                <p:cNvSpPr txBox="1"/>
                <p:nvPr/>
              </p:nvSpPr>
              <p:spPr>
                <a:xfrm>
                  <a:off x="1905000" y="5638800"/>
                  <a:ext cx="3130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dirty="0"/>
                    <a:t>1</a:t>
                  </a:r>
                </a:p>
              </p:txBody>
            </p:sp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BD34F6B1-FBB5-5F4C-9C3E-E17CEA50408A}"/>
                    </a:ext>
                  </a:extLst>
                </p:cNvPr>
                <p:cNvSpPr txBox="1"/>
                <p:nvPr/>
              </p:nvSpPr>
              <p:spPr>
                <a:xfrm>
                  <a:off x="1905000" y="5410200"/>
                  <a:ext cx="3130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dirty="0"/>
                    <a:t>2</a:t>
                  </a:r>
                </a:p>
              </p:txBody>
            </p:sp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55CEB336-BC38-DE49-B984-568404692B1D}"/>
                    </a:ext>
                  </a:extLst>
                </p:cNvPr>
                <p:cNvSpPr txBox="1"/>
                <p:nvPr/>
              </p:nvSpPr>
              <p:spPr>
                <a:xfrm>
                  <a:off x="1905000" y="5181600"/>
                  <a:ext cx="3130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dirty="0"/>
                    <a:t>3</a:t>
                  </a:r>
                </a:p>
              </p:txBody>
            </p:sp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4E50483D-DD89-0447-8212-BEDC4798ED6E}"/>
                    </a:ext>
                  </a:extLst>
                </p:cNvPr>
                <p:cNvSpPr txBox="1"/>
                <p:nvPr/>
              </p:nvSpPr>
              <p:spPr>
                <a:xfrm>
                  <a:off x="1905000" y="4953000"/>
                  <a:ext cx="3130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dirty="0"/>
                    <a:t>4</a:t>
                  </a:r>
                </a:p>
              </p:txBody>
            </p:sp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6959C8B3-7560-894A-9831-5C3B74F069E1}"/>
                    </a:ext>
                  </a:extLst>
                </p:cNvPr>
                <p:cNvSpPr txBox="1"/>
                <p:nvPr/>
              </p:nvSpPr>
              <p:spPr>
                <a:xfrm>
                  <a:off x="1905000" y="4724400"/>
                  <a:ext cx="3130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dirty="0"/>
                    <a:t>5</a:t>
                  </a:r>
                </a:p>
              </p:txBody>
            </p: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1528FEA2-7CE9-5840-ADAF-8DA51637AF98}"/>
                    </a:ext>
                  </a:extLst>
                </p:cNvPr>
                <p:cNvSpPr txBox="1"/>
                <p:nvPr/>
              </p:nvSpPr>
              <p:spPr>
                <a:xfrm>
                  <a:off x="1905000" y="4495800"/>
                  <a:ext cx="3130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dirty="0"/>
                    <a:t>6</a:t>
                  </a:r>
                </a:p>
              </p:txBody>
            </p:sp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DE667699-B385-9A41-B987-DF41C3826F9F}"/>
                    </a:ext>
                  </a:extLst>
                </p:cNvPr>
                <p:cNvSpPr txBox="1"/>
                <p:nvPr/>
              </p:nvSpPr>
              <p:spPr>
                <a:xfrm>
                  <a:off x="1905000" y="4267200"/>
                  <a:ext cx="3130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dirty="0"/>
                    <a:t>7</a:t>
                  </a:r>
                </a:p>
              </p:txBody>
            </p:sp>
            <p:grpSp>
              <p:nvGrpSpPr>
                <p:cNvPr id="146" name="Group 145">
                  <a:extLst>
                    <a:ext uri="{FF2B5EF4-FFF2-40B4-BE49-F238E27FC236}">
                      <a16:creationId xmlns:a16="http://schemas.microsoft.com/office/drawing/2014/main" id="{D7C4FF49-D171-F44C-A4E8-B3FAFFE3130B}"/>
                    </a:ext>
                  </a:extLst>
                </p:cNvPr>
                <p:cNvGrpSpPr/>
                <p:nvPr/>
              </p:nvGrpSpPr>
              <p:grpSpPr>
                <a:xfrm>
                  <a:off x="2209800" y="3994587"/>
                  <a:ext cx="1603374" cy="348813"/>
                  <a:chOff x="5407026" y="3994587"/>
                  <a:chExt cx="1603374" cy="348813"/>
                </a:xfrm>
              </p:grpSpPr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AB5DAB9D-1BE3-914B-A2EB-3BC71B629043}"/>
                      </a:ext>
                    </a:extLst>
                  </p:cNvPr>
                  <p:cNvSpPr txBox="1"/>
                  <p:nvPr/>
                </p:nvSpPr>
                <p:spPr>
                  <a:xfrm>
                    <a:off x="5715000" y="3994587"/>
                    <a:ext cx="940332" cy="34881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US" sz="2000" dirty="0"/>
                      <a:t>16 bits</a:t>
                    </a:r>
                  </a:p>
                </p:txBody>
              </p:sp>
              <p:cxnSp>
                <p:nvCxnSpPr>
                  <p:cNvPr id="149" name="Straight Arrow Connector 148">
                    <a:extLst>
                      <a:ext uri="{FF2B5EF4-FFF2-40B4-BE49-F238E27FC236}">
                        <a16:creationId xmlns:a16="http://schemas.microsoft.com/office/drawing/2014/main" id="{346C4721-C556-374F-8117-676CB8A9FB91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705600" y="4146987"/>
                    <a:ext cx="304800" cy="4028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50" name="Straight Arrow Connector 149">
                    <a:extLst>
                      <a:ext uri="{FF2B5EF4-FFF2-40B4-BE49-F238E27FC236}">
                        <a16:creationId xmlns:a16="http://schemas.microsoft.com/office/drawing/2014/main" id="{194D98E8-AF46-144E-8CFE-472998605234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5407026" y="4133850"/>
                    <a:ext cx="263524" cy="4467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</p:spPr>
              </p:cxnSp>
            </p:grp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FC965D7D-29D1-9E42-8AAE-49703A94E774}"/>
                    </a:ext>
                  </a:extLst>
                </p:cNvPr>
                <p:cNvSpPr/>
                <p:nvPr/>
              </p:nvSpPr>
              <p:spPr bwMode="auto">
                <a:xfrm>
                  <a:off x="155574" y="4495800"/>
                  <a:ext cx="1600200" cy="304800"/>
                </a:xfrm>
                <a:prstGeom prst="rect">
                  <a:avLst/>
                </a:prstGeom>
                <a:solidFill>
                  <a:srgbClr val="25C21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800" dirty="0">
                      <a:ea typeface="ＭＳ Ｐゴシック" charset="-128"/>
                      <a:cs typeface="ＭＳ Ｐゴシック" charset="-128"/>
                    </a:rPr>
                    <a:t>PC</a:t>
                  </a:r>
                </a:p>
              </p:txBody>
            </p:sp>
          </p:grp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37EE7A4D-150D-934E-B67E-FD3C2C44025A}"/>
                  </a:ext>
                </a:extLst>
              </p:cNvPr>
              <p:cNvGrpSpPr/>
              <p:nvPr/>
            </p:nvGrpSpPr>
            <p:grpSpPr>
              <a:xfrm>
                <a:off x="225426" y="5029200"/>
                <a:ext cx="1752600" cy="1657528"/>
                <a:chOff x="76200" y="5029200"/>
                <a:chExt cx="1752600" cy="1657528"/>
              </a:xfrm>
            </p:grpSpPr>
            <p:grpSp>
              <p:nvGrpSpPr>
                <p:cNvPr id="124" name="Group 123">
                  <a:extLst>
                    <a:ext uri="{FF2B5EF4-FFF2-40B4-BE49-F238E27FC236}">
                      <a16:creationId xmlns:a16="http://schemas.microsoft.com/office/drawing/2014/main" id="{0CCE1138-5C4E-1846-9967-75FC15A6CE9E}"/>
                    </a:ext>
                  </a:extLst>
                </p:cNvPr>
                <p:cNvGrpSpPr/>
                <p:nvPr/>
              </p:nvGrpSpPr>
              <p:grpSpPr>
                <a:xfrm>
                  <a:off x="381000" y="5029200"/>
                  <a:ext cx="1143000" cy="381000"/>
                  <a:chOff x="381000" y="5029200"/>
                  <a:chExt cx="1143000" cy="381000"/>
                </a:xfrm>
              </p:grpSpPr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CFCF2561-007E-074A-B266-A27F1648DC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81000" y="5029200"/>
                    <a:ext cx="381000" cy="381000"/>
                  </a:xfrm>
                  <a:prstGeom prst="rect">
                    <a:avLst/>
                  </a:prstGeom>
                  <a:solidFill>
                    <a:srgbClr val="25C21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eaLnBrk="0" hangingPunct="0"/>
                    <a:r>
                      <a:rPr lang="en-US" sz="2000" dirty="0">
                        <a:ea typeface="ＭＳ Ｐゴシック" charset="-128"/>
                        <a:cs typeface="ＭＳ Ｐゴシック" charset="-128"/>
                      </a:rPr>
                      <a:t>N</a:t>
                    </a:r>
                  </a:p>
                </p:txBody>
              </p:sp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F0CECFAD-62E3-8F49-A95C-9CB62EBCEBA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62000" y="5029200"/>
                    <a:ext cx="381000" cy="381000"/>
                  </a:xfrm>
                  <a:prstGeom prst="rect">
                    <a:avLst/>
                  </a:prstGeom>
                  <a:solidFill>
                    <a:srgbClr val="25C21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eaLnBrk="0" hangingPunct="0"/>
                    <a:r>
                      <a:rPr lang="en-US" sz="2000" dirty="0">
                        <a:ea typeface="ＭＳ Ｐゴシック" charset="-128"/>
                        <a:cs typeface="ＭＳ Ｐゴシック" charset="-128"/>
                      </a:rPr>
                      <a:t>Z</a:t>
                    </a:r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8086E516-04FC-6A47-BEF8-C1E04F8661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43000" y="5029200"/>
                    <a:ext cx="381000" cy="381000"/>
                  </a:xfrm>
                  <a:prstGeom prst="rect">
                    <a:avLst/>
                  </a:prstGeom>
                  <a:solidFill>
                    <a:srgbClr val="25C21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eaLnBrk="0" hangingPunct="0"/>
                    <a:r>
                      <a:rPr lang="en-US" sz="2000" dirty="0">
                        <a:ea typeface="ＭＳ Ｐゴシック" charset="-128"/>
                        <a:cs typeface="ＭＳ Ｐゴシック" charset="-128"/>
                      </a:rPr>
                      <a:t>P</a:t>
                    </a:r>
                  </a:p>
                </p:txBody>
              </p:sp>
            </p:grp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8D77AD90-3F53-D541-A3CD-32F884886428}"/>
                    </a:ext>
                  </a:extLst>
                </p:cNvPr>
                <p:cNvSpPr txBox="1"/>
                <p:nvPr/>
              </p:nvSpPr>
              <p:spPr>
                <a:xfrm>
                  <a:off x="76200" y="5486400"/>
                  <a:ext cx="1752600" cy="1200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Condition</a:t>
                  </a:r>
                </a:p>
                <a:p>
                  <a:pPr algn="ctr"/>
                  <a:r>
                    <a:rPr lang="en-US" dirty="0"/>
                    <a:t>Code (CC) register</a:t>
                  </a:r>
                </a:p>
              </p:txBody>
            </p:sp>
          </p:grp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83EBF296-D2F9-644A-9280-B33AEA380938}"/>
                  </a:ext>
                </a:extLst>
              </p:cNvPr>
              <p:cNvSpPr txBox="1"/>
              <p:nvPr/>
            </p:nvSpPr>
            <p:spPr>
              <a:xfrm>
                <a:off x="-203200" y="4724400"/>
                <a:ext cx="1846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4" name="TextBox 3"/>
          <p:cNvSpPr txBox="1"/>
          <p:nvPr/>
        </p:nvSpPr>
        <p:spPr>
          <a:xfrm>
            <a:off x="457200" y="4191000"/>
            <a:ext cx="44957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data path consists of all the logic structures that combine to process information in the core of the computer.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86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0"/>
            <a:ext cx="7772400" cy="914400"/>
          </a:xfrm>
        </p:spPr>
        <p:txBody>
          <a:bodyPr/>
          <a:lstStyle/>
          <a:p>
            <a:r>
              <a:rPr lang="en-US" dirty="0"/>
              <a:t>Memory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657600"/>
            <a:ext cx="10972800" cy="3200400"/>
          </a:xfrm>
        </p:spPr>
        <p:txBody>
          <a:bodyPr/>
          <a:lstStyle/>
          <a:p>
            <a:r>
              <a:rPr lang="en-US" sz="2400" dirty="0"/>
              <a:t>MAR: Memory Address Register (16 bits</a:t>
            </a:r>
            <a:r>
              <a:rPr lang="en-US" sz="2400" dirty="0" smtClean="0"/>
              <a:t>) </a:t>
            </a:r>
            <a:r>
              <a:rPr lang="en-US" sz="2400" i="1" dirty="0" smtClean="0"/>
              <a:t>read from/write to this address</a:t>
            </a:r>
            <a:endParaRPr lang="en-US" sz="2400" i="1" dirty="0"/>
          </a:p>
          <a:p>
            <a:pPr lvl="1"/>
            <a:r>
              <a:rPr lang="en-US" sz="2000" dirty="0" smtClean="0"/>
              <a:t>Control signal LMAR</a:t>
            </a:r>
            <a:r>
              <a:rPr lang="en-US" sz="2000" dirty="0"/>
              <a:t>: assert to load MAR register</a:t>
            </a:r>
          </a:p>
          <a:p>
            <a:r>
              <a:rPr lang="en-US" sz="2400" dirty="0"/>
              <a:t>MDR: Memory Data Register (16 bits</a:t>
            </a:r>
            <a:r>
              <a:rPr lang="en-US" sz="2400" dirty="0" smtClean="0"/>
              <a:t>) </a:t>
            </a:r>
            <a:r>
              <a:rPr lang="en-US" sz="2400" i="1" dirty="0" smtClean="0"/>
              <a:t>information stored in that location</a:t>
            </a:r>
            <a:endParaRPr lang="en-US" sz="2400" dirty="0"/>
          </a:p>
          <a:p>
            <a:pPr lvl="1"/>
            <a:r>
              <a:rPr lang="en-US" sz="2000" dirty="0"/>
              <a:t>Control signal LMDR: assert to load MDR register</a:t>
            </a:r>
          </a:p>
          <a:p>
            <a:r>
              <a:rPr lang="en-US" sz="2400" dirty="0"/>
              <a:t>Main Memory</a:t>
            </a:r>
          </a:p>
          <a:p>
            <a:pPr lvl="1"/>
            <a:r>
              <a:rPr lang="en-US" sz="2000" dirty="0"/>
              <a:t>Control signal </a:t>
            </a:r>
            <a:r>
              <a:rPr lang="en-US" sz="2000" dirty="0" err="1"/>
              <a:t>MRd</a:t>
            </a:r>
            <a:r>
              <a:rPr lang="en-US" sz="2000" dirty="0"/>
              <a:t> – assert to read memory: MDR&lt;-M[MAR]</a:t>
            </a:r>
          </a:p>
          <a:p>
            <a:pPr lvl="1"/>
            <a:r>
              <a:rPr lang="en-US" sz="2000" dirty="0"/>
              <a:t>Control signal </a:t>
            </a:r>
            <a:r>
              <a:rPr lang="en-US" sz="2000" dirty="0" err="1"/>
              <a:t>MWr</a:t>
            </a:r>
            <a:r>
              <a:rPr lang="en-US" sz="2000" dirty="0"/>
              <a:t> – assert to write memory: M[MAR]&lt;-MDR</a:t>
            </a:r>
          </a:p>
          <a:p>
            <a:pPr lvl="1"/>
            <a:r>
              <a:rPr lang="en-US" sz="2000" dirty="0" smtClean="0"/>
              <a:t>Status signal R</a:t>
            </a:r>
            <a:r>
              <a:rPr lang="en-US" sz="2000" dirty="0"/>
              <a:t>: Ready – asserted when memory operation completed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EE60BE1-7A04-F140-B91B-14B10EF9109B}"/>
              </a:ext>
            </a:extLst>
          </p:cNvPr>
          <p:cNvGrpSpPr/>
          <p:nvPr/>
        </p:nvGrpSpPr>
        <p:grpSpPr>
          <a:xfrm>
            <a:off x="1652380" y="762000"/>
            <a:ext cx="8863221" cy="2895600"/>
            <a:chOff x="128379" y="914400"/>
            <a:chExt cx="8863221" cy="2895600"/>
          </a:xfrm>
        </p:grpSpPr>
        <p:sp>
          <p:nvSpPr>
            <p:cNvPr id="5" name="Rectangle 4"/>
            <p:cNvSpPr/>
            <p:nvPr/>
          </p:nvSpPr>
          <p:spPr bwMode="auto">
            <a:xfrm>
              <a:off x="2438400" y="1524000"/>
              <a:ext cx="1905000" cy="457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ea typeface="ＭＳ Ｐゴシック" charset="-128"/>
                  <a:cs typeface="ＭＳ Ｐゴシック" charset="-128"/>
                </a:rPr>
                <a:t>MAR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4495800" y="1524000"/>
              <a:ext cx="1905000" cy="457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ea typeface="ＭＳ Ｐゴシック" charset="-128"/>
                  <a:cs typeface="ＭＳ Ｐゴシック" charset="-128"/>
                </a:rPr>
                <a:t>MDR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>
              <a:off x="3429000" y="914400"/>
              <a:ext cx="0" cy="60960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" name="Straight Arrow Connector 8"/>
            <p:cNvCxnSpPr/>
            <p:nvPr/>
          </p:nvCxnSpPr>
          <p:spPr bwMode="auto">
            <a:xfrm>
              <a:off x="3429000" y="1981200"/>
              <a:ext cx="0" cy="60960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" name="Rectangle 9"/>
            <p:cNvSpPr/>
            <p:nvPr/>
          </p:nvSpPr>
          <p:spPr bwMode="auto">
            <a:xfrm>
              <a:off x="2438400" y="2590800"/>
              <a:ext cx="6324600" cy="1219200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ea typeface="ＭＳ Ｐゴシック" charset="-128"/>
                <a:cs typeface="ＭＳ Ｐゴシック" charset="-128"/>
              </a:endParaRPr>
            </a:p>
            <a:p>
              <a:pPr algn="ctr" eaLnBrk="0" hangingPunct="0"/>
              <a:r>
                <a:rPr lang="en-US" sz="2000" dirty="0">
                  <a:ea typeface="ＭＳ Ｐゴシック" charset="-128"/>
                  <a:cs typeface="ＭＳ Ｐゴシック" charset="-128"/>
                </a:rPr>
                <a:t>Main Memory</a:t>
              </a:r>
            </a:p>
            <a:p>
              <a:pPr algn="ctr" eaLnBrk="0" hangingPunct="0"/>
              <a:r>
                <a:rPr lang="en-US" sz="2000" dirty="0">
                  <a:ea typeface="ＭＳ Ｐゴシック" charset="-128"/>
                  <a:cs typeface="ＭＳ Ｐゴシック" charset="-128"/>
                </a:rPr>
                <a:t>Random Access Memory</a:t>
              </a:r>
            </a:p>
            <a:p>
              <a:pPr algn="ctr" eaLnBrk="0" hangingPunct="0"/>
              <a:r>
                <a:rPr lang="en-US" sz="2000" dirty="0">
                  <a:ea typeface="ＭＳ Ｐゴシック" charset="-128"/>
                  <a:cs typeface="ＭＳ Ｐゴシック" charset="-128"/>
                </a:rPr>
                <a:t>(65,536 x 16)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 bwMode="auto">
            <a:xfrm>
              <a:off x="5486400" y="914400"/>
              <a:ext cx="0" cy="60960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 bwMode="auto">
            <a:xfrm>
              <a:off x="5486400" y="1981200"/>
              <a:ext cx="0" cy="60960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 flipH="1">
              <a:off x="7435275" y="1295400"/>
              <a:ext cx="1029" cy="127506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7046127" y="914400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MRd</a:t>
              </a:r>
              <a:endParaRPr lang="en-US" sz="2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814138" y="914400"/>
              <a:ext cx="7202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MWr</a:t>
              </a:r>
              <a:endParaRPr lang="en-US" sz="2000" dirty="0"/>
            </a:p>
          </p:txBody>
        </p:sp>
        <p:cxnSp>
          <p:nvCxnSpPr>
            <p:cNvPr id="21" name="Straight Arrow Connector 20"/>
            <p:cNvCxnSpPr/>
            <p:nvPr/>
          </p:nvCxnSpPr>
          <p:spPr bwMode="auto">
            <a:xfrm flipH="1">
              <a:off x="8162099" y="1295400"/>
              <a:ext cx="1029" cy="127506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8508468" y="914400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R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 flipH="1">
              <a:off x="8703020" y="1295400"/>
              <a:ext cx="1029" cy="127506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0B1E735-5A51-E543-BA63-7BFC3DDB9566}"/>
                </a:ext>
              </a:extLst>
            </p:cNvPr>
            <p:cNvCxnSpPr>
              <a:cxnSpLocks/>
              <a:endCxn id="6" idx="3"/>
            </p:cNvCxnSpPr>
            <p:nvPr/>
          </p:nvCxnSpPr>
          <p:spPr bwMode="auto">
            <a:xfrm flipH="1">
              <a:off x="6400800" y="1752600"/>
              <a:ext cx="3048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4" name="TextBox 3"/>
            <p:cNvSpPr txBox="1"/>
            <p:nvPr/>
          </p:nvSpPr>
          <p:spPr>
            <a:xfrm>
              <a:off x="2835183" y="2510135"/>
              <a:ext cx="10967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address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83712" y="2514600"/>
              <a:ext cx="6832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data</a:t>
              </a:r>
            </a:p>
          </p:txBody>
        </p:sp>
        <p:cxnSp>
          <p:nvCxnSpPr>
            <p:cNvPr id="13" name="Straight Connector 12"/>
            <p:cNvCxnSpPr>
              <a:cxnSpLocks/>
            </p:cNvCxnSpPr>
            <p:nvPr/>
          </p:nvCxnSpPr>
          <p:spPr bwMode="auto">
            <a:xfrm>
              <a:off x="152400" y="2286000"/>
              <a:ext cx="88392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128379" y="1447800"/>
              <a:ext cx="142218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i="1" dirty="0"/>
                <a:t>CPU</a:t>
              </a:r>
            </a:p>
            <a:p>
              <a:pPr algn="ctr"/>
              <a:r>
                <a:rPr lang="en-US" sz="2000" i="1" dirty="0"/>
                <a:t>(data path)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46176" y="2286000"/>
              <a:ext cx="110959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i="1" dirty="0"/>
                <a:t>Memory</a:t>
              </a:r>
            </a:p>
            <a:p>
              <a:pPr algn="ctr"/>
              <a:r>
                <a:rPr lang="en-US" sz="2000" i="1" dirty="0"/>
                <a:t>System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65EFFEC-4075-C041-9669-46BCD56CE87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33600" y="1752600"/>
              <a:ext cx="3048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FD54F5B-EF34-8643-847D-8F7B172F74C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33600" y="1447800"/>
              <a:ext cx="0" cy="3048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0C8E62E-4BFD-114F-9512-0A7A62BAD23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705600" y="1447800"/>
              <a:ext cx="0" cy="3048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F0E7D3A-3B86-1E4B-B3DC-7C42AB1C2F18}"/>
                </a:ext>
              </a:extLst>
            </p:cNvPr>
            <p:cNvSpPr txBox="1"/>
            <p:nvPr/>
          </p:nvSpPr>
          <p:spPr>
            <a:xfrm>
              <a:off x="1600200" y="1062335"/>
              <a:ext cx="8980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LMAR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71D1359-65B1-F547-AAEC-96D7BB53DA8E}"/>
                </a:ext>
              </a:extLst>
            </p:cNvPr>
            <p:cNvSpPr txBox="1"/>
            <p:nvPr/>
          </p:nvSpPr>
          <p:spPr>
            <a:xfrm>
              <a:off x="6096000" y="1066800"/>
              <a:ext cx="9124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LMDR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0668000" y="3657600"/>
            <a:ext cx="1569356" cy="1676400"/>
            <a:chOff x="10668000" y="3657600"/>
            <a:chExt cx="1569356" cy="1676400"/>
          </a:xfrm>
        </p:grpSpPr>
        <p:sp>
          <p:nvSpPr>
            <p:cNvPr id="7" name="Right Brace 6"/>
            <p:cNvSpPr/>
            <p:nvPr/>
          </p:nvSpPr>
          <p:spPr bwMode="auto">
            <a:xfrm>
              <a:off x="10668000" y="3657600"/>
              <a:ext cx="381000" cy="1676400"/>
            </a:xfrm>
            <a:prstGeom prst="rightBrace">
              <a:avLst/>
            </a:prstGeom>
            <a:noFill/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980056" y="3733800"/>
              <a:ext cx="125730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i="1" dirty="0" smtClean="0"/>
                <a:t>Set up for read/ write ops </a:t>
              </a:r>
              <a:endParaRPr lang="en-US" sz="22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3116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76200"/>
            <a:ext cx="7772400" cy="914400"/>
          </a:xfrm>
        </p:spPr>
        <p:txBody>
          <a:bodyPr/>
          <a:lstStyle/>
          <a:p>
            <a:r>
              <a:rPr lang="en-US" dirty="0"/>
              <a:t>Multiport Register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038600"/>
            <a:ext cx="10972800" cy="2895600"/>
          </a:xfrm>
        </p:spPr>
        <p:txBody>
          <a:bodyPr/>
          <a:lstStyle/>
          <a:p>
            <a:r>
              <a:rPr lang="en-US" sz="2800" dirty="0"/>
              <a:t>Used to implement 8 CPU registers in LC-3</a:t>
            </a:r>
          </a:p>
          <a:p>
            <a:r>
              <a:rPr lang="en-US" sz="2800" dirty="0"/>
              <a:t>Can simultaneously perform multiple memory operations in a single clock </a:t>
            </a:r>
            <a:r>
              <a:rPr lang="en-US" sz="2800" dirty="0" smtClean="0"/>
              <a:t>cycle (e.g., ADD)</a:t>
            </a:r>
            <a:endParaRPr lang="en-US" sz="2800" dirty="0"/>
          </a:p>
          <a:p>
            <a:pPr lvl="1"/>
            <a:r>
              <a:rPr lang="en-US" sz="2400" dirty="0"/>
              <a:t>Two read operations</a:t>
            </a:r>
          </a:p>
          <a:p>
            <a:pPr lvl="1"/>
            <a:r>
              <a:rPr lang="en-US" sz="2400" dirty="0"/>
              <a:t>One write operation</a:t>
            </a:r>
          </a:p>
          <a:p>
            <a:pPr lvl="1"/>
            <a:r>
              <a:rPr lang="en-US" sz="2400" dirty="0"/>
              <a:t>Can </a:t>
            </a:r>
            <a:r>
              <a:rPr lang="en-US" sz="2400" dirty="0" smtClean="0"/>
              <a:t>read/write </a:t>
            </a:r>
            <a:r>
              <a:rPr lang="en-US" sz="2400" dirty="0"/>
              <a:t>the same </a:t>
            </a:r>
            <a:r>
              <a:rPr lang="en-US" sz="2400" dirty="0" smtClean="0"/>
              <a:t>register in a single instruction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1425815" y="4796136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3352804" y="762000"/>
            <a:ext cx="5172163" cy="3219510"/>
            <a:chOff x="1828803" y="762000"/>
            <a:chExt cx="5172163" cy="3219510"/>
          </a:xfrm>
        </p:grpSpPr>
        <p:sp>
          <p:nvSpPr>
            <p:cNvPr id="5" name="Rectangle 4"/>
            <p:cNvSpPr/>
            <p:nvPr/>
          </p:nvSpPr>
          <p:spPr bwMode="auto">
            <a:xfrm>
              <a:off x="3429000" y="1676400"/>
              <a:ext cx="1828800" cy="1447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dirty="0">
                  <a:ea typeface="ＭＳ Ｐゴシック" charset="-128"/>
                  <a:cs typeface="ＭＳ Ｐゴシック" charset="-128"/>
                </a:rPr>
                <a:t>Register</a:t>
              </a:r>
            </a:p>
            <a:p>
              <a:pPr algn="ctr" eaLnBrk="0" hangingPunct="0"/>
              <a:r>
                <a:rPr lang="en-US" dirty="0">
                  <a:ea typeface="ＭＳ Ｐゴシック" charset="-128"/>
                  <a:cs typeface="ＭＳ Ｐゴシック" charset="-128"/>
                </a:rPr>
                <a:t>File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 bwMode="auto">
            <a:xfrm>
              <a:off x="4343400" y="1143000"/>
              <a:ext cx="0" cy="53340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Straight Arrow Connector 6"/>
            <p:cNvCxnSpPr/>
            <p:nvPr/>
          </p:nvCxnSpPr>
          <p:spPr bwMode="auto">
            <a:xfrm>
              <a:off x="3657600" y="3124200"/>
              <a:ext cx="0" cy="53340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Straight Arrow Connector 7"/>
            <p:cNvCxnSpPr/>
            <p:nvPr/>
          </p:nvCxnSpPr>
          <p:spPr bwMode="auto">
            <a:xfrm>
              <a:off x="5037734" y="3124200"/>
              <a:ext cx="0" cy="53340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 rot="16200000">
              <a:off x="2218258" y="2656348"/>
              <a:ext cx="8403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RRd1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2503948" y="2201343"/>
              <a:ext cx="8403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RRd2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2289642" y="1660931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RWr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 flipH="1" flipV="1">
              <a:off x="2819400" y="1897989"/>
              <a:ext cx="609600" cy="317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 bwMode="auto">
            <a:xfrm flipH="1" flipV="1">
              <a:off x="2819400" y="2892425"/>
              <a:ext cx="609600" cy="317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 flipH="1">
              <a:off x="3117850" y="2362199"/>
              <a:ext cx="311150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4885334" y="27548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05200" y="2743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5888054" y="2668176"/>
              <a:ext cx="5112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 rot="16200000">
              <a:off x="5583254" y="2213171"/>
              <a:ext cx="5112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A2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5801254" y="1672759"/>
              <a:ext cx="6848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AWr</a:t>
              </a:r>
              <a:endParaRPr lang="en-US" sz="2000" dirty="0"/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 flipH="1" flipV="1">
              <a:off x="5257800" y="1909817"/>
              <a:ext cx="609600" cy="317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 flipH="1" flipV="1">
              <a:off x="5257800" y="2904253"/>
              <a:ext cx="609600" cy="317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 flipH="1">
              <a:off x="5257800" y="2374027"/>
              <a:ext cx="311150" cy="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 rot="16200000">
              <a:off x="5660855" y="1995100"/>
              <a:ext cx="194155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Address</a:t>
              </a:r>
            </a:p>
            <a:p>
              <a:pPr algn="ctr"/>
              <a:r>
                <a:rPr lang="en-US" sz="1800" dirty="0">
                  <a:solidFill>
                    <a:srgbClr val="FF0000"/>
                  </a:solidFill>
                </a:rPr>
                <a:t>(how many bits?)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 rot="16200000">
              <a:off x="949446" y="2085377"/>
              <a:ext cx="22203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Control signals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19400" y="3562290"/>
              <a:ext cx="1439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data (read)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428134" y="3581400"/>
              <a:ext cx="1439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data (read)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581400" y="762000"/>
              <a:ext cx="14674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data (write)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672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-76200"/>
            <a:ext cx="7772400" cy="1143000"/>
          </a:xfrm>
        </p:spPr>
        <p:txBody>
          <a:bodyPr/>
          <a:lstStyle/>
          <a:p>
            <a:r>
              <a:rPr lang="en-US" dirty="0"/>
              <a:t>Multiplexer Circuit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029200"/>
            <a:ext cx="10972800" cy="1676400"/>
          </a:xfrm>
        </p:spPr>
        <p:txBody>
          <a:bodyPr/>
          <a:lstStyle/>
          <a:p>
            <a:r>
              <a:rPr lang="en-US" sz="2400" dirty="0"/>
              <a:t>Combinational logic (no storage inside </a:t>
            </a:r>
            <a:r>
              <a:rPr lang="en-US" sz="2400" dirty="0" smtClean="0"/>
              <a:t>multiplexer)</a:t>
            </a:r>
            <a:endParaRPr lang="en-US" sz="2400" dirty="0"/>
          </a:p>
          <a:p>
            <a:r>
              <a:rPr lang="en-US" sz="2400" dirty="0" smtClean="0"/>
              <a:t>Above is a 4:1 one-bit multiplexer (mux)</a:t>
            </a:r>
          </a:p>
          <a:p>
            <a:r>
              <a:rPr lang="en-US" sz="2400" dirty="0" smtClean="0"/>
              <a:t>The circuit can be replicated for inputs with more bits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1905001" y="4141114"/>
            <a:ext cx="10572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logical</a:t>
            </a:r>
          </a:p>
          <a:p>
            <a:pPr algn="ctr"/>
            <a:r>
              <a:rPr lang="en-US" dirty="0"/>
              <a:t>view</a:t>
            </a:r>
          </a:p>
        </p:txBody>
      </p:sp>
      <p:grpSp>
        <p:nvGrpSpPr>
          <p:cNvPr id="134" name="Group 133"/>
          <p:cNvGrpSpPr/>
          <p:nvPr/>
        </p:nvGrpSpPr>
        <p:grpSpPr>
          <a:xfrm>
            <a:off x="6305490" y="1353867"/>
            <a:ext cx="4283036" cy="3317909"/>
            <a:chOff x="4781490" y="1868156"/>
            <a:chExt cx="4283036" cy="3317909"/>
          </a:xfrm>
        </p:grpSpPr>
        <p:sp>
          <p:nvSpPr>
            <p:cNvPr id="5" name="Trapezoid 4"/>
            <p:cNvSpPr/>
            <p:nvPr/>
          </p:nvSpPr>
          <p:spPr bwMode="auto">
            <a:xfrm rot="16200000">
              <a:off x="4459932" y="2855267"/>
              <a:ext cx="2133600" cy="385465"/>
            </a:xfrm>
            <a:prstGeom prst="trapezoid">
              <a:avLst>
                <a:gd name="adj" fmla="val 66667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dirty="0">
                  <a:ea typeface="ＭＳ Ｐゴシック" charset="-128"/>
                  <a:cs typeface="ＭＳ Ｐゴシック" charset="-128"/>
                </a:rPr>
                <a:t>decoder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5722640" y="2133600"/>
              <a:ext cx="91122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5105400" y="2819400"/>
              <a:ext cx="2286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5105400" y="3276600"/>
              <a:ext cx="2286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 rot="16200000">
              <a:off x="4554209" y="2810834"/>
              <a:ext cx="8546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select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424424" y="4724400"/>
              <a:ext cx="2271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implementation</a:t>
              </a:r>
            </a:p>
          </p:txBody>
        </p:sp>
        <p:cxnSp>
          <p:nvCxnSpPr>
            <p:cNvPr id="32" name="Straight Connector 31"/>
            <p:cNvCxnSpPr/>
            <p:nvPr/>
          </p:nvCxnSpPr>
          <p:spPr bwMode="auto">
            <a:xfrm>
              <a:off x="5719465" y="2743200"/>
              <a:ext cx="9144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5716290" y="3352800"/>
              <a:ext cx="91757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5713115" y="3962400"/>
              <a:ext cx="92075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3" name="TextBox 42"/>
            <p:cNvSpPr txBox="1"/>
            <p:nvPr/>
          </p:nvSpPr>
          <p:spPr>
            <a:xfrm>
              <a:off x="5878333" y="2133600"/>
              <a:ext cx="5269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in0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871865" y="2724090"/>
              <a:ext cx="5269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in1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865397" y="3314580"/>
              <a:ext cx="5269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in2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858929" y="3905070"/>
              <a:ext cx="5269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in3</a:t>
              </a:r>
            </a:p>
          </p:txBody>
        </p:sp>
        <p:cxnSp>
          <p:nvCxnSpPr>
            <p:cNvPr id="47" name="Straight Connector 46"/>
            <p:cNvCxnSpPr/>
            <p:nvPr/>
          </p:nvCxnSpPr>
          <p:spPr bwMode="auto">
            <a:xfrm>
              <a:off x="6329065" y="2362200"/>
              <a:ext cx="3048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6329065" y="2933700"/>
              <a:ext cx="3048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6329065" y="3539066"/>
              <a:ext cx="3048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6329065" y="4114800"/>
              <a:ext cx="3048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4" name="TextBox 53"/>
            <p:cNvSpPr txBox="1"/>
            <p:nvPr/>
          </p:nvSpPr>
          <p:spPr>
            <a:xfrm>
              <a:off x="5655965" y="1868156"/>
              <a:ext cx="3843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00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655965" y="2477756"/>
              <a:ext cx="3843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01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655965" y="3087356"/>
              <a:ext cx="3843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10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655965" y="3696956"/>
              <a:ext cx="3710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11</a:t>
              </a: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6633865" y="2057400"/>
              <a:ext cx="457200" cy="381000"/>
              <a:chOff x="1143000" y="2209800"/>
              <a:chExt cx="685800" cy="533400"/>
            </a:xfrm>
          </p:grpSpPr>
          <p:sp>
            <p:nvSpPr>
              <p:cNvPr id="65" name="Oval 64"/>
              <p:cNvSpPr/>
              <p:nvPr/>
            </p:nvSpPr>
            <p:spPr bwMode="auto">
              <a:xfrm>
                <a:off x="1219200" y="2209800"/>
                <a:ext cx="609600" cy="527050"/>
              </a:xfrm>
              <a:prstGeom prst="ellipse">
                <a:avLst/>
              </a:prstGeom>
              <a:solidFill>
                <a:srgbClr val="FFFF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 bwMode="auto">
              <a:xfrm>
                <a:off x="1143000" y="2228851"/>
                <a:ext cx="381000" cy="4953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1143000" y="2209800"/>
                <a:ext cx="377825" cy="533400"/>
              </a:xfrm>
              <a:custGeom>
                <a:avLst/>
                <a:gdLst>
                  <a:gd name="connsiteX0" fmla="*/ 374650 w 377825"/>
                  <a:gd name="connsiteY0" fmla="*/ 0 h 533400"/>
                  <a:gd name="connsiteX1" fmla="*/ 0 w 377825"/>
                  <a:gd name="connsiteY1" fmla="*/ 0 h 533400"/>
                  <a:gd name="connsiteX2" fmla="*/ 0 w 377825"/>
                  <a:gd name="connsiteY2" fmla="*/ 533400 h 533400"/>
                  <a:gd name="connsiteX3" fmla="*/ 377825 w 377825"/>
                  <a:gd name="connsiteY3" fmla="*/ 52705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7825" h="533400">
                    <a:moveTo>
                      <a:pt x="374650" y="0"/>
                    </a:moveTo>
                    <a:lnTo>
                      <a:pt x="0" y="0"/>
                    </a:lnTo>
                    <a:lnTo>
                      <a:pt x="0" y="533400"/>
                    </a:lnTo>
                    <a:lnTo>
                      <a:pt x="377825" y="527050"/>
                    </a:lnTo>
                  </a:path>
                </a:pathLst>
              </a:custGeom>
              <a:ln w="381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6633865" y="2644775"/>
              <a:ext cx="457200" cy="381000"/>
              <a:chOff x="1143000" y="2209800"/>
              <a:chExt cx="685800" cy="533400"/>
            </a:xfrm>
          </p:grpSpPr>
          <p:sp>
            <p:nvSpPr>
              <p:cNvPr id="71" name="Oval 70"/>
              <p:cNvSpPr/>
              <p:nvPr/>
            </p:nvSpPr>
            <p:spPr bwMode="auto">
              <a:xfrm>
                <a:off x="1219200" y="2209800"/>
                <a:ext cx="609600" cy="527050"/>
              </a:xfrm>
              <a:prstGeom prst="ellipse">
                <a:avLst/>
              </a:prstGeom>
              <a:solidFill>
                <a:srgbClr val="FFFF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 bwMode="auto">
              <a:xfrm>
                <a:off x="1143000" y="2228851"/>
                <a:ext cx="381000" cy="4953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73" name="Freeform 72"/>
              <p:cNvSpPr/>
              <p:nvPr/>
            </p:nvSpPr>
            <p:spPr>
              <a:xfrm>
                <a:off x="1143000" y="2209800"/>
                <a:ext cx="377825" cy="533400"/>
              </a:xfrm>
              <a:custGeom>
                <a:avLst/>
                <a:gdLst>
                  <a:gd name="connsiteX0" fmla="*/ 374650 w 377825"/>
                  <a:gd name="connsiteY0" fmla="*/ 0 h 533400"/>
                  <a:gd name="connsiteX1" fmla="*/ 0 w 377825"/>
                  <a:gd name="connsiteY1" fmla="*/ 0 h 533400"/>
                  <a:gd name="connsiteX2" fmla="*/ 0 w 377825"/>
                  <a:gd name="connsiteY2" fmla="*/ 533400 h 533400"/>
                  <a:gd name="connsiteX3" fmla="*/ 377825 w 377825"/>
                  <a:gd name="connsiteY3" fmla="*/ 52705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7825" h="533400">
                    <a:moveTo>
                      <a:pt x="374650" y="0"/>
                    </a:moveTo>
                    <a:lnTo>
                      <a:pt x="0" y="0"/>
                    </a:lnTo>
                    <a:lnTo>
                      <a:pt x="0" y="533400"/>
                    </a:lnTo>
                    <a:lnTo>
                      <a:pt x="377825" y="527050"/>
                    </a:lnTo>
                  </a:path>
                </a:pathLst>
              </a:custGeom>
              <a:ln w="381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6633865" y="3248025"/>
              <a:ext cx="457200" cy="381000"/>
              <a:chOff x="1143000" y="2209800"/>
              <a:chExt cx="685800" cy="533400"/>
            </a:xfrm>
          </p:grpSpPr>
          <p:sp>
            <p:nvSpPr>
              <p:cNvPr id="75" name="Oval 74"/>
              <p:cNvSpPr/>
              <p:nvPr/>
            </p:nvSpPr>
            <p:spPr bwMode="auto">
              <a:xfrm>
                <a:off x="1219200" y="2209800"/>
                <a:ext cx="609600" cy="527050"/>
              </a:xfrm>
              <a:prstGeom prst="ellipse">
                <a:avLst/>
              </a:prstGeom>
              <a:solidFill>
                <a:srgbClr val="FFFF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 bwMode="auto">
              <a:xfrm>
                <a:off x="1143000" y="2228851"/>
                <a:ext cx="381000" cy="4953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77" name="Freeform 76"/>
              <p:cNvSpPr/>
              <p:nvPr/>
            </p:nvSpPr>
            <p:spPr>
              <a:xfrm>
                <a:off x="1143000" y="2209800"/>
                <a:ext cx="377825" cy="533400"/>
              </a:xfrm>
              <a:custGeom>
                <a:avLst/>
                <a:gdLst>
                  <a:gd name="connsiteX0" fmla="*/ 374650 w 377825"/>
                  <a:gd name="connsiteY0" fmla="*/ 0 h 533400"/>
                  <a:gd name="connsiteX1" fmla="*/ 0 w 377825"/>
                  <a:gd name="connsiteY1" fmla="*/ 0 h 533400"/>
                  <a:gd name="connsiteX2" fmla="*/ 0 w 377825"/>
                  <a:gd name="connsiteY2" fmla="*/ 533400 h 533400"/>
                  <a:gd name="connsiteX3" fmla="*/ 377825 w 377825"/>
                  <a:gd name="connsiteY3" fmla="*/ 52705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7825" h="533400">
                    <a:moveTo>
                      <a:pt x="374650" y="0"/>
                    </a:moveTo>
                    <a:lnTo>
                      <a:pt x="0" y="0"/>
                    </a:lnTo>
                    <a:lnTo>
                      <a:pt x="0" y="533400"/>
                    </a:lnTo>
                    <a:lnTo>
                      <a:pt x="377825" y="527050"/>
                    </a:lnTo>
                  </a:path>
                </a:pathLst>
              </a:custGeom>
              <a:ln w="381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6633865" y="3838575"/>
              <a:ext cx="457200" cy="381000"/>
              <a:chOff x="1143000" y="2209800"/>
              <a:chExt cx="685800" cy="533400"/>
            </a:xfrm>
          </p:grpSpPr>
          <p:sp>
            <p:nvSpPr>
              <p:cNvPr id="79" name="Oval 78"/>
              <p:cNvSpPr/>
              <p:nvPr/>
            </p:nvSpPr>
            <p:spPr bwMode="auto">
              <a:xfrm>
                <a:off x="1219200" y="2209800"/>
                <a:ext cx="609600" cy="527050"/>
              </a:xfrm>
              <a:prstGeom prst="ellipse">
                <a:avLst/>
              </a:prstGeom>
              <a:solidFill>
                <a:srgbClr val="FFFF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 bwMode="auto">
              <a:xfrm>
                <a:off x="1143000" y="2228851"/>
                <a:ext cx="381000" cy="4953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1143000" y="2209800"/>
                <a:ext cx="377825" cy="533400"/>
              </a:xfrm>
              <a:custGeom>
                <a:avLst/>
                <a:gdLst>
                  <a:gd name="connsiteX0" fmla="*/ 374650 w 377825"/>
                  <a:gd name="connsiteY0" fmla="*/ 0 h 533400"/>
                  <a:gd name="connsiteX1" fmla="*/ 0 w 377825"/>
                  <a:gd name="connsiteY1" fmla="*/ 0 h 533400"/>
                  <a:gd name="connsiteX2" fmla="*/ 0 w 377825"/>
                  <a:gd name="connsiteY2" fmla="*/ 533400 h 533400"/>
                  <a:gd name="connsiteX3" fmla="*/ 377825 w 377825"/>
                  <a:gd name="connsiteY3" fmla="*/ 52705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7825" h="533400">
                    <a:moveTo>
                      <a:pt x="374650" y="0"/>
                    </a:moveTo>
                    <a:lnTo>
                      <a:pt x="0" y="0"/>
                    </a:lnTo>
                    <a:lnTo>
                      <a:pt x="0" y="533400"/>
                    </a:lnTo>
                    <a:lnTo>
                      <a:pt x="377825" y="527050"/>
                    </a:lnTo>
                  </a:path>
                </a:pathLst>
              </a:custGeom>
              <a:ln w="381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7772400" y="2743200"/>
              <a:ext cx="833735" cy="768351"/>
              <a:chOff x="4953000" y="1593849"/>
              <a:chExt cx="457201" cy="463551"/>
            </a:xfrm>
          </p:grpSpPr>
          <p:sp>
            <p:nvSpPr>
              <p:cNvPr id="89" name="Freeform 88"/>
              <p:cNvSpPr/>
              <p:nvPr/>
            </p:nvSpPr>
            <p:spPr>
              <a:xfrm>
                <a:off x="4953001" y="1600200"/>
                <a:ext cx="457200" cy="228599"/>
              </a:xfrm>
              <a:custGeom>
                <a:avLst/>
                <a:gdLst>
                  <a:gd name="connsiteX0" fmla="*/ 0 w 745067"/>
                  <a:gd name="connsiteY0" fmla="*/ 0 h 254000"/>
                  <a:gd name="connsiteX1" fmla="*/ 482600 w 745067"/>
                  <a:gd name="connsiteY1" fmla="*/ 42334 h 254000"/>
                  <a:gd name="connsiteX2" fmla="*/ 745067 w 745067"/>
                  <a:gd name="connsiteY2" fmla="*/ 254000 h 25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5067" h="254000">
                    <a:moveTo>
                      <a:pt x="0" y="0"/>
                    </a:moveTo>
                    <a:cubicBezTo>
                      <a:pt x="179211" y="0"/>
                      <a:pt x="358422" y="1"/>
                      <a:pt x="482600" y="42334"/>
                    </a:cubicBezTo>
                    <a:cubicBezTo>
                      <a:pt x="606778" y="84667"/>
                      <a:pt x="745067" y="254000"/>
                      <a:pt x="745067" y="254000"/>
                    </a:cubicBezTo>
                  </a:path>
                </a:pathLst>
              </a:custGeom>
              <a:ln w="38100" cmpd="sng"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90" name="Freeform 89"/>
              <p:cNvSpPr/>
              <p:nvPr/>
            </p:nvSpPr>
            <p:spPr>
              <a:xfrm flipV="1">
                <a:off x="4953000" y="1828801"/>
                <a:ext cx="457200" cy="228599"/>
              </a:xfrm>
              <a:custGeom>
                <a:avLst/>
                <a:gdLst>
                  <a:gd name="connsiteX0" fmla="*/ 0 w 745067"/>
                  <a:gd name="connsiteY0" fmla="*/ 0 h 254000"/>
                  <a:gd name="connsiteX1" fmla="*/ 482600 w 745067"/>
                  <a:gd name="connsiteY1" fmla="*/ 42334 h 254000"/>
                  <a:gd name="connsiteX2" fmla="*/ 745067 w 745067"/>
                  <a:gd name="connsiteY2" fmla="*/ 254000 h 25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5067" h="254000">
                    <a:moveTo>
                      <a:pt x="0" y="0"/>
                    </a:moveTo>
                    <a:cubicBezTo>
                      <a:pt x="179211" y="0"/>
                      <a:pt x="358422" y="1"/>
                      <a:pt x="482600" y="42334"/>
                    </a:cubicBezTo>
                    <a:cubicBezTo>
                      <a:pt x="606778" y="84667"/>
                      <a:pt x="745067" y="254000"/>
                      <a:pt x="745067" y="254000"/>
                    </a:cubicBezTo>
                  </a:path>
                </a:pathLst>
              </a:custGeom>
              <a:ln w="38100" cmpd="sng"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91" name="Freeform 90"/>
              <p:cNvSpPr/>
              <p:nvPr/>
            </p:nvSpPr>
            <p:spPr>
              <a:xfrm>
                <a:off x="4962526" y="1593849"/>
                <a:ext cx="130176" cy="460375"/>
              </a:xfrm>
              <a:custGeom>
                <a:avLst/>
                <a:gdLst>
                  <a:gd name="connsiteX0" fmla="*/ 0 w 139701"/>
                  <a:gd name="connsiteY0" fmla="*/ 0 h 457200"/>
                  <a:gd name="connsiteX1" fmla="*/ 139700 w 139701"/>
                  <a:gd name="connsiteY1" fmla="*/ 234950 h 457200"/>
                  <a:gd name="connsiteX2" fmla="*/ 3175 w 139701"/>
                  <a:gd name="connsiteY2" fmla="*/ 45720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9701" h="457200">
                    <a:moveTo>
                      <a:pt x="0" y="0"/>
                    </a:moveTo>
                    <a:cubicBezTo>
                      <a:pt x="69585" y="79375"/>
                      <a:pt x="139171" y="158750"/>
                      <a:pt x="139700" y="234950"/>
                    </a:cubicBezTo>
                    <a:cubicBezTo>
                      <a:pt x="140229" y="311150"/>
                      <a:pt x="3175" y="457200"/>
                      <a:pt x="3175" y="457200"/>
                    </a:cubicBezTo>
                  </a:path>
                </a:pathLst>
              </a:custGeom>
              <a:ln w="38100" cmpd="sng"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  <p:cxnSp>
          <p:nvCxnSpPr>
            <p:cNvPr id="92" name="Straight Connector 91"/>
            <p:cNvCxnSpPr/>
            <p:nvPr/>
          </p:nvCxnSpPr>
          <p:spPr bwMode="auto">
            <a:xfrm>
              <a:off x="7091065" y="2209800"/>
              <a:ext cx="3810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Straight Connector 93"/>
            <p:cNvCxnSpPr/>
            <p:nvPr/>
          </p:nvCxnSpPr>
          <p:spPr bwMode="auto">
            <a:xfrm>
              <a:off x="7091065" y="4038600"/>
              <a:ext cx="3810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Straight Connector 94"/>
            <p:cNvCxnSpPr/>
            <p:nvPr/>
          </p:nvCxnSpPr>
          <p:spPr bwMode="auto">
            <a:xfrm>
              <a:off x="7091065" y="3429000"/>
              <a:ext cx="2286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Straight Connector 95"/>
            <p:cNvCxnSpPr/>
            <p:nvPr/>
          </p:nvCxnSpPr>
          <p:spPr bwMode="auto">
            <a:xfrm>
              <a:off x="7091065" y="2819400"/>
              <a:ext cx="2286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Straight Connector 99"/>
            <p:cNvCxnSpPr/>
            <p:nvPr/>
          </p:nvCxnSpPr>
          <p:spPr bwMode="auto">
            <a:xfrm>
              <a:off x="7467600" y="2209800"/>
              <a:ext cx="0" cy="6096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Straight Connector 101"/>
            <p:cNvCxnSpPr/>
            <p:nvPr/>
          </p:nvCxnSpPr>
          <p:spPr bwMode="auto">
            <a:xfrm>
              <a:off x="7467600" y="3429000"/>
              <a:ext cx="0" cy="6096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Straight Connector 102"/>
            <p:cNvCxnSpPr/>
            <p:nvPr/>
          </p:nvCxnSpPr>
          <p:spPr bwMode="auto">
            <a:xfrm>
              <a:off x="7315200" y="2819400"/>
              <a:ext cx="0" cy="2286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Straight Connector 104"/>
            <p:cNvCxnSpPr/>
            <p:nvPr/>
          </p:nvCxnSpPr>
          <p:spPr bwMode="auto">
            <a:xfrm>
              <a:off x="7315200" y="3200400"/>
              <a:ext cx="0" cy="2286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Straight Connector 105"/>
            <p:cNvCxnSpPr/>
            <p:nvPr/>
          </p:nvCxnSpPr>
          <p:spPr bwMode="auto">
            <a:xfrm>
              <a:off x="7467600" y="3429000"/>
              <a:ext cx="3810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Straight Connector 106"/>
            <p:cNvCxnSpPr/>
            <p:nvPr/>
          </p:nvCxnSpPr>
          <p:spPr bwMode="auto">
            <a:xfrm>
              <a:off x="7467600" y="2819400"/>
              <a:ext cx="3810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Straight Connector 107"/>
            <p:cNvCxnSpPr/>
            <p:nvPr/>
          </p:nvCxnSpPr>
          <p:spPr bwMode="auto">
            <a:xfrm>
              <a:off x="7315200" y="3048000"/>
              <a:ext cx="6858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Straight Connector 111"/>
            <p:cNvCxnSpPr/>
            <p:nvPr/>
          </p:nvCxnSpPr>
          <p:spPr bwMode="auto">
            <a:xfrm>
              <a:off x="7315200" y="3200400"/>
              <a:ext cx="6858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Straight Connector 112"/>
            <p:cNvCxnSpPr/>
            <p:nvPr/>
          </p:nvCxnSpPr>
          <p:spPr bwMode="auto">
            <a:xfrm>
              <a:off x="8610600" y="3124200"/>
              <a:ext cx="2286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5" name="TextBox 114"/>
            <p:cNvSpPr txBox="1"/>
            <p:nvPr/>
          </p:nvSpPr>
          <p:spPr>
            <a:xfrm>
              <a:off x="8523317" y="2662535"/>
              <a:ext cx="5412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out</a:t>
              </a: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4448540" y="1162110"/>
            <a:ext cx="1952261" cy="3810000"/>
            <a:chOff x="2273064" y="1600200"/>
            <a:chExt cx="1952261" cy="3810000"/>
          </a:xfrm>
        </p:grpSpPr>
        <p:sp>
          <p:nvSpPr>
            <p:cNvPr id="29" name="TextBox 28"/>
            <p:cNvSpPr txBox="1"/>
            <p:nvPr/>
          </p:nvSpPr>
          <p:spPr>
            <a:xfrm>
              <a:off x="2514600" y="4579203"/>
              <a:ext cx="171072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circuit</a:t>
              </a:r>
            </a:p>
            <a:p>
              <a:pPr algn="ctr"/>
              <a:r>
                <a:rPr lang="en-US" dirty="0"/>
                <a:t>component</a:t>
              </a: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3200400" y="1600200"/>
              <a:ext cx="304800" cy="21336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117" name="Straight Connector 116"/>
            <p:cNvCxnSpPr>
              <a:stCxn id="116" idx="3"/>
            </p:cNvCxnSpPr>
            <p:nvPr/>
          </p:nvCxnSpPr>
          <p:spPr bwMode="auto">
            <a:xfrm>
              <a:off x="3505200" y="2667000"/>
              <a:ext cx="41532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Straight Connector 117"/>
            <p:cNvCxnSpPr/>
            <p:nvPr/>
          </p:nvCxnSpPr>
          <p:spPr bwMode="auto">
            <a:xfrm>
              <a:off x="2743200" y="1828800"/>
              <a:ext cx="4572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Straight Connector 118"/>
            <p:cNvCxnSpPr/>
            <p:nvPr/>
          </p:nvCxnSpPr>
          <p:spPr bwMode="auto">
            <a:xfrm>
              <a:off x="2743200" y="2362200"/>
              <a:ext cx="4572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0" name="Straight Connector 119"/>
            <p:cNvCxnSpPr/>
            <p:nvPr/>
          </p:nvCxnSpPr>
          <p:spPr bwMode="auto">
            <a:xfrm>
              <a:off x="2743200" y="2895600"/>
              <a:ext cx="4572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1" name="Straight Connector 120"/>
            <p:cNvCxnSpPr/>
            <p:nvPr/>
          </p:nvCxnSpPr>
          <p:spPr bwMode="auto">
            <a:xfrm>
              <a:off x="2743200" y="3429000"/>
              <a:ext cx="4572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2" name="Straight Connector 121"/>
            <p:cNvCxnSpPr/>
            <p:nvPr/>
          </p:nvCxnSpPr>
          <p:spPr bwMode="auto">
            <a:xfrm flipV="1">
              <a:off x="3268791" y="3733800"/>
              <a:ext cx="0" cy="3048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6" name="Straight Connector 125"/>
            <p:cNvCxnSpPr/>
            <p:nvPr/>
          </p:nvCxnSpPr>
          <p:spPr bwMode="auto">
            <a:xfrm flipV="1">
              <a:off x="3429000" y="3733800"/>
              <a:ext cx="0" cy="3048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7" name="TextBox 126"/>
            <p:cNvSpPr txBox="1"/>
            <p:nvPr/>
          </p:nvSpPr>
          <p:spPr>
            <a:xfrm>
              <a:off x="2895600" y="3962400"/>
              <a:ext cx="8546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select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292468" y="1600200"/>
              <a:ext cx="5269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in0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286000" y="2133600"/>
              <a:ext cx="5269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in1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279532" y="2667000"/>
              <a:ext cx="5269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in2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273064" y="3200400"/>
              <a:ext cx="5269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in3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3539525" y="2266890"/>
              <a:ext cx="5412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out</a:t>
              </a: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1655656" y="1066800"/>
            <a:ext cx="2306745" cy="2838510"/>
            <a:chOff x="131655" y="1581090"/>
            <a:chExt cx="2306745" cy="2838510"/>
          </a:xfrm>
        </p:grpSpPr>
        <p:cxnSp>
          <p:nvCxnSpPr>
            <p:cNvPr id="138" name="Straight Connector 137"/>
            <p:cNvCxnSpPr/>
            <p:nvPr/>
          </p:nvCxnSpPr>
          <p:spPr bwMode="auto">
            <a:xfrm>
              <a:off x="1820991" y="2647890"/>
              <a:ext cx="4572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Straight Connector 138"/>
            <p:cNvCxnSpPr/>
            <p:nvPr/>
          </p:nvCxnSpPr>
          <p:spPr bwMode="auto">
            <a:xfrm>
              <a:off x="601791" y="1809690"/>
              <a:ext cx="4572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Straight Connector 139"/>
            <p:cNvCxnSpPr/>
            <p:nvPr/>
          </p:nvCxnSpPr>
          <p:spPr bwMode="auto">
            <a:xfrm>
              <a:off x="601791" y="2343090"/>
              <a:ext cx="4572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1" name="Straight Connector 140"/>
            <p:cNvCxnSpPr/>
            <p:nvPr/>
          </p:nvCxnSpPr>
          <p:spPr bwMode="auto">
            <a:xfrm>
              <a:off x="601791" y="2876490"/>
              <a:ext cx="4572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Straight Connector 141"/>
            <p:cNvCxnSpPr/>
            <p:nvPr/>
          </p:nvCxnSpPr>
          <p:spPr bwMode="auto">
            <a:xfrm>
              <a:off x="601791" y="3409890"/>
              <a:ext cx="4572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Straight Connector 142"/>
            <p:cNvCxnSpPr/>
            <p:nvPr/>
          </p:nvCxnSpPr>
          <p:spPr bwMode="auto">
            <a:xfrm flipH="1" flipV="1">
              <a:off x="1427055" y="2419290"/>
              <a:ext cx="20745" cy="123831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45" name="TextBox 144"/>
            <p:cNvSpPr txBox="1"/>
            <p:nvPr/>
          </p:nvSpPr>
          <p:spPr>
            <a:xfrm>
              <a:off x="1042520" y="3657600"/>
              <a:ext cx="8546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select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151059" y="1581090"/>
              <a:ext cx="5269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in0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144591" y="2114490"/>
              <a:ext cx="5269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in1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138123" y="2647890"/>
              <a:ext cx="5269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in2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31655" y="3181290"/>
              <a:ext cx="5269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in3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897191" y="2247780"/>
              <a:ext cx="5412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out</a:t>
              </a:r>
            </a:p>
          </p:txBody>
        </p:sp>
        <p:sp>
          <p:nvSpPr>
            <p:cNvPr id="151" name="Oval 150"/>
            <p:cNvSpPr/>
            <p:nvPr/>
          </p:nvSpPr>
          <p:spPr bwMode="auto">
            <a:xfrm>
              <a:off x="1042880" y="176524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solidFill>
                  <a:srgbClr val="FF0000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52" name="Oval 151"/>
            <p:cNvSpPr/>
            <p:nvPr/>
          </p:nvSpPr>
          <p:spPr bwMode="auto">
            <a:xfrm>
              <a:off x="1046055" y="2301815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solidFill>
                  <a:srgbClr val="FF0000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53" name="Oval 152"/>
            <p:cNvSpPr/>
            <p:nvPr/>
          </p:nvSpPr>
          <p:spPr bwMode="auto">
            <a:xfrm>
              <a:off x="1049230" y="283839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solidFill>
                  <a:srgbClr val="FF0000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54" name="Oval 153"/>
            <p:cNvSpPr/>
            <p:nvPr/>
          </p:nvSpPr>
          <p:spPr bwMode="auto">
            <a:xfrm>
              <a:off x="1052405" y="3374965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solidFill>
                  <a:srgbClr val="FF0000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55" name="Oval 154"/>
            <p:cNvSpPr/>
            <p:nvPr/>
          </p:nvSpPr>
          <p:spPr bwMode="auto">
            <a:xfrm>
              <a:off x="1754080" y="260979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solidFill>
                  <a:srgbClr val="FF0000"/>
                </a:solidFill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157" name="Straight Arrow Connector 156"/>
            <p:cNvCxnSpPr>
              <a:stCxn id="155" idx="1"/>
            </p:cNvCxnSpPr>
            <p:nvPr/>
          </p:nvCxnSpPr>
          <p:spPr bwMode="auto">
            <a:xfrm flipH="1" flipV="1">
              <a:off x="1122255" y="1885890"/>
              <a:ext cx="642984" cy="73505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69" name="TextBox 168"/>
            <p:cNvSpPr txBox="1"/>
            <p:nvPr/>
          </p:nvSpPr>
          <p:spPr>
            <a:xfrm>
              <a:off x="457200" y="4019490"/>
              <a:ext cx="17031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out=in[select]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901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Straight Connector 91"/>
          <p:cNvCxnSpPr>
            <a:cxnSpLocks/>
          </p:cNvCxnSpPr>
          <p:nvPr/>
        </p:nvCxnSpPr>
        <p:spPr bwMode="auto">
          <a:xfrm flipH="1">
            <a:off x="4114802" y="4172333"/>
            <a:ext cx="1981199" cy="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Straight Connector 102"/>
          <p:cNvCxnSpPr>
            <a:cxnSpLocks/>
          </p:cNvCxnSpPr>
          <p:nvPr/>
        </p:nvCxnSpPr>
        <p:spPr bwMode="auto">
          <a:xfrm flipH="1">
            <a:off x="6235500" y="4274457"/>
            <a:ext cx="4203901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9699A64E-3609-4E49-A040-4ADE24F842A2}"/>
              </a:ext>
            </a:extLst>
          </p:cNvPr>
          <p:cNvCxnSpPr>
            <a:cxnSpLocks/>
          </p:cNvCxnSpPr>
          <p:nvPr/>
        </p:nvCxnSpPr>
        <p:spPr bwMode="auto">
          <a:xfrm flipH="1">
            <a:off x="3124200" y="4629534"/>
            <a:ext cx="2971800" cy="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>
            <a:cxnSpLocks/>
          </p:cNvCxnSpPr>
          <p:nvPr/>
        </p:nvCxnSpPr>
        <p:spPr bwMode="auto">
          <a:xfrm>
            <a:off x="5597525" y="1600200"/>
            <a:ext cx="0" cy="4267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Straight Connector 93"/>
          <p:cNvCxnSpPr/>
          <p:nvPr/>
        </p:nvCxnSpPr>
        <p:spPr bwMode="auto">
          <a:xfrm flipH="1" flipV="1">
            <a:off x="7826753" y="2971800"/>
            <a:ext cx="339725" cy="421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6200"/>
            <a:ext cx="9144000" cy="762000"/>
          </a:xfrm>
        </p:spPr>
        <p:txBody>
          <a:bodyPr/>
          <a:lstStyle/>
          <a:p>
            <a:r>
              <a:rPr lang="en-US" sz="4000" dirty="0"/>
              <a:t>Multiport Register File Implementation</a:t>
            </a:r>
          </a:p>
        </p:txBody>
      </p:sp>
      <p:cxnSp>
        <p:nvCxnSpPr>
          <p:cNvPr id="46" name="Straight Connector 45"/>
          <p:cNvCxnSpPr/>
          <p:nvPr/>
        </p:nvCxnSpPr>
        <p:spPr bwMode="auto">
          <a:xfrm flipH="1" flipV="1">
            <a:off x="5794377" y="3765098"/>
            <a:ext cx="336549" cy="272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>
            <a:cxnSpLocks/>
            <a:endCxn id="50" idx="6"/>
          </p:cNvCxnSpPr>
          <p:nvPr/>
        </p:nvCxnSpPr>
        <p:spPr bwMode="auto">
          <a:xfrm flipH="1">
            <a:off x="6476422" y="3693432"/>
            <a:ext cx="3962979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cxnSpLocks/>
          </p:cNvCxnSpPr>
          <p:nvPr/>
        </p:nvCxnSpPr>
        <p:spPr bwMode="auto">
          <a:xfrm flipH="1">
            <a:off x="5029201" y="3581400"/>
            <a:ext cx="1101727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CCF38B18-140E-AD4B-BF4F-0B573833331B}"/>
              </a:ext>
            </a:extLst>
          </p:cNvPr>
          <p:cNvGrpSpPr/>
          <p:nvPr/>
        </p:nvGrpSpPr>
        <p:grpSpPr>
          <a:xfrm>
            <a:off x="6101393" y="3505200"/>
            <a:ext cx="375029" cy="381000"/>
            <a:chOff x="4577392" y="3429000"/>
            <a:chExt cx="375029" cy="381000"/>
          </a:xfrm>
        </p:grpSpPr>
        <p:sp>
          <p:nvSpPr>
            <p:cNvPr id="50" name="Oval 49"/>
            <p:cNvSpPr/>
            <p:nvPr/>
          </p:nvSpPr>
          <p:spPr bwMode="auto">
            <a:xfrm>
              <a:off x="4619062" y="3429000"/>
              <a:ext cx="333359" cy="376464"/>
            </a:xfrm>
            <a:prstGeom prst="ellipse">
              <a:avLst/>
            </a:prstGeom>
            <a:solidFill>
              <a:srgbClr val="FFFFFF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4577392" y="3442608"/>
              <a:ext cx="208350" cy="35378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52" name="Freeform 51"/>
            <p:cNvSpPr/>
            <p:nvPr/>
          </p:nvSpPr>
          <p:spPr>
            <a:xfrm>
              <a:off x="4577392" y="3429000"/>
              <a:ext cx="206613" cy="381000"/>
            </a:xfrm>
            <a:custGeom>
              <a:avLst/>
              <a:gdLst>
                <a:gd name="connsiteX0" fmla="*/ 374650 w 377825"/>
                <a:gd name="connsiteY0" fmla="*/ 0 h 533400"/>
                <a:gd name="connsiteX1" fmla="*/ 0 w 377825"/>
                <a:gd name="connsiteY1" fmla="*/ 0 h 533400"/>
                <a:gd name="connsiteX2" fmla="*/ 0 w 377825"/>
                <a:gd name="connsiteY2" fmla="*/ 533400 h 533400"/>
                <a:gd name="connsiteX3" fmla="*/ 377825 w 377825"/>
                <a:gd name="connsiteY3" fmla="*/ 52705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7825" h="533400">
                  <a:moveTo>
                    <a:pt x="37465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377825" y="527050"/>
                  </a:lnTo>
                </a:path>
              </a:pathLst>
            </a:custGeom>
            <a:ln w="38100" cmpd="sng">
              <a:solidFill>
                <a:srgbClr val="FF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</p:grpSp>
      <p:cxnSp>
        <p:nvCxnSpPr>
          <p:cNvPr id="69" name="Straight Connector 68"/>
          <p:cNvCxnSpPr/>
          <p:nvPr/>
        </p:nvCxnSpPr>
        <p:spPr bwMode="auto">
          <a:xfrm flipH="1" flipV="1">
            <a:off x="7887867" y="3362326"/>
            <a:ext cx="231778" cy="317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cxnSpLocks/>
            <a:endCxn id="71" idx="4"/>
          </p:cNvCxnSpPr>
          <p:nvPr/>
        </p:nvCxnSpPr>
        <p:spPr bwMode="auto">
          <a:xfrm>
            <a:off x="7886701" y="3352800"/>
            <a:ext cx="10297" cy="37238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Oval 70"/>
          <p:cNvSpPr/>
          <p:nvPr/>
        </p:nvSpPr>
        <p:spPr bwMode="auto">
          <a:xfrm>
            <a:off x="7855327" y="3635376"/>
            <a:ext cx="83340" cy="89807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82" name="Oval 81"/>
          <p:cNvSpPr/>
          <p:nvPr/>
        </p:nvSpPr>
        <p:spPr bwMode="auto">
          <a:xfrm>
            <a:off x="5742785" y="3720194"/>
            <a:ext cx="83340" cy="89807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solidFill>
                <a:srgbClr val="FF0000"/>
              </a:solidFill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83" name="Straight Connector 82"/>
          <p:cNvCxnSpPr>
            <a:cxnSpLocks/>
          </p:cNvCxnSpPr>
          <p:nvPr/>
        </p:nvCxnSpPr>
        <p:spPr bwMode="auto">
          <a:xfrm>
            <a:off x="5788025" y="1600200"/>
            <a:ext cx="0" cy="4267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TextBox 86"/>
          <p:cNvSpPr txBox="1"/>
          <p:nvPr/>
        </p:nvSpPr>
        <p:spPr>
          <a:xfrm rot="16200000">
            <a:off x="5434345" y="1132219"/>
            <a:ext cx="719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Write</a:t>
            </a:r>
          </a:p>
        </p:txBody>
      </p:sp>
      <p:cxnSp>
        <p:nvCxnSpPr>
          <p:cNvPr id="95" name="Straight Connector 94"/>
          <p:cNvCxnSpPr>
            <a:cxnSpLocks/>
          </p:cNvCxnSpPr>
          <p:nvPr/>
        </p:nvCxnSpPr>
        <p:spPr bwMode="auto">
          <a:xfrm>
            <a:off x="7785477" y="1600200"/>
            <a:ext cx="0" cy="40386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Oval 95"/>
          <p:cNvSpPr/>
          <p:nvPr/>
        </p:nvSpPr>
        <p:spPr bwMode="auto">
          <a:xfrm>
            <a:off x="7743412" y="2933701"/>
            <a:ext cx="83340" cy="89807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solidFill>
                <a:srgbClr val="FF0000"/>
              </a:solidFill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910094" y="2794000"/>
            <a:ext cx="732910" cy="762000"/>
            <a:chOff x="3949635" y="1752600"/>
            <a:chExt cx="874010" cy="762000"/>
          </a:xfrm>
        </p:grpSpPr>
        <p:sp>
          <p:nvSpPr>
            <p:cNvPr id="23" name="Rectangle 22"/>
            <p:cNvSpPr/>
            <p:nvPr/>
          </p:nvSpPr>
          <p:spPr bwMode="auto">
            <a:xfrm>
              <a:off x="4024165" y="1752600"/>
              <a:ext cx="701840" cy="762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z="1400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982261" y="1787525"/>
              <a:ext cx="3750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949635" y="2152760"/>
              <a:ext cx="5662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WE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437116" y="1930400"/>
              <a:ext cx="3865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Q</a:t>
              </a:r>
            </a:p>
          </p:txBody>
        </p:sp>
      </p:grpSp>
      <p:sp>
        <p:nvSpPr>
          <p:cNvPr id="136" name="TextBox 135"/>
          <p:cNvSpPr txBox="1"/>
          <p:nvPr/>
        </p:nvSpPr>
        <p:spPr>
          <a:xfrm rot="16200000">
            <a:off x="7391401" y="1054824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DW</a:t>
            </a:r>
            <a:r>
              <a:rPr lang="en-US" baseline="-25000" dirty="0" err="1">
                <a:solidFill>
                  <a:srgbClr val="FF0000"/>
                </a:solidFill>
              </a:rPr>
              <a:t>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 rot="16200000">
            <a:off x="7795737" y="1437542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…</a:t>
            </a:r>
          </a:p>
        </p:txBody>
      </p:sp>
      <p:sp>
        <p:nvSpPr>
          <p:cNvPr id="157" name="TextBox 156"/>
          <p:cNvSpPr txBox="1"/>
          <p:nvPr/>
        </p:nvSpPr>
        <p:spPr>
          <a:xfrm rot="16200000">
            <a:off x="7795737" y="5108219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…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7C7B1B4-237E-C640-8D6B-98A7BEED7FC0}"/>
              </a:ext>
            </a:extLst>
          </p:cNvPr>
          <p:cNvGrpSpPr/>
          <p:nvPr/>
        </p:nvGrpSpPr>
        <p:grpSpPr>
          <a:xfrm>
            <a:off x="1524000" y="1447801"/>
            <a:ext cx="3529780" cy="3034918"/>
            <a:chOff x="-152400" y="1714119"/>
            <a:chExt cx="3529780" cy="3034918"/>
          </a:xfrm>
        </p:grpSpPr>
        <p:sp>
          <p:nvSpPr>
            <p:cNvPr id="4" name="Trapezoid 3"/>
            <p:cNvSpPr/>
            <p:nvPr/>
          </p:nvSpPr>
          <p:spPr bwMode="auto">
            <a:xfrm rot="16200000">
              <a:off x="1549370" y="2921027"/>
              <a:ext cx="3034918" cy="621102"/>
            </a:xfrm>
            <a:prstGeom prst="trapezoid">
              <a:avLst>
                <a:gd name="adj" fmla="val 66667"/>
              </a:avLst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dirty="0">
                  <a:ea typeface="ＭＳ Ｐゴシック" charset="-128"/>
                  <a:cs typeface="ＭＳ Ｐゴシック" charset="-128"/>
                </a:rPr>
                <a:t>Write decoder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 rot="16200000">
              <a:off x="-304364" y="3009083"/>
              <a:ext cx="7655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</a:rPr>
                <a:t>AWr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>
              <a:off x="304800" y="3022600"/>
              <a:ext cx="2438400" cy="533400"/>
            </a:xfrm>
            <a:prstGeom prst="rightArrow">
              <a:avLst/>
            </a:prstGeom>
            <a:solidFill>
              <a:srgbClr val="FF000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dirty="0">
                <a:ea typeface="ＭＳ Ｐゴシック" charset="-128"/>
                <a:cs typeface="ＭＳ Ｐゴシック" charset="-128"/>
              </a:endParaRPr>
            </a:p>
          </p:txBody>
        </p:sp>
      </p:grpSp>
      <p:cxnSp>
        <p:nvCxnSpPr>
          <p:cNvPr id="77" name="Straight Connector 76"/>
          <p:cNvCxnSpPr/>
          <p:nvPr/>
        </p:nvCxnSpPr>
        <p:spPr bwMode="auto">
          <a:xfrm flipH="1" flipV="1">
            <a:off x="5626907" y="4374697"/>
            <a:ext cx="478618" cy="362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Oval 77"/>
          <p:cNvSpPr/>
          <p:nvPr/>
        </p:nvSpPr>
        <p:spPr bwMode="auto">
          <a:xfrm>
            <a:off x="5547191" y="4329794"/>
            <a:ext cx="83340" cy="89807"/>
          </a:xfrm>
          <a:prstGeom prst="ellipse">
            <a:avLst/>
          </a:prstGeom>
          <a:solidFill>
            <a:srgbClr val="008000"/>
          </a:solidFill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80" name="TextBox 79"/>
          <p:cNvSpPr txBox="1"/>
          <p:nvPr/>
        </p:nvSpPr>
        <p:spPr>
          <a:xfrm rot="16200000">
            <a:off x="5210980" y="110444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</a:rPr>
              <a:t>RRd1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7B3BC82-A92D-8946-85A4-11A86EB0E9F2}"/>
              </a:ext>
            </a:extLst>
          </p:cNvPr>
          <p:cNvGrpSpPr/>
          <p:nvPr/>
        </p:nvGrpSpPr>
        <p:grpSpPr>
          <a:xfrm>
            <a:off x="6101972" y="4086225"/>
            <a:ext cx="375029" cy="381000"/>
            <a:chOff x="4175123" y="4086225"/>
            <a:chExt cx="375029" cy="381000"/>
          </a:xfrm>
        </p:grpSpPr>
        <p:sp>
          <p:nvSpPr>
            <p:cNvPr id="81" name="Oval 80"/>
            <p:cNvSpPr/>
            <p:nvPr/>
          </p:nvSpPr>
          <p:spPr bwMode="auto">
            <a:xfrm>
              <a:off x="4216793" y="4086225"/>
              <a:ext cx="333359" cy="376464"/>
            </a:xfrm>
            <a:prstGeom prst="ellipse">
              <a:avLst/>
            </a:prstGeom>
            <a:solidFill>
              <a:srgbClr val="FFFFFF"/>
            </a:solidFill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4175123" y="4099833"/>
              <a:ext cx="208350" cy="35378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5" name="Freeform 84"/>
            <p:cNvSpPr/>
            <p:nvPr/>
          </p:nvSpPr>
          <p:spPr>
            <a:xfrm>
              <a:off x="4175123" y="4086225"/>
              <a:ext cx="206613" cy="381000"/>
            </a:xfrm>
            <a:custGeom>
              <a:avLst/>
              <a:gdLst>
                <a:gd name="connsiteX0" fmla="*/ 374650 w 377825"/>
                <a:gd name="connsiteY0" fmla="*/ 0 h 533400"/>
                <a:gd name="connsiteX1" fmla="*/ 0 w 377825"/>
                <a:gd name="connsiteY1" fmla="*/ 0 h 533400"/>
                <a:gd name="connsiteX2" fmla="*/ 0 w 377825"/>
                <a:gd name="connsiteY2" fmla="*/ 533400 h 533400"/>
                <a:gd name="connsiteX3" fmla="*/ 377825 w 377825"/>
                <a:gd name="connsiteY3" fmla="*/ 52705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7825" h="533400">
                  <a:moveTo>
                    <a:pt x="37465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377825" y="527050"/>
                  </a:lnTo>
                </a:path>
              </a:pathLst>
            </a:custGeom>
            <a:ln w="38100" cmpd="sng">
              <a:solidFill>
                <a:srgbClr val="008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8530526" y="1600200"/>
            <a:ext cx="810461" cy="5105400"/>
            <a:chOff x="5414784" y="1600200"/>
            <a:chExt cx="810461" cy="5105400"/>
          </a:xfrm>
        </p:grpSpPr>
        <p:sp>
          <p:nvSpPr>
            <p:cNvPr id="140" name="TextBox 139"/>
            <p:cNvSpPr txBox="1"/>
            <p:nvPr/>
          </p:nvSpPr>
          <p:spPr>
            <a:xfrm rot="16200000">
              <a:off x="5571059" y="6051414"/>
              <a:ext cx="8467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</a:rPr>
                <a:t>DR1</a:t>
              </a:r>
              <a:r>
                <a:rPr lang="en-US" baseline="-25000" dirty="0">
                  <a:solidFill>
                    <a:srgbClr val="008000"/>
                  </a:solidFill>
                </a:rPr>
                <a:t>i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grpSp>
          <p:nvGrpSpPr>
            <p:cNvPr id="148" name="Group 147"/>
            <p:cNvGrpSpPr/>
            <p:nvPr/>
          </p:nvGrpSpPr>
          <p:grpSpPr>
            <a:xfrm>
              <a:off x="5414784" y="1600200"/>
              <a:ext cx="595491" cy="4343400"/>
              <a:chOff x="5414784" y="1600200"/>
              <a:chExt cx="595491" cy="4343400"/>
            </a:xfrm>
          </p:grpSpPr>
          <p:cxnSp>
            <p:nvCxnSpPr>
              <p:cNvPr id="110" name="Straight Connector 109"/>
              <p:cNvCxnSpPr>
                <a:cxnSpLocks/>
              </p:cNvCxnSpPr>
              <p:nvPr/>
            </p:nvCxnSpPr>
            <p:spPr bwMode="auto">
              <a:xfrm>
                <a:off x="5964766" y="1600200"/>
                <a:ext cx="0" cy="43434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1" name="Straight Connector 110"/>
              <p:cNvCxnSpPr>
                <a:cxnSpLocks/>
              </p:cNvCxnSpPr>
              <p:nvPr/>
            </p:nvCxnSpPr>
            <p:spPr bwMode="auto">
              <a:xfrm flipH="1">
                <a:off x="5414784" y="3136901"/>
                <a:ext cx="262116" cy="150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2" name="Straight Connector 111"/>
              <p:cNvCxnSpPr/>
              <p:nvPr/>
            </p:nvCxnSpPr>
            <p:spPr bwMode="auto">
              <a:xfrm flipH="1">
                <a:off x="5655734" y="2959100"/>
                <a:ext cx="139699" cy="1778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3" name="Straight Connector 112"/>
              <p:cNvCxnSpPr/>
              <p:nvPr/>
            </p:nvCxnSpPr>
            <p:spPr bwMode="auto">
              <a:xfrm flipH="1" flipV="1">
                <a:off x="5814487" y="3138414"/>
                <a:ext cx="162979" cy="2719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14" name="Oval 113"/>
              <p:cNvSpPr/>
              <p:nvPr/>
            </p:nvSpPr>
            <p:spPr bwMode="auto">
              <a:xfrm>
                <a:off x="5926935" y="3090333"/>
                <a:ext cx="83340" cy="89807"/>
              </a:xfrm>
              <a:prstGeom prst="ellipse">
                <a:avLst/>
              </a:prstGeom>
              <a:solidFill>
                <a:srgbClr val="008000"/>
              </a:solidFill>
              <a:ln w="38100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cxnSp>
            <p:nvCxnSpPr>
              <p:cNvPr id="127" name="Straight Arrow Connector 126"/>
              <p:cNvCxnSpPr/>
              <p:nvPr/>
            </p:nvCxnSpPr>
            <p:spPr bwMode="auto">
              <a:xfrm flipV="1">
                <a:off x="5761567" y="3191934"/>
                <a:ext cx="0" cy="10668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008000"/>
                </a:solidFill>
                <a:prstDash val="dash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44" name="Oval 143"/>
              <p:cNvSpPr/>
              <p:nvPr/>
            </p:nvSpPr>
            <p:spPr bwMode="auto">
              <a:xfrm>
                <a:off x="5719770" y="4201886"/>
                <a:ext cx="83340" cy="89807"/>
              </a:xfrm>
              <a:prstGeom prst="ellipse">
                <a:avLst/>
              </a:prstGeom>
              <a:solidFill>
                <a:srgbClr val="008000"/>
              </a:solidFill>
              <a:ln w="38100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DDA10CDF-EF26-1649-B838-8C97FA4266DC}"/>
              </a:ext>
            </a:extLst>
          </p:cNvPr>
          <p:cNvSpPr txBox="1"/>
          <p:nvPr/>
        </p:nvSpPr>
        <p:spPr>
          <a:xfrm>
            <a:off x="6718678" y="2400851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…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DAE0A9E2-8592-B24C-8BB7-8F34F3D958D5}"/>
              </a:ext>
            </a:extLst>
          </p:cNvPr>
          <p:cNvSpPr txBox="1"/>
          <p:nvPr/>
        </p:nvSpPr>
        <p:spPr>
          <a:xfrm>
            <a:off x="9766678" y="2444205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…</a:t>
            </a: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ECFE8E5B-3EC8-E842-B416-A74CB4FFA451}"/>
              </a:ext>
            </a:extLst>
          </p:cNvPr>
          <p:cNvGrpSpPr/>
          <p:nvPr/>
        </p:nvGrpSpPr>
        <p:grpSpPr>
          <a:xfrm>
            <a:off x="8613561" y="1600200"/>
            <a:ext cx="1373105" cy="5105400"/>
            <a:chOff x="4888219" y="1938866"/>
            <a:chExt cx="1373105" cy="5105400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D1D1DD76-9927-794B-85A1-C94BF1F735F2}"/>
                </a:ext>
              </a:extLst>
            </p:cNvPr>
            <p:cNvSpPr txBox="1"/>
            <p:nvPr/>
          </p:nvSpPr>
          <p:spPr>
            <a:xfrm rot="16200000">
              <a:off x="5607138" y="6390080"/>
              <a:ext cx="8467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DR2</a:t>
              </a:r>
              <a:r>
                <a:rPr lang="en-US" baseline="-25000" dirty="0">
                  <a:solidFill>
                    <a:srgbClr val="0070C0"/>
                  </a:solidFill>
                </a:rPr>
                <a:t>i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04498B1A-C63B-D044-86B1-956DC37E0A08}"/>
                </a:ext>
              </a:extLst>
            </p:cNvPr>
            <p:cNvGrpSpPr/>
            <p:nvPr/>
          </p:nvGrpSpPr>
          <p:grpSpPr>
            <a:xfrm>
              <a:off x="4888219" y="1938866"/>
              <a:ext cx="1122056" cy="4343400"/>
              <a:chOff x="4888219" y="1938866"/>
              <a:chExt cx="1122056" cy="4343400"/>
            </a:xfrm>
          </p:grpSpPr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E4435DD0-96A2-2E45-8E2A-50F7F7EE85C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5952059" y="1938866"/>
                <a:ext cx="25407" cy="43434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5FC61C1B-9A6B-0C41-9A25-6972DEC9F02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 flipV="1">
                <a:off x="4920184" y="3132666"/>
                <a:ext cx="756719" cy="423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1CAFBF97-E54B-9749-8882-2921D3DB7521}"/>
                  </a:ext>
                </a:extLst>
              </p:cNvPr>
              <p:cNvCxnSpPr/>
              <p:nvPr/>
            </p:nvCxnSpPr>
            <p:spPr bwMode="auto">
              <a:xfrm flipH="1">
                <a:off x="5655734" y="2959100"/>
                <a:ext cx="139699" cy="1778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5737B5A6-83E3-4F41-A171-4712723D6B45}"/>
                  </a:ext>
                </a:extLst>
              </p:cNvPr>
              <p:cNvCxnSpPr/>
              <p:nvPr/>
            </p:nvCxnSpPr>
            <p:spPr bwMode="auto">
              <a:xfrm flipH="1" flipV="1">
                <a:off x="5814487" y="3138414"/>
                <a:ext cx="162979" cy="2719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46C080B3-C4D0-0B43-9B60-9DE643D7697D}"/>
                  </a:ext>
                </a:extLst>
              </p:cNvPr>
              <p:cNvSpPr/>
              <p:nvPr/>
            </p:nvSpPr>
            <p:spPr bwMode="auto">
              <a:xfrm>
                <a:off x="5926935" y="3090333"/>
                <a:ext cx="83340" cy="89807"/>
              </a:xfrm>
              <a:prstGeom prst="ellipse">
                <a:avLst/>
              </a:prstGeom>
              <a:solidFill>
                <a:srgbClr val="0070C0"/>
              </a:solidFill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cxnSp>
            <p:nvCxnSpPr>
              <p:cNvPr id="181" name="Straight Arrow Connector 180">
                <a:extLst>
                  <a:ext uri="{FF2B5EF4-FFF2-40B4-BE49-F238E27FC236}">
                    <a16:creationId xmlns:a16="http://schemas.microsoft.com/office/drawing/2014/main" id="{101DEDB8-2C07-1F4B-A8E8-BE7F41297B95}"/>
                  </a:ext>
                </a:extLst>
              </p:cNvPr>
              <p:cNvCxnSpPr>
                <a:cxnSpLocks/>
                <a:stCxn id="182" idx="4"/>
              </p:cNvCxnSpPr>
              <p:nvPr/>
            </p:nvCxnSpPr>
            <p:spPr bwMode="auto">
              <a:xfrm flipV="1">
                <a:off x="5761440" y="3256954"/>
                <a:ext cx="127" cy="1848294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0070C0"/>
                </a:solidFill>
                <a:prstDash val="dash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2C6C203E-1A5B-844C-90D7-6539598D6DC7}"/>
                  </a:ext>
                </a:extLst>
              </p:cNvPr>
              <p:cNvSpPr/>
              <p:nvPr/>
            </p:nvSpPr>
            <p:spPr bwMode="auto">
              <a:xfrm>
                <a:off x="5719770" y="5015441"/>
                <a:ext cx="83340" cy="89807"/>
              </a:xfrm>
              <a:prstGeom prst="ellipse">
                <a:avLst/>
              </a:prstGeom>
              <a:solidFill>
                <a:srgbClr val="0070C0"/>
              </a:solidFill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E0A590D8-B3BF-214C-8FAD-F6A7C98F5A1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4929171" y="3129491"/>
                <a:ext cx="538" cy="363081"/>
              </a:xfrm>
              <a:prstGeom prst="line">
                <a:avLst/>
              </a:prstGeom>
              <a:solidFill>
                <a:srgbClr val="0070C0"/>
              </a:solidFill>
              <a:ln w="285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1F3CA9CB-9FED-234B-91DB-8DD57AC607C1}"/>
                  </a:ext>
                </a:extLst>
              </p:cNvPr>
              <p:cNvSpPr/>
              <p:nvPr/>
            </p:nvSpPr>
            <p:spPr bwMode="auto">
              <a:xfrm>
                <a:off x="4888219" y="3423599"/>
                <a:ext cx="83340" cy="89807"/>
              </a:xfrm>
              <a:prstGeom prst="ellipse">
                <a:avLst/>
              </a:prstGeom>
              <a:solidFill>
                <a:srgbClr val="0070C0"/>
              </a:solidFill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0D78C32-2F5B-AA40-9748-14FCD923C662}"/>
              </a:ext>
            </a:extLst>
          </p:cNvPr>
          <p:cNvGrpSpPr/>
          <p:nvPr/>
        </p:nvGrpSpPr>
        <p:grpSpPr>
          <a:xfrm>
            <a:off x="1524001" y="1905001"/>
            <a:ext cx="2576903" cy="3034918"/>
            <a:chOff x="800477" y="1714119"/>
            <a:chExt cx="2576903" cy="3034918"/>
          </a:xfrm>
        </p:grpSpPr>
        <p:sp>
          <p:nvSpPr>
            <p:cNvPr id="90" name="Trapezoid 89">
              <a:extLst>
                <a:ext uri="{FF2B5EF4-FFF2-40B4-BE49-F238E27FC236}">
                  <a16:creationId xmlns:a16="http://schemas.microsoft.com/office/drawing/2014/main" id="{A99F9A51-3A7D-CE4D-AC70-1EE1A4FA2C35}"/>
                </a:ext>
              </a:extLst>
            </p:cNvPr>
            <p:cNvSpPr/>
            <p:nvPr/>
          </p:nvSpPr>
          <p:spPr bwMode="auto">
            <a:xfrm rot="16200000">
              <a:off x="1549370" y="2921027"/>
              <a:ext cx="3034918" cy="621102"/>
            </a:xfrm>
            <a:prstGeom prst="trapezoid">
              <a:avLst>
                <a:gd name="adj" fmla="val 66667"/>
              </a:avLst>
            </a:prstGeom>
            <a:solidFill>
              <a:srgbClr val="92D05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dirty="0">
                  <a:ea typeface="ＭＳ Ｐゴシック" charset="-128"/>
                  <a:cs typeface="ＭＳ Ｐゴシック" charset="-128"/>
                </a:rPr>
                <a:t>Read 1 decoder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F8058B5-B34F-4842-B4E5-A84CDAD5F164}"/>
                </a:ext>
              </a:extLst>
            </p:cNvPr>
            <p:cNvSpPr txBox="1"/>
            <p:nvPr/>
          </p:nvSpPr>
          <p:spPr>
            <a:xfrm rot="16200000">
              <a:off x="750624" y="3059372"/>
              <a:ext cx="5613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</a:rPr>
                <a:t>A1</a:t>
              </a:r>
            </a:p>
          </p:txBody>
        </p:sp>
        <p:sp>
          <p:nvSpPr>
            <p:cNvPr id="98" name="Right Arrow 97">
              <a:extLst>
                <a:ext uri="{FF2B5EF4-FFF2-40B4-BE49-F238E27FC236}">
                  <a16:creationId xmlns:a16="http://schemas.microsoft.com/office/drawing/2014/main" id="{6FB09438-D4BA-E241-9345-8BFE3488C9C9}"/>
                </a:ext>
              </a:extLst>
            </p:cNvPr>
            <p:cNvSpPr/>
            <p:nvPr/>
          </p:nvSpPr>
          <p:spPr bwMode="auto">
            <a:xfrm>
              <a:off x="1253702" y="3022600"/>
              <a:ext cx="1489498" cy="533400"/>
            </a:xfrm>
            <a:prstGeom prst="rightArrow">
              <a:avLst/>
            </a:prstGeom>
            <a:solidFill>
              <a:srgbClr val="92D05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dirty="0">
                <a:ea typeface="ＭＳ Ｐゴシック" charset="-128"/>
                <a:cs typeface="ＭＳ Ｐゴシック" charset="-128"/>
              </a:endParaRPr>
            </a:p>
          </p:txBody>
        </p:sp>
      </p:grp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82E6EA9-9F0F-7846-BC74-A5C7EB922079}"/>
              </a:ext>
            </a:extLst>
          </p:cNvPr>
          <p:cNvCxnSpPr>
            <a:cxnSpLocks/>
          </p:cNvCxnSpPr>
          <p:nvPr/>
        </p:nvCxnSpPr>
        <p:spPr bwMode="auto">
          <a:xfrm flipH="1">
            <a:off x="6248400" y="4724400"/>
            <a:ext cx="419100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8719E4A-0A38-BF43-87FD-E184155352DD}"/>
              </a:ext>
            </a:extLst>
          </p:cNvPr>
          <p:cNvGrpSpPr/>
          <p:nvPr/>
        </p:nvGrpSpPr>
        <p:grpSpPr>
          <a:xfrm>
            <a:off x="1524000" y="2527682"/>
            <a:ext cx="1586302" cy="3034918"/>
            <a:chOff x="1791078" y="1803400"/>
            <a:chExt cx="1586302" cy="3034918"/>
          </a:xfrm>
        </p:grpSpPr>
        <p:sp>
          <p:nvSpPr>
            <p:cNvPr id="138" name="Trapezoid 137">
              <a:extLst>
                <a:ext uri="{FF2B5EF4-FFF2-40B4-BE49-F238E27FC236}">
                  <a16:creationId xmlns:a16="http://schemas.microsoft.com/office/drawing/2014/main" id="{8FFCA339-7B25-D947-956D-05CEE31417B4}"/>
                </a:ext>
              </a:extLst>
            </p:cNvPr>
            <p:cNvSpPr/>
            <p:nvPr/>
          </p:nvSpPr>
          <p:spPr bwMode="auto">
            <a:xfrm rot="16200000">
              <a:off x="1549370" y="3010308"/>
              <a:ext cx="3034918" cy="621102"/>
            </a:xfrm>
            <a:prstGeom prst="trapezoid">
              <a:avLst>
                <a:gd name="adj" fmla="val 66667"/>
              </a:avLst>
            </a:prstGeom>
            <a:solidFill>
              <a:srgbClr val="0070C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dirty="0">
                  <a:solidFill>
                    <a:schemeClr val="bg1"/>
                  </a:solidFill>
                  <a:ea typeface="ＭＳ Ｐゴシック" charset="-128"/>
                  <a:cs typeface="ＭＳ Ｐゴシック" charset="-128"/>
                </a:rPr>
                <a:t>Read 2 decoder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DFFB61C8-E064-8646-989E-FC5A81D234DB}"/>
                </a:ext>
              </a:extLst>
            </p:cNvPr>
            <p:cNvSpPr txBox="1"/>
            <p:nvPr/>
          </p:nvSpPr>
          <p:spPr>
            <a:xfrm rot="16200000">
              <a:off x="1741225" y="3059372"/>
              <a:ext cx="5613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A2</a:t>
              </a:r>
            </a:p>
          </p:txBody>
        </p:sp>
        <p:sp>
          <p:nvSpPr>
            <p:cNvPr id="141" name="Right Arrow 140">
              <a:extLst>
                <a:ext uri="{FF2B5EF4-FFF2-40B4-BE49-F238E27FC236}">
                  <a16:creationId xmlns:a16="http://schemas.microsoft.com/office/drawing/2014/main" id="{7461CD41-BD63-8548-B2A5-52C47E4B9642}"/>
                </a:ext>
              </a:extLst>
            </p:cNvPr>
            <p:cNvSpPr/>
            <p:nvPr/>
          </p:nvSpPr>
          <p:spPr bwMode="auto">
            <a:xfrm>
              <a:off x="2248278" y="3022600"/>
              <a:ext cx="494921" cy="533400"/>
            </a:xfrm>
            <a:prstGeom prst="rightArrow">
              <a:avLst/>
            </a:prstGeom>
            <a:solidFill>
              <a:srgbClr val="0070C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dirty="0">
                <a:ea typeface="ＭＳ Ｐゴシック" charset="-128"/>
                <a:cs typeface="ＭＳ Ｐゴシック" charset="-128"/>
              </a:endParaRPr>
            </a:p>
          </p:txBody>
        </p: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BD16C92-87D0-BC45-A555-DD41C8A6BFF9}"/>
              </a:ext>
            </a:extLst>
          </p:cNvPr>
          <p:cNvCxnSpPr>
            <a:cxnSpLocks/>
          </p:cNvCxnSpPr>
          <p:nvPr/>
        </p:nvCxnSpPr>
        <p:spPr bwMode="auto">
          <a:xfrm>
            <a:off x="5414254" y="1600200"/>
            <a:ext cx="0" cy="4267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630BD45F-3EBE-E446-B872-0BAA510DECDB}"/>
              </a:ext>
            </a:extLst>
          </p:cNvPr>
          <p:cNvCxnSpPr>
            <a:cxnSpLocks/>
            <a:endCxn id="183" idx="2"/>
          </p:cNvCxnSpPr>
          <p:nvPr/>
        </p:nvCxnSpPr>
        <p:spPr bwMode="auto">
          <a:xfrm flipH="1" flipV="1">
            <a:off x="5355848" y="4831897"/>
            <a:ext cx="749678" cy="362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3" name="Oval 182">
            <a:extLst>
              <a:ext uri="{FF2B5EF4-FFF2-40B4-BE49-F238E27FC236}">
                <a16:creationId xmlns:a16="http://schemas.microsoft.com/office/drawing/2014/main" id="{28FC3413-5460-8949-ABDC-5E18FDE1FDFB}"/>
              </a:ext>
            </a:extLst>
          </p:cNvPr>
          <p:cNvSpPr/>
          <p:nvPr/>
        </p:nvSpPr>
        <p:spPr bwMode="auto">
          <a:xfrm>
            <a:off x="5355848" y="4786994"/>
            <a:ext cx="83340" cy="89807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DBF64B0B-F0BA-A049-8D02-031F28D6C171}"/>
              </a:ext>
            </a:extLst>
          </p:cNvPr>
          <p:cNvGrpSpPr/>
          <p:nvPr/>
        </p:nvGrpSpPr>
        <p:grpSpPr>
          <a:xfrm>
            <a:off x="6101972" y="4543425"/>
            <a:ext cx="375029" cy="381000"/>
            <a:chOff x="4175123" y="4086225"/>
            <a:chExt cx="375029" cy="381000"/>
          </a:xfrm>
        </p:grpSpPr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4CCA39F5-5FCA-2E42-B6CF-7C8363BE7D76}"/>
                </a:ext>
              </a:extLst>
            </p:cNvPr>
            <p:cNvSpPr/>
            <p:nvPr/>
          </p:nvSpPr>
          <p:spPr bwMode="auto">
            <a:xfrm>
              <a:off x="4216793" y="4086225"/>
              <a:ext cx="333359" cy="376464"/>
            </a:xfrm>
            <a:prstGeom prst="ellipse">
              <a:avLst/>
            </a:prstGeom>
            <a:solidFill>
              <a:srgbClr val="FFFFFF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533C2C79-1A1D-1643-A566-21ED47718C01}"/>
                </a:ext>
              </a:extLst>
            </p:cNvPr>
            <p:cNvSpPr/>
            <p:nvPr/>
          </p:nvSpPr>
          <p:spPr bwMode="auto">
            <a:xfrm>
              <a:off x="4175123" y="4099833"/>
              <a:ext cx="208350" cy="35378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9C3B90BD-115C-7946-A53D-4FF70058CF49}"/>
                </a:ext>
              </a:extLst>
            </p:cNvPr>
            <p:cNvSpPr/>
            <p:nvPr/>
          </p:nvSpPr>
          <p:spPr>
            <a:xfrm>
              <a:off x="4175123" y="4086225"/>
              <a:ext cx="206613" cy="381000"/>
            </a:xfrm>
            <a:custGeom>
              <a:avLst/>
              <a:gdLst>
                <a:gd name="connsiteX0" fmla="*/ 374650 w 377825"/>
                <a:gd name="connsiteY0" fmla="*/ 0 h 533400"/>
                <a:gd name="connsiteX1" fmla="*/ 0 w 377825"/>
                <a:gd name="connsiteY1" fmla="*/ 0 h 533400"/>
                <a:gd name="connsiteX2" fmla="*/ 0 w 377825"/>
                <a:gd name="connsiteY2" fmla="*/ 533400 h 533400"/>
                <a:gd name="connsiteX3" fmla="*/ 377825 w 377825"/>
                <a:gd name="connsiteY3" fmla="*/ 52705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7825" h="533400">
                  <a:moveTo>
                    <a:pt x="37465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377825" y="527050"/>
                  </a:lnTo>
                </a:path>
              </a:pathLst>
            </a:custGeom>
            <a:ln w="38100" cmpd="sng">
              <a:solidFill>
                <a:srgbClr val="0070C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32D21D0-100C-9F43-B902-EFD9427E794C}"/>
              </a:ext>
            </a:extLst>
          </p:cNvPr>
          <p:cNvGrpSpPr/>
          <p:nvPr/>
        </p:nvGrpSpPr>
        <p:grpSpPr>
          <a:xfrm>
            <a:off x="2057401" y="5884446"/>
            <a:ext cx="2912875" cy="948154"/>
            <a:chOff x="5562600" y="6019800"/>
            <a:chExt cx="2912875" cy="948154"/>
          </a:xfrm>
        </p:grpSpPr>
        <p:grpSp>
          <p:nvGrpSpPr>
            <p:cNvPr id="164" name="Group 163"/>
            <p:cNvGrpSpPr/>
            <p:nvPr/>
          </p:nvGrpSpPr>
          <p:grpSpPr>
            <a:xfrm>
              <a:off x="6487867" y="6156477"/>
              <a:ext cx="395814" cy="533400"/>
              <a:chOff x="1509186" y="5715000"/>
              <a:chExt cx="395814" cy="533400"/>
            </a:xfrm>
          </p:grpSpPr>
          <p:cxnSp>
            <p:nvCxnSpPr>
              <p:cNvPr id="159" name="Straight Connector 158"/>
              <p:cNvCxnSpPr/>
              <p:nvPr/>
            </p:nvCxnSpPr>
            <p:spPr bwMode="auto">
              <a:xfrm flipH="1">
                <a:off x="1600200" y="5715000"/>
                <a:ext cx="139699" cy="1778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0" name="Straight Connector 159"/>
              <p:cNvCxnSpPr/>
              <p:nvPr/>
            </p:nvCxnSpPr>
            <p:spPr bwMode="auto">
              <a:xfrm flipH="1" flipV="1">
                <a:off x="1509186" y="5867400"/>
                <a:ext cx="95248" cy="2721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1" name="Straight Connector 160"/>
              <p:cNvCxnSpPr/>
              <p:nvPr/>
            </p:nvCxnSpPr>
            <p:spPr bwMode="auto">
              <a:xfrm flipH="1" flipV="1">
                <a:off x="1742021" y="5871635"/>
                <a:ext cx="162979" cy="2719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2" name="Straight Arrow Connector 161"/>
              <p:cNvCxnSpPr/>
              <p:nvPr/>
            </p:nvCxnSpPr>
            <p:spPr bwMode="auto">
              <a:xfrm flipV="1">
                <a:off x="1676400" y="5891288"/>
                <a:ext cx="8467" cy="35711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165" name="TextBox 164"/>
            <p:cNvSpPr txBox="1"/>
            <p:nvPr/>
          </p:nvSpPr>
          <p:spPr>
            <a:xfrm>
              <a:off x="5562600" y="6213567"/>
              <a:ext cx="9400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Switch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6858000" y="6019800"/>
              <a:ext cx="161747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 = 0 open</a:t>
              </a:r>
            </a:p>
            <a:p>
              <a:r>
                <a:rPr lang="en-US" sz="2000" dirty="0"/>
                <a:t>C = 1 closed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966ED8A-5F39-9848-9D82-3E5D59BABB98}"/>
                </a:ext>
              </a:extLst>
            </p:cNvPr>
            <p:cNvSpPr txBox="1"/>
            <p:nvPr/>
          </p:nvSpPr>
          <p:spPr>
            <a:xfrm>
              <a:off x="6477000" y="6629400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</a:p>
          </p:txBody>
        </p:sp>
      </p:grpSp>
      <p:sp>
        <p:nvSpPr>
          <p:cNvPr id="188" name="TextBox 187">
            <a:extLst>
              <a:ext uri="{FF2B5EF4-FFF2-40B4-BE49-F238E27FC236}">
                <a16:creationId xmlns:a16="http://schemas.microsoft.com/office/drawing/2014/main" id="{8DE3248C-FC7B-E940-A338-D05246EF5C6E}"/>
              </a:ext>
            </a:extLst>
          </p:cNvPr>
          <p:cNvSpPr txBox="1"/>
          <p:nvPr/>
        </p:nvSpPr>
        <p:spPr>
          <a:xfrm rot="16200000">
            <a:off x="4978982" y="110444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2060"/>
                </a:solidFill>
              </a:rPr>
              <a:t>RRd2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174F253-BC78-C54E-8722-314FB754EB95}"/>
              </a:ext>
            </a:extLst>
          </p:cNvPr>
          <p:cNvGrpSpPr/>
          <p:nvPr/>
        </p:nvGrpSpPr>
        <p:grpSpPr>
          <a:xfrm>
            <a:off x="1828800" y="793750"/>
            <a:ext cx="2590800" cy="915432"/>
            <a:chOff x="304800" y="793750"/>
            <a:chExt cx="2590800" cy="915432"/>
          </a:xfrm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869F77D-3864-314D-B2F8-D14A8B19AD0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04800" y="990600"/>
              <a:ext cx="38100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1AFB94A-C7DB-E848-8B44-3CBCDE305F35}"/>
                </a:ext>
              </a:extLst>
            </p:cNvPr>
            <p:cNvSpPr txBox="1"/>
            <p:nvPr/>
          </p:nvSpPr>
          <p:spPr>
            <a:xfrm>
              <a:off x="679450" y="793750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write</a:t>
              </a:r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DC73EAFA-4894-2649-83A6-DCAF2A07DF0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04800" y="1263650"/>
              <a:ext cx="38100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8844F94-62DD-F842-8B38-266CEB546575}"/>
                </a:ext>
              </a:extLst>
            </p:cNvPr>
            <p:cNvSpPr txBox="1"/>
            <p:nvPr/>
          </p:nvSpPr>
          <p:spPr>
            <a:xfrm>
              <a:off x="679450" y="1066800"/>
              <a:ext cx="2216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00B050"/>
                  </a:solidFill>
                </a:rPr>
                <a:t>read register port 1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E4E864F4-876C-C246-A7E4-CCAEDC67A03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04800" y="1536700"/>
              <a:ext cx="38100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38643554-31CB-4E44-A1A0-D5903E282010}"/>
                </a:ext>
              </a:extLst>
            </p:cNvPr>
            <p:cNvSpPr txBox="1"/>
            <p:nvPr/>
          </p:nvSpPr>
          <p:spPr>
            <a:xfrm>
              <a:off x="679450" y="1339850"/>
              <a:ext cx="2216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</a:rPr>
                <a:t>read register port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628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56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10515600" cy="20574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Machine Organization: </a:t>
            </a:r>
            <a:b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Implementation of the ISA</a:t>
            </a:r>
            <a:b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Part 2: More on LC-3 Instruction Set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6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dirty="0">
                <a:solidFill>
                  <a:srgbClr val="000000"/>
                </a:solidFill>
              </a:rPr>
              <a:t>For use in Fall 2020 CSE6010/CX4010 only</a:t>
            </a:r>
          </a:p>
          <a:p>
            <a:pPr lvl="0">
              <a:defRPr/>
            </a:pPr>
            <a:r>
              <a:rPr lang="en-US" dirty="0">
                <a:solidFill>
                  <a:srgbClr val="000000"/>
                </a:solidFill>
              </a:rPr>
              <a:t>Not for distribution</a:t>
            </a:r>
          </a:p>
          <a:p>
            <a:pPr lvl="0">
              <a:defRPr/>
            </a:pPr>
            <a:endParaRPr lang="en-US" dirty="0">
              <a:solidFill>
                <a:srgbClr val="000000"/>
              </a:solidFill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14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F955D-4379-1C4C-B098-56DE3C535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B1379-730A-0D41-9608-5A11E1876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43000"/>
            <a:ext cx="10972800" cy="48768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Overall Organization of CPU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Data Path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Control Unit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Overview of LC-3 Data Path Design</a:t>
            </a:r>
          </a:p>
          <a:p>
            <a:r>
              <a:rPr lang="en-US" dirty="0" smtClean="0"/>
              <a:t>LC-3 Instruction Set: Data Path Examples</a:t>
            </a:r>
          </a:p>
          <a:p>
            <a:pPr lvl="1"/>
            <a:r>
              <a:rPr lang="en-US" dirty="0" smtClean="0"/>
              <a:t>Arithmetic/logical</a:t>
            </a:r>
          </a:p>
          <a:p>
            <a:pPr lvl="1"/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Control</a:t>
            </a:r>
            <a:endParaRPr lang="en-US" dirty="0"/>
          </a:p>
          <a:p>
            <a:r>
              <a:rPr lang="en-US" dirty="0" smtClean="0"/>
              <a:t>Control </a:t>
            </a:r>
            <a:r>
              <a:rPr lang="en-US" dirty="0"/>
              <a:t>Unit Design</a:t>
            </a:r>
          </a:p>
          <a:p>
            <a:pPr lvl="1"/>
            <a:r>
              <a:rPr lang="en-US" dirty="0"/>
              <a:t>Finite state machine</a:t>
            </a:r>
          </a:p>
        </p:txBody>
      </p:sp>
    </p:spTree>
    <p:extLst>
      <p:ext uri="{BB962C8B-B14F-4D97-AF65-F5344CB8AC3E}">
        <p14:creationId xmlns:p14="http://schemas.microsoft.com/office/powerpoint/2010/main" val="302713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10363200" cy="1143000"/>
          </a:xfrm>
        </p:spPr>
        <p:txBody>
          <a:bodyPr/>
          <a:lstStyle/>
          <a:p>
            <a:r>
              <a:rPr lang="en-US" dirty="0" smtClean="0"/>
              <a:t>LC-3 Instruction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103632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Instruction set is defined by its set of opcodes, data types, and addressing modes (determine whether the operands are located)</a:t>
            </a:r>
          </a:p>
          <a:p>
            <a:r>
              <a:rPr lang="en-US" dirty="0" smtClean="0"/>
              <a:t>The choice of which instructions to include or leave out of a new ISA depends on many factors</a:t>
            </a:r>
          </a:p>
          <a:p>
            <a:r>
              <a:rPr lang="en-US" dirty="0" smtClean="0"/>
              <a:t>Opcodes specify the types of operation, operands specify on what data the operation is performed</a:t>
            </a:r>
          </a:p>
          <a:p>
            <a:r>
              <a:rPr lang="en-US" dirty="0" smtClean="0"/>
              <a:t>LC-3 ISA has 15 instructions, each with a unique opcode specified with the first 4 bits of an instruction</a:t>
            </a:r>
          </a:p>
          <a:p>
            <a:r>
              <a:rPr lang="en-US" dirty="0" smtClean="0"/>
              <a:t>LC-3 only supports integers (no other data type)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67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914400"/>
          </a:xfrm>
        </p:spPr>
        <p:txBody>
          <a:bodyPr/>
          <a:lstStyle/>
          <a:p>
            <a:r>
              <a:rPr lang="en-US" sz="4000" dirty="0">
                <a:latin typeface="Arial" charset="0"/>
                <a:ea typeface="ＭＳ Ｐゴシック" charset="0"/>
                <a:cs typeface="ＭＳ Ｐゴシック" charset="0"/>
              </a:rPr>
              <a:t>Levels of Abstraction in Computers</a:t>
            </a:r>
          </a:p>
        </p:txBody>
      </p:sp>
      <p:sp>
        <p:nvSpPr>
          <p:cNvPr id="15" name="Right Arrow 14"/>
          <p:cNvSpPr/>
          <p:nvPr/>
        </p:nvSpPr>
        <p:spPr bwMode="auto">
          <a:xfrm flipV="1">
            <a:off x="6934629" y="3352800"/>
            <a:ext cx="990600" cy="609600"/>
          </a:xfrm>
          <a:prstGeom prst="rightArrow">
            <a:avLst/>
          </a:prstGeom>
          <a:solidFill>
            <a:srgbClr val="33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924800" y="3048000"/>
            <a:ext cx="28194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Defines interface between hardware and software</a:t>
            </a:r>
          </a:p>
        </p:txBody>
      </p:sp>
      <p:sp>
        <p:nvSpPr>
          <p:cNvPr id="18" name="Right Arrow 17"/>
          <p:cNvSpPr/>
          <p:nvPr/>
        </p:nvSpPr>
        <p:spPr bwMode="auto">
          <a:xfrm rot="2078335" flipV="1">
            <a:off x="6934200" y="4268295"/>
            <a:ext cx="990600" cy="609600"/>
          </a:xfrm>
          <a:prstGeom prst="rightArrow">
            <a:avLst/>
          </a:prstGeom>
          <a:solidFill>
            <a:srgbClr val="33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848600" y="4667072"/>
            <a:ext cx="28194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Implementation of the instruction set architecture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040B885-D020-B940-9E5B-AE28E6273EE4}"/>
              </a:ext>
            </a:extLst>
          </p:cNvPr>
          <p:cNvGrpSpPr/>
          <p:nvPr/>
        </p:nvGrpSpPr>
        <p:grpSpPr>
          <a:xfrm>
            <a:off x="1676400" y="914400"/>
            <a:ext cx="5283200" cy="5486400"/>
            <a:chOff x="152400" y="914400"/>
            <a:chExt cx="5283200" cy="548640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FE86A05-4863-8B42-8475-9B272A76C66F}"/>
                </a:ext>
              </a:extLst>
            </p:cNvPr>
            <p:cNvGrpSpPr/>
            <p:nvPr/>
          </p:nvGrpSpPr>
          <p:grpSpPr>
            <a:xfrm>
              <a:off x="152400" y="914400"/>
              <a:ext cx="5257800" cy="5440416"/>
              <a:chOff x="685800" y="801469"/>
              <a:chExt cx="7816850" cy="5707229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F976673-79DF-7F4F-94F1-7BBB54337E5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85800" y="801469"/>
                <a:ext cx="7816850" cy="67802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Application</a:t>
                </a:r>
              </a:p>
              <a:p>
                <a:pPr algn="ctr" eaLnBrk="1" hangingPunct="1"/>
                <a:r>
                  <a:rPr lang="en-US" sz="1600"/>
                  <a:t>(word processor, simulator, web browser, …)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C50322C-3876-3A4D-830E-52521BE25A73}"/>
                  </a:ext>
                </a:extLst>
              </p:cNvPr>
              <p:cNvSpPr txBox="1">
                <a:spLocks noChangeAspect="1"/>
              </p:cNvSpPr>
              <p:nvPr/>
            </p:nvSpPr>
            <p:spPr bwMode="auto">
              <a:xfrm>
                <a:off x="685800" y="1411069"/>
                <a:ext cx="7816850" cy="67802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Algorithms</a:t>
                </a:r>
              </a:p>
              <a:p>
                <a:pPr algn="ctr" eaLnBrk="1" hangingPunct="1"/>
                <a:r>
                  <a:rPr lang="en-US" sz="1600"/>
                  <a:t>(sorting, optimization, equation solver, …)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E46A67E-004D-B041-942A-90A7F92396E7}"/>
                  </a:ext>
                </a:extLst>
              </p:cNvPr>
              <p:cNvSpPr txBox="1">
                <a:spLocks noChangeAspect="1"/>
              </p:cNvSpPr>
              <p:nvPr/>
            </p:nvSpPr>
            <p:spPr bwMode="auto">
              <a:xfrm>
                <a:off x="685800" y="2020669"/>
                <a:ext cx="7816850" cy="678029"/>
              </a:xfrm>
              <a:prstGeom prst="rect">
                <a:avLst/>
              </a:prstGeom>
              <a:solidFill>
                <a:srgbClr val="66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Programming Language</a:t>
                </a:r>
              </a:p>
              <a:p>
                <a:pPr algn="ctr" eaLnBrk="1" hangingPunct="1"/>
                <a:r>
                  <a:rPr lang="en-US" sz="1600"/>
                  <a:t>(C, FORTRAN, Matlab, Java, …)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B07C392-CDC1-AB4A-98BF-87FFADEF42D2}"/>
                  </a:ext>
                </a:extLst>
              </p:cNvPr>
              <p:cNvSpPr txBox="1">
                <a:spLocks noChangeAspect="1"/>
              </p:cNvSpPr>
              <p:nvPr/>
            </p:nvSpPr>
            <p:spPr bwMode="auto">
              <a:xfrm>
                <a:off x="685800" y="3279338"/>
                <a:ext cx="7816850" cy="678029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Machine Instruction Set Architecture</a:t>
                </a:r>
              </a:p>
              <a:p>
                <a:pPr algn="ctr" eaLnBrk="1" hangingPunct="1"/>
                <a:r>
                  <a:rPr lang="en-US" sz="1600"/>
                  <a:t>(Intel i86, ARM, …)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4233C8B-2BDF-FA4F-AA9A-2094E69C3DE3}"/>
                  </a:ext>
                </a:extLst>
              </p:cNvPr>
              <p:cNvSpPr txBox="1">
                <a:spLocks noChangeAspect="1"/>
              </p:cNvSpPr>
              <p:nvPr/>
            </p:nvSpPr>
            <p:spPr bwMode="auto">
              <a:xfrm>
                <a:off x="685800" y="3925669"/>
                <a:ext cx="7816850" cy="678029"/>
              </a:xfrm>
              <a:prstGeom prst="rect">
                <a:avLst/>
              </a:prstGeom>
              <a:solidFill>
                <a:srgbClr val="E6E6E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Machine Organization</a:t>
                </a:r>
              </a:p>
              <a:p>
                <a:pPr algn="ctr" eaLnBrk="1" hangingPunct="1"/>
                <a:r>
                  <a:rPr lang="en-US" sz="1600" dirty="0"/>
                  <a:t>(Main memory, registers, adders, …)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BA809A6-2D61-4643-A587-1011D2486D97}"/>
                  </a:ext>
                </a:extLst>
              </p:cNvPr>
              <p:cNvSpPr txBox="1">
                <a:spLocks noChangeAspect="1"/>
              </p:cNvSpPr>
              <p:nvPr/>
            </p:nvSpPr>
            <p:spPr bwMode="auto">
              <a:xfrm>
                <a:off x="685800" y="4574738"/>
                <a:ext cx="7816850" cy="678029"/>
              </a:xfrm>
              <a:prstGeom prst="rect">
                <a:avLst/>
              </a:prstGeom>
              <a:solidFill>
                <a:srgbClr val="FF66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Logic Gates</a:t>
                </a:r>
              </a:p>
              <a:p>
                <a:pPr algn="ctr" eaLnBrk="1" hangingPunct="1"/>
                <a:r>
                  <a:rPr lang="en-US" sz="1600"/>
                  <a:t>(NAND, NOR, inverter, …)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70C7400-40CF-3B4E-B103-EF1FF17F0899}"/>
                  </a:ext>
                </a:extLst>
              </p:cNvPr>
              <p:cNvSpPr txBox="1">
                <a:spLocks noChangeAspect="1"/>
              </p:cNvSpPr>
              <p:nvPr/>
            </p:nvSpPr>
            <p:spPr bwMode="auto">
              <a:xfrm>
                <a:off x="685800" y="5184338"/>
                <a:ext cx="7816850" cy="678029"/>
              </a:xfrm>
              <a:prstGeom prst="rect">
                <a:avLst/>
              </a:prstGeom>
              <a:solidFill>
                <a:srgbClr val="CC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Transistors</a:t>
                </a:r>
              </a:p>
              <a:p>
                <a:pPr algn="ctr" eaLnBrk="1" hangingPunct="1"/>
                <a:r>
                  <a:rPr lang="en-US" sz="1600"/>
                  <a:t>(CMOS, NMOS, …)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28775DD-5B1C-9644-AC17-E6CEF746404E}"/>
                  </a:ext>
                </a:extLst>
              </p:cNvPr>
              <p:cNvSpPr txBox="1">
                <a:spLocks noChangeAspect="1"/>
              </p:cNvSpPr>
              <p:nvPr/>
            </p:nvSpPr>
            <p:spPr bwMode="auto">
              <a:xfrm>
                <a:off x="685800" y="5830669"/>
                <a:ext cx="7816850" cy="678029"/>
              </a:xfrm>
              <a:prstGeom prst="rect">
                <a:avLst/>
              </a:prstGeom>
              <a:solidFill>
                <a:srgbClr val="FF6FC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Physics (Semiconductors)</a:t>
                </a:r>
              </a:p>
              <a:p>
                <a:pPr algn="ctr" eaLnBrk="1" hangingPunct="1"/>
                <a:r>
                  <a:rPr lang="en-US" sz="1600"/>
                  <a:t>(electrons, holes, …)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D97A1C6-4846-9D40-A395-B95A1B240AD2}"/>
                  </a:ext>
                </a:extLst>
              </p:cNvPr>
              <p:cNvSpPr txBox="1">
                <a:spLocks noChangeAspect="1"/>
              </p:cNvSpPr>
              <p:nvPr/>
            </p:nvSpPr>
            <p:spPr bwMode="auto">
              <a:xfrm>
                <a:off x="685800" y="2630269"/>
                <a:ext cx="7816850" cy="678029"/>
              </a:xfrm>
              <a:prstGeom prst="rect">
                <a:avLst/>
              </a:prstGeom>
              <a:solidFill>
                <a:srgbClr val="FF66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Operating System</a:t>
                </a:r>
              </a:p>
              <a:p>
                <a:pPr algn="ctr" eaLnBrk="1" hangingPunct="1"/>
                <a:r>
                  <a:rPr lang="en-US" sz="1600" dirty="0"/>
                  <a:t>(UNIX, Windows, iOS, …)</a:t>
                </a:r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6C7EC07-2775-5C40-BEDE-41D79E569A3F}"/>
                </a:ext>
              </a:extLst>
            </p:cNvPr>
            <p:cNvSpPr txBox="1"/>
            <p:nvPr/>
          </p:nvSpPr>
          <p:spPr>
            <a:xfrm>
              <a:off x="4864100" y="5816024"/>
              <a:ext cx="5461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Wingdings"/>
                  <a:ea typeface="Wingdings"/>
                  <a:cs typeface="Wingdings"/>
                  <a:sym typeface="Wingdings"/>
                </a:rPr>
                <a:t></a:t>
              </a:r>
              <a:endParaRPr lang="en-US" sz="32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7CE0626-5712-1442-9258-04647A15EE46}"/>
                </a:ext>
              </a:extLst>
            </p:cNvPr>
            <p:cNvSpPr txBox="1"/>
            <p:nvPr/>
          </p:nvSpPr>
          <p:spPr>
            <a:xfrm>
              <a:off x="4876800" y="5206424"/>
              <a:ext cx="5461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Wingdings"/>
                  <a:ea typeface="Wingdings"/>
                  <a:cs typeface="Wingdings"/>
                  <a:sym typeface="Wingdings"/>
                </a:rPr>
                <a:t></a:t>
              </a:r>
              <a:endParaRPr lang="en-US" sz="32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4EC605B-4990-1841-B37F-19E2374B3F28}"/>
                </a:ext>
              </a:extLst>
            </p:cNvPr>
            <p:cNvSpPr txBox="1"/>
            <p:nvPr/>
          </p:nvSpPr>
          <p:spPr>
            <a:xfrm>
              <a:off x="4889500" y="4596824"/>
              <a:ext cx="5461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Wingdings"/>
                  <a:ea typeface="Wingdings"/>
                  <a:cs typeface="Wingdings"/>
                  <a:sym typeface="Wingdings"/>
                </a:rPr>
                <a:t></a:t>
              </a:r>
              <a:endParaRPr lang="en-US" sz="32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0783F69-A93C-9742-88B2-ACE2AB621F19}"/>
                </a:ext>
              </a:extLst>
            </p:cNvPr>
            <p:cNvSpPr txBox="1"/>
            <p:nvPr/>
          </p:nvSpPr>
          <p:spPr>
            <a:xfrm>
              <a:off x="4876800" y="2083952"/>
              <a:ext cx="5461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Wingdings"/>
                  <a:ea typeface="Wingdings"/>
                  <a:cs typeface="Wingdings"/>
                  <a:sym typeface="Wingdings"/>
                </a:rPr>
                <a:t></a:t>
              </a:r>
              <a:endParaRPr lang="en-US" sz="32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ED3E7F8-4A29-CC42-A63F-3B698B209002}"/>
                </a:ext>
              </a:extLst>
            </p:cNvPr>
            <p:cNvSpPr txBox="1"/>
            <p:nvPr/>
          </p:nvSpPr>
          <p:spPr>
            <a:xfrm>
              <a:off x="4864100" y="1499176"/>
              <a:ext cx="5461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Wingdings"/>
                  <a:ea typeface="Wingdings"/>
                  <a:cs typeface="Wingdings"/>
                  <a:sym typeface="Wingdings"/>
                </a:rPr>
                <a:t></a:t>
              </a:r>
              <a:endParaRPr lang="en-US" sz="32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304AF94-25E2-AA48-A808-AACEF7FC8416}"/>
                </a:ext>
              </a:extLst>
            </p:cNvPr>
            <p:cNvSpPr txBox="1"/>
            <p:nvPr/>
          </p:nvSpPr>
          <p:spPr>
            <a:xfrm>
              <a:off x="4851400" y="914400"/>
              <a:ext cx="5461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Wingdings"/>
                  <a:ea typeface="Wingdings"/>
                  <a:cs typeface="Wingdings"/>
                  <a:sym typeface="Wingdings"/>
                </a:rPr>
                <a:t></a:t>
              </a:r>
              <a:endParaRPr lang="en-US" sz="32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BA2038A-CCE2-5541-85F6-454EAAF9E3C9}"/>
                </a:ext>
              </a:extLst>
            </p:cNvPr>
            <p:cNvSpPr txBox="1"/>
            <p:nvPr/>
          </p:nvSpPr>
          <p:spPr>
            <a:xfrm>
              <a:off x="4878931" y="3312910"/>
              <a:ext cx="5461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Wingdings"/>
                  <a:ea typeface="Wingdings"/>
                  <a:cs typeface="Wingdings"/>
                  <a:sym typeface="Wingdings"/>
                </a:rPr>
                <a:t>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89450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10363200" cy="1143000"/>
          </a:xfrm>
        </p:spPr>
        <p:txBody>
          <a:bodyPr/>
          <a:lstStyle/>
          <a:p>
            <a:r>
              <a:rPr lang="en-US" dirty="0" smtClean="0"/>
              <a:t>Three Types of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103632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Three types of instructions: operate (arithmetic/ logical), data movement, and control</a:t>
            </a:r>
          </a:p>
          <a:p>
            <a:r>
              <a:rPr lang="en-US" dirty="0" smtClean="0"/>
              <a:t>Categorize the following LC-3 operations as best you can: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00500" y="3072348"/>
            <a:ext cx="4191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</a:t>
            </a:r>
          </a:p>
          <a:p>
            <a:r>
              <a:rPr lang="en-US" dirty="0" smtClean="0"/>
              <a:t>AND</a:t>
            </a:r>
          </a:p>
          <a:p>
            <a:r>
              <a:rPr lang="en-US" dirty="0" smtClean="0"/>
              <a:t>BR (branch)</a:t>
            </a:r>
          </a:p>
          <a:p>
            <a:r>
              <a:rPr lang="en-US" dirty="0" smtClean="0"/>
              <a:t>JMP (jump)</a:t>
            </a:r>
          </a:p>
          <a:p>
            <a:r>
              <a:rPr lang="en-US" dirty="0" smtClean="0"/>
              <a:t>JSR (jump to subroutine)</a:t>
            </a:r>
          </a:p>
          <a:p>
            <a:r>
              <a:rPr lang="en-US" dirty="0" smtClean="0"/>
              <a:t>LD (load)</a:t>
            </a:r>
          </a:p>
          <a:p>
            <a:r>
              <a:rPr lang="en-US" dirty="0" smtClean="0"/>
              <a:t>NOT</a:t>
            </a:r>
          </a:p>
          <a:p>
            <a:r>
              <a:rPr lang="en-US" dirty="0" smtClean="0"/>
              <a:t>RET (return from subroutine)</a:t>
            </a:r>
          </a:p>
          <a:p>
            <a:r>
              <a:rPr lang="en-US" dirty="0" smtClean="0"/>
              <a:t>ST (store)</a:t>
            </a:r>
          </a:p>
          <a:p>
            <a:r>
              <a:rPr lang="en-US" dirty="0" smtClean="0"/>
              <a:t>TRAP (system call)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10363200" cy="1143000"/>
          </a:xfrm>
        </p:spPr>
        <p:txBody>
          <a:bodyPr/>
          <a:lstStyle/>
          <a:p>
            <a:r>
              <a:rPr lang="en-US" dirty="0" smtClean="0"/>
              <a:t>Three Types of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10363200" cy="5486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Three types of instructions: operate (arithmetic/ logical), data movement, and control</a:t>
            </a:r>
          </a:p>
          <a:p>
            <a:r>
              <a:rPr lang="en-US" dirty="0" smtClean="0"/>
              <a:t>Categorize the following LC-3 operations as best you can: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But wait! You may be thinking—there are not 15 of these!</a:t>
            </a:r>
          </a:p>
          <a:p>
            <a:r>
              <a:rPr lang="en-US" dirty="0" smtClean="0"/>
              <a:t>There are variations for addressing modes… next topic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39100" y="2743200"/>
            <a:ext cx="419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Control</a:t>
            </a:r>
            <a:endParaRPr lang="en-US" dirty="0" smtClean="0"/>
          </a:p>
          <a:p>
            <a:r>
              <a:rPr lang="en-US" dirty="0" smtClean="0"/>
              <a:t>BR (branch)</a:t>
            </a:r>
          </a:p>
          <a:p>
            <a:r>
              <a:rPr lang="en-US" dirty="0" smtClean="0"/>
              <a:t>JMP (jump)</a:t>
            </a:r>
          </a:p>
          <a:p>
            <a:r>
              <a:rPr lang="en-US" dirty="0" smtClean="0"/>
              <a:t>JSR (jump to subroutine)</a:t>
            </a:r>
          </a:p>
          <a:p>
            <a:r>
              <a:rPr lang="en-US" dirty="0" smtClean="0"/>
              <a:t>RET (return from subroutine)</a:t>
            </a:r>
          </a:p>
          <a:p>
            <a:r>
              <a:rPr lang="en-US" dirty="0" smtClean="0"/>
              <a:t>TRAP (system call)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43400" y="2743200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Data Movement</a:t>
            </a:r>
          </a:p>
          <a:p>
            <a:r>
              <a:rPr lang="en-US" dirty="0" smtClean="0"/>
              <a:t>LD (load)</a:t>
            </a:r>
          </a:p>
          <a:p>
            <a:r>
              <a:rPr lang="en-US" dirty="0" smtClean="0"/>
              <a:t>ST (store)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52600" y="2743200"/>
            <a:ext cx="2209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Operate</a:t>
            </a:r>
          </a:p>
          <a:p>
            <a:r>
              <a:rPr lang="en-US" dirty="0" smtClean="0"/>
              <a:t>ADD</a:t>
            </a:r>
          </a:p>
          <a:p>
            <a:r>
              <a:rPr lang="en-US" dirty="0" smtClean="0"/>
              <a:t>AND</a:t>
            </a:r>
          </a:p>
          <a:p>
            <a:r>
              <a:rPr lang="en-US" dirty="0" smtClean="0"/>
              <a:t>NOT</a:t>
            </a:r>
          </a:p>
        </p:txBody>
      </p:sp>
    </p:spTree>
    <p:extLst>
      <p:ext uri="{BB962C8B-B14F-4D97-AF65-F5344CB8AC3E}">
        <p14:creationId xmlns:p14="http://schemas.microsoft.com/office/powerpoint/2010/main" val="310352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10363200" cy="1143000"/>
          </a:xfrm>
        </p:spPr>
        <p:txBody>
          <a:bodyPr/>
          <a:lstStyle/>
          <a:p>
            <a:r>
              <a:rPr lang="en-US" dirty="0" smtClean="0"/>
              <a:t>LC-3 Instructions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162675" y="1676400"/>
            <a:ext cx="4733925" cy="4643284"/>
            <a:chOff x="6562464" y="1676400"/>
            <a:chExt cx="4733925" cy="464328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t="50427"/>
            <a:stretch/>
          </p:blipFill>
          <p:spPr>
            <a:xfrm>
              <a:off x="6562464" y="1900084"/>
              <a:ext cx="4733925" cy="44196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b="97436"/>
            <a:stretch/>
          </p:blipFill>
          <p:spPr>
            <a:xfrm>
              <a:off x="6562464" y="1676400"/>
              <a:ext cx="4733925" cy="228600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48718"/>
          <a:stretch/>
        </p:blipFill>
        <p:spPr>
          <a:xfrm>
            <a:off x="1362075" y="1722120"/>
            <a:ext cx="4733925" cy="4572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011422" y="4439334"/>
            <a:ext cx="11430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Store “flavors”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2" name="Right Brace 11"/>
          <p:cNvSpPr/>
          <p:nvPr/>
        </p:nvSpPr>
        <p:spPr bwMode="auto">
          <a:xfrm>
            <a:off x="10820400" y="4267200"/>
            <a:ext cx="304800" cy="990600"/>
          </a:xfrm>
          <a:prstGeom prst="rightBrace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3" name="Right Brace 12"/>
          <p:cNvSpPr/>
          <p:nvPr/>
        </p:nvSpPr>
        <p:spPr bwMode="auto">
          <a:xfrm>
            <a:off x="10820400" y="1976284"/>
            <a:ext cx="304800" cy="843116"/>
          </a:xfrm>
          <a:prstGeom prst="rightBrace">
            <a:avLst>
              <a:gd name="adj1" fmla="val 8333"/>
              <a:gd name="adj2" fmla="val 50000"/>
            </a:avLst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049000" y="2042522"/>
            <a:ext cx="11430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Load “flavors”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5" name="Right Brace 14"/>
          <p:cNvSpPr/>
          <p:nvPr/>
        </p:nvSpPr>
        <p:spPr bwMode="auto">
          <a:xfrm flipH="1">
            <a:off x="1079326" y="5405284"/>
            <a:ext cx="304800" cy="843116"/>
          </a:xfrm>
          <a:prstGeom prst="rightBrace">
            <a:avLst>
              <a:gd name="adj1" fmla="val 8333"/>
              <a:gd name="adj2" fmla="val 50000"/>
            </a:avLst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5464314"/>
            <a:ext cx="11430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Load “flavors”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67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10363200" cy="1143000"/>
          </a:xfrm>
        </p:spPr>
        <p:txBody>
          <a:bodyPr/>
          <a:lstStyle/>
          <a:p>
            <a:r>
              <a:rPr lang="en-US" dirty="0" smtClean="0"/>
              <a:t>Addressing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10363200" cy="5257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Mechanism for specifying where the operand is located, generally one of the following:</a:t>
            </a:r>
          </a:p>
          <a:p>
            <a:pPr lvl="1"/>
            <a:r>
              <a:rPr lang="en-US" dirty="0" smtClean="0"/>
              <a:t>In memory</a:t>
            </a:r>
          </a:p>
          <a:p>
            <a:pPr lvl="1"/>
            <a:r>
              <a:rPr lang="en-US" dirty="0" smtClean="0"/>
              <a:t>In a register</a:t>
            </a:r>
          </a:p>
          <a:p>
            <a:pPr lvl="1"/>
            <a:r>
              <a:rPr lang="en-US" dirty="0" smtClean="0"/>
              <a:t>Within the instruction (literal or immediate operand)</a:t>
            </a:r>
          </a:p>
          <a:p>
            <a:r>
              <a:rPr lang="en-US" dirty="0" smtClean="0"/>
              <a:t>LC-3 supports 5 addressing modes:</a:t>
            </a:r>
          </a:p>
          <a:p>
            <a:pPr lvl="1"/>
            <a:r>
              <a:rPr lang="en-US" dirty="0" smtClean="0"/>
              <a:t>Immediate: operand is in the instruction</a:t>
            </a:r>
          </a:p>
          <a:p>
            <a:pPr lvl="1"/>
            <a:r>
              <a:rPr lang="en-US" dirty="0" smtClean="0"/>
              <a:t>Register: operand </a:t>
            </a:r>
            <a:r>
              <a:rPr lang="en-US" dirty="0"/>
              <a:t>is in </a:t>
            </a:r>
            <a:r>
              <a:rPr lang="en-US" dirty="0" smtClean="0"/>
              <a:t>a register</a:t>
            </a:r>
          </a:p>
          <a:p>
            <a:pPr lvl="1"/>
            <a:r>
              <a:rPr lang="en-US" dirty="0" smtClean="0"/>
              <a:t>PC-relative: operand is located an offset from the PC</a:t>
            </a:r>
          </a:p>
          <a:p>
            <a:pPr lvl="1"/>
            <a:r>
              <a:rPr lang="en-US" dirty="0" smtClean="0"/>
              <a:t>Indirect: PC-relative address is a pointer to the operand</a:t>
            </a:r>
          </a:p>
          <a:p>
            <a:pPr lvl="1"/>
            <a:r>
              <a:rPr lang="en-US" dirty="0" smtClean="0"/>
              <a:t>Base + offset: operand is located an offset from address in register</a:t>
            </a:r>
          </a:p>
          <a:p>
            <a:r>
              <a:rPr lang="en-US" dirty="0" smtClean="0"/>
              <a:t>Operate instructions use only immediate and register modes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37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10363200" cy="1143000"/>
          </a:xfrm>
        </p:spPr>
        <p:txBody>
          <a:bodyPr/>
          <a:lstStyle/>
          <a:p>
            <a:r>
              <a:rPr lang="en-US" dirty="0" smtClean="0"/>
              <a:t>Condition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103632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Sequence of instructions may change depending on previously generated result</a:t>
            </a:r>
          </a:p>
          <a:p>
            <a:r>
              <a:rPr lang="en-US" dirty="0" smtClean="0"/>
              <a:t>LC-3 sets or clears 3 single-bit registers each time one of the GP registers is written (arithmetic/logical and load instructions): N, Z, P</a:t>
            </a:r>
          </a:p>
          <a:p>
            <a:r>
              <a:rPr lang="en-US" dirty="0" smtClean="0"/>
              <a:t>The condition of that bit can be used by control instructions to change the sequence of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5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781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10515600" cy="20574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Machine Organization: </a:t>
            </a:r>
            <a:b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Implementation of the ISA</a:t>
            </a:r>
            <a:b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Part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: LC-3 Data Path Examples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6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dirty="0">
                <a:solidFill>
                  <a:srgbClr val="000000"/>
                </a:solidFill>
              </a:rPr>
              <a:t>For use in Fall 2020 CSE6010/CX4010 only</a:t>
            </a:r>
          </a:p>
          <a:p>
            <a:pPr lvl="0">
              <a:defRPr/>
            </a:pPr>
            <a:r>
              <a:rPr lang="en-US" dirty="0">
                <a:solidFill>
                  <a:srgbClr val="000000"/>
                </a:solidFill>
              </a:rPr>
              <a:t>Not for distribution</a:t>
            </a:r>
          </a:p>
          <a:p>
            <a:pPr lvl="0">
              <a:defRPr/>
            </a:pPr>
            <a:endParaRPr lang="en-US" dirty="0">
              <a:solidFill>
                <a:srgbClr val="000000"/>
              </a:solidFill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89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09800" y="0"/>
            <a:ext cx="7772400" cy="762000"/>
          </a:xfrm>
        </p:spPr>
        <p:txBody>
          <a:bodyPr/>
          <a:lstStyle/>
          <a:p>
            <a:r>
              <a:rPr lang="en-US" sz="3600" dirty="0"/>
              <a:t>Instructions to </a:t>
            </a:r>
            <a:r>
              <a:rPr lang="en-US" sz="3600" dirty="0" smtClean="0"/>
              <a:t>Be </a:t>
            </a:r>
            <a:r>
              <a:rPr lang="en-US" sz="3600" dirty="0"/>
              <a:t>Implemented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2819400"/>
            <a:ext cx="10972800" cy="3962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/>
              <a:t>Instruction 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Fetch instruction to be executed: M[PC</a:t>
            </a:r>
            <a:r>
              <a:rPr lang="en-US" sz="2400" dirty="0" smtClean="0"/>
              <a:t>] and increment </a:t>
            </a:r>
            <a:r>
              <a:rPr lang="en-US" sz="2400" dirty="0"/>
              <a:t>the PC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Decode instruction (check </a:t>
            </a:r>
            <a:r>
              <a:rPr lang="en-US" sz="2400" dirty="0" err="1"/>
              <a:t>opcode</a:t>
            </a:r>
            <a:r>
              <a:rPr lang="en-US" sz="24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Execute instruction</a:t>
            </a:r>
          </a:p>
          <a:p>
            <a:pPr marL="914400" lvl="1" indent="-514350"/>
            <a:r>
              <a:rPr lang="en-US" sz="2000" dirty="0" smtClean="0"/>
              <a:t>Evaluate address</a:t>
            </a:r>
          </a:p>
          <a:p>
            <a:pPr marL="914400" lvl="1" indent="-514350"/>
            <a:r>
              <a:rPr lang="en-US" sz="2000" dirty="0" smtClean="0"/>
              <a:t>Fetch </a:t>
            </a:r>
            <a:r>
              <a:rPr lang="en-US" sz="2000" dirty="0"/>
              <a:t>operands</a:t>
            </a:r>
          </a:p>
          <a:p>
            <a:pPr marL="914400" lvl="1" indent="-514350"/>
            <a:r>
              <a:rPr lang="en-US" sz="2000" dirty="0" smtClean="0"/>
              <a:t>Perform operation (e.g</a:t>
            </a:r>
            <a:r>
              <a:rPr lang="en-US" sz="2000" dirty="0"/>
              <a:t>., add)</a:t>
            </a:r>
          </a:p>
          <a:p>
            <a:pPr marL="914400" lvl="1" indent="-514350"/>
            <a:r>
              <a:rPr lang="en-US" sz="2000" dirty="0"/>
              <a:t>Store </a:t>
            </a:r>
            <a:r>
              <a:rPr lang="en-US" sz="2000" dirty="0" smtClean="0"/>
              <a:t>result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Go back to step 1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133600" y="762000"/>
            <a:ext cx="8153400" cy="1828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2400" dirty="0"/>
              <a:t>ADD	DR, S1, S2		// DR &lt;- S1 + S2</a:t>
            </a:r>
          </a:p>
          <a:p>
            <a:pPr marL="0" indent="0">
              <a:buNone/>
            </a:pPr>
            <a:r>
              <a:rPr lang="en-US" sz="2400" dirty="0"/>
              <a:t>LDR	DR, BR, offset	// DR &lt;- M [BR + offset]</a:t>
            </a:r>
          </a:p>
          <a:p>
            <a:pPr marL="0" indent="0">
              <a:buNone/>
            </a:pPr>
            <a:r>
              <a:rPr lang="en-US" sz="2400" dirty="0" err="1"/>
              <a:t>BRz</a:t>
            </a:r>
            <a:r>
              <a:rPr lang="en-US" sz="2400" dirty="0"/>
              <a:t>	offset			// if (Z bit set)</a:t>
            </a:r>
          </a:p>
          <a:p>
            <a:pPr marL="0" indent="0">
              <a:buNone/>
            </a:pPr>
            <a:r>
              <a:rPr lang="en-US" sz="2400" dirty="0"/>
              <a:t>				//      PC &lt;- PC+1+offset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448800" y="806296"/>
            <a:ext cx="259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We will look at these in detail and look at a few others briefly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20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0" y="3733800"/>
            <a:ext cx="8534400" cy="1377772"/>
            <a:chOff x="304800" y="3733800"/>
            <a:chExt cx="8534400" cy="1377772"/>
          </a:xfrm>
        </p:grpSpPr>
        <p:grpSp>
          <p:nvGrpSpPr>
            <p:cNvPr id="82" name="Group 81"/>
            <p:cNvGrpSpPr/>
            <p:nvPr/>
          </p:nvGrpSpPr>
          <p:grpSpPr>
            <a:xfrm>
              <a:off x="304800" y="3733800"/>
              <a:ext cx="8534400" cy="1377772"/>
              <a:chOff x="304800" y="3270428"/>
              <a:chExt cx="8534400" cy="1377772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304800" y="4038600"/>
                <a:ext cx="8534400" cy="609600"/>
                <a:chOff x="304800" y="3505200"/>
                <a:chExt cx="8534400" cy="609600"/>
              </a:xfrm>
            </p:grpSpPr>
            <p:sp>
              <p:nvSpPr>
                <p:cNvPr id="6" name="Rectangle 5"/>
                <p:cNvSpPr/>
                <p:nvPr/>
              </p:nvSpPr>
              <p:spPr bwMode="auto">
                <a:xfrm>
                  <a:off x="304800" y="3505200"/>
                  <a:ext cx="8534400" cy="6096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  <p:cxnSp>
              <p:nvCxnSpPr>
                <p:cNvPr id="8" name="Straight Connector 7"/>
                <p:cNvCxnSpPr/>
                <p:nvPr/>
              </p:nvCxnSpPr>
              <p:spPr bwMode="auto">
                <a:xfrm>
                  <a:off x="838200" y="39624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" name="Straight Connector 9"/>
                <p:cNvCxnSpPr/>
                <p:nvPr/>
              </p:nvCxnSpPr>
              <p:spPr bwMode="auto">
                <a:xfrm>
                  <a:off x="838200" y="35052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1" name="Straight Connector 10"/>
                <p:cNvCxnSpPr/>
                <p:nvPr/>
              </p:nvCxnSpPr>
              <p:spPr bwMode="auto">
                <a:xfrm>
                  <a:off x="1371600" y="39624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2" name="Straight Connector 11"/>
                <p:cNvCxnSpPr/>
                <p:nvPr/>
              </p:nvCxnSpPr>
              <p:spPr bwMode="auto">
                <a:xfrm>
                  <a:off x="1371600" y="35052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" name="Straight Connector 12"/>
                <p:cNvCxnSpPr/>
                <p:nvPr/>
              </p:nvCxnSpPr>
              <p:spPr bwMode="auto">
                <a:xfrm>
                  <a:off x="1905000" y="39624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4" name="Straight Connector 13"/>
                <p:cNvCxnSpPr/>
                <p:nvPr/>
              </p:nvCxnSpPr>
              <p:spPr bwMode="auto">
                <a:xfrm>
                  <a:off x="1905000" y="35052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" name="Straight Connector 15"/>
                <p:cNvCxnSpPr/>
                <p:nvPr/>
              </p:nvCxnSpPr>
              <p:spPr bwMode="auto">
                <a:xfrm>
                  <a:off x="2438400" y="3505200"/>
                  <a:ext cx="0" cy="6096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7" name="Straight Connector 16"/>
                <p:cNvCxnSpPr/>
                <p:nvPr/>
              </p:nvCxnSpPr>
              <p:spPr bwMode="auto">
                <a:xfrm>
                  <a:off x="2971800" y="39624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8" name="Straight Connector 17"/>
                <p:cNvCxnSpPr/>
                <p:nvPr/>
              </p:nvCxnSpPr>
              <p:spPr bwMode="auto">
                <a:xfrm>
                  <a:off x="2971800" y="35052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9" name="Straight Connector 18"/>
                <p:cNvCxnSpPr/>
                <p:nvPr/>
              </p:nvCxnSpPr>
              <p:spPr bwMode="auto">
                <a:xfrm>
                  <a:off x="3505200" y="39624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0" name="Straight Connector 19"/>
                <p:cNvCxnSpPr/>
                <p:nvPr/>
              </p:nvCxnSpPr>
              <p:spPr bwMode="auto">
                <a:xfrm>
                  <a:off x="3505200" y="35052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2" name="Straight Connector 21"/>
                <p:cNvCxnSpPr/>
                <p:nvPr/>
              </p:nvCxnSpPr>
              <p:spPr bwMode="auto">
                <a:xfrm>
                  <a:off x="4038600" y="3505200"/>
                  <a:ext cx="0" cy="6096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3" name="Straight Connector 22"/>
                <p:cNvCxnSpPr/>
                <p:nvPr/>
              </p:nvCxnSpPr>
              <p:spPr bwMode="auto">
                <a:xfrm>
                  <a:off x="4572000" y="39624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4" name="Straight Connector 23"/>
                <p:cNvCxnSpPr/>
                <p:nvPr/>
              </p:nvCxnSpPr>
              <p:spPr bwMode="auto">
                <a:xfrm>
                  <a:off x="4572000" y="35052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5" name="Straight Connector 24"/>
                <p:cNvCxnSpPr/>
                <p:nvPr/>
              </p:nvCxnSpPr>
              <p:spPr bwMode="auto">
                <a:xfrm>
                  <a:off x="5105400" y="39624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6" name="Straight Connector 25"/>
                <p:cNvCxnSpPr/>
                <p:nvPr/>
              </p:nvCxnSpPr>
              <p:spPr bwMode="auto">
                <a:xfrm>
                  <a:off x="5105400" y="35052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8" name="Straight Connector 27"/>
                <p:cNvCxnSpPr/>
                <p:nvPr/>
              </p:nvCxnSpPr>
              <p:spPr bwMode="auto">
                <a:xfrm>
                  <a:off x="5638800" y="3505200"/>
                  <a:ext cx="0" cy="6096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" name="Straight Connector 28"/>
                <p:cNvCxnSpPr/>
                <p:nvPr/>
              </p:nvCxnSpPr>
              <p:spPr bwMode="auto">
                <a:xfrm>
                  <a:off x="6172200" y="39624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0" name="Straight Connector 29"/>
                <p:cNvCxnSpPr/>
                <p:nvPr/>
              </p:nvCxnSpPr>
              <p:spPr bwMode="auto">
                <a:xfrm>
                  <a:off x="6172200" y="35052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1" name="Straight Connector 30"/>
                <p:cNvCxnSpPr/>
                <p:nvPr/>
              </p:nvCxnSpPr>
              <p:spPr bwMode="auto">
                <a:xfrm>
                  <a:off x="6705600" y="39624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2" name="Straight Connector 31"/>
                <p:cNvCxnSpPr/>
                <p:nvPr/>
              </p:nvCxnSpPr>
              <p:spPr bwMode="auto">
                <a:xfrm>
                  <a:off x="6705600" y="35052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4" name="Straight Connector 33"/>
                <p:cNvCxnSpPr/>
                <p:nvPr/>
              </p:nvCxnSpPr>
              <p:spPr bwMode="auto">
                <a:xfrm>
                  <a:off x="7239000" y="3505200"/>
                  <a:ext cx="0" cy="6096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5" name="Straight Connector 34"/>
                <p:cNvCxnSpPr/>
                <p:nvPr/>
              </p:nvCxnSpPr>
              <p:spPr bwMode="auto">
                <a:xfrm>
                  <a:off x="7772400" y="39624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6" name="Straight Connector 35"/>
                <p:cNvCxnSpPr/>
                <p:nvPr/>
              </p:nvCxnSpPr>
              <p:spPr bwMode="auto">
                <a:xfrm>
                  <a:off x="7772400" y="35052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7" name="Straight Connector 36"/>
                <p:cNvCxnSpPr/>
                <p:nvPr/>
              </p:nvCxnSpPr>
              <p:spPr bwMode="auto">
                <a:xfrm>
                  <a:off x="8305800" y="39624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8" name="Straight Connector 37"/>
                <p:cNvCxnSpPr/>
                <p:nvPr/>
              </p:nvCxnSpPr>
              <p:spPr bwMode="auto">
                <a:xfrm>
                  <a:off x="8305800" y="35052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6" name="TextBox 45"/>
                <p:cNvSpPr txBox="1"/>
                <p:nvPr/>
              </p:nvSpPr>
              <p:spPr>
                <a:xfrm>
                  <a:off x="381000" y="3581400"/>
                  <a:ext cx="198098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0     0    0    1</a:t>
                  </a: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5695030" y="3581400"/>
                  <a:ext cx="146777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0     0    0</a:t>
                  </a: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2927097" y="3581400"/>
                  <a:ext cx="6291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DR</a:t>
                  </a: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4527297" y="3581400"/>
                  <a:ext cx="56112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S1</a:t>
                  </a: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7727697" y="3581400"/>
                  <a:ext cx="56112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S2</a:t>
                  </a:r>
                </a:p>
              </p:txBody>
            </p:sp>
          </p:grpSp>
          <p:sp>
            <p:nvSpPr>
              <p:cNvPr id="80" name="TextBox 79"/>
              <p:cNvSpPr txBox="1"/>
              <p:nvPr/>
            </p:nvSpPr>
            <p:spPr>
              <a:xfrm>
                <a:off x="306437" y="3270428"/>
                <a:ext cx="26653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Encoding (16 bits)</a:t>
                </a: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8382000" y="41264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0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04800" y="411480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15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99BF1CB-BEC3-5140-BDD0-23F5C548D315}"/>
                </a:ext>
              </a:extLst>
            </p:cNvPr>
            <p:cNvSpPr txBox="1"/>
            <p:nvPr/>
          </p:nvSpPr>
          <p:spPr>
            <a:xfrm>
              <a:off x="1997254" y="411480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12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1A0A58E-0E82-1445-BA65-7AC8D51A86C9}"/>
                </a:ext>
              </a:extLst>
            </p:cNvPr>
            <p:cNvSpPr txBox="1"/>
            <p:nvPr/>
          </p:nvSpPr>
          <p:spPr>
            <a:xfrm>
              <a:off x="2454454" y="4114800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6E0FC36-618C-F346-9462-1A17D129D459}"/>
                </a:ext>
              </a:extLst>
            </p:cNvPr>
            <p:cNvSpPr txBox="1"/>
            <p:nvPr/>
          </p:nvSpPr>
          <p:spPr>
            <a:xfrm>
              <a:off x="3649494" y="41148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9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436F0EE-CDC0-0C40-B101-9E9BCFA5E311}"/>
                </a:ext>
              </a:extLst>
            </p:cNvPr>
            <p:cNvSpPr txBox="1"/>
            <p:nvPr/>
          </p:nvSpPr>
          <p:spPr>
            <a:xfrm>
              <a:off x="4182894" y="41148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8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81E9A5D-403F-B546-84F8-962764F1ABEF}"/>
                </a:ext>
              </a:extLst>
            </p:cNvPr>
            <p:cNvSpPr txBox="1"/>
            <p:nvPr/>
          </p:nvSpPr>
          <p:spPr>
            <a:xfrm>
              <a:off x="5249694" y="41148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6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4CA9921-B1BA-8643-A50F-4416B2E6176D}"/>
                </a:ext>
              </a:extLst>
            </p:cNvPr>
            <p:cNvSpPr txBox="1"/>
            <p:nvPr/>
          </p:nvSpPr>
          <p:spPr>
            <a:xfrm>
              <a:off x="7307094" y="41148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-76200"/>
            <a:ext cx="7772400" cy="1143000"/>
          </a:xfrm>
        </p:spPr>
        <p:txBody>
          <a:bodyPr/>
          <a:lstStyle/>
          <a:p>
            <a:r>
              <a:rPr lang="en-US" dirty="0"/>
              <a:t>LC-3 ADD 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10972800" cy="11430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Notation: IR[</a:t>
            </a:r>
            <a:r>
              <a:rPr lang="en-US" sz="2800" dirty="0" err="1"/>
              <a:t>x:y</a:t>
            </a:r>
            <a:r>
              <a:rPr lang="en-US" sz="2800" dirty="0"/>
              <a:t>] means bits x, x-1, </a:t>
            </a:r>
            <a:r>
              <a:rPr lang="mr-IN" sz="2800" dirty="0"/>
              <a:t>…</a:t>
            </a:r>
            <a:r>
              <a:rPr lang="en-US" sz="2800" dirty="0"/>
              <a:t> y or IR register</a:t>
            </a:r>
          </a:p>
          <a:p>
            <a:pPr marL="0" indent="0">
              <a:buNone/>
            </a:pPr>
            <a:r>
              <a:rPr lang="en-US" sz="2800" dirty="0"/>
              <a:t>IR[15:12] is the opcode; IR[8:6] indicates register S1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33400" y="1991380"/>
            <a:ext cx="10972800" cy="2035552"/>
            <a:chOff x="152400" y="1838980"/>
            <a:chExt cx="10972800" cy="2035552"/>
          </a:xfrm>
        </p:grpSpPr>
        <p:sp>
          <p:nvSpPr>
            <p:cNvPr id="4" name="TextBox 3"/>
            <p:cNvSpPr txBox="1"/>
            <p:nvPr/>
          </p:nvSpPr>
          <p:spPr>
            <a:xfrm>
              <a:off x="152400" y="1838980"/>
              <a:ext cx="19603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Arithmetic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2400" y="2304872"/>
              <a:ext cx="109728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		DR, S1, S2	// DR, S1, S2 are registers</a:t>
              </a:r>
            </a:p>
            <a:p>
              <a:r>
                <a:rPr lang="en-US" dirty="0"/>
                <a:t>				// DR &lt;- S1 + S2</a:t>
              </a:r>
            </a:p>
            <a:p>
              <a:r>
                <a:rPr lang="en-US" dirty="0" smtClean="0"/>
                <a:t>				// </a:t>
              </a:r>
              <a:r>
                <a:rPr lang="en-US" dirty="0"/>
                <a:t>set N, Z, P if result negative, zero, or positive</a:t>
              </a:r>
              <a:r>
                <a:rPr lang="en-US" dirty="0" smtClean="0"/>
                <a:t>,</a:t>
              </a:r>
              <a:br>
                <a:rPr lang="en-US" dirty="0" smtClean="0"/>
              </a:br>
              <a:r>
                <a:rPr lang="en-US" dirty="0" smtClean="0"/>
                <a:t>					 </a:t>
              </a:r>
              <a:r>
                <a:rPr lang="en-US" dirty="0"/>
                <a:t>respectively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371600" y="4514672"/>
            <a:ext cx="2590800" cy="2267128"/>
            <a:chOff x="-152400" y="3746500"/>
            <a:chExt cx="2590800" cy="2267128"/>
          </a:xfrm>
        </p:grpSpPr>
        <p:sp>
          <p:nvSpPr>
            <p:cNvPr id="52" name="Freeform 51"/>
            <p:cNvSpPr/>
            <p:nvPr/>
          </p:nvSpPr>
          <p:spPr>
            <a:xfrm>
              <a:off x="287147" y="3746500"/>
              <a:ext cx="2100453" cy="619748"/>
            </a:xfrm>
            <a:custGeom>
              <a:avLst/>
              <a:gdLst>
                <a:gd name="connsiteX0" fmla="*/ 2100453 w 2100453"/>
                <a:gd name="connsiteY0" fmla="*/ 279400 h 619748"/>
                <a:gd name="connsiteX1" fmla="*/ 2075053 w 2100453"/>
                <a:gd name="connsiteY1" fmla="*/ 165100 h 619748"/>
                <a:gd name="connsiteX2" fmla="*/ 2049653 w 2100453"/>
                <a:gd name="connsiteY2" fmla="*/ 127000 h 619748"/>
                <a:gd name="connsiteX3" fmla="*/ 1973453 w 2100453"/>
                <a:gd name="connsiteY3" fmla="*/ 101600 h 619748"/>
                <a:gd name="connsiteX4" fmla="*/ 1744853 w 2100453"/>
                <a:gd name="connsiteY4" fmla="*/ 76200 h 619748"/>
                <a:gd name="connsiteX5" fmla="*/ 1694053 w 2100453"/>
                <a:gd name="connsiteY5" fmla="*/ 63500 h 619748"/>
                <a:gd name="connsiteX6" fmla="*/ 1617853 w 2100453"/>
                <a:gd name="connsiteY6" fmla="*/ 38100 h 619748"/>
                <a:gd name="connsiteX7" fmla="*/ 1503553 w 2100453"/>
                <a:gd name="connsiteY7" fmla="*/ 25400 h 619748"/>
                <a:gd name="connsiteX8" fmla="*/ 1389253 w 2100453"/>
                <a:gd name="connsiteY8" fmla="*/ 0 h 619748"/>
                <a:gd name="connsiteX9" fmla="*/ 1147953 w 2100453"/>
                <a:gd name="connsiteY9" fmla="*/ 12700 h 619748"/>
                <a:gd name="connsiteX10" fmla="*/ 512953 w 2100453"/>
                <a:gd name="connsiteY10" fmla="*/ 25400 h 619748"/>
                <a:gd name="connsiteX11" fmla="*/ 398653 w 2100453"/>
                <a:gd name="connsiteY11" fmla="*/ 38100 h 619748"/>
                <a:gd name="connsiteX12" fmla="*/ 322453 w 2100453"/>
                <a:gd name="connsiteY12" fmla="*/ 63500 h 619748"/>
                <a:gd name="connsiteX13" fmla="*/ 284353 w 2100453"/>
                <a:gd name="connsiteY13" fmla="*/ 76200 h 619748"/>
                <a:gd name="connsiteX14" fmla="*/ 170053 w 2100453"/>
                <a:gd name="connsiteY14" fmla="*/ 165100 h 619748"/>
                <a:gd name="connsiteX15" fmla="*/ 131953 w 2100453"/>
                <a:gd name="connsiteY15" fmla="*/ 190500 h 619748"/>
                <a:gd name="connsiteX16" fmla="*/ 30353 w 2100453"/>
                <a:gd name="connsiteY16" fmla="*/ 215900 h 619748"/>
                <a:gd name="connsiteX17" fmla="*/ 17653 w 2100453"/>
                <a:gd name="connsiteY17" fmla="*/ 393700 h 619748"/>
                <a:gd name="connsiteX18" fmla="*/ 170053 w 2100453"/>
                <a:gd name="connsiteY18" fmla="*/ 469900 h 619748"/>
                <a:gd name="connsiteX19" fmla="*/ 208153 w 2100453"/>
                <a:gd name="connsiteY19" fmla="*/ 482600 h 619748"/>
                <a:gd name="connsiteX20" fmla="*/ 246253 w 2100453"/>
                <a:gd name="connsiteY20" fmla="*/ 495300 h 619748"/>
                <a:gd name="connsiteX21" fmla="*/ 284353 w 2100453"/>
                <a:gd name="connsiteY21" fmla="*/ 520700 h 619748"/>
                <a:gd name="connsiteX22" fmla="*/ 589153 w 2100453"/>
                <a:gd name="connsiteY22" fmla="*/ 533400 h 619748"/>
                <a:gd name="connsiteX23" fmla="*/ 690753 w 2100453"/>
                <a:gd name="connsiteY23" fmla="*/ 558800 h 619748"/>
                <a:gd name="connsiteX24" fmla="*/ 766953 w 2100453"/>
                <a:gd name="connsiteY24" fmla="*/ 584200 h 619748"/>
                <a:gd name="connsiteX25" fmla="*/ 1325753 w 2100453"/>
                <a:gd name="connsiteY25" fmla="*/ 596900 h 619748"/>
                <a:gd name="connsiteX26" fmla="*/ 1884553 w 2100453"/>
                <a:gd name="connsiteY26" fmla="*/ 596900 h 619748"/>
                <a:gd name="connsiteX27" fmla="*/ 1922653 w 2100453"/>
                <a:gd name="connsiteY27" fmla="*/ 584200 h 619748"/>
                <a:gd name="connsiteX28" fmla="*/ 1986153 w 2100453"/>
                <a:gd name="connsiteY28" fmla="*/ 533400 h 619748"/>
                <a:gd name="connsiteX29" fmla="*/ 2011553 w 2100453"/>
                <a:gd name="connsiteY29" fmla="*/ 495300 h 619748"/>
                <a:gd name="connsiteX30" fmla="*/ 2049653 w 2100453"/>
                <a:gd name="connsiteY30" fmla="*/ 469900 h 619748"/>
                <a:gd name="connsiteX31" fmla="*/ 2062353 w 2100453"/>
                <a:gd name="connsiteY31" fmla="*/ 431800 h 619748"/>
                <a:gd name="connsiteX32" fmla="*/ 2049653 w 2100453"/>
                <a:gd name="connsiteY32" fmla="*/ 292100 h 619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100453" h="619748">
                  <a:moveTo>
                    <a:pt x="2100453" y="279400"/>
                  </a:moveTo>
                  <a:cubicBezTo>
                    <a:pt x="2095575" y="250134"/>
                    <a:pt x="2090685" y="196364"/>
                    <a:pt x="2075053" y="165100"/>
                  </a:cubicBezTo>
                  <a:cubicBezTo>
                    <a:pt x="2068227" y="151448"/>
                    <a:pt x="2062596" y="135090"/>
                    <a:pt x="2049653" y="127000"/>
                  </a:cubicBezTo>
                  <a:cubicBezTo>
                    <a:pt x="2026949" y="112810"/>
                    <a:pt x="1998853" y="110067"/>
                    <a:pt x="1973453" y="101600"/>
                  </a:cubicBezTo>
                  <a:cubicBezTo>
                    <a:pt x="1874978" y="68775"/>
                    <a:pt x="1948710" y="89790"/>
                    <a:pt x="1744853" y="76200"/>
                  </a:cubicBezTo>
                  <a:cubicBezTo>
                    <a:pt x="1727920" y="71967"/>
                    <a:pt x="1710771" y="68516"/>
                    <a:pt x="1694053" y="63500"/>
                  </a:cubicBezTo>
                  <a:cubicBezTo>
                    <a:pt x="1668408" y="55807"/>
                    <a:pt x="1644463" y="41057"/>
                    <a:pt x="1617853" y="38100"/>
                  </a:cubicBezTo>
                  <a:lnTo>
                    <a:pt x="1503553" y="25400"/>
                  </a:lnTo>
                  <a:cubicBezTo>
                    <a:pt x="1483961" y="20502"/>
                    <a:pt x="1405376" y="0"/>
                    <a:pt x="1389253" y="0"/>
                  </a:cubicBezTo>
                  <a:cubicBezTo>
                    <a:pt x="1308708" y="0"/>
                    <a:pt x="1228464" y="10366"/>
                    <a:pt x="1147953" y="12700"/>
                  </a:cubicBezTo>
                  <a:lnTo>
                    <a:pt x="512953" y="25400"/>
                  </a:lnTo>
                  <a:cubicBezTo>
                    <a:pt x="474853" y="29633"/>
                    <a:pt x="436243" y="30582"/>
                    <a:pt x="398653" y="38100"/>
                  </a:cubicBezTo>
                  <a:cubicBezTo>
                    <a:pt x="372399" y="43351"/>
                    <a:pt x="347853" y="55033"/>
                    <a:pt x="322453" y="63500"/>
                  </a:cubicBezTo>
                  <a:lnTo>
                    <a:pt x="284353" y="76200"/>
                  </a:lnTo>
                  <a:cubicBezTo>
                    <a:pt x="224667" y="135886"/>
                    <a:pt x="261197" y="104337"/>
                    <a:pt x="170053" y="165100"/>
                  </a:cubicBezTo>
                  <a:cubicBezTo>
                    <a:pt x="157353" y="173567"/>
                    <a:pt x="146920" y="187507"/>
                    <a:pt x="131953" y="190500"/>
                  </a:cubicBezTo>
                  <a:cubicBezTo>
                    <a:pt x="55326" y="205825"/>
                    <a:pt x="88931" y="196374"/>
                    <a:pt x="30353" y="215900"/>
                  </a:cubicBezTo>
                  <a:cubicBezTo>
                    <a:pt x="10917" y="274207"/>
                    <a:pt x="-19729" y="329616"/>
                    <a:pt x="17653" y="393700"/>
                  </a:cubicBezTo>
                  <a:cubicBezTo>
                    <a:pt x="41423" y="434449"/>
                    <a:pt x="130415" y="456687"/>
                    <a:pt x="170053" y="469900"/>
                  </a:cubicBezTo>
                  <a:lnTo>
                    <a:pt x="208153" y="482600"/>
                  </a:lnTo>
                  <a:cubicBezTo>
                    <a:pt x="220853" y="486833"/>
                    <a:pt x="235114" y="487874"/>
                    <a:pt x="246253" y="495300"/>
                  </a:cubicBezTo>
                  <a:cubicBezTo>
                    <a:pt x="258953" y="503767"/>
                    <a:pt x="269183" y="519014"/>
                    <a:pt x="284353" y="520700"/>
                  </a:cubicBezTo>
                  <a:cubicBezTo>
                    <a:pt x="385419" y="531930"/>
                    <a:pt x="487553" y="529167"/>
                    <a:pt x="589153" y="533400"/>
                  </a:cubicBezTo>
                  <a:cubicBezTo>
                    <a:pt x="623020" y="541867"/>
                    <a:pt x="657635" y="547761"/>
                    <a:pt x="690753" y="558800"/>
                  </a:cubicBezTo>
                  <a:cubicBezTo>
                    <a:pt x="716153" y="567267"/>
                    <a:pt x="740186" y="583592"/>
                    <a:pt x="766953" y="584200"/>
                  </a:cubicBezTo>
                  <a:lnTo>
                    <a:pt x="1325753" y="596900"/>
                  </a:lnTo>
                  <a:cubicBezTo>
                    <a:pt x="1552204" y="634642"/>
                    <a:pt x="1429216" y="619112"/>
                    <a:pt x="1884553" y="596900"/>
                  </a:cubicBezTo>
                  <a:cubicBezTo>
                    <a:pt x="1897924" y="596248"/>
                    <a:pt x="1909953" y="588433"/>
                    <a:pt x="1922653" y="584200"/>
                  </a:cubicBezTo>
                  <a:cubicBezTo>
                    <a:pt x="1995446" y="475011"/>
                    <a:pt x="1898519" y="603507"/>
                    <a:pt x="1986153" y="533400"/>
                  </a:cubicBezTo>
                  <a:cubicBezTo>
                    <a:pt x="1998072" y="523865"/>
                    <a:pt x="2000760" y="506093"/>
                    <a:pt x="2011553" y="495300"/>
                  </a:cubicBezTo>
                  <a:cubicBezTo>
                    <a:pt x="2022346" y="484507"/>
                    <a:pt x="2036953" y="478367"/>
                    <a:pt x="2049653" y="469900"/>
                  </a:cubicBezTo>
                  <a:cubicBezTo>
                    <a:pt x="2053886" y="457200"/>
                    <a:pt x="2062353" y="445187"/>
                    <a:pt x="2062353" y="431800"/>
                  </a:cubicBezTo>
                  <a:cubicBezTo>
                    <a:pt x="2062353" y="385041"/>
                    <a:pt x="2049653" y="292100"/>
                    <a:pt x="2049653" y="292100"/>
                  </a:cubicBezTo>
                </a:path>
              </a:pathLst>
            </a:custGeom>
            <a:ln w="57150" cmpd="sng">
              <a:solidFill>
                <a:srgbClr val="FF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-152400" y="4813300"/>
              <a:ext cx="2590800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rgbClr val="FF0000"/>
                  </a:solidFill>
                </a:rPr>
                <a:t>opcode</a:t>
              </a:r>
              <a:endParaRPr lang="en-US" dirty="0">
                <a:solidFill>
                  <a:srgbClr val="FF0000"/>
                </a:solidFill>
              </a:endParaRPr>
            </a:p>
            <a:p>
              <a:pPr algn="ctr"/>
              <a:r>
                <a:rPr lang="en-US" dirty="0">
                  <a:solidFill>
                    <a:srgbClr val="FF0000"/>
                  </a:solidFill>
                </a:rPr>
                <a:t>(0001 indicates ADD instruction)</a:t>
              </a:r>
            </a:p>
          </p:txBody>
        </p:sp>
        <p:cxnSp>
          <p:nvCxnSpPr>
            <p:cNvPr id="55" name="Straight Arrow Connector 54"/>
            <p:cNvCxnSpPr>
              <a:stCxn id="53" idx="0"/>
            </p:cNvCxnSpPr>
            <p:nvPr/>
          </p:nvCxnSpPr>
          <p:spPr bwMode="auto">
            <a:xfrm flipV="1">
              <a:off x="1143000" y="4343400"/>
              <a:ext cx="228600" cy="4699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1" name="Group 60"/>
          <p:cNvGrpSpPr/>
          <p:nvPr/>
        </p:nvGrpSpPr>
        <p:grpSpPr>
          <a:xfrm>
            <a:off x="6400800" y="4501973"/>
            <a:ext cx="2590800" cy="1528465"/>
            <a:chOff x="4876800" y="3733800"/>
            <a:chExt cx="2590800" cy="1528465"/>
          </a:xfrm>
        </p:grpSpPr>
        <p:sp>
          <p:nvSpPr>
            <p:cNvPr id="58" name="Freeform 57"/>
            <p:cNvSpPr/>
            <p:nvPr/>
          </p:nvSpPr>
          <p:spPr>
            <a:xfrm>
              <a:off x="5638800" y="3733800"/>
              <a:ext cx="1600200" cy="619748"/>
            </a:xfrm>
            <a:custGeom>
              <a:avLst/>
              <a:gdLst>
                <a:gd name="connsiteX0" fmla="*/ 2100453 w 2100453"/>
                <a:gd name="connsiteY0" fmla="*/ 279400 h 619748"/>
                <a:gd name="connsiteX1" fmla="*/ 2075053 w 2100453"/>
                <a:gd name="connsiteY1" fmla="*/ 165100 h 619748"/>
                <a:gd name="connsiteX2" fmla="*/ 2049653 w 2100453"/>
                <a:gd name="connsiteY2" fmla="*/ 127000 h 619748"/>
                <a:gd name="connsiteX3" fmla="*/ 1973453 w 2100453"/>
                <a:gd name="connsiteY3" fmla="*/ 101600 h 619748"/>
                <a:gd name="connsiteX4" fmla="*/ 1744853 w 2100453"/>
                <a:gd name="connsiteY4" fmla="*/ 76200 h 619748"/>
                <a:gd name="connsiteX5" fmla="*/ 1694053 w 2100453"/>
                <a:gd name="connsiteY5" fmla="*/ 63500 h 619748"/>
                <a:gd name="connsiteX6" fmla="*/ 1617853 w 2100453"/>
                <a:gd name="connsiteY6" fmla="*/ 38100 h 619748"/>
                <a:gd name="connsiteX7" fmla="*/ 1503553 w 2100453"/>
                <a:gd name="connsiteY7" fmla="*/ 25400 h 619748"/>
                <a:gd name="connsiteX8" fmla="*/ 1389253 w 2100453"/>
                <a:gd name="connsiteY8" fmla="*/ 0 h 619748"/>
                <a:gd name="connsiteX9" fmla="*/ 1147953 w 2100453"/>
                <a:gd name="connsiteY9" fmla="*/ 12700 h 619748"/>
                <a:gd name="connsiteX10" fmla="*/ 512953 w 2100453"/>
                <a:gd name="connsiteY10" fmla="*/ 25400 h 619748"/>
                <a:gd name="connsiteX11" fmla="*/ 398653 w 2100453"/>
                <a:gd name="connsiteY11" fmla="*/ 38100 h 619748"/>
                <a:gd name="connsiteX12" fmla="*/ 322453 w 2100453"/>
                <a:gd name="connsiteY12" fmla="*/ 63500 h 619748"/>
                <a:gd name="connsiteX13" fmla="*/ 284353 w 2100453"/>
                <a:gd name="connsiteY13" fmla="*/ 76200 h 619748"/>
                <a:gd name="connsiteX14" fmla="*/ 170053 w 2100453"/>
                <a:gd name="connsiteY14" fmla="*/ 165100 h 619748"/>
                <a:gd name="connsiteX15" fmla="*/ 131953 w 2100453"/>
                <a:gd name="connsiteY15" fmla="*/ 190500 h 619748"/>
                <a:gd name="connsiteX16" fmla="*/ 30353 w 2100453"/>
                <a:gd name="connsiteY16" fmla="*/ 215900 h 619748"/>
                <a:gd name="connsiteX17" fmla="*/ 17653 w 2100453"/>
                <a:gd name="connsiteY17" fmla="*/ 393700 h 619748"/>
                <a:gd name="connsiteX18" fmla="*/ 170053 w 2100453"/>
                <a:gd name="connsiteY18" fmla="*/ 469900 h 619748"/>
                <a:gd name="connsiteX19" fmla="*/ 208153 w 2100453"/>
                <a:gd name="connsiteY19" fmla="*/ 482600 h 619748"/>
                <a:gd name="connsiteX20" fmla="*/ 246253 w 2100453"/>
                <a:gd name="connsiteY20" fmla="*/ 495300 h 619748"/>
                <a:gd name="connsiteX21" fmla="*/ 284353 w 2100453"/>
                <a:gd name="connsiteY21" fmla="*/ 520700 h 619748"/>
                <a:gd name="connsiteX22" fmla="*/ 589153 w 2100453"/>
                <a:gd name="connsiteY22" fmla="*/ 533400 h 619748"/>
                <a:gd name="connsiteX23" fmla="*/ 690753 w 2100453"/>
                <a:gd name="connsiteY23" fmla="*/ 558800 h 619748"/>
                <a:gd name="connsiteX24" fmla="*/ 766953 w 2100453"/>
                <a:gd name="connsiteY24" fmla="*/ 584200 h 619748"/>
                <a:gd name="connsiteX25" fmla="*/ 1325753 w 2100453"/>
                <a:gd name="connsiteY25" fmla="*/ 596900 h 619748"/>
                <a:gd name="connsiteX26" fmla="*/ 1884553 w 2100453"/>
                <a:gd name="connsiteY26" fmla="*/ 596900 h 619748"/>
                <a:gd name="connsiteX27" fmla="*/ 1922653 w 2100453"/>
                <a:gd name="connsiteY27" fmla="*/ 584200 h 619748"/>
                <a:gd name="connsiteX28" fmla="*/ 1986153 w 2100453"/>
                <a:gd name="connsiteY28" fmla="*/ 533400 h 619748"/>
                <a:gd name="connsiteX29" fmla="*/ 2011553 w 2100453"/>
                <a:gd name="connsiteY29" fmla="*/ 495300 h 619748"/>
                <a:gd name="connsiteX30" fmla="*/ 2049653 w 2100453"/>
                <a:gd name="connsiteY30" fmla="*/ 469900 h 619748"/>
                <a:gd name="connsiteX31" fmla="*/ 2062353 w 2100453"/>
                <a:gd name="connsiteY31" fmla="*/ 431800 h 619748"/>
                <a:gd name="connsiteX32" fmla="*/ 2049653 w 2100453"/>
                <a:gd name="connsiteY32" fmla="*/ 292100 h 619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100453" h="619748">
                  <a:moveTo>
                    <a:pt x="2100453" y="279400"/>
                  </a:moveTo>
                  <a:cubicBezTo>
                    <a:pt x="2095575" y="250134"/>
                    <a:pt x="2090685" y="196364"/>
                    <a:pt x="2075053" y="165100"/>
                  </a:cubicBezTo>
                  <a:cubicBezTo>
                    <a:pt x="2068227" y="151448"/>
                    <a:pt x="2062596" y="135090"/>
                    <a:pt x="2049653" y="127000"/>
                  </a:cubicBezTo>
                  <a:cubicBezTo>
                    <a:pt x="2026949" y="112810"/>
                    <a:pt x="1998853" y="110067"/>
                    <a:pt x="1973453" y="101600"/>
                  </a:cubicBezTo>
                  <a:cubicBezTo>
                    <a:pt x="1874978" y="68775"/>
                    <a:pt x="1948710" y="89790"/>
                    <a:pt x="1744853" y="76200"/>
                  </a:cubicBezTo>
                  <a:cubicBezTo>
                    <a:pt x="1727920" y="71967"/>
                    <a:pt x="1710771" y="68516"/>
                    <a:pt x="1694053" y="63500"/>
                  </a:cubicBezTo>
                  <a:cubicBezTo>
                    <a:pt x="1668408" y="55807"/>
                    <a:pt x="1644463" y="41057"/>
                    <a:pt x="1617853" y="38100"/>
                  </a:cubicBezTo>
                  <a:lnTo>
                    <a:pt x="1503553" y="25400"/>
                  </a:lnTo>
                  <a:cubicBezTo>
                    <a:pt x="1483961" y="20502"/>
                    <a:pt x="1405376" y="0"/>
                    <a:pt x="1389253" y="0"/>
                  </a:cubicBezTo>
                  <a:cubicBezTo>
                    <a:pt x="1308708" y="0"/>
                    <a:pt x="1228464" y="10366"/>
                    <a:pt x="1147953" y="12700"/>
                  </a:cubicBezTo>
                  <a:lnTo>
                    <a:pt x="512953" y="25400"/>
                  </a:lnTo>
                  <a:cubicBezTo>
                    <a:pt x="474853" y="29633"/>
                    <a:pt x="436243" y="30582"/>
                    <a:pt x="398653" y="38100"/>
                  </a:cubicBezTo>
                  <a:cubicBezTo>
                    <a:pt x="372399" y="43351"/>
                    <a:pt x="347853" y="55033"/>
                    <a:pt x="322453" y="63500"/>
                  </a:cubicBezTo>
                  <a:lnTo>
                    <a:pt x="284353" y="76200"/>
                  </a:lnTo>
                  <a:cubicBezTo>
                    <a:pt x="224667" y="135886"/>
                    <a:pt x="261197" y="104337"/>
                    <a:pt x="170053" y="165100"/>
                  </a:cubicBezTo>
                  <a:cubicBezTo>
                    <a:pt x="157353" y="173567"/>
                    <a:pt x="146920" y="187507"/>
                    <a:pt x="131953" y="190500"/>
                  </a:cubicBezTo>
                  <a:cubicBezTo>
                    <a:pt x="55326" y="205825"/>
                    <a:pt x="88931" y="196374"/>
                    <a:pt x="30353" y="215900"/>
                  </a:cubicBezTo>
                  <a:cubicBezTo>
                    <a:pt x="10917" y="274207"/>
                    <a:pt x="-19729" y="329616"/>
                    <a:pt x="17653" y="393700"/>
                  </a:cubicBezTo>
                  <a:cubicBezTo>
                    <a:pt x="41423" y="434449"/>
                    <a:pt x="130415" y="456687"/>
                    <a:pt x="170053" y="469900"/>
                  </a:cubicBezTo>
                  <a:lnTo>
                    <a:pt x="208153" y="482600"/>
                  </a:lnTo>
                  <a:cubicBezTo>
                    <a:pt x="220853" y="486833"/>
                    <a:pt x="235114" y="487874"/>
                    <a:pt x="246253" y="495300"/>
                  </a:cubicBezTo>
                  <a:cubicBezTo>
                    <a:pt x="258953" y="503767"/>
                    <a:pt x="269183" y="519014"/>
                    <a:pt x="284353" y="520700"/>
                  </a:cubicBezTo>
                  <a:cubicBezTo>
                    <a:pt x="385419" y="531930"/>
                    <a:pt x="487553" y="529167"/>
                    <a:pt x="589153" y="533400"/>
                  </a:cubicBezTo>
                  <a:cubicBezTo>
                    <a:pt x="623020" y="541867"/>
                    <a:pt x="657635" y="547761"/>
                    <a:pt x="690753" y="558800"/>
                  </a:cubicBezTo>
                  <a:cubicBezTo>
                    <a:pt x="716153" y="567267"/>
                    <a:pt x="740186" y="583592"/>
                    <a:pt x="766953" y="584200"/>
                  </a:cubicBezTo>
                  <a:lnTo>
                    <a:pt x="1325753" y="596900"/>
                  </a:lnTo>
                  <a:cubicBezTo>
                    <a:pt x="1552204" y="634642"/>
                    <a:pt x="1429216" y="619112"/>
                    <a:pt x="1884553" y="596900"/>
                  </a:cubicBezTo>
                  <a:cubicBezTo>
                    <a:pt x="1897924" y="596248"/>
                    <a:pt x="1909953" y="588433"/>
                    <a:pt x="1922653" y="584200"/>
                  </a:cubicBezTo>
                  <a:cubicBezTo>
                    <a:pt x="1995446" y="475011"/>
                    <a:pt x="1898519" y="603507"/>
                    <a:pt x="1986153" y="533400"/>
                  </a:cubicBezTo>
                  <a:cubicBezTo>
                    <a:pt x="1998072" y="523865"/>
                    <a:pt x="2000760" y="506093"/>
                    <a:pt x="2011553" y="495300"/>
                  </a:cubicBezTo>
                  <a:cubicBezTo>
                    <a:pt x="2022346" y="484507"/>
                    <a:pt x="2036953" y="478367"/>
                    <a:pt x="2049653" y="469900"/>
                  </a:cubicBezTo>
                  <a:cubicBezTo>
                    <a:pt x="2053886" y="457200"/>
                    <a:pt x="2062353" y="445187"/>
                    <a:pt x="2062353" y="431800"/>
                  </a:cubicBezTo>
                  <a:cubicBezTo>
                    <a:pt x="2062353" y="385041"/>
                    <a:pt x="2049653" y="292100"/>
                    <a:pt x="2049653" y="292100"/>
                  </a:cubicBezTo>
                </a:path>
              </a:pathLst>
            </a:custGeom>
            <a:ln w="57150" cmpd="sng">
              <a:solidFill>
                <a:srgbClr val="FF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876800" y="4800600"/>
              <a:ext cx="2590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unused</a:t>
              </a:r>
            </a:p>
          </p:txBody>
        </p:sp>
        <p:cxnSp>
          <p:nvCxnSpPr>
            <p:cNvPr id="60" name="Straight Arrow Connector 59"/>
            <p:cNvCxnSpPr>
              <a:stCxn id="59" idx="0"/>
            </p:cNvCxnSpPr>
            <p:nvPr/>
          </p:nvCxnSpPr>
          <p:spPr bwMode="auto">
            <a:xfrm flipV="1">
              <a:off x="6172200" y="4330700"/>
              <a:ext cx="228600" cy="4699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7" name="Group 6"/>
          <p:cNvGrpSpPr/>
          <p:nvPr/>
        </p:nvGrpSpPr>
        <p:grpSpPr>
          <a:xfrm>
            <a:off x="3429000" y="4501973"/>
            <a:ext cx="7010400" cy="2278797"/>
            <a:chOff x="1905000" y="4501972"/>
            <a:chExt cx="7010400" cy="2278797"/>
          </a:xfrm>
        </p:grpSpPr>
        <p:grpSp>
          <p:nvGrpSpPr>
            <p:cNvPr id="62" name="Group 61"/>
            <p:cNvGrpSpPr/>
            <p:nvPr/>
          </p:nvGrpSpPr>
          <p:grpSpPr>
            <a:xfrm>
              <a:off x="4038600" y="4501972"/>
              <a:ext cx="1981200" cy="2278797"/>
              <a:chOff x="5638800" y="3733800"/>
              <a:chExt cx="1981200" cy="2278797"/>
            </a:xfrm>
          </p:grpSpPr>
          <p:sp>
            <p:nvSpPr>
              <p:cNvPr id="63" name="Freeform 62"/>
              <p:cNvSpPr/>
              <p:nvPr/>
            </p:nvSpPr>
            <p:spPr>
              <a:xfrm>
                <a:off x="5638800" y="3733800"/>
                <a:ext cx="1600200" cy="619748"/>
              </a:xfrm>
              <a:custGeom>
                <a:avLst/>
                <a:gdLst>
                  <a:gd name="connsiteX0" fmla="*/ 2100453 w 2100453"/>
                  <a:gd name="connsiteY0" fmla="*/ 279400 h 619748"/>
                  <a:gd name="connsiteX1" fmla="*/ 2075053 w 2100453"/>
                  <a:gd name="connsiteY1" fmla="*/ 165100 h 619748"/>
                  <a:gd name="connsiteX2" fmla="*/ 2049653 w 2100453"/>
                  <a:gd name="connsiteY2" fmla="*/ 127000 h 619748"/>
                  <a:gd name="connsiteX3" fmla="*/ 1973453 w 2100453"/>
                  <a:gd name="connsiteY3" fmla="*/ 101600 h 619748"/>
                  <a:gd name="connsiteX4" fmla="*/ 1744853 w 2100453"/>
                  <a:gd name="connsiteY4" fmla="*/ 76200 h 619748"/>
                  <a:gd name="connsiteX5" fmla="*/ 1694053 w 2100453"/>
                  <a:gd name="connsiteY5" fmla="*/ 63500 h 619748"/>
                  <a:gd name="connsiteX6" fmla="*/ 1617853 w 2100453"/>
                  <a:gd name="connsiteY6" fmla="*/ 38100 h 619748"/>
                  <a:gd name="connsiteX7" fmla="*/ 1503553 w 2100453"/>
                  <a:gd name="connsiteY7" fmla="*/ 25400 h 619748"/>
                  <a:gd name="connsiteX8" fmla="*/ 1389253 w 2100453"/>
                  <a:gd name="connsiteY8" fmla="*/ 0 h 619748"/>
                  <a:gd name="connsiteX9" fmla="*/ 1147953 w 2100453"/>
                  <a:gd name="connsiteY9" fmla="*/ 12700 h 619748"/>
                  <a:gd name="connsiteX10" fmla="*/ 512953 w 2100453"/>
                  <a:gd name="connsiteY10" fmla="*/ 25400 h 619748"/>
                  <a:gd name="connsiteX11" fmla="*/ 398653 w 2100453"/>
                  <a:gd name="connsiteY11" fmla="*/ 38100 h 619748"/>
                  <a:gd name="connsiteX12" fmla="*/ 322453 w 2100453"/>
                  <a:gd name="connsiteY12" fmla="*/ 63500 h 619748"/>
                  <a:gd name="connsiteX13" fmla="*/ 284353 w 2100453"/>
                  <a:gd name="connsiteY13" fmla="*/ 76200 h 619748"/>
                  <a:gd name="connsiteX14" fmla="*/ 170053 w 2100453"/>
                  <a:gd name="connsiteY14" fmla="*/ 165100 h 619748"/>
                  <a:gd name="connsiteX15" fmla="*/ 131953 w 2100453"/>
                  <a:gd name="connsiteY15" fmla="*/ 190500 h 619748"/>
                  <a:gd name="connsiteX16" fmla="*/ 30353 w 2100453"/>
                  <a:gd name="connsiteY16" fmla="*/ 215900 h 619748"/>
                  <a:gd name="connsiteX17" fmla="*/ 17653 w 2100453"/>
                  <a:gd name="connsiteY17" fmla="*/ 393700 h 619748"/>
                  <a:gd name="connsiteX18" fmla="*/ 170053 w 2100453"/>
                  <a:gd name="connsiteY18" fmla="*/ 469900 h 619748"/>
                  <a:gd name="connsiteX19" fmla="*/ 208153 w 2100453"/>
                  <a:gd name="connsiteY19" fmla="*/ 482600 h 619748"/>
                  <a:gd name="connsiteX20" fmla="*/ 246253 w 2100453"/>
                  <a:gd name="connsiteY20" fmla="*/ 495300 h 619748"/>
                  <a:gd name="connsiteX21" fmla="*/ 284353 w 2100453"/>
                  <a:gd name="connsiteY21" fmla="*/ 520700 h 619748"/>
                  <a:gd name="connsiteX22" fmla="*/ 589153 w 2100453"/>
                  <a:gd name="connsiteY22" fmla="*/ 533400 h 619748"/>
                  <a:gd name="connsiteX23" fmla="*/ 690753 w 2100453"/>
                  <a:gd name="connsiteY23" fmla="*/ 558800 h 619748"/>
                  <a:gd name="connsiteX24" fmla="*/ 766953 w 2100453"/>
                  <a:gd name="connsiteY24" fmla="*/ 584200 h 619748"/>
                  <a:gd name="connsiteX25" fmla="*/ 1325753 w 2100453"/>
                  <a:gd name="connsiteY25" fmla="*/ 596900 h 619748"/>
                  <a:gd name="connsiteX26" fmla="*/ 1884553 w 2100453"/>
                  <a:gd name="connsiteY26" fmla="*/ 596900 h 619748"/>
                  <a:gd name="connsiteX27" fmla="*/ 1922653 w 2100453"/>
                  <a:gd name="connsiteY27" fmla="*/ 584200 h 619748"/>
                  <a:gd name="connsiteX28" fmla="*/ 1986153 w 2100453"/>
                  <a:gd name="connsiteY28" fmla="*/ 533400 h 619748"/>
                  <a:gd name="connsiteX29" fmla="*/ 2011553 w 2100453"/>
                  <a:gd name="connsiteY29" fmla="*/ 495300 h 619748"/>
                  <a:gd name="connsiteX30" fmla="*/ 2049653 w 2100453"/>
                  <a:gd name="connsiteY30" fmla="*/ 469900 h 619748"/>
                  <a:gd name="connsiteX31" fmla="*/ 2062353 w 2100453"/>
                  <a:gd name="connsiteY31" fmla="*/ 431800 h 619748"/>
                  <a:gd name="connsiteX32" fmla="*/ 2049653 w 2100453"/>
                  <a:gd name="connsiteY32" fmla="*/ 292100 h 619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100453" h="619748">
                    <a:moveTo>
                      <a:pt x="2100453" y="279400"/>
                    </a:moveTo>
                    <a:cubicBezTo>
                      <a:pt x="2095575" y="250134"/>
                      <a:pt x="2090685" y="196364"/>
                      <a:pt x="2075053" y="165100"/>
                    </a:cubicBezTo>
                    <a:cubicBezTo>
                      <a:pt x="2068227" y="151448"/>
                      <a:pt x="2062596" y="135090"/>
                      <a:pt x="2049653" y="127000"/>
                    </a:cubicBezTo>
                    <a:cubicBezTo>
                      <a:pt x="2026949" y="112810"/>
                      <a:pt x="1998853" y="110067"/>
                      <a:pt x="1973453" y="101600"/>
                    </a:cubicBezTo>
                    <a:cubicBezTo>
                      <a:pt x="1874978" y="68775"/>
                      <a:pt x="1948710" y="89790"/>
                      <a:pt x="1744853" y="76200"/>
                    </a:cubicBezTo>
                    <a:cubicBezTo>
                      <a:pt x="1727920" y="71967"/>
                      <a:pt x="1710771" y="68516"/>
                      <a:pt x="1694053" y="63500"/>
                    </a:cubicBezTo>
                    <a:cubicBezTo>
                      <a:pt x="1668408" y="55807"/>
                      <a:pt x="1644463" y="41057"/>
                      <a:pt x="1617853" y="38100"/>
                    </a:cubicBezTo>
                    <a:lnTo>
                      <a:pt x="1503553" y="25400"/>
                    </a:lnTo>
                    <a:cubicBezTo>
                      <a:pt x="1483961" y="20502"/>
                      <a:pt x="1405376" y="0"/>
                      <a:pt x="1389253" y="0"/>
                    </a:cubicBezTo>
                    <a:cubicBezTo>
                      <a:pt x="1308708" y="0"/>
                      <a:pt x="1228464" y="10366"/>
                      <a:pt x="1147953" y="12700"/>
                    </a:cubicBezTo>
                    <a:lnTo>
                      <a:pt x="512953" y="25400"/>
                    </a:lnTo>
                    <a:cubicBezTo>
                      <a:pt x="474853" y="29633"/>
                      <a:pt x="436243" y="30582"/>
                      <a:pt x="398653" y="38100"/>
                    </a:cubicBezTo>
                    <a:cubicBezTo>
                      <a:pt x="372399" y="43351"/>
                      <a:pt x="347853" y="55033"/>
                      <a:pt x="322453" y="63500"/>
                    </a:cubicBezTo>
                    <a:lnTo>
                      <a:pt x="284353" y="76200"/>
                    </a:lnTo>
                    <a:cubicBezTo>
                      <a:pt x="224667" y="135886"/>
                      <a:pt x="261197" y="104337"/>
                      <a:pt x="170053" y="165100"/>
                    </a:cubicBezTo>
                    <a:cubicBezTo>
                      <a:pt x="157353" y="173567"/>
                      <a:pt x="146920" y="187507"/>
                      <a:pt x="131953" y="190500"/>
                    </a:cubicBezTo>
                    <a:cubicBezTo>
                      <a:pt x="55326" y="205825"/>
                      <a:pt x="88931" y="196374"/>
                      <a:pt x="30353" y="215900"/>
                    </a:cubicBezTo>
                    <a:cubicBezTo>
                      <a:pt x="10917" y="274207"/>
                      <a:pt x="-19729" y="329616"/>
                      <a:pt x="17653" y="393700"/>
                    </a:cubicBezTo>
                    <a:cubicBezTo>
                      <a:pt x="41423" y="434449"/>
                      <a:pt x="130415" y="456687"/>
                      <a:pt x="170053" y="469900"/>
                    </a:cubicBezTo>
                    <a:lnTo>
                      <a:pt x="208153" y="482600"/>
                    </a:lnTo>
                    <a:cubicBezTo>
                      <a:pt x="220853" y="486833"/>
                      <a:pt x="235114" y="487874"/>
                      <a:pt x="246253" y="495300"/>
                    </a:cubicBezTo>
                    <a:cubicBezTo>
                      <a:pt x="258953" y="503767"/>
                      <a:pt x="269183" y="519014"/>
                      <a:pt x="284353" y="520700"/>
                    </a:cubicBezTo>
                    <a:cubicBezTo>
                      <a:pt x="385419" y="531930"/>
                      <a:pt x="487553" y="529167"/>
                      <a:pt x="589153" y="533400"/>
                    </a:cubicBezTo>
                    <a:cubicBezTo>
                      <a:pt x="623020" y="541867"/>
                      <a:pt x="657635" y="547761"/>
                      <a:pt x="690753" y="558800"/>
                    </a:cubicBezTo>
                    <a:cubicBezTo>
                      <a:pt x="716153" y="567267"/>
                      <a:pt x="740186" y="583592"/>
                      <a:pt x="766953" y="584200"/>
                    </a:cubicBezTo>
                    <a:lnTo>
                      <a:pt x="1325753" y="596900"/>
                    </a:lnTo>
                    <a:cubicBezTo>
                      <a:pt x="1552204" y="634642"/>
                      <a:pt x="1429216" y="619112"/>
                      <a:pt x="1884553" y="596900"/>
                    </a:cubicBezTo>
                    <a:cubicBezTo>
                      <a:pt x="1897924" y="596248"/>
                      <a:pt x="1909953" y="588433"/>
                      <a:pt x="1922653" y="584200"/>
                    </a:cubicBezTo>
                    <a:cubicBezTo>
                      <a:pt x="1995446" y="475011"/>
                      <a:pt x="1898519" y="603507"/>
                      <a:pt x="1986153" y="533400"/>
                    </a:cubicBezTo>
                    <a:cubicBezTo>
                      <a:pt x="1998072" y="523865"/>
                      <a:pt x="2000760" y="506093"/>
                      <a:pt x="2011553" y="495300"/>
                    </a:cubicBezTo>
                    <a:cubicBezTo>
                      <a:pt x="2022346" y="484507"/>
                      <a:pt x="2036953" y="478367"/>
                      <a:pt x="2049653" y="469900"/>
                    </a:cubicBezTo>
                    <a:cubicBezTo>
                      <a:pt x="2053886" y="457200"/>
                      <a:pt x="2062353" y="445187"/>
                      <a:pt x="2062353" y="431800"/>
                    </a:cubicBezTo>
                    <a:cubicBezTo>
                      <a:pt x="2062353" y="385041"/>
                      <a:pt x="2049653" y="292100"/>
                      <a:pt x="2049653" y="292100"/>
                    </a:cubicBezTo>
                  </a:path>
                </a:pathLst>
              </a:custGeom>
              <a:ln w="57150" cmpd="sng">
                <a:solidFill>
                  <a:srgbClr val="FF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638800" y="5181600"/>
                <a:ext cx="1981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source register 1</a:t>
                </a:r>
              </a:p>
            </p:txBody>
          </p:sp>
          <p:cxnSp>
            <p:nvCxnSpPr>
              <p:cNvPr id="65" name="Straight Arrow Connector 64"/>
              <p:cNvCxnSpPr/>
              <p:nvPr/>
            </p:nvCxnSpPr>
            <p:spPr bwMode="auto">
              <a:xfrm flipH="1" flipV="1">
                <a:off x="6400800" y="4343400"/>
                <a:ext cx="228600" cy="83820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66" name="Group 65"/>
            <p:cNvGrpSpPr/>
            <p:nvPr/>
          </p:nvGrpSpPr>
          <p:grpSpPr>
            <a:xfrm>
              <a:off x="1905000" y="4501972"/>
              <a:ext cx="2590800" cy="2202597"/>
              <a:chOff x="5105400" y="3733800"/>
              <a:chExt cx="2590800" cy="2202597"/>
            </a:xfrm>
          </p:grpSpPr>
          <p:sp>
            <p:nvSpPr>
              <p:cNvPr id="67" name="Freeform 66"/>
              <p:cNvSpPr/>
              <p:nvPr/>
            </p:nvSpPr>
            <p:spPr>
              <a:xfrm>
                <a:off x="5638800" y="3733800"/>
                <a:ext cx="1600200" cy="619748"/>
              </a:xfrm>
              <a:custGeom>
                <a:avLst/>
                <a:gdLst>
                  <a:gd name="connsiteX0" fmla="*/ 2100453 w 2100453"/>
                  <a:gd name="connsiteY0" fmla="*/ 279400 h 619748"/>
                  <a:gd name="connsiteX1" fmla="*/ 2075053 w 2100453"/>
                  <a:gd name="connsiteY1" fmla="*/ 165100 h 619748"/>
                  <a:gd name="connsiteX2" fmla="*/ 2049653 w 2100453"/>
                  <a:gd name="connsiteY2" fmla="*/ 127000 h 619748"/>
                  <a:gd name="connsiteX3" fmla="*/ 1973453 w 2100453"/>
                  <a:gd name="connsiteY3" fmla="*/ 101600 h 619748"/>
                  <a:gd name="connsiteX4" fmla="*/ 1744853 w 2100453"/>
                  <a:gd name="connsiteY4" fmla="*/ 76200 h 619748"/>
                  <a:gd name="connsiteX5" fmla="*/ 1694053 w 2100453"/>
                  <a:gd name="connsiteY5" fmla="*/ 63500 h 619748"/>
                  <a:gd name="connsiteX6" fmla="*/ 1617853 w 2100453"/>
                  <a:gd name="connsiteY6" fmla="*/ 38100 h 619748"/>
                  <a:gd name="connsiteX7" fmla="*/ 1503553 w 2100453"/>
                  <a:gd name="connsiteY7" fmla="*/ 25400 h 619748"/>
                  <a:gd name="connsiteX8" fmla="*/ 1389253 w 2100453"/>
                  <a:gd name="connsiteY8" fmla="*/ 0 h 619748"/>
                  <a:gd name="connsiteX9" fmla="*/ 1147953 w 2100453"/>
                  <a:gd name="connsiteY9" fmla="*/ 12700 h 619748"/>
                  <a:gd name="connsiteX10" fmla="*/ 512953 w 2100453"/>
                  <a:gd name="connsiteY10" fmla="*/ 25400 h 619748"/>
                  <a:gd name="connsiteX11" fmla="*/ 398653 w 2100453"/>
                  <a:gd name="connsiteY11" fmla="*/ 38100 h 619748"/>
                  <a:gd name="connsiteX12" fmla="*/ 322453 w 2100453"/>
                  <a:gd name="connsiteY12" fmla="*/ 63500 h 619748"/>
                  <a:gd name="connsiteX13" fmla="*/ 284353 w 2100453"/>
                  <a:gd name="connsiteY13" fmla="*/ 76200 h 619748"/>
                  <a:gd name="connsiteX14" fmla="*/ 170053 w 2100453"/>
                  <a:gd name="connsiteY14" fmla="*/ 165100 h 619748"/>
                  <a:gd name="connsiteX15" fmla="*/ 131953 w 2100453"/>
                  <a:gd name="connsiteY15" fmla="*/ 190500 h 619748"/>
                  <a:gd name="connsiteX16" fmla="*/ 30353 w 2100453"/>
                  <a:gd name="connsiteY16" fmla="*/ 215900 h 619748"/>
                  <a:gd name="connsiteX17" fmla="*/ 17653 w 2100453"/>
                  <a:gd name="connsiteY17" fmla="*/ 393700 h 619748"/>
                  <a:gd name="connsiteX18" fmla="*/ 170053 w 2100453"/>
                  <a:gd name="connsiteY18" fmla="*/ 469900 h 619748"/>
                  <a:gd name="connsiteX19" fmla="*/ 208153 w 2100453"/>
                  <a:gd name="connsiteY19" fmla="*/ 482600 h 619748"/>
                  <a:gd name="connsiteX20" fmla="*/ 246253 w 2100453"/>
                  <a:gd name="connsiteY20" fmla="*/ 495300 h 619748"/>
                  <a:gd name="connsiteX21" fmla="*/ 284353 w 2100453"/>
                  <a:gd name="connsiteY21" fmla="*/ 520700 h 619748"/>
                  <a:gd name="connsiteX22" fmla="*/ 589153 w 2100453"/>
                  <a:gd name="connsiteY22" fmla="*/ 533400 h 619748"/>
                  <a:gd name="connsiteX23" fmla="*/ 690753 w 2100453"/>
                  <a:gd name="connsiteY23" fmla="*/ 558800 h 619748"/>
                  <a:gd name="connsiteX24" fmla="*/ 766953 w 2100453"/>
                  <a:gd name="connsiteY24" fmla="*/ 584200 h 619748"/>
                  <a:gd name="connsiteX25" fmla="*/ 1325753 w 2100453"/>
                  <a:gd name="connsiteY25" fmla="*/ 596900 h 619748"/>
                  <a:gd name="connsiteX26" fmla="*/ 1884553 w 2100453"/>
                  <a:gd name="connsiteY26" fmla="*/ 596900 h 619748"/>
                  <a:gd name="connsiteX27" fmla="*/ 1922653 w 2100453"/>
                  <a:gd name="connsiteY27" fmla="*/ 584200 h 619748"/>
                  <a:gd name="connsiteX28" fmla="*/ 1986153 w 2100453"/>
                  <a:gd name="connsiteY28" fmla="*/ 533400 h 619748"/>
                  <a:gd name="connsiteX29" fmla="*/ 2011553 w 2100453"/>
                  <a:gd name="connsiteY29" fmla="*/ 495300 h 619748"/>
                  <a:gd name="connsiteX30" fmla="*/ 2049653 w 2100453"/>
                  <a:gd name="connsiteY30" fmla="*/ 469900 h 619748"/>
                  <a:gd name="connsiteX31" fmla="*/ 2062353 w 2100453"/>
                  <a:gd name="connsiteY31" fmla="*/ 431800 h 619748"/>
                  <a:gd name="connsiteX32" fmla="*/ 2049653 w 2100453"/>
                  <a:gd name="connsiteY32" fmla="*/ 292100 h 619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100453" h="619748">
                    <a:moveTo>
                      <a:pt x="2100453" y="279400"/>
                    </a:moveTo>
                    <a:cubicBezTo>
                      <a:pt x="2095575" y="250134"/>
                      <a:pt x="2090685" y="196364"/>
                      <a:pt x="2075053" y="165100"/>
                    </a:cubicBezTo>
                    <a:cubicBezTo>
                      <a:pt x="2068227" y="151448"/>
                      <a:pt x="2062596" y="135090"/>
                      <a:pt x="2049653" y="127000"/>
                    </a:cubicBezTo>
                    <a:cubicBezTo>
                      <a:pt x="2026949" y="112810"/>
                      <a:pt x="1998853" y="110067"/>
                      <a:pt x="1973453" y="101600"/>
                    </a:cubicBezTo>
                    <a:cubicBezTo>
                      <a:pt x="1874978" y="68775"/>
                      <a:pt x="1948710" y="89790"/>
                      <a:pt x="1744853" y="76200"/>
                    </a:cubicBezTo>
                    <a:cubicBezTo>
                      <a:pt x="1727920" y="71967"/>
                      <a:pt x="1710771" y="68516"/>
                      <a:pt x="1694053" y="63500"/>
                    </a:cubicBezTo>
                    <a:cubicBezTo>
                      <a:pt x="1668408" y="55807"/>
                      <a:pt x="1644463" y="41057"/>
                      <a:pt x="1617853" y="38100"/>
                    </a:cubicBezTo>
                    <a:lnTo>
                      <a:pt x="1503553" y="25400"/>
                    </a:lnTo>
                    <a:cubicBezTo>
                      <a:pt x="1483961" y="20502"/>
                      <a:pt x="1405376" y="0"/>
                      <a:pt x="1389253" y="0"/>
                    </a:cubicBezTo>
                    <a:cubicBezTo>
                      <a:pt x="1308708" y="0"/>
                      <a:pt x="1228464" y="10366"/>
                      <a:pt x="1147953" y="12700"/>
                    </a:cubicBezTo>
                    <a:lnTo>
                      <a:pt x="512953" y="25400"/>
                    </a:lnTo>
                    <a:cubicBezTo>
                      <a:pt x="474853" y="29633"/>
                      <a:pt x="436243" y="30582"/>
                      <a:pt x="398653" y="38100"/>
                    </a:cubicBezTo>
                    <a:cubicBezTo>
                      <a:pt x="372399" y="43351"/>
                      <a:pt x="347853" y="55033"/>
                      <a:pt x="322453" y="63500"/>
                    </a:cubicBezTo>
                    <a:lnTo>
                      <a:pt x="284353" y="76200"/>
                    </a:lnTo>
                    <a:cubicBezTo>
                      <a:pt x="224667" y="135886"/>
                      <a:pt x="261197" y="104337"/>
                      <a:pt x="170053" y="165100"/>
                    </a:cubicBezTo>
                    <a:cubicBezTo>
                      <a:pt x="157353" y="173567"/>
                      <a:pt x="146920" y="187507"/>
                      <a:pt x="131953" y="190500"/>
                    </a:cubicBezTo>
                    <a:cubicBezTo>
                      <a:pt x="55326" y="205825"/>
                      <a:pt x="88931" y="196374"/>
                      <a:pt x="30353" y="215900"/>
                    </a:cubicBezTo>
                    <a:cubicBezTo>
                      <a:pt x="10917" y="274207"/>
                      <a:pt x="-19729" y="329616"/>
                      <a:pt x="17653" y="393700"/>
                    </a:cubicBezTo>
                    <a:cubicBezTo>
                      <a:pt x="41423" y="434449"/>
                      <a:pt x="130415" y="456687"/>
                      <a:pt x="170053" y="469900"/>
                    </a:cubicBezTo>
                    <a:lnTo>
                      <a:pt x="208153" y="482600"/>
                    </a:lnTo>
                    <a:cubicBezTo>
                      <a:pt x="220853" y="486833"/>
                      <a:pt x="235114" y="487874"/>
                      <a:pt x="246253" y="495300"/>
                    </a:cubicBezTo>
                    <a:cubicBezTo>
                      <a:pt x="258953" y="503767"/>
                      <a:pt x="269183" y="519014"/>
                      <a:pt x="284353" y="520700"/>
                    </a:cubicBezTo>
                    <a:cubicBezTo>
                      <a:pt x="385419" y="531930"/>
                      <a:pt x="487553" y="529167"/>
                      <a:pt x="589153" y="533400"/>
                    </a:cubicBezTo>
                    <a:cubicBezTo>
                      <a:pt x="623020" y="541867"/>
                      <a:pt x="657635" y="547761"/>
                      <a:pt x="690753" y="558800"/>
                    </a:cubicBezTo>
                    <a:cubicBezTo>
                      <a:pt x="716153" y="567267"/>
                      <a:pt x="740186" y="583592"/>
                      <a:pt x="766953" y="584200"/>
                    </a:cubicBezTo>
                    <a:lnTo>
                      <a:pt x="1325753" y="596900"/>
                    </a:lnTo>
                    <a:cubicBezTo>
                      <a:pt x="1552204" y="634642"/>
                      <a:pt x="1429216" y="619112"/>
                      <a:pt x="1884553" y="596900"/>
                    </a:cubicBezTo>
                    <a:cubicBezTo>
                      <a:pt x="1897924" y="596248"/>
                      <a:pt x="1909953" y="588433"/>
                      <a:pt x="1922653" y="584200"/>
                    </a:cubicBezTo>
                    <a:cubicBezTo>
                      <a:pt x="1995446" y="475011"/>
                      <a:pt x="1898519" y="603507"/>
                      <a:pt x="1986153" y="533400"/>
                    </a:cubicBezTo>
                    <a:cubicBezTo>
                      <a:pt x="1998072" y="523865"/>
                      <a:pt x="2000760" y="506093"/>
                      <a:pt x="2011553" y="495300"/>
                    </a:cubicBezTo>
                    <a:cubicBezTo>
                      <a:pt x="2022346" y="484507"/>
                      <a:pt x="2036953" y="478367"/>
                      <a:pt x="2049653" y="469900"/>
                    </a:cubicBezTo>
                    <a:cubicBezTo>
                      <a:pt x="2053886" y="457200"/>
                      <a:pt x="2062353" y="445187"/>
                      <a:pt x="2062353" y="431800"/>
                    </a:cubicBezTo>
                    <a:cubicBezTo>
                      <a:pt x="2062353" y="385041"/>
                      <a:pt x="2049653" y="292100"/>
                      <a:pt x="2049653" y="292100"/>
                    </a:cubicBezTo>
                  </a:path>
                </a:pathLst>
              </a:custGeom>
              <a:ln w="57150" cmpd="sng">
                <a:solidFill>
                  <a:srgbClr val="FF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5105400" y="5105400"/>
                <a:ext cx="25908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destination</a:t>
                </a:r>
              </a:p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register</a:t>
                </a:r>
              </a:p>
            </p:txBody>
          </p:sp>
          <p:cxnSp>
            <p:nvCxnSpPr>
              <p:cNvPr id="69" name="Straight Arrow Connector 68"/>
              <p:cNvCxnSpPr>
                <a:stCxn id="68" idx="0"/>
                <a:endCxn id="67" idx="25"/>
              </p:cNvCxnSpPr>
              <p:nvPr/>
            </p:nvCxnSpPr>
            <p:spPr bwMode="auto">
              <a:xfrm flipV="1">
                <a:off x="6400800" y="4330700"/>
                <a:ext cx="248006" cy="77470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70" name="Group 69"/>
            <p:cNvGrpSpPr/>
            <p:nvPr/>
          </p:nvGrpSpPr>
          <p:grpSpPr>
            <a:xfrm>
              <a:off x="6934200" y="4501972"/>
              <a:ext cx="1981200" cy="2278797"/>
              <a:chOff x="5257800" y="3733800"/>
              <a:chExt cx="1981200" cy="2278797"/>
            </a:xfrm>
          </p:grpSpPr>
          <p:sp>
            <p:nvSpPr>
              <p:cNvPr id="71" name="Freeform 70"/>
              <p:cNvSpPr/>
              <p:nvPr/>
            </p:nvSpPr>
            <p:spPr>
              <a:xfrm>
                <a:off x="5638800" y="3733800"/>
                <a:ext cx="1600200" cy="619748"/>
              </a:xfrm>
              <a:custGeom>
                <a:avLst/>
                <a:gdLst>
                  <a:gd name="connsiteX0" fmla="*/ 2100453 w 2100453"/>
                  <a:gd name="connsiteY0" fmla="*/ 279400 h 619748"/>
                  <a:gd name="connsiteX1" fmla="*/ 2075053 w 2100453"/>
                  <a:gd name="connsiteY1" fmla="*/ 165100 h 619748"/>
                  <a:gd name="connsiteX2" fmla="*/ 2049653 w 2100453"/>
                  <a:gd name="connsiteY2" fmla="*/ 127000 h 619748"/>
                  <a:gd name="connsiteX3" fmla="*/ 1973453 w 2100453"/>
                  <a:gd name="connsiteY3" fmla="*/ 101600 h 619748"/>
                  <a:gd name="connsiteX4" fmla="*/ 1744853 w 2100453"/>
                  <a:gd name="connsiteY4" fmla="*/ 76200 h 619748"/>
                  <a:gd name="connsiteX5" fmla="*/ 1694053 w 2100453"/>
                  <a:gd name="connsiteY5" fmla="*/ 63500 h 619748"/>
                  <a:gd name="connsiteX6" fmla="*/ 1617853 w 2100453"/>
                  <a:gd name="connsiteY6" fmla="*/ 38100 h 619748"/>
                  <a:gd name="connsiteX7" fmla="*/ 1503553 w 2100453"/>
                  <a:gd name="connsiteY7" fmla="*/ 25400 h 619748"/>
                  <a:gd name="connsiteX8" fmla="*/ 1389253 w 2100453"/>
                  <a:gd name="connsiteY8" fmla="*/ 0 h 619748"/>
                  <a:gd name="connsiteX9" fmla="*/ 1147953 w 2100453"/>
                  <a:gd name="connsiteY9" fmla="*/ 12700 h 619748"/>
                  <a:gd name="connsiteX10" fmla="*/ 512953 w 2100453"/>
                  <a:gd name="connsiteY10" fmla="*/ 25400 h 619748"/>
                  <a:gd name="connsiteX11" fmla="*/ 398653 w 2100453"/>
                  <a:gd name="connsiteY11" fmla="*/ 38100 h 619748"/>
                  <a:gd name="connsiteX12" fmla="*/ 322453 w 2100453"/>
                  <a:gd name="connsiteY12" fmla="*/ 63500 h 619748"/>
                  <a:gd name="connsiteX13" fmla="*/ 284353 w 2100453"/>
                  <a:gd name="connsiteY13" fmla="*/ 76200 h 619748"/>
                  <a:gd name="connsiteX14" fmla="*/ 170053 w 2100453"/>
                  <a:gd name="connsiteY14" fmla="*/ 165100 h 619748"/>
                  <a:gd name="connsiteX15" fmla="*/ 131953 w 2100453"/>
                  <a:gd name="connsiteY15" fmla="*/ 190500 h 619748"/>
                  <a:gd name="connsiteX16" fmla="*/ 30353 w 2100453"/>
                  <a:gd name="connsiteY16" fmla="*/ 215900 h 619748"/>
                  <a:gd name="connsiteX17" fmla="*/ 17653 w 2100453"/>
                  <a:gd name="connsiteY17" fmla="*/ 393700 h 619748"/>
                  <a:gd name="connsiteX18" fmla="*/ 170053 w 2100453"/>
                  <a:gd name="connsiteY18" fmla="*/ 469900 h 619748"/>
                  <a:gd name="connsiteX19" fmla="*/ 208153 w 2100453"/>
                  <a:gd name="connsiteY19" fmla="*/ 482600 h 619748"/>
                  <a:gd name="connsiteX20" fmla="*/ 246253 w 2100453"/>
                  <a:gd name="connsiteY20" fmla="*/ 495300 h 619748"/>
                  <a:gd name="connsiteX21" fmla="*/ 284353 w 2100453"/>
                  <a:gd name="connsiteY21" fmla="*/ 520700 h 619748"/>
                  <a:gd name="connsiteX22" fmla="*/ 589153 w 2100453"/>
                  <a:gd name="connsiteY22" fmla="*/ 533400 h 619748"/>
                  <a:gd name="connsiteX23" fmla="*/ 690753 w 2100453"/>
                  <a:gd name="connsiteY23" fmla="*/ 558800 h 619748"/>
                  <a:gd name="connsiteX24" fmla="*/ 766953 w 2100453"/>
                  <a:gd name="connsiteY24" fmla="*/ 584200 h 619748"/>
                  <a:gd name="connsiteX25" fmla="*/ 1325753 w 2100453"/>
                  <a:gd name="connsiteY25" fmla="*/ 596900 h 619748"/>
                  <a:gd name="connsiteX26" fmla="*/ 1884553 w 2100453"/>
                  <a:gd name="connsiteY26" fmla="*/ 596900 h 619748"/>
                  <a:gd name="connsiteX27" fmla="*/ 1922653 w 2100453"/>
                  <a:gd name="connsiteY27" fmla="*/ 584200 h 619748"/>
                  <a:gd name="connsiteX28" fmla="*/ 1986153 w 2100453"/>
                  <a:gd name="connsiteY28" fmla="*/ 533400 h 619748"/>
                  <a:gd name="connsiteX29" fmla="*/ 2011553 w 2100453"/>
                  <a:gd name="connsiteY29" fmla="*/ 495300 h 619748"/>
                  <a:gd name="connsiteX30" fmla="*/ 2049653 w 2100453"/>
                  <a:gd name="connsiteY30" fmla="*/ 469900 h 619748"/>
                  <a:gd name="connsiteX31" fmla="*/ 2062353 w 2100453"/>
                  <a:gd name="connsiteY31" fmla="*/ 431800 h 619748"/>
                  <a:gd name="connsiteX32" fmla="*/ 2049653 w 2100453"/>
                  <a:gd name="connsiteY32" fmla="*/ 292100 h 619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100453" h="619748">
                    <a:moveTo>
                      <a:pt x="2100453" y="279400"/>
                    </a:moveTo>
                    <a:cubicBezTo>
                      <a:pt x="2095575" y="250134"/>
                      <a:pt x="2090685" y="196364"/>
                      <a:pt x="2075053" y="165100"/>
                    </a:cubicBezTo>
                    <a:cubicBezTo>
                      <a:pt x="2068227" y="151448"/>
                      <a:pt x="2062596" y="135090"/>
                      <a:pt x="2049653" y="127000"/>
                    </a:cubicBezTo>
                    <a:cubicBezTo>
                      <a:pt x="2026949" y="112810"/>
                      <a:pt x="1998853" y="110067"/>
                      <a:pt x="1973453" y="101600"/>
                    </a:cubicBezTo>
                    <a:cubicBezTo>
                      <a:pt x="1874978" y="68775"/>
                      <a:pt x="1948710" y="89790"/>
                      <a:pt x="1744853" y="76200"/>
                    </a:cubicBezTo>
                    <a:cubicBezTo>
                      <a:pt x="1727920" y="71967"/>
                      <a:pt x="1710771" y="68516"/>
                      <a:pt x="1694053" y="63500"/>
                    </a:cubicBezTo>
                    <a:cubicBezTo>
                      <a:pt x="1668408" y="55807"/>
                      <a:pt x="1644463" y="41057"/>
                      <a:pt x="1617853" y="38100"/>
                    </a:cubicBezTo>
                    <a:lnTo>
                      <a:pt x="1503553" y="25400"/>
                    </a:lnTo>
                    <a:cubicBezTo>
                      <a:pt x="1483961" y="20502"/>
                      <a:pt x="1405376" y="0"/>
                      <a:pt x="1389253" y="0"/>
                    </a:cubicBezTo>
                    <a:cubicBezTo>
                      <a:pt x="1308708" y="0"/>
                      <a:pt x="1228464" y="10366"/>
                      <a:pt x="1147953" y="12700"/>
                    </a:cubicBezTo>
                    <a:lnTo>
                      <a:pt x="512953" y="25400"/>
                    </a:lnTo>
                    <a:cubicBezTo>
                      <a:pt x="474853" y="29633"/>
                      <a:pt x="436243" y="30582"/>
                      <a:pt x="398653" y="38100"/>
                    </a:cubicBezTo>
                    <a:cubicBezTo>
                      <a:pt x="372399" y="43351"/>
                      <a:pt x="347853" y="55033"/>
                      <a:pt x="322453" y="63500"/>
                    </a:cubicBezTo>
                    <a:lnTo>
                      <a:pt x="284353" y="76200"/>
                    </a:lnTo>
                    <a:cubicBezTo>
                      <a:pt x="224667" y="135886"/>
                      <a:pt x="261197" y="104337"/>
                      <a:pt x="170053" y="165100"/>
                    </a:cubicBezTo>
                    <a:cubicBezTo>
                      <a:pt x="157353" y="173567"/>
                      <a:pt x="146920" y="187507"/>
                      <a:pt x="131953" y="190500"/>
                    </a:cubicBezTo>
                    <a:cubicBezTo>
                      <a:pt x="55326" y="205825"/>
                      <a:pt x="88931" y="196374"/>
                      <a:pt x="30353" y="215900"/>
                    </a:cubicBezTo>
                    <a:cubicBezTo>
                      <a:pt x="10917" y="274207"/>
                      <a:pt x="-19729" y="329616"/>
                      <a:pt x="17653" y="393700"/>
                    </a:cubicBezTo>
                    <a:cubicBezTo>
                      <a:pt x="41423" y="434449"/>
                      <a:pt x="130415" y="456687"/>
                      <a:pt x="170053" y="469900"/>
                    </a:cubicBezTo>
                    <a:lnTo>
                      <a:pt x="208153" y="482600"/>
                    </a:lnTo>
                    <a:cubicBezTo>
                      <a:pt x="220853" y="486833"/>
                      <a:pt x="235114" y="487874"/>
                      <a:pt x="246253" y="495300"/>
                    </a:cubicBezTo>
                    <a:cubicBezTo>
                      <a:pt x="258953" y="503767"/>
                      <a:pt x="269183" y="519014"/>
                      <a:pt x="284353" y="520700"/>
                    </a:cubicBezTo>
                    <a:cubicBezTo>
                      <a:pt x="385419" y="531930"/>
                      <a:pt x="487553" y="529167"/>
                      <a:pt x="589153" y="533400"/>
                    </a:cubicBezTo>
                    <a:cubicBezTo>
                      <a:pt x="623020" y="541867"/>
                      <a:pt x="657635" y="547761"/>
                      <a:pt x="690753" y="558800"/>
                    </a:cubicBezTo>
                    <a:cubicBezTo>
                      <a:pt x="716153" y="567267"/>
                      <a:pt x="740186" y="583592"/>
                      <a:pt x="766953" y="584200"/>
                    </a:cubicBezTo>
                    <a:lnTo>
                      <a:pt x="1325753" y="596900"/>
                    </a:lnTo>
                    <a:cubicBezTo>
                      <a:pt x="1552204" y="634642"/>
                      <a:pt x="1429216" y="619112"/>
                      <a:pt x="1884553" y="596900"/>
                    </a:cubicBezTo>
                    <a:cubicBezTo>
                      <a:pt x="1897924" y="596248"/>
                      <a:pt x="1909953" y="588433"/>
                      <a:pt x="1922653" y="584200"/>
                    </a:cubicBezTo>
                    <a:cubicBezTo>
                      <a:pt x="1995446" y="475011"/>
                      <a:pt x="1898519" y="603507"/>
                      <a:pt x="1986153" y="533400"/>
                    </a:cubicBezTo>
                    <a:cubicBezTo>
                      <a:pt x="1998072" y="523865"/>
                      <a:pt x="2000760" y="506093"/>
                      <a:pt x="2011553" y="495300"/>
                    </a:cubicBezTo>
                    <a:cubicBezTo>
                      <a:pt x="2022346" y="484507"/>
                      <a:pt x="2036953" y="478367"/>
                      <a:pt x="2049653" y="469900"/>
                    </a:cubicBezTo>
                    <a:cubicBezTo>
                      <a:pt x="2053886" y="457200"/>
                      <a:pt x="2062353" y="445187"/>
                      <a:pt x="2062353" y="431800"/>
                    </a:cubicBezTo>
                    <a:cubicBezTo>
                      <a:pt x="2062353" y="385041"/>
                      <a:pt x="2049653" y="292100"/>
                      <a:pt x="2049653" y="292100"/>
                    </a:cubicBezTo>
                  </a:path>
                </a:pathLst>
              </a:custGeom>
              <a:ln w="57150" cmpd="sng">
                <a:solidFill>
                  <a:srgbClr val="FF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5257800" y="5181600"/>
                <a:ext cx="1600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source register 2</a:t>
                </a:r>
              </a:p>
            </p:txBody>
          </p:sp>
          <p:cxnSp>
            <p:nvCxnSpPr>
              <p:cNvPr id="73" name="Straight Arrow Connector 72"/>
              <p:cNvCxnSpPr/>
              <p:nvPr/>
            </p:nvCxnSpPr>
            <p:spPr bwMode="auto">
              <a:xfrm flipV="1">
                <a:off x="6096000" y="4343400"/>
                <a:ext cx="304800" cy="91440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78789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-76200"/>
            <a:ext cx="7772400" cy="1143000"/>
          </a:xfrm>
        </p:spPr>
        <p:txBody>
          <a:bodyPr/>
          <a:lstStyle/>
          <a:p>
            <a:r>
              <a:rPr lang="en-US" dirty="0"/>
              <a:t>LC-3 ADD Instruction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52400" y="1143000"/>
            <a:ext cx="5458667" cy="1119046"/>
            <a:chOff x="304800" y="3545005"/>
            <a:chExt cx="8579055" cy="1758737"/>
          </a:xfrm>
        </p:grpSpPr>
        <p:grpSp>
          <p:nvGrpSpPr>
            <p:cNvPr id="82" name="Group 81"/>
            <p:cNvGrpSpPr/>
            <p:nvPr/>
          </p:nvGrpSpPr>
          <p:grpSpPr>
            <a:xfrm>
              <a:off x="304800" y="3545005"/>
              <a:ext cx="8579055" cy="1758737"/>
              <a:chOff x="304800" y="3081633"/>
              <a:chExt cx="8579055" cy="1758737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304800" y="4038600"/>
                <a:ext cx="8579055" cy="801770"/>
                <a:chOff x="304800" y="3505200"/>
                <a:chExt cx="8579055" cy="801770"/>
              </a:xfrm>
            </p:grpSpPr>
            <p:sp>
              <p:nvSpPr>
                <p:cNvPr id="6" name="Rectangle 5"/>
                <p:cNvSpPr/>
                <p:nvPr/>
              </p:nvSpPr>
              <p:spPr bwMode="auto">
                <a:xfrm>
                  <a:off x="304800" y="3615259"/>
                  <a:ext cx="8534400" cy="609599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  <p:cxnSp>
              <p:nvCxnSpPr>
                <p:cNvPr id="8" name="Straight Connector 7"/>
                <p:cNvCxnSpPr/>
                <p:nvPr/>
              </p:nvCxnSpPr>
              <p:spPr bwMode="auto">
                <a:xfrm>
                  <a:off x="838200" y="39624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" name="Straight Connector 9"/>
                <p:cNvCxnSpPr/>
                <p:nvPr/>
              </p:nvCxnSpPr>
              <p:spPr bwMode="auto">
                <a:xfrm>
                  <a:off x="838200" y="35052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1" name="Straight Connector 10"/>
                <p:cNvCxnSpPr/>
                <p:nvPr/>
              </p:nvCxnSpPr>
              <p:spPr bwMode="auto">
                <a:xfrm>
                  <a:off x="1371600" y="39624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2" name="Straight Connector 11"/>
                <p:cNvCxnSpPr/>
                <p:nvPr/>
              </p:nvCxnSpPr>
              <p:spPr bwMode="auto">
                <a:xfrm>
                  <a:off x="1371600" y="35052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" name="Straight Connector 12"/>
                <p:cNvCxnSpPr/>
                <p:nvPr/>
              </p:nvCxnSpPr>
              <p:spPr bwMode="auto">
                <a:xfrm>
                  <a:off x="1905000" y="39624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4" name="Straight Connector 13"/>
                <p:cNvCxnSpPr/>
                <p:nvPr/>
              </p:nvCxnSpPr>
              <p:spPr bwMode="auto">
                <a:xfrm>
                  <a:off x="1905000" y="35052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" name="Straight Connector 15"/>
                <p:cNvCxnSpPr/>
                <p:nvPr/>
              </p:nvCxnSpPr>
              <p:spPr bwMode="auto">
                <a:xfrm>
                  <a:off x="2438400" y="3505200"/>
                  <a:ext cx="0" cy="6096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7" name="Straight Connector 16"/>
                <p:cNvCxnSpPr/>
                <p:nvPr/>
              </p:nvCxnSpPr>
              <p:spPr bwMode="auto">
                <a:xfrm>
                  <a:off x="2971800" y="39624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8" name="Straight Connector 17"/>
                <p:cNvCxnSpPr/>
                <p:nvPr/>
              </p:nvCxnSpPr>
              <p:spPr bwMode="auto">
                <a:xfrm>
                  <a:off x="2971800" y="35052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9" name="Straight Connector 18"/>
                <p:cNvCxnSpPr/>
                <p:nvPr/>
              </p:nvCxnSpPr>
              <p:spPr bwMode="auto">
                <a:xfrm>
                  <a:off x="3505200" y="39624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0" name="Straight Connector 19"/>
                <p:cNvCxnSpPr/>
                <p:nvPr/>
              </p:nvCxnSpPr>
              <p:spPr bwMode="auto">
                <a:xfrm>
                  <a:off x="3505200" y="35052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2" name="Straight Connector 21"/>
                <p:cNvCxnSpPr/>
                <p:nvPr/>
              </p:nvCxnSpPr>
              <p:spPr bwMode="auto">
                <a:xfrm>
                  <a:off x="4038600" y="3505200"/>
                  <a:ext cx="0" cy="6096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3" name="Straight Connector 22"/>
                <p:cNvCxnSpPr/>
                <p:nvPr/>
              </p:nvCxnSpPr>
              <p:spPr bwMode="auto">
                <a:xfrm>
                  <a:off x="4572000" y="39624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4" name="Straight Connector 23"/>
                <p:cNvCxnSpPr/>
                <p:nvPr/>
              </p:nvCxnSpPr>
              <p:spPr bwMode="auto">
                <a:xfrm>
                  <a:off x="4572000" y="35052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5" name="Straight Connector 24"/>
                <p:cNvCxnSpPr/>
                <p:nvPr/>
              </p:nvCxnSpPr>
              <p:spPr bwMode="auto">
                <a:xfrm>
                  <a:off x="5105400" y="39624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6" name="Straight Connector 25"/>
                <p:cNvCxnSpPr/>
                <p:nvPr/>
              </p:nvCxnSpPr>
              <p:spPr bwMode="auto">
                <a:xfrm>
                  <a:off x="5105400" y="35052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8" name="Straight Connector 27"/>
                <p:cNvCxnSpPr/>
                <p:nvPr/>
              </p:nvCxnSpPr>
              <p:spPr bwMode="auto">
                <a:xfrm>
                  <a:off x="5638800" y="3505200"/>
                  <a:ext cx="0" cy="6096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" name="Straight Connector 28"/>
                <p:cNvCxnSpPr/>
                <p:nvPr/>
              </p:nvCxnSpPr>
              <p:spPr bwMode="auto">
                <a:xfrm>
                  <a:off x="6172200" y="39624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0" name="Straight Connector 29"/>
                <p:cNvCxnSpPr/>
                <p:nvPr/>
              </p:nvCxnSpPr>
              <p:spPr bwMode="auto">
                <a:xfrm>
                  <a:off x="6172200" y="35052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1" name="Straight Connector 30"/>
                <p:cNvCxnSpPr/>
                <p:nvPr/>
              </p:nvCxnSpPr>
              <p:spPr bwMode="auto">
                <a:xfrm>
                  <a:off x="6705600" y="39624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2" name="Straight Connector 31"/>
                <p:cNvCxnSpPr/>
                <p:nvPr/>
              </p:nvCxnSpPr>
              <p:spPr bwMode="auto">
                <a:xfrm>
                  <a:off x="6705600" y="35052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4" name="Straight Connector 33"/>
                <p:cNvCxnSpPr/>
                <p:nvPr/>
              </p:nvCxnSpPr>
              <p:spPr bwMode="auto">
                <a:xfrm>
                  <a:off x="7239000" y="3505200"/>
                  <a:ext cx="0" cy="6096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5" name="Straight Connector 34"/>
                <p:cNvCxnSpPr/>
                <p:nvPr/>
              </p:nvCxnSpPr>
              <p:spPr bwMode="auto">
                <a:xfrm>
                  <a:off x="7772400" y="39624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6" name="Straight Connector 35"/>
                <p:cNvCxnSpPr/>
                <p:nvPr/>
              </p:nvCxnSpPr>
              <p:spPr bwMode="auto">
                <a:xfrm>
                  <a:off x="7772400" y="35052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7" name="Straight Connector 36"/>
                <p:cNvCxnSpPr/>
                <p:nvPr/>
              </p:nvCxnSpPr>
              <p:spPr bwMode="auto">
                <a:xfrm>
                  <a:off x="8305800" y="39624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8" name="Straight Connector 37"/>
                <p:cNvCxnSpPr/>
                <p:nvPr/>
              </p:nvCxnSpPr>
              <p:spPr bwMode="auto">
                <a:xfrm>
                  <a:off x="8305800" y="35052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6" name="TextBox 45"/>
                <p:cNvSpPr txBox="1"/>
                <p:nvPr/>
              </p:nvSpPr>
              <p:spPr>
                <a:xfrm>
                  <a:off x="304800" y="3581399"/>
                  <a:ext cx="2169657" cy="7255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0 </a:t>
                  </a:r>
                  <a:r>
                    <a:rPr lang="en-US" dirty="0" smtClean="0"/>
                    <a:t> 0  </a:t>
                  </a:r>
                  <a:r>
                    <a:rPr lang="en-US" dirty="0"/>
                    <a:t>0 </a:t>
                  </a:r>
                  <a:r>
                    <a:rPr lang="en-US" dirty="0" smtClean="0"/>
                    <a:t> 1</a:t>
                  </a:r>
                  <a:endParaRPr lang="en-US" dirty="0"/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5631546" y="3581399"/>
                  <a:ext cx="1633038" cy="7255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0 </a:t>
                  </a:r>
                  <a:r>
                    <a:rPr lang="en-US" dirty="0" smtClean="0"/>
                    <a:t> </a:t>
                  </a:r>
                  <a:r>
                    <a:rPr lang="en-US" dirty="0"/>
                    <a:t>0 </a:t>
                  </a:r>
                  <a:r>
                    <a:rPr lang="en-US" dirty="0" smtClean="0"/>
                    <a:t> 0</a:t>
                  </a:r>
                  <a:endParaRPr lang="en-US" dirty="0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2489778" y="3581399"/>
                  <a:ext cx="1633039" cy="7255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0  0  1</a:t>
                  </a:r>
                  <a:endParaRPr lang="en-US" dirty="0"/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4060912" y="3581399"/>
                  <a:ext cx="1633038" cy="7255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1  0  0</a:t>
                  </a:r>
                  <a:endParaRPr lang="en-US" dirty="0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7250817" y="3581399"/>
                  <a:ext cx="1633038" cy="7255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1  0  1</a:t>
                  </a:r>
                  <a:endParaRPr lang="en-US" dirty="0"/>
                </a:p>
              </p:txBody>
            </p:sp>
          </p:grpSp>
          <p:sp>
            <p:nvSpPr>
              <p:cNvPr id="80" name="TextBox 79"/>
              <p:cNvSpPr txBox="1"/>
              <p:nvPr/>
            </p:nvSpPr>
            <p:spPr>
              <a:xfrm>
                <a:off x="306438" y="3081633"/>
                <a:ext cx="2665363" cy="461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Encoding (16 bits)</a:t>
                </a: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8382000" y="41264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0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04800" y="411480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15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99BF1CB-BEC3-5140-BDD0-23F5C548D315}"/>
                </a:ext>
              </a:extLst>
            </p:cNvPr>
            <p:cNvSpPr txBox="1"/>
            <p:nvPr/>
          </p:nvSpPr>
          <p:spPr>
            <a:xfrm>
              <a:off x="1861666" y="4114800"/>
              <a:ext cx="4411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12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1A0A58E-0E82-1445-BA65-7AC8D51A86C9}"/>
                </a:ext>
              </a:extLst>
            </p:cNvPr>
            <p:cNvSpPr txBox="1"/>
            <p:nvPr/>
          </p:nvSpPr>
          <p:spPr>
            <a:xfrm>
              <a:off x="2454454" y="4114800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6E0FC36-618C-F346-9462-1A17D129D459}"/>
                </a:ext>
              </a:extLst>
            </p:cNvPr>
            <p:cNvSpPr txBox="1"/>
            <p:nvPr/>
          </p:nvSpPr>
          <p:spPr>
            <a:xfrm>
              <a:off x="3649494" y="41148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9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436F0EE-CDC0-0C40-B101-9E9BCFA5E311}"/>
                </a:ext>
              </a:extLst>
            </p:cNvPr>
            <p:cNvSpPr txBox="1"/>
            <p:nvPr/>
          </p:nvSpPr>
          <p:spPr>
            <a:xfrm>
              <a:off x="4182894" y="41148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8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81E9A5D-403F-B546-84F8-962764F1ABEF}"/>
                </a:ext>
              </a:extLst>
            </p:cNvPr>
            <p:cNvSpPr txBox="1"/>
            <p:nvPr/>
          </p:nvSpPr>
          <p:spPr>
            <a:xfrm>
              <a:off x="5249694" y="41148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6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4CA9921-B1BA-8643-A50F-4416B2E6176D}"/>
                </a:ext>
              </a:extLst>
            </p:cNvPr>
            <p:cNvSpPr txBox="1"/>
            <p:nvPr/>
          </p:nvSpPr>
          <p:spPr>
            <a:xfrm>
              <a:off x="7307094" y="41148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</a:t>
              </a: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533400" y="2457272"/>
            <a:ext cx="53775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		</a:t>
            </a:r>
            <a:r>
              <a:rPr lang="en-US" dirty="0" smtClean="0"/>
              <a:t>R1, R4, R5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// R1 </a:t>
            </a:r>
            <a:r>
              <a:rPr lang="en-US" dirty="0"/>
              <a:t>&lt;- </a:t>
            </a:r>
            <a:r>
              <a:rPr lang="en-US" dirty="0" smtClean="0"/>
              <a:t>R4 </a:t>
            </a:r>
            <a:r>
              <a:rPr lang="en-US" dirty="0"/>
              <a:t>+ </a:t>
            </a:r>
            <a:r>
              <a:rPr lang="en-US" dirty="0" smtClean="0"/>
              <a:t>R5</a:t>
            </a:r>
          </a:p>
          <a:p>
            <a:r>
              <a:rPr lang="en-US" dirty="0" smtClean="0"/>
              <a:t>	// </a:t>
            </a:r>
            <a:r>
              <a:rPr lang="en-US" dirty="0"/>
              <a:t>set N, Z, P if result negative,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zero</a:t>
            </a:r>
            <a:r>
              <a:rPr lang="en-US" dirty="0"/>
              <a:t>, or positive</a:t>
            </a:r>
            <a:r>
              <a:rPr lang="en-US" dirty="0" smtClean="0"/>
              <a:t>, respectively</a:t>
            </a:r>
            <a:endParaRPr lang="en-US" dirty="0"/>
          </a:p>
          <a:p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972" y="1066800"/>
            <a:ext cx="5972175" cy="566737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385378"/>
            <a:ext cx="6990347" cy="1143000"/>
          </a:xfrm>
        </p:spPr>
        <p:txBody>
          <a:bodyPr/>
          <a:lstStyle/>
          <a:p>
            <a:r>
              <a:rPr lang="en-US" sz="2800" dirty="0" smtClean="0"/>
              <a:t>ADD performs 2s complement addition</a:t>
            </a:r>
          </a:p>
          <a:p>
            <a:r>
              <a:rPr lang="en-US" sz="2800" dirty="0" smtClean="0"/>
              <a:t>ADD can also specify an immediate operand instead of a second register: 0001 001 100 1 11110 will store in R1 the sum of R4 and -2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730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3886200" y="4572000"/>
            <a:ext cx="4114800" cy="1447800"/>
            <a:chOff x="2362200" y="4572000"/>
            <a:chExt cx="4114800" cy="1447800"/>
          </a:xfrm>
        </p:grpSpPr>
        <p:cxnSp>
          <p:nvCxnSpPr>
            <p:cNvPr id="35" name="Straight Arrow Connector 34"/>
            <p:cNvCxnSpPr/>
            <p:nvPr/>
          </p:nvCxnSpPr>
          <p:spPr bwMode="auto">
            <a:xfrm>
              <a:off x="2362200" y="4648200"/>
              <a:ext cx="609600" cy="137160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7" name="Straight Arrow Connector 36"/>
            <p:cNvCxnSpPr/>
            <p:nvPr/>
          </p:nvCxnSpPr>
          <p:spPr bwMode="auto">
            <a:xfrm flipH="1">
              <a:off x="6019800" y="4572000"/>
              <a:ext cx="457200" cy="137160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9" name="Straight Arrow Connector 38"/>
            <p:cNvCxnSpPr/>
            <p:nvPr/>
          </p:nvCxnSpPr>
          <p:spPr bwMode="auto">
            <a:xfrm>
              <a:off x="4495800" y="5486400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-228600"/>
            <a:ext cx="7772400" cy="1143000"/>
          </a:xfrm>
        </p:spPr>
        <p:txBody>
          <a:bodyPr/>
          <a:lstStyle/>
          <a:p>
            <a:r>
              <a:rPr lang="en-US" dirty="0"/>
              <a:t>Road Map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3352800" y="5943600"/>
            <a:ext cx="5867400" cy="838200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dirty="0">
                <a:solidFill>
                  <a:srgbClr val="FFFF00"/>
                </a:solidFill>
                <a:ea typeface="ＭＳ Ｐゴシック" charset="-128"/>
                <a:cs typeface="ＭＳ Ｐゴシック" charset="-128"/>
              </a:rPr>
              <a:t>Central processing unit (CPU)</a:t>
            </a:r>
          </a:p>
          <a:p>
            <a:pPr algn="ctr" eaLnBrk="0" hangingPunct="0"/>
            <a:r>
              <a:rPr lang="en-US" sz="2000" dirty="0">
                <a:solidFill>
                  <a:srgbClr val="FFFF00"/>
                </a:solidFill>
                <a:ea typeface="ＭＳ Ｐゴシック" charset="-128"/>
                <a:cs typeface="ＭＳ Ｐゴシック" charset="-128"/>
              </a:rPr>
              <a:t>(microprocessors)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6858000" y="3505200"/>
            <a:ext cx="2438400" cy="1066800"/>
            <a:chOff x="5334000" y="3505200"/>
            <a:chExt cx="2438400" cy="1066800"/>
          </a:xfrm>
        </p:grpSpPr>
        <p:cxnSp>
          <p:nvCxnSpPr>
            <p:cNvPr id="29" name="Straight Arrow Connector 28"/>
            <p:cNvCxnSpPr/>
            <p:nvPr/>
          </p:nvCxnSpPr>
          <p:spPr bwMode="auto">
            <a:xfrm>
              <a:off x="5334000" y="3505200"/>
              <a:ext cx="609600" cy="38100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" name="Oval 6"/>
            <p:cNvSpPr/>
            <p:nvPr/>
          </p:nvSpPr>
          <p:spPr bwMode="auto">
            <a:xfrm>
              <a:off x="5334000" y="3810000"/>
              <a:ext cx="2438400" cy="7620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dirty="0">
                  <a:ea typeface="ＭＳ Ｐゴシック" charset="-128"/>
                  <a:cs typeface="ＭＳ Ｐゴシック" charset="-128"/>
                </a:rPr>
                <a:t>Memory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648200" y="4495800"/>
            <a:ext cx="2667000" cy="990600"/>
            <a:chOff x="3124200" y="4495800"/>
            <a:chExt cx="2667000" cy="990600"/>
          </a:xfrm>
        </p:grpSpPr>
        <p:cxnSp>
          <p:nvCxnSpPr>
            <p:cNvPr id="31" name="Straight Arrow Connector 30"/>
            <p:cNvCxnSpPr>
              <a:endCxn id="13" idx="7"/>
            </p:cNvCxnSpPr>
            <p:nvPr/>
          </p:nvCxnSpPr>
          <p:spPr bwMode="auto">
            <a:xfrm flipH="1">
              <a:off x="5422945" y="4495800"/>
              <a:ext cx="368255" cy="405233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3" name="Straight Arrow Connector 32"/>
            <p:cNvCxnSpPr>
              <a:endCxn id="13" idx="1"/>
            </p:cNvCxnSpPr>
            <p:nvPr/>
          </p:nvCxnSpPr>
          <p:spPr bwMode="auto">
            <a:xfrm>
              <a:off x="3124200" y="4572000"/>
              <a:ext cx="520655" cy="329033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3" name="Oval 12"/>
            <p:cNvSpPr/>
            <p:nvPr/>
          </p:nvSpPr>
          <p:spPr bwMode="auto">
            <a:xfrm>
              <a:off x="3276600" y="4800600"/>
              <a:ext cx="2514600" cy="685800"/>
            </a:xfrm>
            <a:prstGeom prst="ellipse">
              <a:avLst/>
            </a:prstGeom>
            <a:solidFill>
              <a:srgbClr val="FF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ea typeface="ＭＳ Ｐゴシック" charset="-128"/>
                  <a:cs typeface="ＭＳ Ｐゴシック" charset="-128"/>
                </a:rPr>
                <a:t>Sequential circuits</a:t>
              </a:r>
            </a:p>
          </p:txBody>
        </p:sp>
      </p:grpSp>
      <p:sp>
        <p:nvSpPr>
          <p:cNvPr id="5" name="Oval 4"/>
          <p:cNvSpPr/>
          <p:nvPr/>
        </p:nvSpPr>
        <p:spPr bwMode="auto">
          <a:xfrm>
            <a:off x="7543800" y="533400"/>
            <a:ext cx="2438400" cy="838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>
                <a:ea typeface="ＭＳ Ｐゴシック" charset="-128"/>
                <a:cs typeface="ＭＳ Ｐゴシック" charset="-128"/>
              </a:rPr>
              <a:t>electricity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743200" y="3505200"/>
            <a:ext cx="2514600" cy="1143000"/>
            <a:chOff x="1219200" y="3505200"/>
            <a:chExt cx="2514600" cy="1143000"/>
          </a:xfrm>
        </p:grpSpPr>
        <p:cxnSp>
          <p:nvCxnSpPr>
            <p:cNvPr id="28" name="Straight Arrow Connector 27"/>
            <p:cNvCxnSpPr/>
            <p:nvPr/>
          </p:nvCxnSpPr>
          <p:spPr bwMode="auto">
            <a:xfrm flipH="1">
              <a:off x="2819400" y="3505200"/>
              <a:ext cx="457200" cy="30480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" name="Oval 11"/>
            <p:cNvSpPr/>
            <p:nvPr/>
          </p:nvSpPr>
          <p:spPr bwMode="auto">
            <a:xfrm>
              <a:off x="1219200" y="3810000"/>
              <a:ext cx="2514600" cy="838200"/>
            </a:xfrm>
            <a:prstGeom prst="ellipse">
              <a:avLst/>
            </a:prstGeom>
            <a:solidFill>
              <a:srgbClr val="9966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  <a:ea typeface="ＭＳ Ｐゴシック" charset="-128"/>
                  <a:cs typeface="ＭＳ Ｐゴシック" charset="-128"/>
                </a:rPr>
                <a:t>combinational logic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648200" y="2819400"/>
            <a:ext cx="2438400" cy="914400"/>
            <a:chOff x="3124200" y="2819400"/>
            <a:chExt cx="2438400" cy="914400"/>
          </a:xfrm>
        </p:grpSpPr>
        <p:cxnSp>
          <p:nvCxnSpPr>
            <p:cNvPr id="25" name="Straight Arrow Connector 24"/>
            <p:cNvCxnSpPr/>
            <p:nvPr/>
          </p:nvCxnSpPr>
          <p:spPr bwMode="auto">
            <a:xfrm flipH="1">
              <a:off x="5105400" y="2819400"/>
              <a:ext cx="457200" cy="30480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1" name="Oval 10"/>
            <p:cNvSpPr/>
            <p:nvPr/>
          </p:nvSpPr>
          <p:spPr bwMode="auto">
            <a:xfrm>
              <a:off x="3124200" y="3048000"/>
              <a:ext cx="2438400" cy="685800"/>
            </a:xfrm>
            <a:prstGeom prst="ellipse">
              <a:avLst/>
            </a:prstGeom>
            <a:solidFill>
              <a:srgbClr val="FFCC6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dirty="0">
                  <a:ea typeface="ＭＳ Ｐゴシック" charset="-128"/>
                  <a:cs typeface="ＭＳ Ｐゴシック" charset="-128"/>
                </a:rPr>
                <a:t>logic gates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248400" y="1371600"/>
            <a:ext cx="2971800" cy="1600200"/>
            <a:chOff x="4724400" y="1371600"/>
            <a:chExt cx="2971800" cy="1600200"/>
          </a:xfrm>
        </p:grpSpPr>
        <p:cxnSp>
          <p:nvCxnSpPr>
            <p:cNvPr id="22" name="Straight Arrow Connector 21"/>
            <p:cNvCxnSpPr/>
            <p:nvPr/>
          </p:nvCxnSpPr>
          <p:spPr bwMode="auto">
            <a:xfrm>
              <a:off x="4724400" y="2057400"/>
              <a:ext cx="609600" cy="38100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Oval 9"/>
            <p:cNvSpPr/>
            <p:nvPr/>
          </p:nvSpPr>
          <p:spPr bwMode="auto">
            <a:xfrm>
              <a:off x="5257800" y="2209800"/>
              <a:ext cx="2438400" cy="7620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dirty="0">
                  <a:ea typeface="ＭＳ Ｐゴシック" charset="-128"/>
                  <a:cs typeface="ＭＳ Ｐゴシック" charset="-128"/>
                </a:rPr>
                <a:t>circuits</a:t>
              </a:r>
            </a:p>
          </p:txBody>
        </p:sp>
        <p:cxnSp>
          <p:nvCxnSpPr>
            <p:cNvPr id="20" name="Straight Arrow Connector 19"/>
            <p:cNvCxnSpPr>
              <a:stCxn id="5" idx="4"/>
            </p:cNvCxnSpPr>
            <p:nvPr/>
          </p:nvCxnSpPr>
          <p:spPr bwMode="auto">
            <a:xfrm flipH="1">
              <a:off x="6781800" y="1371600"/>
              <a:ext cx="457200" cy="83820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7" name="Group 16"/>
          <p:cNvGrpSpPr/>
          <p:nvPr/>
        </p:nvGrpSpPr>
        <p:grpSpPr>
          <a:xfrm>
            <a:off x="4038600" y="1066800"/>
            <a:ext cx="2438400" cy="1219200"/>
            <a:chOff x="2514600" y="1066800"/>
            <a:chExt cx="2438400" cy="1219200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>
              <a:off x="2667000" y="1066800"/>
              <a:ext cx="457200" cy="53340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Oval 8"/>
            <p:cNvSpPr/>
            <p:nvPr/>
          </p:nvSpPr>
          <p:spPr bwMode="auto">
            <a:xfrm>
              <a:off x="2514600" y="1524000"/>
              <a:ext cx="2438400" cy="762000"/>
            </a:xfrm>
            <a:prstGeom prst="ellipse">
              <a:avLst/>
            </a:prstGeom>
            <a:solidFill>
              <a:srgbClr val="25C21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dirty="0">
                  <a:ea typeface="ＭＳ Ｐゴシック" charset="-128"/>
                  <a:cs typeface="ＭＳ Ｐゴシック" charset="-128"/>
                </a:rPr>
                <a:t>transistors</a:t>
              </a:r>
            </a:p>
          </p:txBody>
        </p:sp>
      </p:grpSp>
      <p:sp>
        <p:nvSpPr>
          <p:cNvPr id="4" name="Oval 3"/>
          <p:cNvSpPr/>
          <p:nvPr/>
        </p:nvSpPr>
        <p:spPr bwMode="auto">
          <a:xfrm>
            <a:off x="2514600" y="381000"/>
            <a:ext cx="2438400" cy="7620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>
                <a:ea typeface="ＭＳ Ｐゴシック" charset="-128"/>
                <a:cs typeface="ＭＳ Ｐゴシック" charset="-128"/>
              </a:rPr>
              <a:t>materials</a:t>
            </a:r>
          </a:p>
        </p:txBody>
      </p:sp>
    </p:spTree>
    <p:extLst>
      <p:ext uri="{BB962C8B-B14F-4D97-AF65-F5344CB8AC3E}">
        <p14:creationId xmlns:p14="http://schemas.microsoft.com/office/powerpoint/2010/main" val="115766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10363200" cy="1143000"/>
          </a:xfrm>
        </p:spPr>
        <p:txBody>
          <a:bodyPr/>
          <a:lstStyle/>
          <a:p>
            <a:r>
              <a:rPr lang="en-US" dirty="0" smtClean="0"/>
              <a:t>LC-3 Logical </a:t>
            </a:r>
            <a:r>
              <a:rPr lang="en-US" dirty="0"/>
              <a:t>I</a:t>
            </a:r>
            <a:r>
              <a:rPr lang="en-US" dirty="0" smtClean="0"/>
              <a:t>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103632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See if you can determine the effects of the following LC-3 instructions.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447800" y="2357735"/>
            <a:ext cx="8534400" cy="1528465"/>
            <a:chOff x="304800" y="4114800"/>
            <a:chExt cx="8534400" cy="1528465"/>
          </a:xfrm>
        </p:grpSpPr>
        <p:grpSp>
          <p:nvGrpSpPr>
            <p:cNvPr id="14" name="Group 13"/>
            <p:cNvGrpSpPr/>
            <p:nvPr/>
          </p:nvGrpSpPr>
          <p:grpSpPr>
            <a:xfrm>
              <a:off x="304800" y="4501972"/>
              <a:ext cx="8534400" cy="1141293"/>
              <a:chOff x="304800" y="3505200"/>
              <a:chExt cx="8534400" cy="1141293"/>
            </a:xfrm>
          </p:grpSpPr>
          <p:sp>
            <p:nvSpPr>
              <p:cNvPr id="16" name="Rectangle 15"/>
              <p:cNvSpPr/>
              <p:nvPr/>
            </p:nvSpPr>
            <p:spPr bwMode="auto">
              <a:xfrm>
                <a:off x="304800" y="3505200"/>
                <a:ext cx="8534400" cy="6096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cxnSp>
            <p:nvCxnSpPr>
              <p:cNvPr id="17" name="Straight Connector 16"/>
              <p:cNvCxnSpPr/>
              <p:nvPr/>
            </p:nvCxnSpPr>
            <p:spPr bwMode="auto">
              <a:xfrm>
                <a:off x="838200" y="39624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 bwMode="auto">
              <a:xfrm>
                <a:off x="838200" y="35052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Connector 18"/>
              <p:cNvCxnSpPr/>
              <p:nvPr/>
            </p:nvCxnSpPr>
            <p:spPr bwMode="auto">
              <a:xfrm>
                <a:off x="1371600" y="39624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Straight Connector 19"/>
              <p:cNvCxnSpPr/>
              <p:nvPr/>
            </p:nvCxnSpPr>
            <p:spPr bwMode="auto">
              <a:xfrm>
                <a:off x="1371600" y="35052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Connector 20"/>
              <p:cNvCxnSpPr/>
              <p:nvPr/>
            </p:nvCxnSpPr>
            <p:spPr bwMode="auto">
              <a:xfrm>
                <a:off x="1905000" y="39624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" name="Straight Connector 21"/>
              <p:cNvCxnSpPr/>
              <p:nvPr/>
            </p:nvCxnSpPr>
            <p:spPr bwMode="auto">
              <a:xfrm>
                <a:off x="1905000" y="35052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" name="Straight Connector 22"/>
              <p:cNvCxnSpPr/>
              <p:nvPr/>
            </p:nvCxnSpPr>
            <p:spPr bwMode="auto">
              <a:xfrm>
                <a:off x="2438400" y="3505200"/>
                <a:ext cx="0" cy="6096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" name="Straight Connector 23"/>
              <p:cNvCxnSpPr/>
              <p:nvPr/>
            </p:nvCxnSpPr>
            <p:spPr bwMode="auto">
              <a:xfrm>
                <a:off x="2971800" y="39624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Straight Connector 24"/>
              <p:cNvCxnSpPr/>
              <p:nvPr/>
            </p:nvCxnSpPr>
            <p:spPr bwMode="auto">
              <a:xfrm>
                <a:off x="2971800" y="35052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Straight Connector 25"/>
              <p:cNvCxnSpPr/>
              <p:nvPr/>
            </p:nvCxnSpPr>
            <p:spPr bwMode="auto">
              <a:xfrm>
                <a:off x="3505200" y="39624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Straight Connector 26"/>
              <p:cNvCxnSpPr/>
              <p:nvPr/>
            </p:nvCxnSpPr>
            <p:spPr bwMode="auto">
              <a:xfrm>
                <a:off x="3505200" y="35052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Straight Connector 27"/>
              <p:cNvCxnSpPr/>
              <p:nvPr/>
            </p:nvCxnSpPr>
            <p:spPr bwMode="auto">
              <a:xfrm>
                <a:off x="4038600" y="3505200"/>
                <a:ext cx="0" cy="6096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Straight Connector 28"/>
              <p:cNvCxnSpPr/>
              <p:nvPr/>
            </p:nvCxnSpPr>
            <p:spPr bwMode="auto">
              <a:xfrm>
                <a:off x="4572000" y="39624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Straight Connector 29"/>
              <p:cNvCxnSpPr/>
              <p:nvPr/>
            </p:nvCxnSpPr>
            <p:spPr bwMode="auto">
              <a:xfrm>
                <a:off x="4572000" y="35052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Straight Connector 30"/>
              <p:cNvCxnSpPr/>
              <p:nvPr/>
            </p:nvCxnSpPr>
            <p:spPr bwMode="auto">
              <a:xfrm>
                <a:off x="5105400" y="39624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Straight Connector 31"/>
              <p:cNvCxnSpPr/>
              <p:nvPr/>
            </p:nvCxnSpPr>
            <p:spPr bwMode="auto">
              <a:xfrm>
                <a:off x="5105400" y="35052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Straight Connector 32"/>
              <p:cNvCxnSpPr/>
              <p:nvPr/>
            </p:nvCxnSpPr>
            <p:spPr bwMode="auto">
              <a:xfrm>
                <a:off x="5638800" y="3505200"/>
                <a:ext cx="0" cy="6096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Straight Connector 33"/>
              <p:cNvCxnSpPr/>
              <p:nvPr/>
            </p:nvCxnSpPr>
            <p:spPr bwMode="auto">
              <a:xfrm>
                <a:off x="6172200" y="39624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Straight Connector 34"/>
              <p:cNvCxnSpPr/>
              <p:nvPr/>
            </p:nvCxnSpPr>
            <p:spPr bwMode="auto">
              <a:xfrm>
                <a:off x="6172200" y="35052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" name="Straight Connector 35"/>
              <p:cNvCxnSpPr/>
              <p:nvPr/>
            </p:nvCxnSpPr>
            <p:spPr bwMode="auto">
              <a:xfrm>
                <a:off x="6705600" y="39624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" name="Straight Connector 36"/>
              <p:cNvCxnSpPr/>
              <p:nvPr/>
            </p:nvCxnSpPr>
            <p:spPr bwMode="auto">
              <a:xfrm>
                <a:off x="6705600" y="35052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" name="Straight Connector 37"/>
              <p:cNvCxnSpPr/>
              <p:nvPr/>
            </p:nvCxnSpPr>
            <p:spPr bwMode="auto">
              <a:xfrm>
                <a:off x="7239000" y="3505200"/>
                <a:ext cx="0" cy="6096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Straight Connector 38"/>
              <p:cNvCxnSpPr/>
              <p:nvPr/>
            </p:nvCxnSpPr>
            <p:spPr bwMode="auto">
              <a:xfrm>
                <a:off x="7772400" y="39624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Straight Connector 39"/>
              <p:cNvCxnSpPr/>
              <p:nvPr/>
            </p:nvCxnSpPr>
            <p:spPr bwMode="auto">
              <a:xfrm>
                <a:off x="7772400" y="35052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" name="Straight Connector 40"/>
              <p:cNvCxnSpPr/>
              <p:nvPr/>
            </p:nvCxnSpPr>
            <p:spPr bwMode="auto">
              <a:xfrm>
                <a:off x="8305800" y="39624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" name="Straight Connector 41"/>
              <p:cNvCxnSpPr/>
              <p:nvPr/>
            </p:nvCxnSpPr>
            <p:spPr bwMode="auto">
              <a:xfrm>
                <a:off x="8305800" y="35052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3" name="TextBox 42"/>
              <p:cNvSpPr txBox="1"/>
              <p:nvPr/>
            </p:nvSpPr>
            <p:spPr>
              <a:xfrm>
                <a:off x="381000" y="3581400"/>
                <a:ext cx="19752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  <a:r>
                  <a:rPr lang="en-US" dirty="0" smtClean="0"/>
                  <a:t>     </a:t>
                </a:r>
                <a:r>
                  <a:rPr lang="en-US" dirty="0"/>
                  <a:t>0    0    1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695030" y="3581400"/>
                <a:ext cx="14638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  <a:r>
                  <a:rPr lang="en-US" dirty="0" smtClean="0"/>
                  <a:t>     1    </a:t>
                </a:r>
                <a:r>
                  <a:rPr lang="en-US" dirty="0"/>
                  <a:t>1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925825" y="4184828"/>
                <a:ext cx="6291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DR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527297" y="4180363"/>
                <a:ext cx="5611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S1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315200" y="3581400"/>
                <a:ext cx="13789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1    1    1</a:t>
                </a:r>
                <a:endParaRPr lang="en-US" dirty="0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8382000" y="41264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" y="411480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15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99BF1CB-BEC3-5140-BDD0-23F5C548D315}"/>
                </a:ext>
              </a:extLst>
            </p:cNvPr>
            <p:cNvSpPr txBox="1"/>
            <p:nvPr/>
          </p:nvSpPr>
          <p:spPr>
            <a:xfrm>
              <a:off x="1997254" y="411480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1A0A58E-0E82-1445-BA65-7AC8D51A86C9}"/>
                </a:ext>
              </a:extLst>
            </p:cNvPr>
            <p:cNvSpPr txBox="1"/>
            <p:nvPr/>
          </p:nvSpPr>
          <p:spPr>
            <a:xfrm>
              <a:off x="2454454" y="4114800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6E0FC36-618C-F346-9462-1A17D129D459}"/>
                </a:ext>
              </a:extLst>
            </p:cNvPr>
            <p:cNvSpPr txBox="1"/>
            <p:nvPr/>
          </p:nvSpPr>
          <p:spPr>
            <a:xfrm>
              <a:off x="3649494" y="41148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9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436F0EE-CDC0-0C40-B101-9E9BCFA5E311}"/>
                </a:ext>
              </a:extLst>
            </p:cNvPr>
            <p:cNvSpPr txBox="1"/>
            <p:nvPr/>
          </p:nvSpPr>
          <p:spPr>
            <a:xfrm>
              <a:off x="4182894" y="41148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8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81E9A5D-403F-B546-84F8-962764F1ABEF}"/>
                </a:ext>
              </a:extLst>
            </p:cNvPr>
            <p:cNvSpPr txBox="1"/>
            <p:nvPr/>
          </p:nvSpPr>
          <p:spPr>
            <a:xfrm>
              <a:off x="5249694" y="41148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6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4CA9921-B1BA-8643-A50F-4416B2E6176D}"/>
                </a:ext>
              </a:extLst>
            </p:cNvPr>
            <p:cNvSpPr txBox="1"/>
            <p:nvPr/>
          </p:nvSpPr>
          <p:spPr>
            <a:xfrm>
              <a:off x="7307094" y="41148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</a:t>
              </a: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7010400" y="3424535"/>
            <a:ext cx="2798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Must contain all 1’s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733800" y="2819400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0    1    1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5335272" y="2814935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1    0    1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381000" y="2814935"/>
            <a:ext cx="908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</a:t>
            </a:r>
            <a:endParaRPr lang="en-US" dirty="0"/>
          </a:p>
        </p:txBody>
      </p:sp>
      <p:grpSp>
        <p:nvGrpSpPr>
          <p:cNvPr id="73" name="Group 72"/>
          <p:cNvGrpSpPr/>
          <p:nvPr/>
        </p:nvGrpSpPr>
        <p:grpSpPr>
          <a:xfrm>
            <a:off x="1447800" y="4648200"/>
            <a:ext cx="8534400" cy="1528465"/>
            <a:chOff x="304800" y="4114800"/>
            <a:chExt cx="8534400" cy="1528465"/>
          </a:xfrm>
        </p:grpSpPr>
        <p:grpSp>
          <p:nvGrpSpPr>
            <p:cNvPr id="74" name="Group 73"/>
            <p:cNvGrpSpPr/>
            <p:nvPr/>
          </p:nvGrpSpPr>
          <p:grpSpPr>
            <a:xfrm>
              <a:off x="304800" y="4501972"/>
              <a:ext cx="8534400" cy="1141293"/>
              <a:chOff x="304800" y="3505200"/>
              <a:chExt cx="8534400" cy="1141293"/>
            </a:xfrm>
          </p:grpSpPr>
          <p:sp>
            <p:nvSpPr>
              <p:cNvPr id="83" name="Rectangle 82"/>
              <p:cNvSpPr/>
              <p:nvPr/>
            </p:nvSpPr>
            <p:spPr bwMode="auto">
              <a:xfrm>
                <a:off x="304800" y="3505200"/>
                <a:ext cx="8534400" cy="6096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cxnSp>
            <p:nvCxnSpPr>
              <p:cNvPr id="84" name="Straight Connector 83"/>
              <p:cNvCxnSpPr/>
              <p:nvPr/>
            </p:nvCxnSpPr>
            <p:spPr bwMode="auto">
              <a:xfrm>
                <a:off x="838200" y="39624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5" name="Straight Connector 84"/>
              <p:cNvCxnSpPr/>
              <p:nvPr/>
            </p:nvCxnSpPr>
            <p:spPr bwMode="auto">
              <a:xfrm>
                <a:off x="838200" y="35052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6" name="Straight Connector 85"/>
              <p:cNvCxnSpPr/>
              <p:nvPr/>
            </p:nvCxnSpPr>
            <p:spPr bwMode="auto">
              <a:xfrm>
                <a:off x="1371600" y="39624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7" name="Straight Connector 86"/>
              <p:cNvCxnSpPr/>
              <p:nvPr/>
            </p:nvCxnSpPr>
            <p:spPr bwMode="auto">
              <a:xfrm>
                <a:off x="1371600" y="35052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8" name="Straight Connector 87"/>
              <p:cNvCxnSpPr/>
              <p:nvPr/>
            </p:nvCxnSpPr>
            <p:spPr bwMode="auto">
              <a:xfrm>
                <a:off x="1905000" y="39624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9" name="Straight Connector 88"/>
              <p:cNvCxnSpPr/>
              <p:nvPr/>
            </p:nvCxnSpPr>
            <p:spPr bwMode="auto">
              <a:xfrm>
                <a:off x="1905000" y="35052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0" name="Straight Connector 89"/>
              <p:cNvCxnSpPr/>
              <p:nvPr/>
            </p:nvCxnSpPr>
            <p:spPr bwMode="auto">
              <a:xfrm>
                <a:off x="2438400" y="3505200"/>
                <a:ext cx="0" cy="6096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1" name="Straight Connector 90"/>
              <p:cNvCxnSpPr/>
              <p:nvPr/>
            </p:nvCxnSpPr>
            <p:spPr bwMode="auto">
              <a:xfrm>
                <a:off x="2971800" y="39624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2" name="Straight Connector 91"/>
              <p:cNvCxnSpPr/>
              <p:nvPr/>
            </p:nvCxnSpPr>
            <p:spPr bwMode="auto">
              <a:xfrm>
                <a:off x="2971800" y="35052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3" name="Straight Connector 92"/>
              <p:cNvCxnSpPr/>
              <p:nvPr/>
            </p:nvCxnSpPr>
            <p:spPr bwMode="auto">
              <a:xfrm>
                <a:off x="3505200" y="39624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4" name="Straight Connector 93"/>
              <p:cNvCxnSpPr/>
              <p:nvPr/>
            </p:nvCxnSpPr>
            <p:spPr bwMode="auto">
              <a:xfrm>
                <a:off x="3505200" y="35052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5" name="Straight Connector 94"/>
              <p:cNvCxnSpPr/>
              <p:nvPr/>
            </p:nvCxnSpPr>
            <p:spPr bwMode="auto">
              <a:xfrm>
                <a:off x="4038600" y="3505200"/>
                <a:ext cx="0" cy="6096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6" name="Straight Connector 95"/>
              <p:cNvCxnSpPr/>
              <p:nvPr/>
            </p:nvCxnSpPr>
            <p:spPr bwMode="auto">
              <a:xfrm>
                <a:off x="4572000" y="39624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7" name="Straight Connector 96"/>
              <p:cNvCxnSpPr/>
              <p:nvPr/>
            </p:nvCxnSpPr>
            <p:spPr bwMode="auto">
              <a:xfrm>
                <a:off x="4572000" y="35052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Straight Connector 97"/>
              <p:cNvCxnSpPr/>
              <p:nvPr/>
            </p:nvCxnSpPr>
            <p:spPr bwMode="auto">
              <a:xfrm>
                <a:off x="5105400" y="39624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9" name="Straight Connector 98"/>
              <p:cNvCxnSpPr/>
              <p:nvPr/>
            </p:nvCxnSpPr>
            <p:spPr bwMode="auto">
              <a:xfrm>
                <a:off x="5105400" y="35052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Straight Connector 99"/>
              <p:cNvCxnSpPr/>
              <p:nvPr/>
            </p:nvCxnSpPr>
            <p:spPr bwMode="auto">
              <a:xfrm>
                <a:off x="5638800" y="3505200"/>
                <a:ext cx="0" cy="6096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1" name="Straight Connector 100"/>
              <p:cNvCxnSpPr/>
              <p:nvPr/>
            </p:nvCxnSpPr>
            <p:spPr bwMode="auto">
              <a:xfrm>
                <a:off x="6172200" y="39624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2" name="Straight Connector 101"/>
              <p:cNvCxnSpPr/>
              <p:nvPr/>
            </p:nvCxnSpPr>
            <p:spPr bwMode="auto">
              <a:xfrm>
                <a:off x="6172200" y="35052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3" name="Straight Connector 102"/>
              <p:cNvCxnSpPr/>
              <p:nvPr/>
            </p:nvCxnSpPr>
            <p:spPr bwMode="auto">
              <a:xfrm>
                <a:off x="6705600" y="39624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4" name="Straight Connector 103"/>
              <p:cNvCxnSpPr/>
              <p:nvPr/>
            </p:nvCxnSpPr>
            <p:spPr bwMode="auto">
              <a:xfrm>
                <a:off x="6705600" y="35052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5" name="Straight Connector 104"/>
              <p:cNvCxnSpPr/>
              <p:nvPr/>
            </p:nvCxnSpPr>
            <p:spPr bwMode="auto">
              <a:xfrm>
                <a:off x="7239000" y="3505200"/>
                <a:ext cx="0" cy="6096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6" name="Straight Connector 105"/>
              <p:cNvCxnSpPr/>
              <p:nvPr/>
            </p:nvCxnSpPr>
            <p:spPr bwMode="auto">
              <a:xfrm>
                <a:off x="7772400" y="39624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7" name="Straight Connector 106"/>
              <p:cNvCxnSpPr/>
              <p:nvPr/>
            </p:nvCxnSpPr>
            <p:spPr bwMode="auto">
              <a:xfrm>
                <a:off x="7772400" y="35052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8" name="Straight Connector 107"/>
              <p:cNvCxnSpPr/>
              <p:nvPr/>
            </p:nvCxnSpPr>
            <p:spPr bwMode="auto">
              <a:xfrm>
                <a:off x="8305800" y="39624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9" name="Straight Connector 108"/>
              <p:cNvCxnSpPr/>
              <p:nvPr/>
            </p:nvCxnSpPr>
            <p:spPr bwMode="auto">
              <a:xfrm>
                <a:off x="8305800" y="35052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10" name="TextBox 109"/>
              <p:cNvSpPr txBox="1"/>
              <p:nvPr/>
            </p:nvSpPr>
            <p:spPr>
              <a:xfrm>
                <a:off x="381000" y="3581400"/>
                <a:ext cx="19752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     </a:t>
                </a:r>
                <a:r>
                  <a:rPr lang="en-US" dirty="0"/>
                  <a:t>1</a:t>
                </a:r>
                <a:r>
                  <a:rPr lang="en-US" dirty="0" smtClean="0"/>
                  <a:t>    </a:t>
                </a:r>
                <a:r>
                  <a:rPr lang="en-US" dirty="0"/>
                  <a:t>0    1</a:t>
                </a: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5695030" y="3581400"/>
                <a:ext cx="14638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  <a:r>
                  <a:rPr lang="en-US" dirty="0" smtClean="0"/>
                  <a:t>     </a:t>
                </a:r>
                <a:r>
                  <a:rPr lang="en-US" dirty="0"/>
                  <a:t>0</a:t>
                </a:r>
                <a:r>
                  <a:rPr lang="en-US" dirty="0" smtClean="0"/>
                  <a:t>    </a:t>
                </a:r>
                <a:r>
                  <a:rPr lang="en-US" dirty="0"/>
                  <a:t>0</a:t>
                </a: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2925825" y="4184828"/>
                <a:ext cx="6291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DR</a:t>
                </a: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4527297" y="4180363"/>
                <a:ext cx="5611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S1</a:t>
                </a: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7315200" y="3581400"/>
                <a:ext cx="13789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  <a:r>
                  <a:rPr lang="en-US" dirty="0" smtClean="0"/>
                  <a:t>    1    0</a:t>
                </a:r>
                <a:endParaRPr lang="en-US" dirty="0"/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8382000" y="41264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0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04800" y="411480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15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99BF1CB-BEC3-5140-BDD0-23F5C548D315}"/>
                </a:ext>
              </a:extLst>
            </p:cNvPr>
            <p:cNvSpPr txBox="1"/>
            <p:nvPr/>
          </p:nvSpPr>
          <p:spPr>
            <a:xfrm>
              <a:off x="1997254" y="411480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12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1A0A58E-0E82-1445-BA65-7AC8D51A86C9}"/>
                </a:ext>
              </a:extLst>
            </p:cNvPr>
            <p:cNvSpPr txBox="1"/>
            <p:nvPr/>
          </p:nvSpPr>
          <p:spPr>
            <a:xfrm>
              <a:off x="2454454" y="4114800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6E0FC36-618C-F346-9462-1A17D129D459}"/>
                </a:ext>
              </a:extLst>
            </p:cNvPr>
            <p:cNvSpPr txBox="1"/>
            <p:nvPr/>
          </p:nvSpPr>
          <p:spPr>
            <a:xfrm>
              <a:off x="3649494" y="41148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9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436F0EE-CDC0-0C40-B101-9E9BCFA5E311}"/>
                </a:ext>
              </a:extLst>
            </p:cNvPr>
            <p:cNvSpPr txBox="1"/>
            <p:nvPr/>
          </p:nvSpPr>
          <p:spPr>
            <a:xfrm>
              <a:off x="4182894" y="41148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8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81E9A5D-403F-B546-84F8-962764F1ABEF}"/>
                </a:ext>
              </a:extLst>
            </p:cNvPr>
            <p:cNvSpPr txBox="1"/>
            <p:nvPr/>
          </p:nvSpPr>
          <p:spPr>
            <a:xfrm>
              <a:off x="5249694" y="41148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6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4CA9921-B1BA-8643-A50F-4416B2E6176D}"/>
                </a:ext>
              </a:extLst>
            </p:cNvPr>
            <p:cNvSpPr txBox="1"/>
            <p:nvPr/>
          </p:nvSpPr>
          <p:spPr>
            <a:xfrm>
              <a:off x="7307094" y="41148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</a:t>
              </a:r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6705600" y="5715000"/>
            <a:ext cx="1753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Must be 0’s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3733800" y="5109865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    </a:t>
            </a:r>
            <a:r>
              <a:rPr lang="en-US" dirty="0"/>
              <a:t>1</a:t>
            </a:r>
            <a:r>
              <a:rPr lang="en-US" dirty="0" smtClean="0"/>
              <a:t>    </a:t>
            </a:r>
            <a:r>
              <a:rPr lang="en-US" dirty="0"/>
              <a:t>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335272" y="5105400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r>
              <a:rPr lang="en-US" dirty="0" smtClean="0"/>
              <a:t>    </a:t>
            </a:r>
            <a:r>
              <a:rPr lang="en-US" dirty="0"/>
              <a:t>1</a:t>
            </a:r>
            <a:r>
              <a:rPr lang="en-US" dirty="0" smtClean="0"/>
              <a:t>    1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381000" y="5105400"/>
            <a:ext cx="908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8963879" y="5715000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S2</a:t>
            </a:r>
            <a:endParaRPr lang="en-US" dirty="0"/>
          </a:p>
        </p:txBody>
      </p:sp>
      <p:graphicFrame>
        <p:nvGraphicFramePr>
          <p:cNvPr id="175" name="Table 1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581053"/>
              </p:ext>
            </p:extLst>
          </p:nvPr>
        </p:nvGraphicFramePr>
        <p:xfrm>
          <a:off x="10191540" y="3429000"/>
          <a:ext cx="1813146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0131">
                  <a:extLst>
                    <a:ext uri="{9D8B030D-6E8A-4147-A177-3AD203B41FA5}">
                      <a16:colId xmlns:a16="http://schemas.microsoft.com/office/drawing/2014/main" val="1369802554"/>
                    </a:ext>
                  </a:extLst>
                </a:gridCol>
                <a:gridCol w="1443015">
                  <a:extLst>
                    <a:ext uri="{9D8B030D-6E8A-4147-A177-3AD203B41FA5}">
                      <a16:colId xmlns:a16="http://schemas.microsoft.com/office/drawing/2014/main" val="3094872965"/>
                    </a:ext>
                  </a:extLst>
                </a:gridCol>
              </a:tblGrid>
              <a:tr h="2920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721C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solidFill>
                      <a:srgbClr val="25C21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144634"/>
                  </a:ext>
                </a:extLst>
              </a:tr>
              <a:tr h="2920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382A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solidFill>
                      <a:srgbClr val="25C21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497449"/>
                  </a:ext>
                </a:extLst>
              </a:tr>
              <a:tr h="2920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solidFill>
                      <a:srgbClr val="25C21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585612"/>
                  </a:ext>
                </a:extLst>
              </a:tr>
              <a:tr h="2920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solidFill>
                      <a:srgbClr val="25C21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023715"/>
                  </a:ext>
                </a:extLst>
              </a:tr>
              <a:tr h="2920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F0F0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solidFill>
                      <a:srgbClr val="25C21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864434"/>
                  </a:ext>
                </a:extLst>
              </a:tr>
              <a:tr h="2920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E1E1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solidFill>
                      <a:srgbClr val="25C21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118128"/>
                  </a:ext>
                </a:extLst>
              </a:tr>
              <a:tr h="2920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02A3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solidFill>
                      <a:srgbClr val="25C21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372707"/>
                  </a:ext>
                </a:extLst>
              </a:tr>
              <a:tr h="2920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B782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solidFill>
                      <a:srgbClr val="25C21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997912"/>
                  </a:ext>
                </a:extLst>
              </a:tr>
            </a:tbl>
          </a:graphicData>
        </a:graphic>
      </p:graphicFrame>
      <p:sp>
        <p:nvSpPr>
          <p:cNvPr id="176" name="TextBox 175"/>
          <p:cNvSpPr txBox="1"/>
          <p:nvPr/>
        </p:nvSpPr>
        <p:spPr>
          <a:xfrm>
            <a:off x="10515600" y="6396335"/>
            <a:ext cx="1548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25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10363200" cy="1143000"/>
          </a:xfrm>
        </p:spPr>
        <p:txBody>
          <a:bodyPr/>
          <a:lstStyle/>
          <a:p>
            <a:r>
              <a:rPr lang="en-US" dirty="0" smtClean="0"/>
              <a:t>LC-3 Logical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103632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See if you can determine the effects of the following LC-3 instructions.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447800" y="2357735"/>
            <a:ext cx="8534400" cy="1528465"/>
            <a:chOff x="304800" y="4114800"/>
            <a:chExt cx="8534400" cy="1528465"/>
          </a:xfrm>
        </p:grpSpPr>
        <p:grpSp>
          <p:nvGrpSpPr>
            <p:cNvPr id="14" name="Group 13"/>
            <p:cNvGrpSpPr/>
            <p:nvPr/>
          </p:nvGrpSpPr>
          <p:grpSpPr>
            <a:xfrm>
              <a:off x="304800" y="4501972"/>
              <a:ext cx="8534400" cy="1141293"/>
              <a:chOff x="304800" y="3505200"/>
              <a:chExt cx="8534400" cy="1141293"/>
            </a:xfrm>
          </p:grpSpPr>
          <p:sp>
            <p:nvSpPr>
              <p:cNvPr id="16" name="Rectangle 15"/>
              <p:cNvSpPr/>
              <p:nvPr/>
            </p:nvSpPr>
            <p:spPr bwMode="auto">
              <a:xfrm>
                <a:off x="304800" y="3505200"/>
                <a:ext cx="8534400" cy="6096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cxnSp>
            <p:nvCxnSpPr>
              <p:cNvPr id="17" name="Straight Connector 16"/>
              <p:cNvCxnSpPr/>
              <p:nvPr/>
            </p:nvCxnSpPr>
            <p:spPr bwMode="auto">
              <a:xfrm>
                <a:off x="838200" y="39624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 bwMode="auto">
              <a:xfrm>
                <a:off x="838200" y="35052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Connector 18"/>
              <p:cNvCxnSpPr/>
              <p:nvPr/>
            </p:nvCxnSpPr>
            <p:spPr bwMode="auto">
              <a:xfrm>
                <a:off x="1371600" y="39624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Straight Connector 19"/>
              <p:cNvCxnSpPr/>
              <p:nvPr/>
            </p:nvCxnSpPr>
            <p:spPr bwMode="auto">
              <a:xfrm>
                <a:off x="1371600" y="35052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Connector 20"/>
              <p:cNvCxnSpPr/>
              <p:nvPr/>
            </p:nvCxnSpPr>
            <p:spPr bwMode="auto">
              <a:xfrm>
                <a:off x="1905000" y="39624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" name="Straight Connector 21"/>
              <p:cNvCxnSpPr/>
              <p:nvPr/>
            </p:nvCxnSpPr>
            <p:spPr bwMode="auto">
              <a:xfrm>
                <a:off x="1905000" y="35052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" name="Straight Connector 22"/>
              <p:cNvCxnSpPr/>
              <p:nvPr/>
            </p:nvCxnSpPr>
            <p:spPr bwMode="auto">
              <a:xfrm>
                <a:off x="2438400" y="3505200"/>
                <a:ext cx="0" cy="6096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" name="Straight Connector 23"/>
              <p:cNvCxnSpPr/>
              <p:nvPr/>
            </p:nvCxnSpPr>
            <p:spPr bwMode="auto">
              <a:xfrm>
                <a:off x="2971800" y="39624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Straight Connector 24"/>
              <p:cNvCxnSpPr/>
              <p:nvPr/>
            </p:nvCxnSpPr>
            <p:spPr bwMode="auto">
              <a:xfrm>
                <a:off x="2971800" y="35052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Straight Connector 25"/>
              <p:cNvCxnSpPr/>
              <p:nvPr/>
            </p:nvCxnSpPr>
            <p:spPr bwMode="auto">
              <a:xfrm>
                <a:off x="3505200" y="39624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Straight Connector 26"/>
              <p:cNvCxnSpPr/>
              <p:nvPr/>
            </p:nvCxnSpPr>
            <p:spPr bwMode="auto">
              <a:xfrm>
                <a:off x="3505200" y="35052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Straight Connector 27"/>
              <p:cNvCxnSpPr/>
              <p:nvPr/>
            </p:nvCxnSpPr>
            <p:spPr bwMode="auto">
              <a:xfrm>
                <a:off x="4038600" y="3505200"/>
                <a:ext cx="0" cy="6096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Straight Connector 28"/>
              <p:cNvCxnSpPr/>
              <p:nvPr/>
            </p:nvCxnSpPr>
            <p:spPr bwMode="auto">
              <a:xfrm>
                <a:off x="4572000" y="39624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Straight Connector 29"/>
              <p:cNvCxnSpPr/>
              <p:nvPr/>
            </p:nvCxnSpPr>
            <p:spPr bwMode="auto">
              <a:xfrm>
                <a:off x="4572000" y="35052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Straight Connector 30"/>
              <p:cNvCxnSpPr/>
              <p:nvPr/>
            </p:nvCxnSpPr>
            <p:spPr bwMode="auto">
              <a:xfrm>
                <a:off x="5105400" y="39624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Straight Connector 31"/>
              <p:cNvCxnSpPr/>
              <p:nvPr/>
            </p:nvCxnSpPr>
            <p:spPr bwMode="auto">
              <a:xfrm>
                <a:off x="5105400" y="35052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Straight Connector 32"/>
              <p:cNvCxnSpPr/>
              <p:nvPr/>
            </p:nvCxnSpPr>
            <p:spPr bwMode="auto">
              <a:xfrm>
                <a:off x="5638800" y="3505200"/>
                <a:ext cx="0" cy="6096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Straight Connector 33"/>
              <p:cNvCxnSpPr/>
              <p:nvPr/>
            </p:nvCxnSpPr>
            <p:spPr bwMode="auto">
              <a:xfrm>
                <a:off x="6172200" y="39624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Straight Connector 34"/>
              <p:cNvCxnSpPr/>
              <p:nvPr/>
            </p:nvCxnSpPr>
            <p:spPr bwMode="auto">
              <a:xfrm>
                <a:off x="6172200" y="35052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" name="Straight Connector 35"/>
              <p:cNvCxnSpPr/>
              <p:nvPr/>
            </p:nvCxnSpPr>
            <p:spPr bwMode="auto">
              <a:xfrm>
                <a:off x="6705600" y="39624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" name="Straight Connector 36"/>
              <p:cNvCxnSpPr/>
              <p:nvPr/>
            </p:nvCxnSpPr>
            <p:spPr bwMode="auto">
              <a:xfrm>
                <a:off x="6705600" y="35052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" name="Straight Connector 37"/>
              <p:cNvCxnSpPr/>
              <p:nvPr/>
            </p:nvCxnSpPr>
            <p:spPr bwMode="auto">
              <a:xfrm>
                <a:off x="7239000" y="3505200"/>
                <a:ext cx="0" cy="6096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Straight Connector 38"/>
              <p:cNvCxnSpPr/>
              <p:nvPr/>
            </p:nvCxnSpPr>
            <p:spPr bwMode="auto">
              <a:xfrm>
                <a:off x="7772400" y="39624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Straight Connector 39"/>
              <p:cNvCxnSpPr/>
              <p:nvPr/>
            </p:nvCxnSpPr>
            <p:spPr bwMode="auto">
              <a:xfrm>
                <a:off x="7772400" y="35052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" name="Straight Connector 40"/>
              <p:cNvCxnSpPr/>
              <p:nvPr/>
            </p:nvCxnSpPr>
            <p:spPr bwMode="auto">
              <a:xfrm>
                <a:off x="8305800" y="39624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" name="Straight Connector 41"/>
              <p:cNvCxnSpPr/>
              <p:nvPr/>
            </p:nvCxnSpPr>
            <p:spPr bwMode="auto">
              <a:xfrm>
                <a:off x="8305800" y="35052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3" name="TextBox 42"/>
              <p:cNvSpPr txBox="1"/>
              <p:nvPr/>
            </p:nvSpPr>
            <p:spPr>
              <a:xfrm>
                <a:off x="381000" y="3581400"/>
                <a:ext cx="19752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  <a:r>
                  <a:rPr lang="en-US" dirty="0" smtClean="0"/>
                  <a:t>     </a:t>
                </a:r>
                <a:r>
                  <a:rPr lang="en-US" dirty="0"/>
                  <a:t>0    0    1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695030" y="3581400"/>
                <a:ext cx="14638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  <a:r>
                  <a:rPr lang="en-US" dirty="0" smtClean="0"/>
                  <a:t>     1    </a:t>
                </a:r>
                <a:r>
                  <a:rPr lang="en-US" dirty="0"/>
                  <a:t>1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925825" y="4184828"/>
                <a:ext cx="6291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DR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527297" y="4180363"/>
                <a:ext cx="5611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S1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315200" y="3581400"/>
                <a:ext cx="13789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1    1    1</a:t>
                </a:r>
                <a:endParaRPr lang="en-US" dirty="0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8382000" y="41264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" y="411480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15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99BF1CB-BEC3-5140-BDD0-23F5C548D315}"/>
                </a:ext>
              </a:extLst>
            </p:cNvPr>
            <p:cNvSpPr txBox="1"/>
            <p:nvPr/>
          </p:nvSpPr>
          <p:spPr>
            <a:xfrm>
              <a:off x="1997254" y="411480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1A0A58E-0E82-1445-BA65-7AC8D51A86C9}"/>
                </a:ext>
              </a:extLst>
            </p:cNvPr>
            <p:cNvSpPr txBox="1"/>
            <p:nvPr/>
          </p:nvSpPr>
          <p:spPr>
            <a:xfrm>
              <a:off x="2454454" y="4114800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6E0FC36-618C-F346-9462-1A17D129D459}"/>
                </a:ext>
              </a:extLst>
            </p:cNvPr>
            <p:cNvSpPr txBox="1"/>
            <p:nvPr/>
          </p:nvSpPr>
          <p:spPr>
            <a:xfrm>
              <a:off x="3649494" y="41148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9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436F0EE-CDC0-0C40-B101-9E9BCFA5E311}"/>
                </a:ext>
              </a:extLst>
            </p:cNvPr>
            <p:cNvSpPr txBox="1"/>
            <p:nvPr/>
          </p:nvSpPr>
          <p:spPr>
            <a:xfrm>
              <a:off x="4182894" y="41148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8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81E9A5D-403F-B546-84F8-962764F1ABEF}"/>
                </a:ext>
              </a:extLst>
            </p:cNvPr>
            <p:cNvSpPr txBox="1"/>
            <p:nvPr/>
          </p:nvSpPr>
          <p:spPr>
            <a:xfrm>
              <a:off x="5249694" y="41148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6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4CA9921-B1BA-8643-A50F-4416B2E6176D}"/>
                </a:ext>
              </a:extLst>
            </p:cNvPr>
            <p:cNvSpPr txBox="1"/>
            <p:nvPr/>
          </p:nvSpPr>
          <p:spPr>
            <a:xfrm>
              <a:off x="7307094" y="41148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</a:t>
              </a: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7010400" y="3424535"/>
            <a:ext cx="2798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Must contain all 1’s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733800" y="2819400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0    1    1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5335272" y="2814935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1    0    1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381000" y="2814935"/>
            <a:ext cx="908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</a:t>
            </a:r>
            <a:endParaRPr lang="en-US" dirty="0"/>
          </a:p>
        </p:txBody>
      </p:sp>
      <p:grpSp>
        <p:nvGrpSpPr>
          <p:cNvPr id="73" name="Group 72"/>
          <p:cNvGrpSpPr/>
          <p:nvPr/>
        </p:nvGrpSpPr>
        <p:grpSpPr>
          <a:xfrm>
            <a:off x="1447800" y="4648200"/>
            <a:ext cx="8534400" cy="1528465"/>
            <a:chOff x="304800" y="4114800"/>
            <a:chExt cx="8534400" cy="1528465"/>
          </a:xfrm>
        </p:grpSpPr>
        <p:grpSp>
          <p:nvGrpSpPr>
            <p:cNvPr id="74" name="Group 73"/>
            <p:cNvGrpSpPr/>
            <p:nvPr/>
          </p:nvGrpSpPr>
          <p:grpSpPr>
            <a:xfrm>
              <a:off x="304800" y="4501972"/>
              <a:ext cx="8534400" cy="1141293"/>
              <a:chOff x="304800" y="3505200"/>
              <a:chExt cx="8534400" cy="1141293"/>
            </a:xfrm>
          </p:grpSpPr>
          <p:sp>
            <p:nvSpPr>
              <p:cNvPr id="83" name="Rectangle 82"/>
              <p:cNvSpPr/>
              <p:nvPr/>
            </p:nvSpPr>
            <p:spPr bwMode="auto">
              <a:xfrm>
                <a:off x="304800" y="3505200"/>
                <a:ext cx="8534400" cy="6096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cxnSp>
            <p:nvCxnSpPr>
              <p:cNvPr id="84" name="Straight Connector 83"/>
              <p:cNvCxnSpPr/>
              <p:nvPr/>
            </p:nvCxnSpPr>
            <p:spPr bwMode="auto">
              <a:xfrm>
                <a:off x="838200" y="39624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5" name="Straight Connector 84"/>
              <p:cNvCxnSpPr/>
              <p:nvPr/>
            </p:nvCxnSpPr>
            <p:spPr bwMode="auto">
              <a:xfrm>
                <a:off x="838200" y="35052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6" name="Straight Connector 85"/>
              <p:cNvCxnSpPr/>
              <p:nvPr/>
            </p:nvCxnSpPr>
            <p:spPr bwMode="auto">
              <a:xfrm>
                <a:off x="1371600" y="39624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7" name="Straight Connector 86"/>
              <p:cNvCxnSpPr/>
              <p:nvPr/>
            </p:nvCxnSpPr>
            <p:spPr bwMode="auto">
              <a:xfrm>
                <a:off x="1371600" y="35052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8" name="Straight Connector 87"/>
              <p:cNvCxnSpPr/>
              <p:nvPr/>
            </p:nvCxnSpPr>
            <p:spPr bwMode="auto">
              <a:xfrm>
                <a:off x="1905000" y="39624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9" name="Straight Connector 88"/>
              <p:cNvCxnSpPr/>
              <p:nvPr/>
            </p:nvCxnSpPr>
            <p:spPr bwMode="auto">
              <a:xfrm>
                <a:off x="1905000" y="35052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0" name="Straight Connector 89"/>
              <p:cNvCxnSpPr/>
              <p:nvPr/>
            </p:nvCxnSpPr>
            <p:spPr bwMode="auto">
              <a:xfrm>
                <a:off x="2438400" y="3505200"/>
                <a:ext cx="0" cy="6096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1" name="Straight Connector 90"/>
              <p:cNvCxnSpPr/>
              <p:nvPr/>
            </p:nvCxnSpPr>
            <p:spPr bwMode="auto">
              <a:xfrm>
                <a:off x="2971800" y="39624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2" name="Straight Connector 91"/>
              <p:cNvCxnSpPr/>
              <p:nvPr/>
            </p:nvCxnSpPr>
            <p:spPr bwMode="auto">
              <a:xfrm>
                <a:off x="2971800" y="35052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3" name="Straight Connector 92"/>
              <p:cNvCxnSpPr/>
              <p:nvPr/>
            </p:nvCxnSpPr>
            <p:spPr bwMode="auto">
              <a:xfrm>
                <a:off x="3505200" y="39624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4" name="Straight Connector 93"/>
              <p:cNvCxnSpPr/>
              <p:nvPr/>
            </p:nvCxnSpPr>
            <p:spPr bwMode="auto">
              <a:xfrm>
                <a:off x="3505200" y="35052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5" name="Straight Connector 94"/>
              <p:cNvCxnSpPr/>
              <p:nvPr/>
            </p:nvCxnSpPr>
            <p:spPr bwMode="auto">
              <a:xfrm>
                <a:off x="4038600" y="3505200"/>
                <a:ext cx="0" cy="6096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6" name="Straight Connector 95"/>
              <p:cNvCxnSpPr/>
              <p:nvPr/>
            </p:nvCxnSpPr>
            <p:spPr bwMode="auto">
              <a:xfrm>
                <a:off x="4572000" y="39624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7" name="Straight Connector 96"/>
              <p:cNvCxnSpPr/>
              <p:nvPr/>
            </p:nvCxnSpPr>
            <p:spPr bwMode="auto">
              <a:xfrm>
                <a:off x="4572000" y="35052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Straight Connector 97"/>
              <p:cNvCxnSpPr/>
              <p:nvPr/>
            </p:nvCxnSpPr>
            <p:spPr bwMode="auto">
              <a:xfrm>
                <a:off x="5105400" y="39624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9" name="Straight Connector 98"/>
              <p:cNvCxnSpPr/>
              <p:nvPr/>
            </p:nvCxnSpPr>
            <p:spPr bwMode="auto">
              <a:xfrm>
                <a:off x="5105400" y="35052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Straight Connector 99"/>
              <p:cNvCxnSpPr/>
              <p:nvPr/>
            </p:nvCxnSpPr>
            <p:spPr bwMode="auto">
              <a:xfrm>
                <a:off x="5638800" y="3505200"/>
                <a:ext cx="0" cy="6096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1" name="Straight Connector 100"/>
              <p:cNvCxnSpPr/>
              <p:nvPr/>
            </p:nvCxnSpPr>
            <p:spPr bwMode="auto">
              <a:xfrm>
                <a:off x="6172200" y="39624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2" name="Straight Connector 101"/>
              <p:cNvCxnSpPr/>
              <p:nvPr/>
            </p:nvCxnSpPr>
            <p:spPr bwMode="auto">
              <a:xfrm>
                <a:off x="6172200" y="35052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3" name="Straight Connector 102"/>
              <p:cNvCxnSpPr/>
              <p:nvPr/>
            </p:nvCxnSpPr>
            <p:spPr bwMode="auto">
              <a:xfrm>
                <a:off x="6705600" y="39624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4" name="Straight Connector 103"/>
              <p:cNvCxnSpPr/>
              <p:nvPr/>
            </p:nvCxnSpPr>
            <p:spPr bwMode="auto">
              <a:xfrm>
                <a:off x="6705600" y="35052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5" name="Straight Connector 104"/>
              <p:cNvCxnSpPr/>
              <p:nvPr/>
            </p:nvCxnSpPr>
            <p:spPr bwMode="auto">
              <a:xfrm>
                <a:off x="7239000" y="3505200"/>
                <a:ext cx="0" cy="6096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6" name="Straight Connector 105"/>
              <p:cNvCxnSpPr/>
              <p:nvPr/>
            </p:nvCxnSpPr>
            <p:spPr bwMode="auto">
              <a:xfrm>
                <a:off x="7772400" y="39624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7" name="Straight Connector 106"/>
              <p:cNvCxnSpPr/>
              <p:nvPr/>
            </p:nvCxnSpPr>
            <p:spPr bwMode="auto">
              <a:xfrm>
                <a:off x="7772400" y="35052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8" name="Straight Connector 107"/>
              <p:cNvCxnSpPr/>
              <p:nvPr/>
            </p:nvCxnSpPr>
            <p:spPr bwMode="auto">
              <a:xfrm>
                <a:off x="8305800" y="39624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9" name="Straight Connector 108"/>
              <p:cNvCxnSpPr/>
              <p:nvPr/>
            </p:nvCxnSpPr>
            <p:spPr bwMode="auto">
              <a:xfrm>
                <a:off x="8305800" y="35052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10" name="TextBox 109"/>
              <p:cNvSpPr txBox="1"/>
              <p:nvPr/>
            </p:nvSpPr>
            <p:spPr>
              <a:xfrm>
                <a:off x="381000" y="3581400"/>
                <a:ext cx="19752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  <a:r>
                  <a:rPr lang="en-US" dirty="0" smtClean="0"/>
                  <a:t>     1    </a:t>
                </a:r>
                <a:r>
                  <a:rPr lang="en-US" dirty="0"/>
                  <a:t>0    1</a:t>
                </a: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5695030" y="3581400"/>
                <a:ext cx="14638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  <a:r>
                  <a:rPr lang="en-US" dirty="0" smtClean="0"/>
                  <a:t>     </a:t>
                </a:r>
                <a:r>
                  <a:rPr lang="en-US" dirty="0"/>
                  <a:t>0</a:t>
                </a:r>
                <a:r>
                  <a:rPr lang="en-US" dirty="0" smtClean="0"/>
                  <a:t>    </a:t>
                </a:r>
                <a:r>
                  <a:rPr lang="en-US" dirty="0"/>
                  <a:t>0</a:t>
                </a: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2925825" y="4184828"/>
                <a:ext cx="6291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DR</a:t>
                </a: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4527297" y="4180363"/>
                <a:ext cx="5611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S1</a:t>
                </a: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7315200" y="3581400"/>
                <a:ext cx="13789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  <a:r>
                  <a:rPr lang="en-US" dirty="0" smtClean="0"/>
                  <a:t>    1    0</a:t>
                </a:r>
                <a:endParaRPr lang="en-US" dirty="0"/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8382000" y="41264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0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04800" y="411480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15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99BF1CB-BEC3-5140-BDD0-23F5C548D315}"/>
                </a:ext>
              </a:extLst>
            </p:cNvPr>
            <p:cNvSpPr txBox="1"/>
            <p:nvPr/>
          </p:nvSpPr>
          <p:spPr>
            <a:xfrm>
              <a:off x="1997254" y="411480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12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1A0A58E-0E82-1445-BA65-7AC8D51A86C9}"/>
                </a:ext>
              </a:extLst>
            </p:cNvPr>
            <p:cNvSpPr txBox="1"/>
            <p:nvPr/>
          </p:nvSpPr>
          <p:spPr>
            <a:xfrm>
              <a:off x="2454454" y="4114800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6E0FC36-618C-F346-9462-1A17D129D459}"/>
                </a:ext>
              </a:extLst>
            </p:cNvPr>
            <p:cNvSpPr txBox="1"/>
            <p:nvPr/>
          </p:nvSpPr>
          <p:spPr>
            <a:xfrm>
              <a:off x="3649494" y="41148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9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436F0EE-CDC0-0C40-B101-9E9BCFA5E311}"/>
                </a:ext>
              </a:extLst>
            </p:cNvPr>
            <p:cNvSpPr txBox="1"/>
            <p:nvPr/>
          </p:nvSpPr>
          <p:spPr>
            <a:xfrm>
              <a:off x="4182894" y="41148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8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81E9A5D-403F-B546-84F8-962764F1ABEF}"/>
                </a:ext>
              </a:extLst>
            </p:cNvPr>
            <p:cNvSpPr txBox="1"/>
            <p:nvPr/>
          </p:nvSpPr>
          <p:spPr>
            <a:xfrm>
              <a:off x="5249694" y="41148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6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4CA9921-B1BA-8643-A50F-4416B2E6176D}"/>
                </a:ext>
              </a:extLst>
            </p:cNvPr>
            <p:cNvSpPr txBox="1"/>
            <p:nvPr/>
          </p:nvSpPr>
          <p:spPr>
            <a:xfrm>
              <a:off x="7307094" y="41148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</a:t>
              </a:r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6705600" y="5715000"/>
            <a:ext cx="1753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Must be 0’s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3733800" y="5109865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    </a:t>
            </a:r>
            <a:r>
              <a:rPr lang="en-US" dirty="0"/>
              <a:t>1</a:t>
            </a:r>
            <a:r>
              <a:rPr lang="en-US" dirty="0" smtClean="0"/>
              <a:t>    </a:t>
            </a:r>
            <a:r>
              <a:rPr lang="en-US" dirty="0"/>
              <a:t>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335272" y="5105400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1    0    </a:t>
            </a:r>
            <a:r>
              <a:rPr lang="en-US" dirty="0"/>
              <a:t>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81000" y="5105400"/>
            <a:ext cx="908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8963879" y="5715000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S2</a:t>
            </a:r>
            <a:endParaRPr lang="en-US" dirty="0"/>
          </a:p>
        </p:txBody>
      </p:sp>
      <p:graphicFrame>
        <p:nvGraphicFramePr>
          <p:cNvPr id="175" name="Table 1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433390"/>
              </p:ext>
            </p:extLst>
          </p:nvPr>
        </p:nvGraphicFramePr>
        <p:xfrm>
          <a:off x="10191540" y="3429000"/>
          <a:ext cx="1813146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0131">
                  <a:extLst>
                    <a:ext uri="{9D8B030D-6E8A-4147-A177-3AD203B41FA5}">
                      <a16:colId xmlns:a16="http://schemas.microsoft.com/office/drawing/2014/main" val="1369802554"/>
                    </a:ext>
                  </a:extLst>
                </a:gridCol>
                <a:gridCol w="1443015">
                  <a:extLst>
                    <a:ext uri="{9D8B030D-6E8A-4147-A177-3AD203B41FA5}">
                      <a16:colId xmlns:a16="http://schemas.microsoft.com/office/drawing/2014/main" val="3094872965"/>
                    </a:ext>
                  </a:extLst>
                </a:gridCol>
              </a:tblGrid>
              <a:tr h="2920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721C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solidFill>
                      <a:srgbClr val="25C21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144634"/>
                  </a:ext>
                </a:extLst>
              </a:tr>
              <a:tr h="2920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382A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solidFill>
                      <a:srgbClr val="25C21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497449"/>
                  </a:ext>
                </a:extLst>
              </a:tr>
              <a:tr h="2920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solidFill>
                      <a:srgbClr val="25C21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585612"/>
                  </a:ext>
                </a:extLst>
              </a:tr>
              <a:tr h="2920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F0F0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solidFill>
                      <a:srgbClr val="25C21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023715"/>
                  </a:ext>
                </a:extLst>
              </a:tr>
              <a:tr h="2920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solidFill>
                      <a:srgbClr val="25C21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864434"/>
                  </a:ext>
                </a:extLst>
              </a:tr>
              <a:tr h="2920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E1E1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solidFill>
                      <a:srgbClr val="25C21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118128"/>
                  </a:ext>
                </a:extLst>
              </a:tr>
              <a:tr h="2920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02A3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solidFill>
                      <a:srgbClr val="25C21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372707"/>
                  </a:ext>
                </a:extLst>
              </a:tr>
              <a:tr h="2920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B782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solidFill>
                      <a:srgbClr val="25C21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997912"/>
                  </a:ext>
                </a:extLst>
              </a:tr>
            </a:tbl>
          </a:graphicData>
        </a:graphic>
      </p:graphicFrame>
      <p:sp>
        <p:nvSpPr>
          <p:cNvPr id="176" name="TextBox 175"/>
          <p:cNvSpPr txBox="1"/>
          <p:nvPr/>
        </p:nvSpPr>
        <p:spPr>
          <a:xfrm>
            <a:off x="10515600" y="6396335"/>
            <a:ext cx="1548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381000" y="3957935"/>
            <a:ext cx="6376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Store the complement of R5 in R3: FFFE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381000" y="6243935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Store the bitwise AND of R4 and R2 in R6: E0E0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35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  <p:bldP spid="116" grpId="0"/>
      <p:bldP spid="117" grpId="0"/>
      <p:bldP spid="118" grpId="0"/>
      <p:bldP spid="119" grpId="0"/>
      <p:bldP spid="120" grpId="0"/>
      <p:bldP spid="12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260" y="372811"/>
            <a:ext cx="4653640" cy="63327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10363200" cy="1143000"/>
          </a:xfrm>
        </p:spPr>
        <p:txBody>
          <a:bodyPr/>
          <a:lstStyle/>
          <a:p>
            <a:r>
              <a:rPr lang="en-US" dirty="0" smtClean="0"/>
              <a:t>LC-3 NOT Instruction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2400" y="1981200"/>
            <a:ext cx="7620000" cy="1364701"/>
            <a:chOff x="304800" y="4114800"/>
            <a:chExt cx="8534400" cy="1528465"/>
          </a:xfrm>
        </p:grpSpPr>
        <p:grpSp>
          <p:nvGrpSpPr>
            <p:cNvPr id="14" name="Group 13"/>
            <p:cNvGrpSpPr/>
            <p:nvPr/>
          </p:nvGrpSpPr>
          <p:grpSpPr>
            <a:xfrm>
              <a:off x="304800" y="4501972"/>
              <a:ext cx="8534400" cy="1141293"/>
              <a:chOff x="304800" y="3505200"/>
              <a:chExt cx="8534400" cy="1141293"/>
            </a:xfrm>
          </p:grpSpPr>
          <p:sp>
            <p:nvSpPr>
              <p:cNvPr id="16" name="Rectangle 15"/>
              <p:cNvSpPr/>
              <p:nvPr/>
            </p:nvSpPr>
            <p:spPr bwMode="auto">
              <a:xfrm>
                <a:off x="304800" y="3505200"/>
                <a:ext cx="8534400" cy="6096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cxnSp>
            <p:nvCxnSpPr>
              <p:cNvPr id="17" name="Straight Connector 16"/>
              <p:cNvCxnSpPr/>
              <p:nvPr/>
            </p:nvCxnSpPr>
            <p:spPr bwMode="auto">
              <a:xfrm>
                <a:off x="838200" y="39624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 bwMode="auto">
              <a:xfrm>
                <a:off x="838200" y="35052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Connector 18"/>
              <p:cNvCxnSpPr/>
              <p:nvPr/>
            </p:nvCxnSpPr>
            <p:spPr bwMode="auto">
              <a:xfrm>
                <a:off x="1371600" y="39624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Straight Connector 19"/>
              <p:cNvCxnSpPr/>
              <p:nvPr/>
            </p:nvCxnSpPr>
            <p:spPr bwMode="auto">
              <a:xfrm>
                <a:off x="1371600" y="35052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Connector 20"/>
              <p:cNvCxnSpPr/>
              <p:nvPr/>
            </p:nvCxnSpPr>
            <p:spPr bwMode="auto">
              <a:xfrm>
                <a:off x="1905000" y="39624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" name="Straight Connector 21"/>
              <p:cNvCxnSpPr/>
              <p:nvPr/>
            </p:nvCxnSpPr>
            <p:spPr bwMode="auto">
              <a:xfrm>
                <a:off x="1905000" y="35052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" name="Straight Connector 22"/>
              <p:cNvCxnSpPr/>
              <p:nvPr/>
            </p:nvCxnSpPr>
            <p:spPr bwMode="auto">
              <a:xfrm>
                <a:off x="2438400" y="3505200"/>
                <a:ext cx="0" cy="6096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" name="Straight Connector 23"/>
              <p:cNvCxnSpPr/>
              <p:nvPr/>
            </p:nvCxnSpPr>
            <p:spPr bwMode="auto">
              <a:xfrm>
                <a:off x="2971800" y="39624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Straight Connector 24"/>
              <p:cNvCxnSpPr/>
              <p:nvPr/>
            </p:nvCxnSpPr>
            <p:spPr bwMode="auto">
              <a:xfrm>
                <a:off x="2971800" y="35052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Straight Connector 25"/>
              <p:cNvCxnSpPr/>
              <p:nvPr/>
            </p:nvCxnSpPr>
            <p:spPr bwMode="auto">
              <a:xfrm>
                <a:off x="3505200" y="39624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Straight Connector 26"/>
              <p:cNvCxnSpPr/>
              <p:nvPr/>
            </p:nvCxnSpPr>
            <p:spPr bwMode="auto">
              <a:xfrm>
                <a:off x="3505200" y="35052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Straight Connector 27"/>
              <p:cNvCxnSpPr/>
              <p:nvPr/>
            </p:nvCxnSpPr>
            <p:spPr bwMode="auto">
              <a:xfrm>
                <a:off x="4038600" y="3505200"/>
                <a:ext cx="0" cy="6096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Straight Connector 28"/>
              <p:cNvCxnSpPr/>
              <p:nvPr/>
            </p:nvCxnSpPr>
            <p:spPr bwMode="auto">
              <a:xfrm>
                <a:off x="4572000" y="39624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Straight Connector 29"/>
              <p:cNvCxnSpPr/>
              <p:nvPr/>
            </p:nvCxnSpPr>
            <p:spPr bwMode="auto">
              <a:xfrm>
                <a:off x="4572000" y="35052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Straight Connector 30"/>
              <p:cNvCxnSpPr/>
              <p:nvPr/>
            </p:nvCxnSpPr>
            <p:spPr bwMode="auto">
              <a:xfrm>
                <a:off x="5105400" y="39624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Straight Connector 31"/>
              <p:cNvCxnSpPr/>
              <p:nvPr/>
            </p:nvCxnSpPr>
            <p:spPr bwMode="auto">
              <a:xfrm>
                <a:off x="5105400" y="35052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Straight Connector 32"/>
              <p:cNvCxnSpPr/>
              <p:nvPr/>
            </p:nvCxnSpPr>
            <p:spPr bwMode="auto">
              <a:xfrm>
                <a:off x="5638800" y="3505200"/>
                <a:ext cx="0" cy="6096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Straight Connector 33"/>
              <p:cNvCxnSpPr/>
              <p:nvPr/>
            </p:nvCxnSpPr>
            <p:spPr bwMode="auto">
              <a:xfrm>
                <a:off x="6172200" y="39624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Straight Connector 34"/>
              <p:cNvCxnSpPr/>
              <p:nvPr/>
            </p:nvCxnSpPr>
            <p:spPr bwMode="auto">
              <a:xfrm>
                <a:off x="6172200" y="35052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" name="Straight Connector 35"/>
              <p:cNvCxnSpPr/>
              <p:nvPr/>
            </p:nvCxnSpPr>
            <p:spPr bwMode="auto">
              <a:xfrm>
                <a:off x="6705600" y="39624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" name="Straight Connector 36"/>
              <p:cNvCxnSpPr/>
              <p:nvPr/>
            </p:nvCxnSpPr>
            <p:spPr bwMode="auto">
              <a:xfrm>
                <a:off x="6705600" y="35052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" name="Straight Connector 37"/>
              <p:cNvCxnSpPr/>
              <p:nvPr/>
            </p:nvCxnSpPr>
            <p:spPr bwMode="auto">
              <a:xfrm>
                <a:off x="7239000" y="3505200"/>
                <a:ext cx="0" cy="6096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Straight Connector 38"/>
              <p:cNvCxnSpPr/>
              <p:nvPr/>
            </p:nvCxnSpPr>
            <p:spPr bwMode="auto">
              <a:xfrm>
                <a:off x="7772400" y="39624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Straight Connector 39"/>
              <p:cNvCxnSpPr/>
              <p:nvPr/>
            </p:nvCxnSpPr>
            <p:spPr bwMode="auto">
              <a:xfrm>
                <a:off x="7772400" y="35052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" name="Straight Connector 40"/>
              <p:cNvCxnSpPr/>
              <p:nvPr/>
            </p:nvCxnSpPr>
            <p:spPr bwMode="auto">
              <a:xfrm>
                <a:off x="8305800" y="39624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" name="Straight Connector 41"/>
              <p:cNvCxnSpPr/>
              <p:nvPr/>
            </p:nvCxnSpPr>
            <p:spPr bwMode="auto">
              <a:xfrm>
                <a:off x="8305800" y="35052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3" name="TextBox 42"/>
              <p:cNvSpPr txBox="1"/>
              <p:nvPr/>
            </p:nvSpPr>
            <p:spPr>
              <a:xfrm>
                <a:off x="381000" y="3581400"/>
                <a:ext cx="1926784" cy="517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  <a:r>
                  <a:rPr lang="en-US" dirty="0" smtClean="0"/>
                  <a:t>    </a:t>
                </a:r>
                <a:r>
                  <a:rPr lang="en-US" dirty="0"/>
                  <a:t>0 </a:t>
                </a:r>
                <a:r>
                  <a:rPr lang="en-US" dirty="0" smtClean="0"/>
                  <a:t>  </a:t>
                </a:r>
                <a:r>
                  <a:rPr lang="en-US" dirty="0"/>
                  <a:t>0  </a:t>
                </a:r>
                <a:r>
                  <a:rPr lang="en-US" dirty="0" smtClean="0"/>
                  <a:t> </a:t>
                </a:r>
                <a:r>
                  <a:rPr lang="en-US" dirty="0"/>
                  <a:t>1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695030" y="3581400"/>
                <a:ext cx="1449217" cy="517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  <a:r>
                  <a:rPr lang="en-US" dirty="0" smtClean="0"/>
                  <a:t>    1   </a:t>
                </a:r>
                <a:r>
                  <a:rPr lang="en-US" dirty="0"/>
                  <a:t>1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925825" y="4184828"/>
                <a:ext cx="6291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DR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527297" y="4180363"/>
                <a:ext cx="5611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S1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315200" y="3581400"/>
                <a:ext cx="1354063" cy="517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1   1   1</a:t>
                </a:r>
                <a:endParaRPr lang="en-US" dirty="0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8382000" y="41264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" y="411480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15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99BF1CB-BEC3-5140-BDD0-23F5C548D315}"/>
                </a:ext>
              </a:extLst>
            </p:cNvPr>
            <p:cNvSpPr txBox="1"/>
            <p:nvPr/>
          </p:nvSpPr>
          <p:spPr>
            <a:xfrm>
              <a:off x="1997254" y="411480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1A0A58E-0E82-1445-BA65-7AC8D51A86C9}"/>
                </a:ext>
              </a:extLst>
            </p:cNvPr>
            <p:cNvSpPr txBox="1"/>
            <p:nvPr/>
          </p:nvSpPr>
          <p:spPr>
            <a:xfrm>
              <a:off x="2454454" y="4114800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6E0FC36-618C-F346-9462-1A17D129D459}"/>
                </a:ext>
              </a:extLst>
            </p:cNvPr>
            <p:cNvSpPr txBox="1"/>
            <p:nvPr/>
          </p:nvSpPr>
          <p:spPr>
            <a:xfrm>
              <a:off x="3649494" y="41148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9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436F0EE-CDC0-0C40-B101-9E9BCFA5E311}"/>
                </a:ext>
              </a:extLst>
            </p:cNvPr>
            <p:cNvSpPr txBox="1"/>
            <p:nvPr/>
          </p:nvSpPr>
          <p:spPr>
            <a:xfrm>
              <a:off x="4182894" y="41148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8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81E9A5D-403F-B546-84F8-962764F1ABEF}"/>
                </a:ext>
              </a:extLst>
            </p:cNvPr>
            <p:cNvSpPr txBox="1"/>
            <p:nvPr/>
          </p:nvSpPr>
          <p:spPr>
            <a:xfrm>
              <a:off x="5249694" y="41148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6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4CA9921-B1BA-8643-A50F-4416B2E6176D}"/>
                </a:ext>
              </a:extLst>
            </p:cNvPr>
            <p:cNvSpPr txBox="1"/>
            <p:nvPr/>
          </p:nvSpPr>
          <p:spPr>
            <a:xfrm>
              <a:off x="7307094" y="41148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</a:t>
              </a: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4876800" y="2945064"/>
            <a:ext cx="3336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Must contain all 1’s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2197836" y="2384948"/>
            <a:ext cx="1231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0   1   1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645636" y="2380483"/>
            <a:ext cx="1231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1   0   1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72729" y="1373305"/>
            <a:ext cx="908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381000" y="3957935"/>
            <a:ext cx="6376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Store the complement of R5 in R3: FFFE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81000" y="5036403"/>
            <a:ext cx="6376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 that only one input of the two available to the ALU is used.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45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5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-76200"/>
            <a:ext cx="8763000" cy="1143000"/>
          </a:xfrm>
        </p:spPr>
        <p:txBody>
          <a:bodyPr/>
          <a:lstStyle/>
          <a:p>
            <a:r>
              <a:rPr lang="en-US" dirty="0"/>
              <a:t>LC-3 LDR Instruction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000" y="457200"/>
            <a:ext cx="1582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Memory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0" y="990601"/>
            <a:ext cx="828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LDR		RD, RS1, offset	// RD &lt;- M [RS1 + offset]</a:t>
            </a:r>
          </a:p>
          <a:p>
            <a:r>
              <a:rPr lang="en-US" dirty="0"/>
              <a:t>					// sign extend offset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143000" y="1447800"/>
            <a:ext cx="8534400" cy="1676400"/>
            <a:chOff x="304800" y="2267130"/>
            <a:chExt cx="8534400" cy="1676400"/>
          </a:xfrm>
        </p:grpSpPr>
        <p:sp>
          <p:nvSpPr>
            <p:cNvPr id="6" name="Rectangle 5"/>
            <p:cNvSpPr/>
            <p:nvPr/>
          </p:nvSpPr>
          <p:spPr bwMode="auto">
            <a:xfrm>
              <a:off x="304800" y="2965390"/>
              <a:ext cx="8534400" cy="6096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 bwMode="auto">
            <a:xfrm>
              <a:off x="838200" y="342259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838200" y="296539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1371600" y="342259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1371600" y="296539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1905000" y="342259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1905000" y="296539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2438400" y="2965390"/>
              <a:ext cx="0" cy="609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2971800" y="342259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2971800" y="296539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3505200" y="342259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3505200" y="296539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4038600" y="2965390"/>
              <a:ext cx="0" cy="609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4572000" y="342259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4572000" y="296539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5105400" y="342259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5105400" y="296539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5638800" y="2965390"/>
              <a:ext cx="0" cy="609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6172200" y="342259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>
              <a:off x="6172200" y="296539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 bwMode="auto">
            <a:xfrm>
              <a:off x="6705600" y="342259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>
              <a:off x="6705600" y="296539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7772400" y="342259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>
              <a:off x="7772400" y="296539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 bwMode="auto">
            <a:xfrm>
              <a:off x="8305800" y="342259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/>
            <p:cNvCxnSpPr/>
            <p:nvPr/>
          </p:nvCxnSpPr>
          <p:spPr bwMode="auto">
            <a:xfrm>
              <a:off x="8305800" y="296539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6" name="TextBox 45"/>
            <p:cNvSpPr txBox="1"/>
            <p:nvPr/>
          </p:nvSpPr>
          <p:spPr>
            <a:xfrm>
              <a:off x="381000" y="3041590"/>
              <a:ext cx="19809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0     1    1    0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927097" y="3041590"/>
              <a:ext cx="6303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RD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473611" y="3041590"/>
              <a:ext cx="7841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RS1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05600" y="3041590"/>
              <a:ext cx="9412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offset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06437" y="2267130"/>
              <a:ext cx="26653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Encoding (16 bits)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38200" y="3486090"/>
              <a:ext cx="10261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opcode</a:t>
              </a:r>
              <a:endParaRPr lang="en-US" sz="2000" dirty="0"/>
            </a:p>
          </p:txBody>
        </p:sp>
        <p:cxnSp>
          <p:nvCxnSpPr>
            <p:cNvPr id="74" name="Straight Connector 73"/>
            <p:cNvCxnSpPr/>
            <p:nvPr/>
          </p:nvCxnSpPr>
          <p:spPr bwMode="auto">
            <a:xfrm>
              <a:off x="7239000" y="340989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Straight Connector 74"/>
            <p:cNvCxnSpPr/>
            <p:nvPr/>
          </p:nvCxnSpPr>
          <p:spPr bwMode="auto">
            <a:xfrm>
              <a:off x="7239000" y="295269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6" name="TextBox 75"/>
            <p:cNvSpPr txBox="1"/>
            <p:nvPr/>
          </p:nvSpPr>
          <p:spPr>
            <a:xfrm>
              <a:off x="2556081" y="3505200"/>
              <a:ext cx="12539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dest</a:t>
              </a:r>
              <a:r>
                <a:rPr lang="en-US" sz="2000" dirty="0"/>
                <a:t>. reg.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273962" y="3524310"/>
              <a:ext cx="1254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base reg.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561426" y="3543420"/>
              <a:ext cx="13633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6 bit offset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25816" y="3733800"/>
            <a:ext cx="8784985" cy="3200400"/>
            <a:chOff x="-98185" y="3657600"/>
            <a:chExt cx="8784985" cy="3200400"/>
          </a:xfrm>
        </p:grpSpPr>
        <p:grpSp>
          <p:nvGrpSpPr>
            <p:cNvPr id="102" name="Group 101"/>
            <p:cNvGrpSpPr/>
            <p:nvPr/>
          </p:nvGrpSpPr>
          <p:grpSpPr>
            <a:xfrm>
              <a:off x="6655041" y="4066322"/>
              <a:ext cx="1603374" cy="348813"/>
              <a:chOff x="5407026" y="3994587"/>
              <a:chExt cx="1603374" cy="348813"/>
            </a:xfrm>
          </p:grpSpPr>
          <p:sp>
            <p:nvSpPr>
              <p:cNvPr id="113" name="TextBox 112"/>
              <p:cNvSpPr txBox="1"/>
              <p:nvPr/>
            </p:nvSpPr>
            <p:spPr>
              <a:xfrm>
                <a:off x="5715000" y="3994587"/>
                <a:ext cx="940332" cy="3488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/>
                  <a:t>16 bits</a:t>
                </a:r>
              </a:p>
            </p:txBody>
          </p:sp>
          <p:cxnSp>
            <p:nvCxnSpPr>
              <p:cNvPr id="120" name="Straight Arrow Connector 119"/>
              <p:cNvCxnSpPr/>
              <p:nvPr/>
            </p:nvCxnSpPr>
            <p:spPr bwMode="auto">
              <a:xfrm>
                <a:off x="6705600" y="4146987"/>
                <a:ext cx="304800" cy="402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24" name="Straight Arrow Connector 123"/>
              <p:cNvCxnSpPr/>
              <p:nvPr/>
            </p:nvCxnSpPr>
            <p:spPr bwMode="auto">
              <a:xfrm flipH="1">
                <a:off x="5407026" y="4133850"/>
                <a:ext cx="263524" cy="446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125" name="Rectangle 124"/>
            <p:cNvSpPr/>
            <p:nvPr/>
          </p:nvSpPr>
          <p:spPr bwMode="auto">
            <a:xfrm>
              <a:off x="6658215" y="4403467"/>
              <a:ext cx="1600200" cy="1916668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127" name="Straight Connector 126"/>
            <p:cNvCxnSpPr/>
            <p:nvPr/>
          </p:nvCxnSpPr>
          <p:spPr bwMode="auto">
            <a:xfrm>
              <a:off x="6658215" y="5638800"/>
              <a:ext cx="16002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8" name="TextBox 127"/>
            <p:cNvSpPr txBox="1"/>
            <p:nvPr/>
          </p:nvSpPr>
          <p:spPr>
            <a:xfrm rot="5400000">
              <a:off x="7325459" y="4256941"/>
              <a:ext cx="7489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…</a:t>
              </a:r>
            </a:p>
          </p:txBody>
        </p:sp>
        <p:cxnSp>
          <p:nvCxnSpPr>
            <p:cNvPr id="129" name="Straight Connector 128"/>
            <p:cNvCxnSpPr/>
            <p:nvPr/>
          </p:nvCxnSpPr>
          <p:spPr bwMode="auto">
            <a:xfrm>
              <a:off x="6658215" y="5410200"/>
              <a:ext cx="16002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Straight Connector 129"/>
            <p:cNvCxnSpPr/>
            <p:nvPr/>
          </p:nvCxnSpPr>
          <p:spPr bwMode="auto">
            <a:xfrm>
              <a:off x="6658215" y="5181600"/>
              <a:ext cx="16002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1" name="TextBox 130"/>
            <p:cNvSpPr txBox="1"/>
            <p:nvPr/>
          </p:nvSpPr>
          <p:spPr>
            <a:xfrm>
              <a:off x="6333242" y="6396335"/>
              <a:ext cx="20487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 Memory</a:t>
              </a:r>
            </a:p>
          </p:txBody>
        </p:sp>
        <p:grpSp>
          <p:nvGrpSpPr>
            <p:cNvPr id="132" name="Group 131"/>
            <p:cNvGrpSpPr/>
            <p:nvPr/>
          </p:nvGrpSpPr>
          <p:grpSpPr>
            <a:xfrm>
              <a:off x="5943600" y="4338935"/>
              <a:ext cx="765109" cy="2045732"/>
              <a:chOff x="4695585" y="4267200"/>
              <a:chExt cx="765109" cy="2045732"/>
            </a:xfrm>
          </p:grpSpPr>
          <p:sp>
            <p:nvSpPr>
              <p:cNvPr id="133" name="TextBox 132"/>
              <p:cNvSpPr txBox="1"/>
              <p:nvPr/>
            </p:nvSpPr>
            <p:spPr>
              <a:xfrm>
                <a:off x="4712022" y="5943600"/>
                <a:ext cx="6981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0000</a:t>
                </a: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4712022" y="5273933"/>
                <a:ext cx="7237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0A10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4712022" y="5045333"/>
                <a:ext cx="7066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0A11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4712022" y="4267200"/>
                <a:ext cx="748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FFFF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4695585" y="4805065"/>
                <a:ext cx="7237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0A12</a:t>
                </a:r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3349626" y="4066322"/>
              <a:ext cx="1908174" cy="2715478"/>
              <a:chOff x="1905000" y="3994587"/>
              <a:chExt cx="1908174" cy="2715478"/>
            </a:xfrm>
          </p:grpSpPr>
          <p:sp>
            <p:nvSpPr>
              <p:cNvPr id="138" name="TextBox 137"/>
              <p:cNvSpPr txBox="1"/>
              <p:nvPr/>
            </p:nvSpPr>
            <p:spPr>
              <a:xfrm>
                <a:off x="2249199" y="6248400"/>
                <a:ext cx="14846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Registers</a:t>
                </a:r>
              </a:p>
            </p:txBody>
          </p:sp>
          <p:sp>
            <p:nvSpPr>
              <p:cNvPr id="139" name="Rectangle 138"/>
              <p:cNvSpPr/>
              <p:nvPr/>
            </p:nvSpPr>
            <p:spPr bwMode="auto">
              <a:xfrm>
                <a:off x="2209800" y="4343400"/>
                <a:ext cx="1600200" cy="228600"/>
              </a:xfrm>
              <a:prstGeom prst="rect">
                <a:avLst/>
              </a:prstGeom>
              <a:solidFill>
                <a:srgbClr val="25C21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40" name="Rectangle 139"/>
              <p:cNvSpPr/>
              <p:nvPr/>
            </p:nvSpPr>
            <p:spPr bwMode="auto">
              <a:xfrm>
                <a:off x="2209800" y="4572000"/>
                <a:ext cx="1600200" cy="228600"/>
              </a:xfrm>
              <a:prstGeom prst="rect">
                <a:avLst/>
              </a:prstGeom>
              <a:solidFill>
                <a:srgbClr val="25C21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41" name="Rectangle 140"/>
              <p:cNvSpPr/>
              <p:nvPr/>
            </p:nvSpPr>
            <p:spPr bwMode="auto">
              <a:xfrm>
                <a:off x="2209800" y="4800600"/>
                <a:ext cx="1600200" cy="228600"/>
              </a:xfrm>
              <a:prstGeom prst="rect">
                <a:avLst/>
              </a:prstGeom>
              <a:solidFill>
                <a:srgbClr val="25C21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800" dirty="0">
                    <a:ea typeface="ＭＳ Ｐゴシック" charset="-128"/>
                    <a:cs typeface="ＭＳ Ｐゴシック" charset="-128"/>
                  </a:rPr>
                  <a:t>0A10</a:t>
                </a:r>
              </a:p>
            </p:txBody>
          </p:sp>
          <p:sp>
            <p:nvSpPr>
              <p:cNvPr id="142" name="Rectangle 141"/>
              <p:cNvSpPr/>
              <p:nvPr/>
            </p:nvSpPr>
            <p:spPr bwMode="auto">
              <a:xfrm>
                <a:off x="2209800" y="5029200"/>
                <a:ext cx="1600200" cy="228600"/>
              </a:xfrm>
              <a:prstGeom prst="rect">
                <a:avLst/>
              </a:prstGeom>
              <a:solidFill>
                <a:srgbClr val="25C21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43" name="Rectangle 142"/>
              <p:cNvSpPr/>
              <p:nvPr/>
            </p:nvSpPr>
            <p:spPr bwMode="auto">
              <a:xfrm>
                <a:off x="2209800" y="5257800"/>
                <a:ext cx="1600200" cy="228600"/>
              </a:xfrm>
              <a:prstGeom prst="rect">
                <a:avLst/>
              </a:prstGeom>
              <a:solidFill>
                <a:srgbClr val="25C21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 bwMode="auto">
              <a:xfrm>
                <a:off x="2209800" y="5486400"/>
                <a:ext cx="1600200" cy="228600"/>
              </a:xfrm>
              <a:prstGeom prst="rect">
                <a:avLst/>
              </a:prstGeom>
              <a:solidFill>
                <a:srgbClr val="25C21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45" name="Rectangle 144"/>
              <p:cNvSpPr/>
              <p:nvPr/>
            </p:nvSpPr>
            <p:spPr bwMode="auto">
              <a:xfrm>
                <a:off x="2209800" y="5715000"/>
                <a:ext cx="1600200" cy="228600"/>
              </a:xfrm>
              <a:prstGeom prst="rect">
                <a:avLst/>
              </a:prstGeom>
              <a:solidFill>
                <a:srgbClr val="25C21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dirty="0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46" name="Rectangle 145"/>
              <p:cNvSpPr/>
              <p:nvPr/>
            </p:nvSpPr>
            <p:spPr bwMode="auto">
              <a:xfrm>
                <a:off x="2209800" y="5943600"/>
                <a:ext cx="1600200" cy="228600"/>
              </a:xfrm>
              <a:prstGeom prst="rect">
                <a:avLst/>
              </a:prstGeom>
              <a:solidFill>
                <a:srgbClr val="25C21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1905000" y="58674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0</a:t>
                </a: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1905000" y="56388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1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1905000" y="54102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2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1905000" y="51816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3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1905000" y="49530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4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1905000" y="47244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5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1905000" y="44958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6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1905000" y="42672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7</a:t>
                </a:r>
              </a:p>
            </p:txBody>
          </p:sp>
          <p:grpSp>
            <p:nvGrpSpPr>
              <p:cNvPr id="155" name="Group 154"/>
              <p:cNvGrpSpPr/>
              <p:nvPr/>
            </p:nvGrpSpPr>
            <p:grpSpPr>
              <a:xfrm>
                <a:off x="2209800" y="3994587"/>
                <a:ext cx="1603374" cy="348813"/>
                <a:chOff x="5407026" y="3994587"/>
                <a:chExt cx="1603374" cy="348813"/>
              </a:xfrm>
            </p:grpSpPr>
            <p:sp>
              <p:nvSpPr>
                <p:cNvPr id="156" name="TextBox 155"/>
                <p:cNvSpPr txBox="1"/>
                <p:nvPr/>
              </p:nvSpPr>
              <p:spPr>
                <a:xfrm>
                  <a:off x="5715000" y="3994587"/>
                  <a:ext cx="940332" cy="3488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/>
                    <a:t>16 bits</a:t>
                  </a:r>
                </a:p>
              </p:txBody>
            </p:sp>
            <p:cxnSp>
              <p:nvCxnSpPr>
                <p:cNvPr id="157" name="Straight Arrow Connector 156"/>
                <p:cNvCxnSpPr/>
                <p:nvPr/>
              </p:nvCxnSpPr>
              <p:spPr bwMode="auto">
                <a:xfrm>
                  <a:off x="6705600" y="4146987"/>
                  <a:ext cx="304800" cy="4028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158" name="Straight Arrow Connector 157"/>
                <p:cNvCxnSpPr/>
                <p:nvPr/>
              </p:nvCxnSpPr>
              <p:spPr bwMode="auto">
                <a:xfrm flipH="1">
                  <a:off x="5407026" y="4133850"/>
                  <a:ext cx="263524" cy="4467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</p:grpSp>
        </p:grpSp>
        <p:grpSp>
          <p:nvGrpSpPr>
            <p:cNvPr id="159" name="Group 158"/>
            <p:cNvGrpSpPr/>
            <p:nvPr/>
          </p:nvGrpSpPr>
          <p:grpSpPr>
            <a:xfrm>
              <a:off x="990600" y="5100935"/>
              <a:ext cx="1143000" cy="381000"/>
              <a:chOff x="381000" y="5029200"/>
              <a:chExt cx="1143000" cy="381000"/>
            </a:xfrm>
          </p:grpSpPr>
          <p:sp>
            <p:nvSpPr>
              <p:cNvPr id="160" name="Rectangle 159"/>
              <p:cNvSpPr/>
              <p:nvPr/>
            </p:nvSpPr>
            <p:spPr bwMode="auto">
              <a:xfrm>
                <a:off x="381000" y="5029200"/>
                <a:ext cx="381000" cy="381000"/>
              </a:xfrm>
              <a:prstGeom prst="rect">
                <a:avLst/>
              </a:prstGeom>
              <a:solidFill>
                <a:srgbClr val="25C21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2000" dirty="0">
                    <a:solidFill>
                      <a:schemeClr val="bg1"/>
                    </a:solidFill>
                    <a:ea typeface="ＭＳ Ｐゴシック" charset="-128"/>
                    <a:cs typeface="ＭＳ Ｐゴシック" charset="-128"/>
                  </a:rPr>
                  <a:t>0</a:t>
                </a:r>
              </a:p>
            </p:txBody>
          </p:sp>
          <p:sp>
            <p:nvSpPr>
              <p:cNvPr id="161" name="Rectangle 160"/>
              <p:cNvSpPr/>
              <p:nvPr/>
            </p:nvSpPr>
            <p:spPr bwMode="auto">
              <a:xfrm>
                <a:off x="762000" y="5029200"/>
                <a:ext cx="381000" cy="381000"/>
              </a:xfrm>
              <a:prstGeom prst="rect">
                <a:avLst/>
              </a:prstGeom>
              <a:solidFill>
                <a:srgbClr val="25C21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2000" dirty="0">
                    <a:solidFill>
                      <a:schemeClr val="bg1"/>
                    </a:solidFill>
                    <a:ea typeface="ＭＳ Ｐゴシック" charset="-128"/>
                    <a:cs typeface="ＭＳ Ｐゴシック" charset="-128"/>
                  </a:rPr>
                  <a:t>0</a:t>
                </a:r>
              </a:p>
            </p:txBody>
          </p:sp>
          <p:sp>
            <p:nvSpPr>
              <p:cNvPr id="162" name="Rectangle 161"/>
              <p:cNvSpPr/>
              <p:nvPr/>
            </p:nvSpPr>
            <p:spPr bwMode="auto">
              <a:xfrm>
                <a:off x="1143000" y="5029200"/>
                <a:ext cx="381000" cy="381000"/>
              </a:xfrm>
              <a:prstGeom prst="rect">
                <a:avLst/>
              </a:prstGeom>
              <a:solidFill>
                <a:srgbClr val="25C21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2000" dirty="0">
                    <a:solidFill>
                      <a:schemeClr val="bg1"/>
                    </a:solidFill>
                    <a:ea typeface="ＭＳ Ｐゴシック" charset="-128"/>
                    <a:cs typeface="ＭＳ Ｐゴシック" charset="-128"/>
                  </a:rPr>
                  <a:t>1</a:t>
                </a:r>
              </a:p>
            </p:txBody>
          </p:sp>
        </p:grpSp>
        <p:sp>
          <p:nvSpPr>
            <p:cNvPr id="163" name="TextBox 162"/>
            <p:cNvSpPr txBox="1"/>
            <p:nvPr/>
          </p:nvSpPr>
          <p:spPr>
            <a:xfrm>
              <a:off x="685800" y="5558135"/>
              <a:ext cx="1752600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Condition</a:t>
              </a:r>
            </a:p>
            <a:p>
              <a:pPr algn="ctr"/>
              <a:r>
                <a:rPr lang="en-US" dirty="0"/>
                <a:t>Code (CC) bits</a:t>
              </a: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-98185" y="4796135"/>
              <a:ext cx="1846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990600" y="4618335"/>
              <a:ext cx="4069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1345668" y="4618335"/>
              <a:ext cx="3726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1700736" y="4618335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31800" y="3657600"/>
              <a:ext cx="8255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LDR  R1, R5, 2	// R1 &lt;- M[R5 + 2]	</a:t>
              </a:r>
            </a:p>
          </p:txBody>
        </p:sp>
        <p:sp>
          <p:nvSpPr>
            <p:cNvPr id="171" name="TextBox 170"/>
            <p:cNvSpPr txBox="1"/>
            <p:nvPr/>
          </p:nvSpPr>
          <p:spPr>
            <a:xfrm rot="5400000">
              <a:off x="7325459" y="5565418"/>
              <a:ext cx="7489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…</a:t>
              </a:r>
            </a:p>
          </p:txBody>
        </p:sp>
        <p:cxnSp>
          <p:nvCxnSpPr>
            <p:cNvPr id="172" name="Straight Connector 171"/>
            <p:cNvCxnSpPr/>
            <p:nvPr/>
          </p:nvCxnSpPr>
          <p:spPr bwMode="auto">
            <a:xfrm>
              <a:off x="6705600" y="4953000"/>
              <a:ext cx="16002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4" name="TextBox 173"/>
            <p:cNvSpPr txBox="1"/>
            <p:nvPr/>
          </p:nvSpPr>
          <p:spPr>
            <a:xfrm>
              <a:off x="7124837" y="4876800"/>
              <a:ext cx="6981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0023</a:t>
              </a:r>
            </a:p>
          </p:txBody>
        </p:sp>
      </p:grpSp>
      <p:sp>
        <p:nvSpPr>
          <p:cNvPr id="175" name="TextBox 174"/>
          <p:cNvSpPr txBox="1"/>
          <p:nvPr/>
        </p:nvSpPr>
        <p:spPr>
          <a:xfrm>
            <a:off x="5638800" y="5802868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0023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4877B3B-24A1-F146-8ADE-15FE1F60C1C0}"/>
              </a:ext>
            </a:extLst>
          </p:cNvPr>
          <p:cNvSpPr txBox="1"/>
          <p:nvPr/>
        </p:nvSpPr>
        <p:spPr>
          <a:xfrm>
            <a:off x="9288156" y="1840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DCAAC04-0923-A749-8010-9F15B6CE1A29}"/>
              </a:ext>
            </a:extLst>
          </p:cNvPr>
          <p:cNvSpPr txBox="1"/>
          <p:nvPr/>
        </p:nvSpPr>
        <p:spPr>
          <a:xfrm>
            <a:off x="1210956" y="18288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15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F6A1BD4-13F0-FD4C-9EC2-DDBE9B5DE4AF}"/>
              </a:ext>
            </a:extLst>
          </p:cNvPr>
          <p:cNvSpPr txBox="1"/>
          <p:nvPr/>
        </p:nvSpPr>
        <p:spPr>
          <a:xfrm>
            <a:off x="2819400" y="18288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12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6E79D29-4561-F043-B094-ED71BC952C80}"/>
              </a:ext>
            </a:extLst>
          </p:cNvPr>
          <p:cNvSpPr txBox="1"/>
          <p:nvPr/>
        </p:nvSpPr>
        <p:spPr>
          <a:xfrm>
            <a:off x="3360611" y="1828800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D09992C-CADB-4B43-A58E-B142BF4F23C4}"/>
              </a:ext>
            </a:extLst>
          </p:cNvPr>
          <p:cNvSpPr txBox="1"/>
          <p:nvPr/>
        </p:nvSpPr>
        <p:spPr>
          <a:xfrm>
            <a:off x="4495800" y="1828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9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8201C96-BDAC-2A42-B951-859515BD2BB4}"/>
              </a:ext>
            </a:extLst>
          </p:cNvPr>
          <p:cNvSpPr txBox="1"/>
          <p:nvPr/>
        </p:nvSpPr>
        <p:spPr>
          <a:xfrm>
            <a:off x="5089050" y="1828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8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A10095D-7CF9-9C4C-9E2B-8D34A35AFF0B}"/>
              </a:ext>
            </a:extLst>
          </p:cNvPr>
          <p:cNvSpPr txBox="1"/>
          <p:nvPr/>
        </p:nvSpPr>
        <p:spPr>
          <a:xfrm>
            <a:off x="6155850" y="1828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6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BE4F713-6AEA-9D41-9AD6-362F29BC9640}"/>
              </a:ext>
            </a:extLst>
          </p:cNvPr>
          <p:cNvSpPr txBox="1"/>
          <p:nvPr/>
        </p:nvSpPr>
        <p:spPr>
          <a:xfrm>
            <a:off x="6621294" y="1828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5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119226" y="3046526"/>
            <a:ext cx="8558174" cy="611298"/>
            <a:chOff x="1119226" y="3046526"/>
            <a:chExt cx="8558174" cy="611298"/>
          </a:xfrm>
        </p:grpSpPr>
        <p:grpSp>
          <p:nvGrpSpPr>
            <p:cNvPr id="108" name="Group 107"/>
            <p:cNvGrpSpPr/>
            <p:nvPr/>
          </p:nvGrpSpPr>
          <p:grpSpPr>
            <a:xfrm>
              <a:off x="1119226" y="3046526"/>
              <a:ext cx="8558174" cy="611298"/>
              <a:chOff x="304800" y="3505200"/>
              <a:chExt cx="8534400" cy="609600"/>
            </a:xfrm>
          </p:grpSpPr>
          <p:sp>
            <p:nvSpPr>
              <p:cNvPr id="118" name="Rectangle 117"/>
              <p:cNvSpPr/>
              <p:nvPr/>
            </p:nvSpPr>
            <p:spPr bwMode="auto">
              <a:xfrm>
                <a:off x="304800" y="3505200"/>
                <a:ext cx="8534400" cy="6096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cxnSp>
            <p:nvCxnSpPr>
              <p:cNvPr id="119" name="Straight Connector 118"/>
              <p:cNvCxnSpPr/>
              <p:nvPr/>
            </p:nvCxnSpPr>
            <p:spPr bwMode="auto">
              <a:xfrm>
                <a:off x="838200" y="39624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1" name="Straight Connector 120"/>
              <p:cNvCxnSpPr/>
              <p:nvPr/>
            </p:nvCxnSpPr>
            <p:spPr bwMode="auto">
              <a:xfrm>
                <a:off x="838200" y="35052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2" name="Straight Connector 121"/>
              <p:cNvCxnSpPr/>
              <p:nvPr/>
            </p:nvCxnSpPr>
            <p:spPr bwMode="auto">
              <a:xfrm>
                <a:off x="1371600" y="39624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3" name="Straight Connector 122"/>
              <p:cNvCxnSpPr/>
              <p:nvPr/>
            </p:nvCxnSpPr>
            <p:spPr bwMode="auto">
              <a:xfrm>
                <a:off x="1371600" y="35052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6" name="Straight Connector 125"/>
              <p:cNvCxnSpPr/>
              <p:nvPr/>
            </p:nvCxnSpPr>
            <p:spPr bwMode="auto">
              <a:xfrm>
                <a:off x="1905000" y="39624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8" name="Straight Connector 167"/>
              <p:cNvCxnSpPr/>
              <p:nvPr/>
            </p:nvCxnSpPr>
            <p:spPr bwMode="auto">
              <a:xfrm>
                <a:off x="1905000" y="35052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9" name="Straight Connector 168"/>
              <p:cNvCxnSpPr/>
              <p:nvPr/>
            </p:nvCxnSpPr>
            <p:spPr bwMode="auto">
              <a:xfrm>
                <a:off x="2438400" y="3505200"/>
                <a:ext cx="0" cy="6096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0" name="Straight Connector 169"/>
              <p:cNvCxnSpPr/>
              <p:nvPr/>
            </p:nvCxnSpPr>
            <p:spPr bwMode="auto">
              <a:xfrm>
                <a:off x="2971800" y="39624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6" name="Straight Connector 175"/>
              <p:cNvCxnSpPr/>
              <p:nvPr/>
            </p:nvCxnSpPr>
            <p:spPr bwMode="auto">
              <a:xfrm>
                <a:off x="2971800" y="35052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7" name="Straight Connector 176"/>
              <p:cNvCxnSpPr/>
              <p:nvPr/>
            </p:nvCxnSpPr>
            <p:spPr bwMode="auto">
              <a:xfrm>
                <a:off x="3505200" y="39624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8" name="Straight Connector 177"/>
              <p:cNvCxnSpPr/>
              <p:nvPr/>
            </p:nvCxnSpPr>
            <p:spPr bwMode="auto">
              <a:xfrm>
                <a:off x="3505200" y="35052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9" name="Straight Connector 178"/>
              <p:cNvCxnSpPr/>
              <p:nvPr/>
            </p:nvCxnSpPr>
            <p:spPr bwMode="auto">
              <a:xfrm>
                <a:off x="4038600" y="3505200"/>
                <a:ext cx="0" cy="6096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0" name="Straight Connector 179"/>
              <p:cNvCxnSpPr/>
              <p:nvPr/>
            </p:nvCxnSpPr>
            <p:spPr bwMode="auto">
              <a:xfrm>
                <a:off x="4572000" y="39624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1" name="Straight Connector 180"/>
              <p:cNvCxnSpPr/>
              <p:nvPr/>
            </p:nvCxnSpPr>
            <p:spPr bwMode="auto">
              <a:xfrm>
                <a:off x="4572000" y="35052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2" name="Straight Connector 181"/>
              <p:cNvCxnSpPr/>
              <p:nvPr/>
            </p:nvCxnSpPr>
            <p:spPr bwMode="auto">
              <a:xfrm>
                <a:off x="5105400" y="39624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3" name="Straight Connector 182"/>
              <p:cNvCxnSpPr/>
              <p:nvPr/>
            </p:nvCxnSpPr>
            <p:spPr bwMode="auto">
              <a:xfrm>
                <a:off x="5105400" y="35052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4" name="Straight Connector 183"/>
              <p:cNvCxnSpPr/>
              <p:nvPr/>
            </p:nvCxnSpPr>
            <p:spPr bwMode="auto">
              <a:xfrm>
                <a:off x="5638800" y="3505200"/>
                <a:ext cx="0" cy="6096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5" name="Straight Connector 184"/>
              <p:cNvCxnSpPr/>
              <p:nvPr/>
            </p:nvCxnSpPr>
            <p:spPr bwMode="auto">
              <a:xfrm>
                <a:off x="6172200" y="39624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6" name="Straight Connector 185"/>
              <p:cNvCxnSpPr/>
              <p:nvPr/>
            </p:nvCxnSpPr>
            <p:spPr bwMode="auto">
              <a:xfrm>
                <a:off x="6172200" y="35052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7" name="Straight Connector 186"/>
              <p:cNvCxnSpPr/>
              <p:nvPr/>
            </p:nvCxnSpPr>
            <p:spPr bwMode="auto">
              <a:xfrm>
                <a:off x="6705600" y="39624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8" name="Straight Connector 187"/>
              <p:cNvCxnSpPr/>
              <p:nvPr/>
            </p:nvCxnSpPr>
            <p:spPr bwMode="auto">
              <a:xfrm>
                <a:off x="6705600" y="35052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9" name="Straight Connector 188"/>
              <p:cNvCxnSpPr/>
              <p:nvPr/>
            </p:nvCxnSpPr>
            <p:spPr bwMode="auto">
              <a:xfrm>
                <a:off x="7239000" y="3505200"/>
                <a:ext cx="0" cy="6096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0" name="Straight Connector 189"/>
              <p:cNvCxnSpPr/>
              <p:nvPr/>
            </p:nvCxnSpPr>
            <p:spPr bwMode="auto">
              <a:xfrm>
                <a:off x="7772400" y="39624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1" name="Straight Connector 190"/>
              <p:cNvCxnSpPr/>
              <p:nvPr/>
            </p:nvCxnSpPr>
            <p:spPr bwMode="auto">
              <a:xfrm>
                <a:off x="7772400" y="35052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2" name="Straight Connector 191"/>
              <p:cNvCxnSpPr/>
              <p:nvPr/>
            </p:nvCxnSpPr>
            <p:spPr bwMode="auto">
              <a:xfrm>
                <a:off x="8305800" y="39624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3" name="Straight Connector 192"/>
              <p:cNvCxnSpPr/>
              <p:nvPr/>
            </p:nvCxnSpPr>
            <p:spPr bwMode="auto">
              <a:xfrm>
                <a:off x="8305800" y="35052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94" name="TextBox 193"/>
              <p:cNvSpPr txBox="1"/>
              <p:nvPr/>
            </p:nvSpPr>
            <p:spPr>
              <a:xfrm>
                <a:off x="381000" y="3581400"/>
                <a:ext cx="1969734" cy="460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  <a:r>
                  <a:rPr lang="en-US" dirty="0" smtClean="0"/>
                  <a:t>     </a:t>
                </a:r>
                <a:r>
                  <a:rPr lang="en-US" dirty="0"/>
                  <a:t>1</a:t>
                </a:r>
                <a:r>
                  <a:rPr lang="en-US" dirty="0" smtClean="0"/>
                  <a:t>    1    0</a:t>
                </a:r>
                <a:endParaRPr lang="en-US" dirty="0"/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5695030" y="3581400"/>
                <a:ext cx="1544519" cy="460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0     0     0</a:t>
                </a:r>
                <a:endParaRPr lang="en-US" dirty="0"/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7315200" y="3581400"/>
                <a:ext cx="1459795" cy="460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 0   </a:t>
                </a:r>
                <a:r>
                  <a:rPr lang="en-US" dirty="0"/>
                  <a:t> </a:t>
                </a:r>
                <a:r>
                  <a:rPr lang="en-US" dirty="0" smtClean="0"/>
                  <a:t>1    </a:t>
                </a:r>
                <a:r>
                  <a:rPr lang="en-US" dirty="0"/>
                  <a:t>0</a:t>
                </a:r>
              </a:p>
            </p:txBody>
          </p:sp>
        </p:grpSp>
        <p:sp>
          <p:nvSpPr>
            <p:cNvPr id="199" name="TextBox 198"/>
            <p:cNvSpPr txBox="1"/>
            <p:nvPr/>
          </p:nvSpPr>
          <p:spPr>
            <a:xfrm>
              <a:off x="3352800" y="3119735"/>
              <a:ext cx="13789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0    0    1</a:t>
              </a:r>
              <a:endParaRPr lang="en-US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4953000" y="3119735"/>
              <a:ext cx="13789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1    0    1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8804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-76200"/>
            <a:ext cx="8763000" cy="1143000"/>
          </a:xfrm>
        </p:spPr>
        <p:txBody>
          <a:bodyPr/>
          <a:lstStyle/>
          <a:p>
            <a:r>
              <a:rPr lang="en-US" dirty="0"/>
              <a:t>LC-3 LDR Instruction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5638800" y="5802868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0023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672729" y="1373305"/>
            <a:ext cx="908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LDR</a:t>
            </a:r>
            <a:endParaRPr lang="en-US" dirty="0"/>
          </a:p>
        </p:txBody>
      </p:sp>
      <p:sp>
        <p:nvSpPr>
          <p:cNvPr id="244" name="TextBox 243"/>
          <p:cNvSpPr txBox="1"/>
          <p:nvPr/>
        </p:nvSpPr>
        <p:spPr>
          <a:xfrm>
            <a:off x="381000" y="3505200"/>
            <a:ext cx="6376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Load into R1 the contents of the memory location specified by the sum of R2 and 29: M[R2+29]</a:t>
            </a:r>
          </a:p>
        </p:txBody>
      </p:sp>
      <p:sp>
        <p:nvSpPr>
          <p:cNvPr id="245" name="TextBox 244"/>
          <p:cNvSpPr txBox="1"/>
          <p:nvPr/>
        </p:nvSpPr>
        <p:spPr>
          <a:xfrm>
            <a:off x="380999" y="4812268"/>
            <a:ext cx="72396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R2 contains x2345. Adding sign-extended 29 (x001D) gives x2362; this is loaded into the MAR.</a:t>
            </a:r>
          </a:p>
          <a:p>
            <a:endParaRPr lang="en-US" dirty="0" smtClean="0"/>
          </a:p>
          <a:p>
            <a:r>
              <a:rPr lang="en-US" dirty="0" smtClean="0"/>
              <a:t>M[2362] is loaded into the MDR and then into R1.</a:t>
            </a:r>
          </a:p>
        </p:txBody>
      </p:sp>
      <p:grpSp>
        <p:nvGrpSpPr>
          <p:cNvPr id="250" name="Group 249"/>
          <p:cNvGrpSpPr/>
          <p:nvPr/>
        </p:nvGrpSpPr>
        <p:grpSpPr>
          <a:xfrm>
            <a:off x="6486525" y="800100"/>
            <a:ext cx="5705475" cy="4991100"/>
            <a:chOff x="6486525" y="800100"/>
            <a:chExt cx="5705475" cy="4991100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486525" y="800100"/>
              <a:ext cx="5705475" cy="4991100"/>
            </a:xfrm>
            <a:prstGeom prst="rect">
              <a:avLst/>
            </a:prstGeom>
          </p:spPr>
        </p:pic>
        <p:grpSp>
          <p:nvGrpSpPr>
            <p:cNvPr id="249" name="Group 248"/>
            <p:cNvGrpSpPr/>
            <p:nvPr/>
          </p:nvGrpSpPr>
          <p:grpSpPr>
            <a:xfrm>
              <a:off x="6781800" y="1513701"/>
              <a:ext cx="838200" cy="184666"/>
              <a:chOff x="6781800" y="1513701"/>
              <a:chExt cx="838200" cy="184666"/>
            </a:xfrm>
          </p:grpSpPr>
          <p:sp>
            <p:nvSpPr>
              <p:cNvPr id="246" name="TextBox 245"/>
              <p:cNvSpPr txBox="1"/>
              <p:nvPr/>
            </p:nvSpPr>
            <p:spPr>
              <a:xfrm>
                <a:off x="6781800" y="1513701"/>
                <a:ext cx="328423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dirty="0" smtClean="0"/>
                  <a:t>0110</a:t>
                </a:r>
                <a:endParaRPr lang="en-US" sz="1200" dirty="0"/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7162800" y="1513701"/>
                <a:ext cx="254878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dirty="0" smtClean="0"/>
                  <a:t>001</a:t>
                </a:r>
                <a:endParaRPr lang="en-US" sz="1200" dirty="0"/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7384358" y="1529090"/>
                <a:ext cx="235642" cy="1692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 smtClean="0"/>
                  <a:t>010</a:t>
                </a:r>
                <a:endParaRPr lang="en-US" sz="1100" dirty="0"/>
              </a:p>
            </p:txBody>
          </p:sp>
        </p:grpSp>
      </p:grpSp>
      <p:grpSp>
        <p:nvGrpSpPr>
          <p:cNvPr id="196" name="Group 195"/>
          <p:cNvGrpSpPr/>
          <p:nvPr/>
        </p:nvGrpSpPr>
        <p:grpSpPr>
          <a:xfrm>
            <a:off x="152400" y="1981200"/>
            <a:ext cx="7620000" cy="1364701"/>
            <a:chOff x="304800" y="4114800"/>
            <a:chExt cx="8534400" cy="1528465"/>
          </a:xfrm>
        </p:grpSpPr>
        <p:grpSp>
          <p:nvGrpSpPr>
            <p:cNvPr id="197" name="Group 196"/>
            <p:cNvGrpSpPr/>
            <p:nvPr/>
          </p:nvGrpSpPr>
          <p:grpSpPr>
            <a:xfrm>
              <a:off x="304800" y="4501972"/>
              <a:ext cx="8534400" cy="1141293"/>
              <a:chOff x="304800" y="3505200"/>
              <a:chExt cx="8534400" cy="1141293"/>
            </a:xfrm>
          </p:grpSpPr>
          <p:sp>
            <p:nvSpPr>
              <p:cNvPr id="209" name="Rectangle 208"/>
              <p:cNvSpPr/>
              <p:nvPr/>
            </p:nvSpPr>
            <p:spPr bwMode="auto">
              <a:xfrm>
                <a:off x="304800" y="3505200"/>
                <a:ext cx="8534400" cy="6096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cxnSp>
            <p:nvCxnSpPr>
              <p:cNvPr id="210" name="Straight Connector 209"/>
              <p:cNvCxnSpPr/>
              <p:nvPr/>
            </p:nvCxnSpPr>
            <p:spPr bwMode="auto">
              <a:xfrm>
                <a:off x="838200" y="39624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1" name="Straight Connector 210"/>
              <p:cNvCxnSpPr/>
              <p:nvPr/>
            </p:nvCxnSpPr>
            <p:spPr bwMode="auto">
              <a:xfrm>
                <a:off x="838200" y="35052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2" name="Straight Connector 211"/>
              <p:cNvCxnSpPr/>
              <p:nvPr/>
            </p:nvCxnSpPr>
            <p:spPr bwMode="auto">
              <a:xfrm>
                <a:off x="1371600" y="39624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3" name="Straight Connector 212"/>
              <p:cNvCxnSpPr/>
              <p:nvPr/>
            </p:nvCxnSpPr>
            <p:spPr bwMode="auto">
              <a:xfrm>
                <a:off x="1371600" y="35052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4" name="Straight Connector 213"/>
              <p:cNvCxnSpPr/>
              <p:nvPr/>
            </p:nvCxnSpPr>
            <p:spPr bwMode="auto">
              <a:xfrm>
                <a:off x="1905000" y="39624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5" name="Straight Connector 214"/>
              <p:cNvCxnSpPr/>
              <p:nvPr/>
            </p:nvCxnSpPr>
            <p:spPr bwMode="auto">
              <a:xfrm>
                <a:off x="1905000" y="35052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6" name="Straight Connector 215"/>
              <p:cNvCxnSpPr/>
              <p:nvPr/>
            </p:nvCxnSpPr>
            <p:spPr bwMode="auto">
              <a:xfrm>
                <a:off x="2438400" y="3505200"/>
                <a:ext cx="0" cy="6096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7" name="Straight Connector 216"/>
              <p:cNvCxnSpPr/>
              <p:nvPr/>
            </p:nvCxnSpPr>
            <p:spPr bwMode="auto">
              <a:xfrm>
                <a:off x="2971800" y="39624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8" name="Straight Connector 217"/>
              <p:cNvCxnSpPr/>
              <p:nvPr/>
            </p:nvCxnSpPr>
            <p:spPr bwMode="auto">
              <a:xfrm>
                <a:off x="2971800" y="35052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9" name="Straight Connector 218"/>
              <p:cNvCxnSpPr/>
              <p:nvPr/>
            </p:nvCxnSpPr>
            <p:spPr bwMode="auto">
              <a:xfrm>
                <a:off x="3505200" y="39624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0" name="Straight Connector 219"/>
              <p:cNvCxnSpPr/>
              <p:nvPr/>
            </p:nvCxnSpPr>
            <p:spPr bwMode="auto">
              <a:xfrm>
                <a:off x="3505200" y="35052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1" name="Straight Connector 220"/>
              <p:cNvCxnSpPr/>
              <p:nvPr/>
            </p:nvCxnSpPr>
            <p:spPr bwMode="auto">
              <a:xfrm>
                <a:off x="4038600" y="3505200"/>
                <a:ext cx="0" cy="6096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2" name="Straight Connector 221"/>
              <p:cNvCxnSpPr/>
              <p:nvPr/>
            </p:nvCxnSpPr>
            <p:spPr bwMode="auto">
              <a:xfrm>
                <a:off x="4572000" y="39624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3" name="Straight Connector 222"/>
              <p:cNvCxnSpPr/>
              <p:nvPr/>
            </p:nvCxnSpPr>
            <p:spPr bwMode="auto">
              <a:xfrm>
                <a:off x="4572000" y="35052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4" name="Straight Connector 223"/>
              <p:cNvCxnSpPr/>
              <p:nvPr/>
            </p:nvCxnSpPr>
            <p:spPr bwMode="auto">
              <a:xfrm>
                <a:off x="5105400" y="39624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5" name="Straight Connector 224"/>
              <p:cNvCxnSpPr/>
              <p:nvPr/>
            </p:nvCxnSpPr>
            <p:spPr bwMode="auto">
              <a:xfrm>
                <a:off x="5105400" y="35052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6" name="Straight Connector 225"/>
              <p:cNvCxnSpPr/>
              <p:nvPr/>
            </p:nvCxnSpPr>
            <p:spPr bwMode="auto">
              <a:xfrm>
                <a:off x="5638800" y="3505200"/>
                <a:ext cx="0" cy="6096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7" name="Straight Connector 226"/>
              <p:cNvCxnSpPr/>
              <p:nvPr/>
            </p:nvCxnSpPr>
            <p:spPr bwMode="auto">
              <a:xfrm>
                <a:off x="6172200" y="39624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8" name="Straight Connector 227"/>
              <p:cNvCxnSpPr/>
              <p:nvPr/>
            </p:nvCxnSpPr>
            <p:spPr bwMode="auto">
              <a:xfrm>
                <a:off x="6172200" y="35052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9" name="Straight Connector 228"/>
              <p:cNvCxnSpPr/>
              <p:nvPr/>
            </p:nvCxnSpPr>
            <p:spPr bwMode="auto">
              <a:xfrm>
                <a:off x="6705600" y="39624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0" name="Straight Connector 229"/>
              <p:cNvCxnSpPr/>
              <p:nvPr/>
            </p:nvCxnSpPr>
            <p:spPr bwMode="auto">
              <a:xfrm>
                <a:off x="6705600" y="35052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1" name="Straight Connector 230"/>
              <p:cNvCxnSpPr/>
              <p:nvPr/>
            </p:nvCxnSpPr>
            <p:spPr bwMode="auto">
              <a:xfrm>
                <a:off x="7239000" y="3505200"/>
                <a:ext cx="0" cy="6096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2" name="Straight Connector 231"/>
              <p:cNvCxnSpPr/>
              <p:nvPr/>
            </p:nvCxnSpPr>
            <p:spPr bwMode="auto">
              <a:xfrm>
                <a:off x="7772400" y="39624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3" name="Straight Connector 232"/>
              <p:cNvCxnSpPr/>
              <p:nvPr/>
            </p:nvCxnSpPr>
            <p:spPr bwMode="auto">
              <a:xfrm>
                <a:off x="7772400" y="35052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4" name="Straight Connector 233"/>
              <p:cNvCxnSpPr/>
              <p:nvPr/>
            </p:nvCxnSpPr>
            <p:spPr bwMode="auto">
              <a:xfrm>
                <a:off x="8305800" y="39624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5" name="Straight Connector 234"/>
              <p:cNvCxnSpPr/>
              <p:nvPr/>
            </p:nvCxnSpPr>
            <p:spPr bwMode="auto">
              <a:xfrm>
                <a:off x="8305800" y="35052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36" name="TextBox 235"/>
              <p:cNvSpPr txBox="1"/>
              <p:nvPr/>
            </p:nvSpPr>
            <p:spPr>
              <a:xfrm>
                <a:off x="381000" y="3581400"/>
                <a:ext cx="1926784" cy="517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  <a:r>
                  <a:rPr lang="en-US" dirty="0" smtClean="0"/>
                  <a:t>    </a:t>
                </a:r>
                <a:r>
                  <a:rPr lang="en-US" dirty="0"/>
                  <a:t>1</a:t>
                </a:r>
                <a:r>
                  <a:rPr lang="en-US" dirty="0" smtClean="0"/>
                  <a:t>   </a:t>
                </a:r>
                <a:r>
                  <a:rPr lang="en-US" dirty="0"/>
                  <a:t>1</a:t>
                </a:r>
                <a:r>
                  <a:rPr lang="en-US" dirty="0" smtClean="0"/>
                  <a:t>   </a:t>
                </a:r>
                <a:r>
                  <a:rPr lang="en-US" dirty="0"/>
                  <a:t>0</a:t>
                </a:r>
              </a:p>
            </p:txBody>
          </p:sp>
          <p:sp>
            <p:nvSpPr>
              <p:cNvPr id="238" name="TextBox 237"/>
              <p:cNvSpPr txBox="1"/>
              <p:nvPr/>
            </p:nvSpPr>
            <p:spPr>
              <a:xfrm>
                <a:off x="2925825" y="4184828"/>
                <a:ext cx="6291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DR</a:t>
                </a:r>
              </a:p>
            </p:txBody>
          </p:sp>
          <p:sp>
            <p:nvSpPr>
              <p:cNvPr id="239" name="TextBox 238"/>
              <p:cNvSpPr txBox="1"/>
              <p:nvPr/>
            </p:nvSpPr>
            <p:spPr>
              <a:xfrm>
                <a:off x="4527297" y="4180363"/>
                <a:ext cx="5611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S1</a:t>
                </a:r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7315200" y="3581400"/>
                <a:ext cx="1354063" cy="517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1   0   1</a:t>
                </a:r>
                <a:endParaRPr lang="en-US" dirty="0"/>
              </a:p>
            </p:txBody>
          </p:sp>
          <p:sp>
            <p:nvSpPr>
              <p:cNvPr id="237" name="TextBox 236"/>
              <p:cNvSpPr txBox="1"/>
              <p:nvPr/>
            </p:nvSpPr>
            <p:spPr>
              <a:xfrm>
                <a:off x="5695030" y="3581400"/>
                <a:ext cx="1449217" cy="517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  <a:r>
                  <a:rPr lang="en-US" dirty="0" smtClean="0"/>
                  <a:t>    1   </a:t>
                </a:r>
                <a:r>
                  <a:rPr lang="en-US" dirty="0"/>
                  <a:t>1</a:t>
                </a:r>
              </a:p>
            </p:txBody>
          </p:sp>
        </p:grpSp>
        <p:sp>
          <p:nvSpPr>
            <p:cNvPr id="201" name="TextBox 200"/>
            <p:cNvSpPr txBox="1"/>
            <p:nvPr/>
          </p:nvSpPr>
          <p:spPr>
            <a:xfrm>
              <a:off x="8382000" y="41264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0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304800" y="411480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15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D99BF1CB-BEC3-5140-BDD0-23F5C548D315}"/>
                </a:ext>
              </a:extLst>
            </p:cNvPr>
            <p:cNvSpPr txBox="1"/>
            <p:nvPr/>
          </p:nvSpPr>
          <p:spPr>
            <a:xfrm>
              <a:off x="1997254" y="411480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12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A1A0A58E-0E82-1445-BA65-7AC8D51A86C9}"/>
                </a:ext>
              </a:extLst>
            </p:cNvPr>
            <p:cNvSpPr txBox="1"/>
            <p:nvPr/>
          </p:nvSpPr>
          <p:spPr>
            <a:xfrm>
              <a:off x="2454454" y="4114800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D6E0FC36-618C-F346-9462-1A17D129D459}"/>
                </a:ext>
              </a:extLst>
            </p:cNvPr>
            <p:cNvSpPr txBox="1"/>
            <p:nvPr/>
          </p:nvSpPr>
          <p:spPr>
            <a:xfrm>
              <a:off x="3649494" y="41148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9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D436F0EE-CDC0-0C40-B101-9E9BCFA5E311}"/>
                </a:ext>
              </a:extLst>
            </p:cNvPr>
            <p:cNvSpPr txBox="1"/>
            <p:nvPr/>
          </p:nvSpPr>
          <p:spPr>
            <a:xfrm>
              <a:off x="4182894" y="41148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8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081E9A5D-403F-B546-84F8-962764F1ABEF}"/>
                </a:ext>
              </a:extLst>
            </p:cNvPr>
            <p:cNvSpPr txBox="1"/>
            <p:nvPr/>
          </p:nvSpPr>
          <p:spPr>
            <a:xfrm>
              <a:off x="5249694" y="41148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6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34CA9921-B1BA-8643-A50F-4416B2E6176D}"/>
                </a:ext>
              </a:extLst>
            </p:cNvPr>
            <p:cNvSpPr txBox="1"/>
            <p:nvPr/>
          </p:nvSpPr>
          <p:spPr>
            <a:xfrm>
              <a:off x="7307094" y="41148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</a:t>
              </a:r>
            </a:p>
          </p:txBody>
        </p:sp>
      </p:grpSp>
      <p:sp>
        <p:nvSpPr>
          <p:cNvPr id="241" name="TextBox 240"/>
          <p:cNvSpPr txBox="1"/>
          <p:nvPr/>
        </p:nvSpPr>
        <p:spPr>
          <a:xfrm>
            <a:off x="2197836" y="2384948"/>
            <a:ext cx="1231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0   0   1</a:t>
            </a:r>
            <a:endParaRPr lang="en-US" dirty="0"/>
          </a:p>
        </p:txBody>
      </p:sp>
      <p:sp>
        <p:nvSpPr>
          <p:cNvPr id="242" name="TextBox 241"/>
          <p:cNvSpPr txBox="1"/>
          <p:nvPr/>
        </p:nvSpPr>
        <p:spPr>
          <a:xfrm>
            <a:off x="3645636" y="2380483"/>
            <a:ext cx="1231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r>
              <a:rPr lang="en-US" dirty="0" smtClean="0"/>
              <a:t>   </a:t>
            </a:r>
            <a:r>
              <a:rPr lang="en-US" dirty="0"/>
              <a:t>1</a:t>
            </a:r>
            <a:r>
              <a:rPr lang="en-US" dirty="0" smtClean="0"/>
              <a:t>   </a:t>
            </a:r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43726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0"/>
      <p:bldP spid="24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10363200" cy="1143000"/>
          </a:xfrm>
        </p:spPr>
        <p:txBody>
          <a:bodyPr/>
          <a:lstStyle/>
          <a:p>
            <a:r>
              <a:rPr lang="en-US" dirty="0" smtClean="0"/>
              <a:t>Other LC-3 Load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11125200" cy="5257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There are a total of four load instructions in the LC-3 instruction set.</a:t>
            </a:r>
          </a:p>
          <a:p>
            <a:r>
              <a:rPr lang="en-US" dirty="0" smtClean="0"/>
              <a:t>LDR (0110): </a:t>
            </a:r>
          </a:p>
          <a:p>
            <a:pPr lvl="1"/>
            <a:r>
              <a:rPr lang="en-US" dirty="0" smtClean="0"/>
              <a:t>Base + offset: memory address is a 6-bit </a:t>
            </a:r>
            <a:r>
              <a:rPr lang="en-US" dirty="0"/>
              <a:t>offset from </a:t>
            </a:r>
            <a:r>
              <a:rPr lang="en-US" dirty="0" smtClean="0"/>
              <a:t>an address </a:t>
            </a:r>
            <a:r>
              <a:rPr lang="en-US" dirty="0"/>
              <a:t>in </a:t>
            </a:r>
            <a:r>
              <a:rPr lang="en-US" dirty="0" smtClean="0"/>
              <a:t>register</a:t>
            </a:r>
          </a:p>
          <a:p>
            <a:r>
              <a:rPr lang="en-US" dirty="0" smtClean="0"/>
              <a:t>LD (0010):</a:t>
            </a:r>
          </a:p>
          <a:p>
            <a:pPr lvl="1"/>
            <a:r>
              <a:rPr lang="en-US" dirty="0" smtClean="0"/>
              <a:t>PC-relative</a:t>
            </a:r>
            <a:r>
              <a:rPr lang="en-US" dirty="0"/>
              <a:t>: </a:t>
            </a:r>
            <a:r>
              <a:rPr lang="en-US" dirty="0" smtClean="0"/>
              <a:t>memory address </a:t>
            </a:r>
            <a:r>
              <a:rPr lang="en-US" dirty="0"/>
              <a:t>is located </a:t>
            </a:r>
            <a:r>
              <a:rPr lang="en-US" dirty="0" smtClean="0"/>
              <a:t>a 9-bit </a:t>
            </a:r>
            <a:r>
              <a:rPr lang="en-US" dirty="0"/>
              <a:t>offset from </a:t>
            </a:r>
            <a:r>
              <a:rPr lang="en-US" dirty="0" smtClean="0"/>
              <a:t>the incremented </a:t>
            </a:r>
            <a:r>
              <a:rPr lang="en-US" dirty="0"/>
              <a:t>PC</a:t>
            </a:r>
          </a:p>
          <a:p>
            <a:r>
              <a:rPr lang="en-US" dirty="0" smtClean="0"/>
              <a:t>LDI (1010):</a:t>
            </a:r>
          </a:p>
          <a:p>
            <a:pPr lvl="1"/>
            <a:r>
              <a:rPr lang="en-US" dirty="0" smtClean="0"/>
              <a:t>Indirect: </a:t>
            </a:r>
            <a:r>
              <a:rPr lang="en-US" dirty="0"/>
              <a:t>PC-relative </a:t>
            </a:r>
            <a:r>
              <a:rPr lang="en-US" dirty="0" smtClean="0"/>
              <a:t>(9-bit offset) address </a:t>
            </a:r>
            <a:r>
              <a:rPr lang="en-US" dirty="0"/>
              <a:t>is a pointer to the </a:t>
            </a:r>
            <a:r>
              <a:rPr lang="en-US" dirty="0" smtClean="0"/>
              <a:t>memory address</a:t>
            </a:r>
          </a:p>
          <a:p>
            <a:r>
              <a:rPr lang="en-US" dirty="0" smtClean="0"/>
              <a:t>LEA (load effective address) (1110):</a:t>
            </a:r>
          </a:p>
          <a:p>
            <a:pPr lvl="1"/>
            <a:r>
              <a:rPr lang="en-US" dirty="0" smtClean="0"/>
              <a:t>Immediate: does not access memory; loads into the specified register the address formed from the incremented PC and the 9-bit value in the instruction</a:t>
            </a:r>
          </a:p>
        </p:txBody>
      </p:sp>
    </p:spTree>
    <p:extLst>
      <p:ext uri="{BB962C8B-B14F-4D97-AF65-F5344CB8AC3E}">
        <p14:creationId xmlns:p14="http://schemas.microsoft.com/office/powerpoint/2010/main" val="329614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-76200"/>
            <a:ext cx="8763000" cy="1143000"/>
          </a:xfrm>
        </p:spPr>
        <p:txBody>
          <a:bodyPr/>
          <a:lstStyle/>
          <a:p>
            <a:r>
              <a:rPr lang="en-US" dirty="0"/>
              <a:t>LC-3 </a:t>
            </a:r>
            <a:r>
              <a:rPr lang="en-US" dirty="0" err="1"/>
              <a:t>BRz</a:t>
            </a:r>
            <a:r>
              <a:rPr lang="en-US" dirty="0"/>
              <a:t> Instruction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676400" y="762000"/>
            <a:ext cx="8534400" cy="2972040"/>
            <a:chOff x="304800" y="3810000"/>
            <a:chExt cx="8534400" cy="2972040"/>
          </a:xfrm>
        </p:grpSpPr>
        <p:sp>
          <p:nvSpPr>
            <p:cNvPr id="79" name="TextBox 78"/>
            <p:cNvSpPr txBox="1"/>
            <p:nvPr/>
          </p:nvSpPr>
          <p:spPr>
            <a:xfrm>
              <a:off x="482600" y="3810000"/>
              <a:ext cx="14610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Control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82600" y="4267200"/>
              <a:ext cx="8280400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BRz</a:t>
              </a:r>
              <a:r>
                <a:rPr lang="en-US" dirty="0"/>
                <a:t>		offset		// if (Z bit set) PC &lt;- PC+1+offset</a:t>
              </a:r>
            </a:p>
            <a:p>
              <a:r>
                <a:rPr lang="en-US" dirty="0"/>
                <a:t>				// sign extend offset</a:t>
              </a:r>
            </a:p>
            <a:p>
              <a:r>
                <a:rPr lang="en-US" dirty="0"/>
                <a:t>				// previous instruction sets Z</a:t>
              </a: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304800" y="5105400"/>
              <a:ext cx="8534400" cy="1676640"/>
              <a:chOff x="304800" y="2266890"/>
              <a:chExt cx="8534400" cy="1676640"/>
            </a:xfrm>
          </p:grpSpPr>
          <p:sp>
            <p:nvSpPr>
              <p:cNvPr id="85" name="Rectangle 84"/>
              <p:cNvSpPr/>
              <p:nvPr/>
            </p:nvSpPr>
            <p:spPr bwMode="auto">
              <a:xfrm>
                <a:off x="304800" y="2965390"/>
                <a:ext cx="8534400" cy="6096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cxnSp>
            <p:nvCxnSpPr>
              <p:cNvPr id="86" name="Straight Connector 85"/>
              <p:cNvCxnSpPr/>
              <p:nvPr/>
            </p:nvCxnSpPr>
            <p:spPr bwMode="auto">
              <a:xfrm>
                <a:off x="838200" y="34225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7" name="Straight Connector 86"/>
              <p:cNvCxnSpPr/>
              <p:nvPr/>
            </p:nvCxnSpPr>
            <p:spPr bwMode="auto">
              <a:xfrm>
                <a:off x="838200" y="29653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8" name="Straight Connector 87"/>
              <p:cNvCxnSpPr/>
              <p:nvPr/>
            </p:nvCxnSpPr>
            <p:spPr bwMode="auto">
              <a:xfrm>
                <a:off x="1371600" y="34225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9" name="Straight Connector 88"/>
              <p:cNvCxnSpPr/>
              <p:nvPr/>
            </p:nvCxnSpPr>
            <p:spPr bwMode="auto">
              <a:xfrm>
                <a:off x="1371600" y="29653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0" name="Straight Connector 89"/>
              <p:cNvCxnSpPr/>
              <p:nvPr/>
            </p:nvCxnSpPr>
            <p:spPr bwMode="auto">
              <a:xfrm>
                <a:off x="1905000" y="34225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1" name="Straight Connector 90"/>
              <p:cNvCxnSpPr/>
              <p:nvPr/>
            </p:nvCxnSpPr>
            <p:spPr bwMode="auto">
              <a:xfrm>
                <a:off x="1905000" y="29653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2" name="Straight Connector 91"/>
              <p:cNvCxnSpPr/>
              <p:nvPr/>
            </p:nvCxnSpPr>
            <p:spPr bwMode="auto">
              <a:xfrm>
                <a:off x="2438400" y="2965390"/>
                <a:ext cx="0" cy="6096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3" name="Straight Connector 92"/>
              <p:cNvCxnSpPr/>
              <p:nvPr/>
            </p:nvCxnSpPr>
            <p:spPr bwMode="auto">
              <a:xfrm>
                <a:off x="2971800" y="34225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4" name="Straight Connector 93"/>
              <p:cNvCxnSpPr/>
              <p:nvPr/>
            </p:nvCxnSpPr>
            <p:spPr bwMode="auto">
              <a:xfrm>
                <a:off x="2971800" y="29653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5" name="Straight Connector 94"/>
              <p:cNvCxnSpPr/>
              <p:nvPr/>
            </p:nvCxnSpPr>
            <p:spPr bwMode="auto">
              <a:xfrm>
                <a:off x="3505200" y="34225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6" name="Straight Connector 95"/>
              <p:cNvCxnSpPr/>
              <p:nvPr/>
            </p:nvCxnSpPr>
            <p:spPr bwMode="auto">
              <a:xfrm>
                <a:off x="3505200" y="29653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7" name="Straight Connector 96"/>
              <p:cNvCxnSpPr/>
              <p:nvPr/>
            </p:nvCxnSpPr>
            <p:spPr bwMode="auto">
              <a:xfrm>
                <a:off x="4038600" y="2965390"/>
                <a:ext cx="0" cy="6096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Straight Connector 97"/>
              <p:cNvCxnSpPr/>
              <p:nvPr/>
            </p:nvCxnSpPr>
            <p:spPr bwMode="auto">
              <a:xfrm>
                <a:off x="4572000" y="34225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9" name="Straight Connector 98"/>
              <p:cNvCxnSpPr/>
              <p:nvPr/>
            </p:nvCxnSpPr>
            <p:spPr bwMode="auto">
              <a:xfrm>
                <a:off x="4572000" y="29653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Straight Connector 99"/>
              <p:cNvCxnSpPr/>
              <p:nvPr/>
            </p:nvCxnSpPr>
            <p:spPr bwMode="auto">
              <a:xfrm>
                <a:off x="5105400" y="34225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1" name="Straight Connector 100"/>
              <p:cNvCxnSpPr/>
              <p:nvPr/>
            </p:nvCxnSpPr>
            <p:spPr bwMode="auto">
              <a:xfrm>
                <a:off x="5105400" y="29653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3" name="Straight Connector 102"/>
              <p:cNvCxnSpPr/>
              <p:nvPr/>
            </p:nvCxnSpPr>
            <p:spPr bwMode="auto">
              <a:xfrm>
                <a:off x="6172200" y="34225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4" name="Straight Connector 103"/>
              <p:cNvCxnSpPr/>
              <p:nvPr/>
            </p:nvCxnSpPr>
            <p:spPr bwMode="auto">
              <a:xfrm>
                <a:off x="6172200" y="29653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5" name="Straight Connector 104"/>
              <p:cNvCxnSpPr/>
              <p:nvPr/>
            </p:nvCxnSpPr>
            <p:spPr bwMode="auto">
              <a:xfrm>
                <a:off x="6705600" y="34225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6" name="Straight Connector 105"/>
              <p:cNvCxnSpPr/>
              <p:nvPr/>
            </p:nvCxnSpPr>
            <p:spPr bwMode="auto">
              <a:xfrm>
                <a:off x="6705600" y="29653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7" name="Straight Connector 106"/>
              <p:cNvCxnSpPr/>
              <p:nvPr/>
            </p:nvCxnSpPr>
            <p:spPr bwMode="auto">
              <a:xfrm>
                <a:off x="7772400" y="34225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8" name="Straight Connector 107"/>
              <p:cNvCxnSpPr/>
              <p:nvPr/>
            </p:nvCxnSpPr>
            <p:spPr bwMode="auto">
              <a:xfrm>
                <a:off x="7772400" y="29653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9" name="Straight Connector 108"/>
              <p:cNvCxnSpPr/>
              <p:nvPr/>
            </p:nvCxnSpPr>
            <p:spPr bwMode="auto">
              <a:xfrm>
                <a:off x="8305800" y="34225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0" name="Straight Connector 109"/>
              <p:cNvCxnSpPr/>
              <p:nvPr/>
            </p:nvCxnSpPr>
            <p:spPr bwMode="auto">
              <a:xfrm>
                <a:off x="8305800" y="29653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11" name="TextBox 110"/>
              <p:cNvSpPr txBox="1"/>
              <p:nvPr/>
            </p:nvSpPr>
            <p:spPr>
              <a:xfrm>
                <a:off x="381000" y="3041590"/>
                <a:ext cx="19809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0     0    0    0</a:t>
                </a: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2514600" y="3041590"/>
                <a:ext cx="13822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0    1    0</a:t>
                </a: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5943600" y="3041590"/>
                <a:ext cx="9412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offset</a:t>
                </a: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306437" y="2266890"/>
                <a:ext cx="26653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Encoding (16 bits)</a:t>
                </a: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838200" y="3486090"/>
                <a:ext cx="10261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/>
                  <a:t>opcode</a:t>
                </a:r>
                <a:endParaRPr lang="en-US" sz="2000" dirty="0"/>
              </a:p>
            </p:txBody>
          </p:sp>
          <p:cxnSp>
            <p:nvCxnSpPr>
              <p:cNvPr id="117" name="Straight Connector 116"/>
              <p:cNvCxnSpPr/>
              <p:nvPr/>
            </p:nvCxnSpPr>
            <p:spPr bwMode="auto">
              <a:xfrm>
                <a:off x="7239000" y="34098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8" name="Straight Connector 117"/>
              <p:cNvCxnSpPr/>
              <p:nvPr/>
            </p:nvCxnSpPr>
            <p:spPr bwMode="auto">
              <a:xfrm>
                <a:off x="7239000" y="29526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19" name="TextBox 118"/>
              <p:cNvSpPr txBox="1"/>
              <p:nvPr/>
            </p:nvSpPr>
            <p:spPr>
              <a:xfrm>
                <a:off x="2556081" y="3505200"/>
                <a:ext cx="122511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Test Z bit</a:t>
                </a: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5723226" y="3543420"/>
                <a:ext cx="13742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9-bit </a:t>
                </a:r>
                <a:r>
                  <a:rPr lang="en-US" sz="2000" dirty="0"/>
                  <a:t>offset</a:t>
                </a:r>
              </a:p>
            </p:txBody>
          </p:sp>
          <p:cxnSp>
            <p:nvCxnSpPr>
              <p:cNvPr id="122" name="Straight Connector 121"/>
              <p:cNvCxnSpPr/>
              <p:nvPr/>
            </p:nvCxnSpPr>
            <p:spPr bwMode="auto">
              <a:xfrm>
                <a:off x="5638800" y="34098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3" name="Straight Connector 122"/>
              <p:cNvCxnSpPr/>
              <p:nvPr/>
            </p:nvCxnSpPr>
            <p:spPr bwMode="auto">
              <a:xfrm>
                <a:off x="5638800" y="29526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113" name="Group 112"/>
          <p:cNvGrpSpPr/>
          <p:nvPr/>
        </p:nvGrpSpPr>
        <p:grpSpPr>
          <a:xfrm>
            <a:off x="7950441" y="3761523"/>
            <a:ext cx="1603374" cy="348813"/>
            <a:chOff x="5407026" y="3994587"/>
            <a:chExt cx="1603374" cy="348813"/>
          </a:xfrm>
        </p:grpSpPr>
        <p:sp>
          <p:nvSpPr>
            <p:cNvPr id="170" name="TextBox 169"/>
            <p:cNvSpPr txBox="1"/>
            <p:nvPr/>
          </p:nvSpPr>
          <p:spPr>
            <a:xfrm>
              <a:off x="5715000" y="3994587"/>
              <a:ext cx="940332" cy="348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000" dirty="0"/>
                <a:t>16 bits</a:t>
              </a:r>
            </a:p>
          </p:txBody>
        </p:sp>
        <p:cxnSp>
          <p:nvCxnSpPr>
            <p:cNvPr id="171" name="Straight Arrow Connector 170"/>
            <p:cNvCxnSpPr/>
            <p:nvPr/>
          </p:nvCxnSpPr>
          <p:spPr bwMode="auto">
            <a:xfrm>
              <a:off x="6705600" y="4146987"/>
              <a:ext cx="304800" cy="40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2" name="Straight Arrow Connector 171"/>
            <p:cNvCxnSpPr/>
            <p:nvPr/>
          </p:nvCxnSpPr>
          <p:spPr bwMode="auto">
            <a:xfrm flipH="1">
              <a:off x="5407026" y="4133850"/>
              <a:ext cx="263524" cy="44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37" name="TextBox 136"/>
          <p:cNvSpPr txBox="1"/>
          <p:nvPr/>
        </p:nvSpPr>
        <p:spPr>
          <a:xfrm>
            <a:off x="1955800" y="4807804"/>
            <a:ext cx="467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BRz</a:t>
            </a:r>
            <a:r>
              <a:rPr lang="en-US" dirty="0">
                <a:solidFill>
                  <a:srgbClr val="FF0000"/>
                </a:solidFill>
              </a:rPr>
              <a:t>     -3</a:t>
            </a:r>
          </a:p>
          <a:p>
            <a:r>
              <a:rPr lang="en-US" dirty="0">
                <a:solidFill>
                  <a:srgbClr val="FF0000"/>
                </a:solidFill>
              </a:rPr>
              <a:t>// if Z bit is set, PC &lt;- PC-2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391401" y="4267201"/>
            <a:ext cx="2666999" cy="2590800"/>
            <a:chOff x="7391401" y="4267201"/>
            <a:chExt cx="2666999" cy="2590800"/>
          </a:xfrm>
        </p:grpSpPr>
        <p:sp>
          <p:nvSpPr>
            <p:cNvPr id="120" name="Rectangle 119"/>
            <p:cNvSpPr/>
            <p:nvPr/>
          </p:nvSpPr>
          <p:spPr bwMode="auto">
            <a:xfrm>
              <a:off x="8106015" y="4403467"/>
              <a:ext cx="1600200" cy="1916668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124" name="Straight Connector 123"/>
            <p:cNvCxnSpPr/>
            <p:nvPr/>
          </p:nvCxnSpPr>
          <p:spPr bwMode="auto">
            <a:xfrm>
              <a:off x="8106015" y="5638800"/>
              <a:ext cx="16002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5" name="TextBox 124"/>
            <p:cNvSpPr txBox="1"/>
            <p:nvPr/>
          </p:nvSpPr>
          <p:spPr>
            <a:xfrm rot="5400000">
              <a:off x="8773260" y="4256942"/>
              <a:ext cx="7489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…</a:t>
              </a:r>
            </a:p>
          </p:txBody>
        </p:sp>
        <p:cxnSp>
          <p:nvCxnSpPr>
            <p:cNvPr id="126" name="Straight Connector 125"/>
            <p:cNvCxnSpPr/>
            <p:nvPr/>
          </p:nvCxnSpPr>
          <p:spPr bwMode="auto">
            <a:xfrm>
              <a:off x="8106015" y="5410200"/>
              <a:ext cx="16002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7" name="Straight Connector 126"/>
            <p:cNvCxnSpPr/>
            <p:nvPr/>
          </p:nvCxnSpPr>
          <p:spPr bwMode="auto">
            <a:xfrm>
              <a:off x="8106015" y="5181600"/>
              <a:ext cx="16002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8" name="TextBox 127"/>
            <p:cNvSpPr txBox="1"/>
            <p:nvPr/>
          </p:nvSpPr>
          <p:spPr>
            <a:xfrm>
              <a:off x="7781042" y="6396336"/>
              <a:ext cx="20487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 Memory</a:t>
              </a:r>
            </a:p>
          </p:txBody>
        </p:sp>
        <p:grpSp>
          <p:nvGrpSpPr>
            <p:cNvPr id="129" name="Group 128"/>
            <p:cNvGrpSpPr/>
            <p:nvPr/>
          </p:nvGrpSpPr>
          <p:grpSpPr>
            <a:xfrm>
              <a:off x="7391401" y="4338935"/>
              <a:ext cx="765109" cy="2045732"/>
              <a:chOff x="4695585" y="4267200"/>
              <a:chExt cx="765109" cy="2045732"/>
            </a:xfrm>
          </p:grpSpPr>
          <p:sp>
            <p:nvSpPr>
              <p:cNvPr id="165" name="TextBox 164"/>
              <p:cNvSpPr txBox="1"/>
              <p:nvPr/>
            </p:nvSpPr>
            <p:spPr>
              <a:xfrm>
                <a:off x="4712022" y="5943600"/>
                <a:ext cx="748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FFFF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4712022" y="5273933"/>
                <a:ext cx="693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F112</a:t>
                </a: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4712022" y="5045333"/>
                <a:ext cx="676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F111</a:t>
                </a: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4712022" y="4267200"/>
                <a:ext cx="6981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0000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4695585" y="4805065"/>
                <a:ext cx="693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F110</a:t>
                </a:r>
              </a:p>
            </p:txBody>
          </p:sp>
        </p:grpSp>
        <p:sp>
          <p:nvSpPr>
            <p:cNvPr id="138" name="TextBox 137"/>
            <p:cNvSpPr txBox="1"/>
            <p:nvPr/>
          </p:nvSpPr>
          <p:spPr>
            <a:xfrm rot="5400000">
              <a:off x="8773260" y="5565419"/>
              <a:ext cx="7489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…</a:t>
              </a:r>
            </a:p>
          </p:txBody>
        </p:sp>
        <p:cxnSp>
          <p:nvCxnSpPr>
            <p:cNvPr id="139" name="Straight Connector 138"/>
            <p:cNvCxnSpPr/>
            <p:nvPr/>
          </p:nvCxnSpPr>
          <p:spPr bwMode="auto">
            <a:xfrm>
              <a:off x="8105775" y="4956175"/>
              <a:ext cx="16002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0" name="TextBox 139"/>
            <p:cNvSpPr txBox="1"/>
            <p:nvPr/>
          </p:nvSpPr>
          <p:spPr>
            <a:xfrm>
              <a:off x="8418342" y="5345668"/>
              <a:ext cx="954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/>
                <a:t>BRz</a:t>
              </a:r>
              <a:r>
                <a:rPr lang="en-US" sz="1800" dirty="0"/>
                <a:t>  -3</a:t>
              </a:r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>
              <a:off x="9753600" y="5486400"/>
              <a:ext cx="3048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3" name="Straight Connector 172"/>
            <p:cNvCxnSpPr/>
            <p:nvPr/>
          </p:nvCxnSpPr>
          <p:spPr bwMode="auto">
            <a:xfrm>
              <a:off x="10058400" y="50292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Arrow Connector 38"/>
            <p:cNvCxnSpPr/>
            <p:nvPr/>
          </p:nvCxnSpPr>
          <p:spPr bwMode="auto">
            <a:xfrm flipH="1">
              <a:off x="9753600" y="5029200"/>
              <a:ext cx="3048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E66604ED-D5D4-8742-A912-47E90D2E826E}"/>
              </a:ext>
            </a:extLst>
          </p:cNvPr>
          <p:cNvSpPr txBox="1"/>
          <p:nvPr/>
        </p:nvSpPr>
        <p:spPr>
          <a:xfrm>
            <a:off x="9753600" y="2450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75717AF-B42E-BF4D-B6DD-09EF1A98C7D6}"/>
              </a:ext>
            </a:extLst>
          </p:cNvPr>
          <p:cNvSpPr txBox="1"/>
          <p:nvPr/>
        </p:nvSpPr>
        <p:spPr>
          <a:xfrm>
            <a:off x="1676400" y="24384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B1C9A21-9F0B-DD49-8E37-B1C793525A59}"/>
              </a:ext>
            </a:extLst>
          </p:cNvPr>
          <p:cNvSpPr txBox="1"/>
          <p:nvPr/>
        </p:nvSpPr>
        <p:spPr>
          <a:xfrm>
            <a:off x="3368854" y="24384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E9F2850-7B90-CE41-A03F-BEB6751D4085}"/>
              </a:ext>
            </a:extLst>
          </p:cNvPr>
          <p:cNvSpPr txBox="1"/>
          <p:nvPr/>
        </p:nvSpPr>
        <p:spPr>
          <a:xfrm>
            <a:off x="3826055" y="2438400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6479AE5-55AC-BC4F-8D25-735CB7B2C051}"/>
              </a:ext>
            </a:extLst>
          </p:cNvPr>
          <p:cNvSpPr txBox="1"/>
          <p:nvPr/>
        </p:nvSpPr>
        <p:spPr>
          <a:xfrm>
            <a:off x="5021094" y="2438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785B524-CDFA-EA4B-94D6-50901F7B9878}"/>
              </a:ext>
            </a:extLst>
          </p:cNvPr>
          <p:cNvSpPr txBox="1"/>
          <p:nvPr/>
        </p:nvSpPr>
        <p:spPr>
          <a:xfrm>
            <a:off x="5554494" y="2438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8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1676400" y="3655902"/>
            <a:ext cx="8558174" cy="611298"/>
            <a:chOff x="1119226" y="3046526"/>
            <a:chExt cx="8558174" cy="611298"/>
          </a:xfrm>
        </p:grpSpPr>
        <p:grpSp>
          <p:nvGrpSpPr>
            <p:cNvPr id="75" name="Group 74"/>
            <p:cNvGrpSpPr/>
            <p:nvPr/>
          </p:nvGrpSpPr>
          <p:grpSpPr>
            <a:xfrm>
              <a:off x="1119226" y="3046526"/>
              <a:ext cx="8558174" cy="611298"/>
              <a:chOff x="304800" y="3505200"/>
              <a:chExt cx="8534400" cy="609600"/>
            </a:xfrm>
          </p:grpSpPr>
          <p:sp>
            <p:nvSpPr>
              <p:cNvPr id="78" name="Rectangle 77"/>
              <p:cNvSpPr/>
              <p:nvPr/>
            </p:nvSpPr>
            <p:spPr bwMode="auto">
              <a:xfrm>
                <a:off x="304800" y="3505200"/>
                <a:ext cx="8534400" cy="6096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cxnSp>
            <p:nvCxnSpPr>
              <p:cNvPr id="80" name="Straight Connector 79"/>
              <p:cNvCxnSpPr/>
              <p:nvPr/>
            </p:nvCxnSpPr>
            <p:spPr bwMode="auto">
              <a:xfrm>
                <a:off x="838200" y="39624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1" name="Straight Connector 80"/>
              <p:cNvCxnSpPr/>
              <p:nvPr/>
            </p:nvCxnSpPr>
            <p:spPr bwMode="auto">
              <a:xfrm>
                <a:off x="838200" y="35052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2" name="Straight Connector 81"/>
              <p:cNvCxnSpPr/>
              <p:nvPr/>
            </p:nvCxnSpPr>
            <p:spPr bwMode="auto">
              <a:xfrm>
                <a:off x="1371600" y="39624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2" name="Straight Connector 101"/>
              <p:cNvCxnSpPr/>
              <p:nvPr/>
            </p:nvCxnSpPr>
            <p:spPr bwMode="auto">
              <a:xfrm>
                <a:off x="1371600" y="35052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0" name="Straight Connector 129"/>
              <p:cNvCxnSpPr/>
              <p:nvPr/>
            </p:nvCxnSpPr>
            <p:spPr bwMode="auto">
              <a:xfrm>
                <a:off x="1905000" y="39624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1" name="Straight Connector 130"/>
              <p:cNvCxnSpPr/>
              <p:nvPr/>
            </p:nvCxnSpPr>
            <p:spPr bwMode="auto">
              <a:xfrm>
                <a:off x="1905000" y="35052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2" name="Straight Connector 131"/>
              <p:cNvCxnSpPr/>
              <p:nvPr/>
            </p:nvCxnSpPr>
            <p:spPr bwMode="auto">
              <a:xfrm>
                <a:off x="2438400" y="3505200"/>
                <a:ext cx="0" cy="6096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3" name="Straight Connector 132"/>
              <p:cNvCxnSpPr/>
              <p:nvPr/>
            </p:nvCxnSpPr>
            <p:spPr bwMode="auto">
              <a:xfrm>
                <a:off x="2971800" y="39624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4" name="Straight Connector 133"/>
              <p:cNvCxnSpPr/>
              <p:nvPr/>
            </p:nvCxnSpPr>
            <p:spPr bwMode="auto">
              <a:xfrm>
                <a:off x="2971800" y="35052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5" name="Straight Connector 134"/>
              <p:cNvCxnSpPr/>
              <p:nvPr/>
            </p:nvCxnSpPr>
            <p:spPr bwMode="auto">
              <a:xfrm>
                <a:off x="3505200" y="39624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6" name="Straight Connector 135"/>
              <p:cNvCxnSpPr/>
              <p:nvPr/>
            </p:nvCxnSpPr>
            <p:spPr bwMode="auto">
              <a:xfrm>
                <a:off x="3505200" y="35052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1" name="Straight Connector 140"/>
              <p:cNvCxnSpPr/>
              <p:nvPr/>
            </p:nvCxnSpPr>
            <p:spPr bwMode="auto">
              <a:xfrm>
                <a:off x="4038600" y="3505200"/>
                <a:ext cx="0" cy="6096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2" name="Straight Connector 141"/>
              <p:cNvCxnSpPr/>
              <p:nvPr/>
            </p:nvCxnSpPr>
            <p:spPr bwMode="auto">
              <a:xfrm>
                <a:off x="4572000" y="39624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3" name="Straight Connector 142"/>
              <p:cNvCxnSpPr/>
              <p:nvPr/>
            </p:nvCxnSpPr>
            <p:spPr bwMode="auto">
              <a:xfrm>
                <a:off x="4572000" y="35052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4" name="Straight Connector 143"/>
              <p:cNvCxnSpPr/>
              <p:nvPr/>
            </p:nvCxnSpPr>
            <p:spPr bwMode="auto">
              <a:xfrm>
                <a:off x="5105400" y="39624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5" name="Straight Connector 144"/>
              <p:cNvCxnSpPr/>
              <p:nvPr/>
            </p:nvCxnSpPr>
            <p:spPr bwMode="auto">
              <a:xfrm>
                <a:off x="5105400" y="35052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6" name="Straight Connector 145"/>
              <p:cNvCxnSpPr/>
              <p:nvPr/>
            </p:nvCxnSpPr>
            <p:spPr bwMode="auto">
              <a:xfrm>
                <a:off x="5638800" y="3505200"/>
                <a:ext cx="0" cy="6096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7" name="Straight Connector 146"/>
              <p:cNvCxnSpPr/>
              <p:nvPr/>
            </p:nvCxnSpPr>
            <p:spPr bwMode="auto">
              <a:xfrm>
                <a:off x="6172200" y="39624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8" name="Straight Connector 147"/>
              <p:cNvCxnSpPr/>
              <p:nvPr/>
            </p:nvCxnSpPr>
            <p:spPr bwMode="auto">
              <a:xfrm>
                <a:off x="6172200" y="35052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9" name="Straight Connector 148"/>
              <p:cNvCxnSpPr/>
              <p:nvPr/>
            </p:nvCxnSpPr>
            <p:spPr bwMode="auto">
              <a:xfrm>
                <a:off x="6705600" y="39624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0" name="Straight Connector 149"/>
              <p:cNvCxnSpPr/>
              <p:nvPr/>
            </p:nvCxnSpPr>
            <p:spPr bwMode="auto">
              <a:xfrm>
                <a:off x="6705600" y="35052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1" name="Straight Connector 150"/>
              <p:cNvCxnSpPr/>
              <p:nvPr/>
            </p:nvCxnSpPr>
            <p:spPr bwMode="auto">
              <a:xfrm>
                <a:off x="7239000" y="3505200"/>
                <a:ext cx="0" cy="6096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2" name="Straight Connector 151"/>
              <p:cNvCxnSpPr/>
              <p:nvPr/>
            </p:nvCxnSpPr>
            <p:spPr bwMode="auto">
              <a:xfrm>
                <a:off x="7772400" y="39624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3" name="Straight Connector 152"/>
              <p:cNvCxnSpPr/>
              <p:nvPr/>
            </p:nvCxnSpPr>
            <p:spPr bwMode="auto">
              <a:xfrm>
                <a:off x="7772400" y="35052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4" name="Straight Connector 153"/>
              <p:cNvCxnSpPr/>
              <p:nvPr/>
            </p:nvCxnSpPr>
            <p:spPr bwMode="auto">
              <a:xfrm>
                <a:off x="8305800" y="39624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5" name="Straight Connector 154"/>
              <p:cNvCxnSpPr/>
              <p:nvPr/>
            </p:nvCxnSpPr>
            <p:spPr bwMode="auto">
              <a:xfrm>
                <a:off x="8305800" y="35052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56" name="TextBox 155"/>
              <p:cNvSpPr txBox="1"/>
              <p:nvPr/>
            </p:nvSpPr>
            <p:spPr>
              <a:xfrm>
                <a:off x="381000" y="3581400"/>
                <a:ext cx="1969734" cy="460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  <a:r>
                  <a:rPr lang="en-US" dirty="0" smtClean="0"/>
                  <a:t>     </a:t>
                </a:r>
                <a:r>
                  <a:rPr lang="en-US" dirty="0"/>
                  <a:t>0</a:t>
                </a:r>
                <a:r>
                  <a:rPr lang="en-US" dirty="0" smtClean="0"/>
                  <a:t>    </a:t>
                </a:r>
                <a:r>
                  <a:rPr lang="en-US" dirty="0"/>
                  <a:t>0</a:t>
                </a:r>
                <a:r>
                  <a:rPr lang="en-US" dirty="0" smtClean="0"/>
                  <a:t>    0</a:t>
                </a:r>
                <a:endParaRPr lang="en-US" dirty="0"/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5695030" y="3581400"/>
                <a:ext cx="1544519" cy="460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  <a:r>
                  <a:rPr lang="en-US" dirty="0" smtClean="0"/>
                  <a:t>     </a:t>
                </a:r>
                <a:r>
                  <a:rPr lang="en-US" dirty="0"/>
                  <a:t>1</a:t>
                </a:r>
                <a:r>
                  <a:rPr lang="en-US" dirty="0" smtClean="0"/>
                  <a:t>     1</a:t>
                </a:r>
                <a:endParaRPr lang="en-US" dirty="0"/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7315200" y="3581400"/>
                <a:ext cx="1459795" cy="460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 1    </a:t>
                </a:r>
                <a:r>
                  <a:rPr lang="en-US" dirty="0"/>
                  <a:t>0</a:t>
                </a:r>
                <a:r>
                  <a:rPr lang="en-US" dirty="0" smtClean="0"/>
                  <a:t>    1</a:t>
                </a:r>
                <a:endParaRPr lang="en-US" dirty="0"/>
              </a:p>
            </p:txBody>
          </p:sp>
        </p:grpSp>
        <p:sp>
          <p:nvSpPr>
            <p:cNvPr id="76" name="TextBox 75"/>
            <p:cNvSpPr txBox="1"/>
            <p:nvPr/>
          </p:nvSpPr>
          <p:spPr>
            <a:xfrm>
              <a:off x="3352800" y="3119735"/>
              <a:ext cx="13789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0    1    </a:t>
              </a:r>
              <a:r>
                <a:rPr lang="en-US" dirty="0"/>
                <a:t>0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953000" y="3119735"/>
              <a:ext cx="13789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1    1    1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015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-76200"/>
            <a:ext cx="8763000" cy="1143000"/>
          </a:xfrm>
        </p:spPr>
        <p:txBody>
          <a:bodyPr/>
          <a:lstStyle/>
          <a:p>
            <a:r>
              <a:rPr lang="en-US" dirty="0"/>
              <a:t>LC-3 </a:t>
            </a:r>
            <a:r>
              <a:rPr lang="en-US" dirty="0" err="1"/>
              <a:t>BRz</a:t>
            </a:r>
            <a:r>
              <a:rPr lang="en-US" dirty="0"/>
              <a:t> Instruction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6200" y="995289"/>
            <a:ext cx="8534400" cy="1290711"/>
            <a:chOff x="1676400" y="2438400"/>
            <a:chExt cx="8534400" cy="1290711"/>
          </a:xfrm>
        </p:grpSpPr>
        <p:grpSp>
          <p:nvGrpSpPr>
            <p:cNvPr id="84" name="Group 83"/>
            <p:cNvGrpSpPr/>
            <p:nvPr/>
          </p:nvGrpSpPr>
          <p:grpSpPr>
            <a:xfrm>
              <a:off x="1676400" y="2738271"/>
              <a:ext cx="8534400" cy="990840"/>
              <a:chOff x="304800" y="2952690"/>
              <a:chExt cx="8534400" cy="990840"/>
            </a:xfrm>
          </p:grpSpPr>
          <p:sp>
            <p:nvSpPr>
              <p:cNvPr id="85" name="Rectangle 84"/>
              <p:cNvSpPr/>
              <p:nvPr/>
            </p:nvSpPr>
            <p:spPr bwMode="auto">
              <a:xfrm>
                <a:off x="304800" y="2965390"/>
                <a:ext cx="8534400" cy="6096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cxnSp>
            <p:nvCxnSpPr>
              <p:cNvPr id="86" name="Straight Connector 85"/>
              <p:cNvCxnSpPr/>
              <p:nvPr/>
            </p:nvCxnSpPr>
            <p:spPr bwMode="auto">
              <a:xfrm>
                <a:off x="838200" y="34225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7" name="Straight Connector 86"/>
              <p:cNvCxnSpPr/>
              <p:nvPr/>
            </p:nvCxnSpPr>
            <p:spPr bwMode="auto">
              <a:xfrm>
                <a:off x="838200" y="29653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8" name="Straight Connector 87"/>
              <p:cNvCxnSpPr/>
              <p:nvPr/>
            </p:nvCxnSpPr>
            <p:spPr bwMode="auto">
              <a:xfrm>
                <a:off x="1371600" y="34225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9" name="Straight Connector 88"/>
              <p:cNvCxnSpPr/>
              <p:nvPr/>
            </p:nvCxnSpPr>
            <p:spPr bwMode="auto">
              <a:xfrm>
                <a:off x="1371600" y="29653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0" name="Straight Connector 89"/>
              <p:cNvCxnSpPr/>
              <p:nvPr/>
            </p:nvCxnSpPr>
            <p:spPr bwMode="auto">
              <a:xfrm>
                <a:off x="1905000" y="34225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1" name="Straight Connector 90"/>
              <p:cNvCxnSpPr/>
              <p:nvPr/>
            </p:nvCxnSpPr>
            <p:spPr bwMode="auto">
              <a:xfrm>
                <a:off x="1905000" y="29653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2" name="Straight Connector 91"/>
              <p:cNvCxnSpPr/>
              <p:nvPr/>
            </p:nvCxnSpPr>
            <p:spPr bwMode="auto">
              <a:xfrm>
                <a:off x="2438400" y="2965390"/>
                <a:ext cx="0" cy="6096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3" name="Straight Connector 92"/>
              <p:cNvCxnSpPr/>
              <p:nvPr/>
            </p:nvCxnSpPr>
            <p:spPr bwMode="auto">
              <a:xfrm>
                <a:off x="2971800" y="34225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4" name="Straight Connector 93"/>
              <p:cNvCxnSpPr/>
              <p:nvPr/>
            </p:nvCxnSpPr>
            <p:spPr bwMode="auto">
              <a:xfrm>
                <a:off x="2971800" y="29653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5" name="Straight Connector 94"/>
              <p:cNvCxnSpPr/>
              <p:nvPr/>
            </p:nvCxnSpPr>
            <p:spPr bwMode="auto">
              <a:xfrm>
                <a:off x="3505200" y="34225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6" name="Straight Connector 95"/>
              <p:cNvCxnSpPr/>
              <p:nvPr/>
            </p:nvCxnSpPr>
            <p:spPr bwMode="auto">
              <a:xfrm>
                <a:off x="3505200" y="29653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7" name="Straight Connector 96"/>
              <p:cNvCxnSpPr/>
              <p:nvPr/>
            </p:nvCxnSpPr>
            <p:spPr bwMode="auto">
              <a:xfrm>
                <a:off x="4038600" y="2965390"/>
                <a:ext cx="0" cy="6096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Straight Connector 97"/>
              <p:cNvCxnSpPr/>
              <p:nvPr/>
            </p:nvCxnSpPr>
            <p:spPr bwMode="auto">
              <a:xfrm>
                <a:off x="4572000" y="34225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9" name="Straight Connector 98"/>
              <p:cNvCxnSpPr/>
              <p:nvPr/>
            </p:nvCxnSpPr>
            <p:spPr bwMode="auto">
              <a:xfrm>
                <a:off x="4572000" y="29653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Straight Connector 99"/>
              <p:cNvCxnSpPr/>
              <p:nvPr/>
            </p:nvCxnSpPr>
            <p:spPr bwMode="auto">
              <a:xfrm>
                <a:off x="5105400" y="34225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1" name="Straight Connector 100"/>
              <p:cNvCxnSpPr/>
              <p:nvPr/>
            </p:nvCxnSpPr>
            <p:spPr bwMode="auto">
              <a:xfrm>
                <a:off x="5105400" y="29653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3" name="Straight Connector 102"/>
              <p:cNvCxnSpPr/>
              <p:nvPr/>
            </p:nvCxnSpPr>
            <p:spPr bwMode="auto">
              <a:xfrm>
                <a:off x="6172200" y="34225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4" name="Straight Connector 103"/>
              <p:cNvCxnSpPr/>
              <p:nvPr/>
            </p:nvCxnSpPr>
            <p:spPr bwMode="auto">
              <a:xfrm>
                <a:off x="6172200" y="29653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5" name="Straight Connector 104"/>
              <p:cNvCxnSpPr/>
              <p:nvPr/>
            </p:nvCxnSpPr>
            <p:spPr bwMode="auto">
              <a:xfrm>
                <a:off x="6705600" y="34225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6" name="Straight Connector 105"/>
              <p:cNvCxnSpPr/>
              <p:nvPr/>
            </p:nvCxnSpPr>
            <p:spPr bwMode="auto">
              <a:xfrm>
                <a:off x="6705600" y="29653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7" name="Straight Connector 106"/>
              <p:cNvCxnSpPr/>
              <p:nvPr/>
            </p:nvCxnSpPr>
            <p:spPr bwMode="auto">
              <a:xfrm>
                <a:off x="7772400" y="34225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8" name="Straight Connector 107"/>
              <p:cNvCxnSpPr/>
              <p:nvPr/>
            </p:nvCxnSpPr>
            <p:spPr bwMode="auto">
              <a:xfrm>
                <a:off x="7772400" y="29653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9" name="Straight Connector 108"/>
              <p:cNvCxnSpPr/>
              <p:nvPr/>
            </p:nvCxnSpPr>
            <p:spPr bwMode="auto">
              <a:xfrm>
                <a:off x="8305800" y="34225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0" name="Straight Connector 109"/>
              <p:cNvCxnSpPr/>
              <p:nvPr/>
            </p:nvCxnSpPr>
            <p:spPr bwMode="auto">
              <a:xfrm>
                <a:off x="8305800" y="29653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11" name="TextBox 110"/>
              <p:cNvSpPr txBox="1"/>
              <p:nvPr/>
            </p:nvSpPr>
            <p:spPr>
              <a:xfrm>
                <a:off x="381000" y="3041590"/>
                <a:ext cx="19809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0     0    0    0</a:t>
                </a: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2514600" y="3041590"/>
                <a:ext cx="13822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0    1    0</a:t>
                </a: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4239749" y="3041590"/>
                <a:ext cx="444705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0    1    1    0    1    </a:t>
                </a:r>
                <a:r>
                  <a:rPr lang="en-US" dirty="0"/>
                  <a:t>1    0</a:t>
                </a:r>
                <a:r>
                  <a:rPr lang="en-US" dirty="0" smtClean="0"/>
                  <a:t>    0    1</a:t>
                </a:r>
                <a:endParaRPr lang="en-US" dirty="0"/>
              </a:p>
              <a:p>
                <a:endParaRPr lang="en-US" dirty="0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838200" y="3486090"/>
                <a:ext cx="10261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/>
                  <a:t>opcode</a:t>
                </a:r>
                <a:endParaRPr lang="en-US" sz="2000" dirty="0"/>
              </a:p>
            </p:txBody>
          </p:sp>
          <p:cxnSp>
            <p:nvCxnSpPr>
              <p:cNvPr id="117" name="Straight Connector 116"/>
              <p:cNvCxnSpPr/>
              <p:nvPr/>
            </p:nvCxnSpPr>
            <p:spPr bwMode="auto">
              <a:xfrm>
                <a:off x="7239000" y="34098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8" name="Straight Connector 117"/>
              <p:cNvCxnSpPr/>
              <p:nvPr/>
            </p:nvCxnSpPr>
            <p:spPr bwMode="auto">
              <a:xfrm>
                <a:off x="7239000" y="29526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19" name="TextBox 118"/>
              <p:cNvSpPr txBox="1"/>
              <p:nvPr/>
            </p:nvSpPr>
            <p:spPr>
              <a:xfrm>
                <a:off x="2556081" y="3505200"/>
                <a:ext cx="122511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Test Z bit</a:t>
                </a: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5723226" y="3543420"/>
                <a:ext cx="13742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9-bit </a:t>
                </a:r>
                <a:r>
                  <a:rPr lang="en-US" sz="2000" dirty="0"/>
                  <a:t>offset</a:t>
                </a:r>
              </a:p>
            </p:txBody>
          </p:sp>
          <p:cxnSp>
            <p:nvCxnSpPr>
              <p:cNvPr id="122" name="Straight Connector 121"/>
              <p:cNvCxnSpPr/>
              <p:nvPr/>
            </p:nvCxnSpPr>
            <p:spPr bwMode="auto">
              <a:xfrm>
                <a:off x="5638800" y="34098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3" name="Straight Connector 122"/>
              <p:cNvCxnSpPr/>
              <p:nvPr/>
            </p:nvCxnSpPr>
            <p:spPr bwMode="auto">
              <a:xfrm>
                <a:off x="5638800" y="29526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66604ED-D5D4-8742-A912-47E90D2E826E}"/>
                </a:ext>
              </a:extLst>
            </p:cNvPr>
            <p:cNvSpPr txBox="1"/>
            <p:nvPr/>
          </p:nvSpPr>
          <p:spPr>
            <a:xfrm>
              <a:off x="9753600" y="2450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0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75717AF-B42E-BF4D-B6DD-09EF1A98C7D6}"/>
                </a:ext>
              </a:extLst>
            </p:cNvPr>
            <p:cNvSpPr txBox="1"/>
            <p:nvPr/>
          </p:nvSpPr>
          <p:spPr>
            <a:xfrm>
              <a:off x="1676400" y="243840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15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B1C9A21-9F0B-DD49-8E37-B1C793525A59}"/>
                </a:ext>
              </a:extLst>
            </p:cNvPr>
            <p:cNvSpPr txBox="1"/>
            <p:nvPr/>
          </p:nvSpPr>
          <p:spPr>
            <a:xfrm>
              <a:off x="3368854" y="243840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12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E9F2850-7B90-CE41-A03F-BEB6751D4085}"/>
                </a:ext>
              </a:extLst>
            </p:cNvPr>
            <p:cNvSpPr txBox="1"/>
            <p:nvPr/>
          </p:nvSpPr>
          <p:spPr>
            <a:xfrm>
              <a:off x="3826055" y="2438400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6479AE5-55AC-BC4F-8D25-735CB7B2C051}"/>
                </a:ext>
              </a:extLst>
            </p:cNvPr>
            <p:cNvSpPr txBox="1"/>
            <p:nvPr/>
          </p:nvSpPr>
          <p:spPr>
            <a:xfrm>
              <a:off x="5021094" y="24384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9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785B524-CDFA-EA4B-94D6-50901F7B9878}"/>
                </a:ext>
              </a:extLst>
            </p:cNvPr>
            <p:cNvSpPr txBox="1"/>
            <p:nvPr/>
          </p:nvSpPr>
          <p:spPr>
            <a:xfrm>
              <a:off x="5554494" y="24384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8</a:t>
              </a: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96150" y="638175"/>
            <a:ext cx="4895850" cy="6067425"/>
          </a:xfrm>
          <a:prstGeom prst="rect">
            <a:avLst/>
          </a:prstGeom>
        </p:spPr>
      </p:pic>
      <p:sp>
        <p:nvSpPr>
          <p:cNvPr id="159" name="TextBox 158"/>
          <p:cNvSpPr txBox="1"/>
          <p:nvPr/>
        </p:nvSpPr>
        <p:spPr>
          <a:xfrm>
            <a:off x="381000" y="2667000"/>
            <a:ext cx="6376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BRz</a:t>
            </a:r>
            <a:r>
              <a:rPr lang="en-US" dirty="0" smtClean="0"/>
              <a:t> instruction: if Z bit is set, then load the PC with the new address.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380999" y="3974068"/>
            <a:ext cx="67818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new address is the incremented PC + the sign-extended 9-bit offset. </a:t>
            </a:r>
          </a:p>
          <a:p>
            <a:endParaRPr lang="en-US" dirty="0"/>
          </a:p>
          <a:p>
            <a:r>
              <a:rPr lang="en-US" dirty="0" smtClean="0"/>
              <a:t>Here the incremented PC is x4028.</a:t>
            </a:r>
          </a:p>
          <a:p>
            <a:endParaRPr lang="en-US" dirty="0"/>
          </a:p>
          <a:p>
            <a:r>
              <a:rPr lang="en-US" dirty="0" smtClean="0"/>
              <a:t>The new address (used only if Z bit is set) is x4028 + x00D9 = x4101.</a:t>
            </a:r>
          </a:p>
        </p:txBody>
      </p:sp>
    </p:spTree>
    <p:extLst>
      <p:ext uri="{BB962C8B-B14F-4D97-AF65-F5344CB8AC3E}">
        <p14:creationId xmlns:p14="http://schemas.microsoft.com/office/powerpoint/2010/main" val="292248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/>
      <p:bldP spid="16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10363200" cy="1143000"/>
          </a:xfrm>
        </p:spPr>
        <p:txBody>
          <a:bodyPr/>
          <a:lstStyle/>
          <a:p>
            <a:r>
              <a:rPr lang="en-US" dirty="0" smtClean="0"/>
              <a:t>More on LC-3 BR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111252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What if the test bits in the instruction were set as follows?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if the test bits in the instruction were set as follows?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981200" y="1828800"/>
            <a:ext cx="8534400" cy="1290711"/>
            <a:chOff x="1676400" y="2438400"/>
            <a:chExt cx="8534400" cy="1290711"/>
          </a:xfrm>
        </p:grpSpPr>
        <p:grpSp>
          <p:nvGrpSpPr>
            <p:cNvPr id="11" name="Group 10"/>
            <p:cNvGrpSpPr/>
            <p:nvPr/>
          </p:nvGrpSpPr>
          <p:grpSpPr>
            <a:xfrm>
              <a:off x="1676400" y="2738271"/>
              <a:ext cx="8534400" cy="990840"/>
              <a:chOff x="304800" y="2952690"/>
              <a:chExt cx="8534400" cy="990840"/>
            </a:xfrm>
          </p:grpSpPr>
          <p:sp>
            <p:nvSpPr>
              <p:cNvPr id="18" name="Rectangle 17"/>
              <p:cNvSpPr/>
              <p:nvPr/>
            </p:nvSpPr>
            <p:spPr bwMode="auto">
              <a:xfrm>
                <a:off x="304800" y="2965390"/>
                <a:ext cx="8534400" cy="6096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cxnSp>
            <p:nvCxnSpPr>
              <p:cNvPr id="19" name="Straight Connector 18"/>
              <p:cNvCxnSpPr/>
              <p:nvPr/>
            </p:nvCxnSpPr>
            <p:spPr bwMode="auto">
              <a:xfrm>
                <a:off x="838200" y="34225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Straight Connector 19"/>
              <p:cNvCxnSpPr/>
              <p:nvPr/>
            </p:nvCxnSpPr>
            <p:spPr bwMode="auto">
              <a:xfrm>
                <a:off x="838200" y="29653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Connector 20"/>
              <p:cNvCxnSpPr/>
              <p:nvPr/>
            </p:nvCxnSpPr>
            <p:spPr bwMode="auto">
              <a:xfrm>
                <a:off x="1371600" y="34225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" name="Straight Connector 21"/>
              <p:cNvCxnSpPr/>
              <p:nvPr/>
            </p:nvCxnSpPr>
            <p:spPr bwMode="auto">
              <a:xfrm>
                <a:off x="1371600" y="29653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" name="Straight Connector 22"/>
              <p:cNvCxnSpPr/>
              <p:nvPr/>
            </p:nvCxnSpPr>
            <p:spPr bwMode="auto">
              <a:xfrm>
                <a:off x="1905000" y="34225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" name="Straight Connector 23"/>
              <p:cNvCxnSpPr/>
              <p:nvPr/>
            </p:nvCxnSpPr>
            <p:spPr bwMode="auto">
              <a:xfrm>
                <a:off x="1905000" y="29653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Straight Connector 24"/>
              <p:cNvCxnSpPr/>
              <p:nvPr/>
            </p:nvCxnSpPr>
            <p:spPr bwMode="auto">
              <a:xfrm>
                <a:off x="2438400" y="2965390"/>
                <a:ext cx="0" cy="6096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Straight Connector 25"/>
              <p:cNvCxnSpPr/>
              <p:nvPr/>
            </p:nvCxnSpPr>
            <p:spPr bwMode="auto">
              <a:xfrm>
                <a:off x="2971800" y="34225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Straight Connector 26"/>
              <p:cNvCxnSpPr/>
              <p:nvPr/>
            </p:nvCxnSpPr>
            <p:spPr bwMode="auto">
              <a:xfrm>
                <a:off x="2971800" y="29653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Straight Connector 27"/>
              <p:cNvCxnSpPr/>
              <p:nvPr/>
            </p:nvCxnSpPr>
            <p:spPr bwMode="auto">
              <a:xfrm>
                <a:off x="3505200" y="34225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Straight Connector 28"/>
              <p:cNvCxnSpPr/>
              <p:nvPr/>
            </p:nvCxnSpPr>
            <p:spPr bwMode="auto">
              <a:xfrm>
                <a:off x="3505200" y="29653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Straight Connector 29"/>
              <p:cNvCxnSpPr/>
              <p:nvPr/>
            </p:nvCxnSpPr>
            <p:spPr bwMode="auto">
              <a:xfrm>
                <a:off x="4038600" y="2965390"/>
                <a:ext cx="0" cy="6096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Straight Connector 30"/>
              <p:cNvCxnSpPr/>
              <p:nvPr/>
            </p:nvCxnSpPr>
            <p:spPr bwMode="auto">
              <a:xfrm>
                <a:off x="4572000" y="34225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Straight Connector 31"/>
              <p:cNvCxnSpPr/>
              <p:nvPr/>
            </p:nvCxnSpPr>
            <p:spPr bwMode="auto">
              <a:xfrm>
                <a:off x="4572000" y="29653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Straight Connector 32"/>
              <p:cNvCxnSpPr/>
              <p:nvPr/>
            </p:nvCxnSpPr>
            <p:spPr bwMode="auto">
              <a:xfrm>
                <a:off x="5105400" y="34225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Straight Connector 33"/>
              <p:cNvCxnSpPr/>
              <p:nvPr/>
            </p:nvCxnSpPr>
            <p:spPr bwMode="auto">
              <a:xfrm>
                <a:off x="5105400" y="29653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Straight Connector 34"/>
              <p:cNvCxnSpPr/>
              <p:nvPr/>
            </p:nvCxnSpPr>
            <p:spPr bwMode="auto">
              <a:xfrm>
                <a:off x="6172200" y="34225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" name="Straight Connector 35"/>
              <p:cNvCxnSpPr/>
              <p:nvPr/>
            </p:nvCxnSpPr>
            <p:spPr bwMode="auto">
              <a:xfrm>
                <a:off x="6172200" y="29653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" name="Straight Connector 36"/>
              <p:cNvCxnSpPr/>
              <p:nvPr/>
            </p:nvCxnSpPr>
            <p:spPr bwMode="auto">
              <a:xfrm>
                <a:off x="6705600" y="34225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" name="Straight Connector 37"/>
              <p:cNvCxnSpPr/>
              <p:nvPr/>
            </p:nvCxnSpPr>
            <p:spPr bwMode="auto">
              <a:xfrm>
                <a:off x="6705600" y="29653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Straight Connector 38"/>
              <p:cNvCxnSpPr/>
              <p:nvPr/>
            </p:nvCxnSpPr>
            <p:spPr bwMode="auto">
              <a:xfrm>
                <a:off x="7772400" y="34225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Straight Connector 39"/>
              <p:cNvCxnSpPr/>
              <p:nvPr/>
            </p:nvCxnSpPr>
            <p:spPr bwMode="auto">
              <a:xfrm>
                <a:off x="7772400" y="29653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" name="Straight Connector 40"/>
              <p:cNvCxnSpPr/>
              <p:nvPr/>
            </p:nvCxnSpPr>
            <p:spPr bwMode="auto">
              <a:xfrm>
                <a:off x="8305800" y="34225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" name="Straight Connector 41"/>
              <p:cNvCxnSpPr/>
              <p:nvPr/>
            </p:nvCxnSpPr>
            <p:spPr bwMode="auto">
              <a:xfrm>
                <a:off x="8305800" y="29653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3" name="TextBox 42"/>
              <p:cNvSpPr txBox="1"/>
              <p:nvPr/>
            </p:nvSpPr>
            <p:spPr>
              <a:xfrm>
                <a:off x="381000" y="3041590"/>
                <a:ext cx="19809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0     0    0    0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514600" y="3041590"/>
                <a:ext cx="13789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  <a:r>
                  <a:rPr lang="en-US" dirty="0" smtClean="0"/>
                  <a:t>    </a:t>
                </a:r>
                <a:r>
                  <a:rPr lang="en-US" dirty="0"/>
                  <a:t>1    </a:t>
                </a:r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239749" y="3041590"/>
                <a:ext cx="444705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0    1    1    0    1    </a:t>
                </a:r>
                <a:r>
                  <a:rPr lang="en-US" dirty="0"/>
                  <a:t>1    0</a:t>
                </a:r>
                <a:r>
                  <a:rPr lang="en-US" dirty="0" smtClean="0"/>
                  <a:t>    0    1</a:t>
                </a:r>
                <a:endParaRPr lang="en-US" dirty="0"/>
              </a:p>
              <a:p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38200" y="3486090"/>
                <a:ext cx="10261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/>
                  <a:t>opcode</a:t>
                </a:r>
                <a:endParaRPr lang="en-US" sz="2000" dirty="0"/>
              </a:p>
            </p:txBody>
          </p:sp>
          <p:cxnSp>
            <p:nvCxnSpPr>
              <p:cNvPr id="47" name="Straight Connector 46"/>
              <p:cNvCxnSpPr/>
              <p:nvPr/>
            </p:nvCxnSpPr>
            <p:spPr bwMode="auto">
              <a:xfrm>
                <a:off x="7239000" y="34098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8" name="Straight Connector 47"/>
              <p:cNvCxnSpPr/>
              <p:nvPr/>
            </p:nvCxnSpPr>
            <p:spPr bwMode="auto">
              <a:xfrm>
                <a:off x="7239000" y="29526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9" name="TextBox 48"/>
              <p:cNvSpPr txBox="1"/>
              <p:nvPr/>
            </p:nvSpPr>
            <p:spPr>
              <a:xfrm>
                <a:off x="2556081" y="3505200"/>
                <a:ext cx="11244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Test bits</a:t>
                </a:r>
                <a:endParaRPr lang="en-US" sz="2000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5723226" y="3543420"/>
                <a:ext cx="13742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9-bit </a:t>
                </a:r>
                <a:r>
                  <a:rPr lang="en-US" sz="2000" dirty="0"/>
                  <a:t>offset</a:t>
                </a:r>
              </a:p>
            </p:txBody>
          </p:sp>
          <p:cxnSp>
            <p:nvCxnSpPr>
              <p:cNvPr id="51" name="Straight Connector 50"/>
              <p:cNvCxnSpPr/>
              <p:nvPr/>
            </p:nvCxnSpPr>
            <p:spPr bwMode="auto">
              <a:xfrm>
                <a:off x="5638800" y="34098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2" name="Straight Connector 51"/>
              <p:cNvCxnSpPr/>
              <p:nvPr/>
            </p:nvCxnSpPr>
            <p:spPr bwMode="auto">
              <a:xfrm>
                <a:off x="5638800" y="29526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6604ED-D5D4-8742-A912-47E90D2E826E}"/>
                </a:ext>
              </a:extLst>
            </p:cNvPr>
            <p:cNvSpPr txBox="1"/>
            <p:nvPr/>
          </p:nvSpPr>
          <p:spPr>
            <a:xfrm>
              <a:off x="9753600" y="2450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75717AF-B42E-BF4D-B6DD-09EF1A98C7D6}"/>
                </a:ext>
              </a:extLst>
            </p:cNvPr>
            <p:cNvSpPr txBox="1"/>
            <p:nvPr/>
          </p:nvSpPr>
          <p:spPr>
            <a:xfrm>
              <a:off x="1676400" y="243840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B1C9A21-9F0B-DD49-8E37-B1C793525A59}"/>
                </a:ext>
              </a:extLst>
            </p:cNvPr>
            <p:cNvSpPr txBox="1"/>
            <p:nvPr/>
          </p:nvSpPr>
          <p:spPr>
            <a:xfrm>
              <a:off x="3368854" y="243840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E9F2850-7B90-CE41-A03F-BEB6751D4085}"/>
                </a:ext>
              </a:extLst>
            </p:cNvPr>
            <p:cNvSpPr txBox="1"/>
            <p:nvPr/>
          </p:nvSpPr>
          <p:spPr>
            <a:xfrm>
              <a:off x="3826055" y="2438400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6479AE5-55AC-BC4F-8D25-735CB7B2C051}"/>
                </a:ext>
              </a:extLst>
            </p:cNvPr>
            <p:cNvSpPr txBox="1"/>
            <p:nvPr/>
          </p:nvSpPr>
          <p:spPr>
            <a:xfrm>
              <a:off x="5021094" y="24384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9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785B524-CDFA-EA4B-94D6-50901F7B9878}"/>
                </a:ext>
              </a:extLst>
            </p:cNvPr>
            <p:cNvSpPr txBox="1"/>
            <p:nvPr/>
          </p:nvSpPr>
          <p:spPr>
            <a:xfrm>
              <a:off x="5554494" y="24384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8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981200" y="3586089"/>
            <a:ext cx="8534400" cy="1290711"/>
            <a:chOff x="1676400" y="2438400"/>
            <a:chExt cx="8534400" cy="1290711"/>
          </a:xfrm>
        </p:grpSpPr>
        <p:grpSp>
          <p:nvGrpSpPr>
            <p:cNvPr id="54" name="Group 53"/>
            <p:cNvGrpSpPr/>
            <p:nvPr/>
          </p:nvGrpSpPr>
          <p:grpSpPr>
            <a:xfrm>
              <a:off x="1676400" y="2738271"/>
              <a:ext cx="8534400" cy="990840"/>
              <a:chOff x="304800" y="2952690"/>
              <a:chExt cx="8534400" cy="990840"/>
            </a:xfrm>
          </p:grpSpPr>
          <p:sp>
            <p:nvSpPr>
              <p:cNvPr id="61" name="Rectangle 60"/>
              <p:cNvSpPr/>
              <p:nvPr/>
            </p:nvSpPr>
            <p:spPr bwMode="auto">
              <a:xfrm>
                <a:off x="304800" y="2965390"/>
                <a:ext cx="8534400" cy="6096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cxnSp>
            <p:nvCxnSpPr>
              <p:cNvPr id="62" name="Straight Connector 61"/>
              <p:cNvCxnSpPr/>
              <p:nvPr/>
            </p:nvCxnSpPr>
            <p:spPr bwMode="auto">
              <a:xfrm>
                <a:off x="838200" y="34225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3" name="Straight Connector 62"/>
              <p:cNvCxnSpPr/>
              <p:nvPr/>
            </p:nvCxnSpPr>
            <p:spPr bwMode="auto">
              <a:xfrm>
                <a:off x="838200" y="29653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4" name="Straight Connector 63"/>
              <p:cNvCxnSpPr/>
              <p:nvPr/>
            </p:nvCxnSpPr>
            <p:spPr bwMode="auto">
              <a:xfrm>
                <a:off x="1371600" y="34225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5" name="Straight Connector 64"/>
              <p:cNvCxnSpPr/>
              <p:nvPr/>
            </p:nvCxnSpPr>
            <p:spPr bwMode="auto">
              <a:xfrm>
                <a:off x="1371600" y="29653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6" name="Straight Connector 65"/>
              <p:cNvCxnSpPr/>
              <p:nvPr/>
            </p:nvCxnSpPr>
            <p:spPr bwMode="auto">
              <a:xfrm>
                <a:off x="1905000" y="34225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7" name="Straight Connector 66"/>
              <p:cNvCxnSpPr/>
              <p:nvPr/>
            </p:nvCxnSpPr>
            <p:spPr bwMode="auto">
              <a:xfrm>
                <a:off x="1905000" y="29653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8" name="Straight Connector 67"/>
              <p:cNvCxnSpPr/>
              <p:nvPr/>
            </p:nvCxnSpPr>
            <p:spPr bwMode="auto">
              <a:xfrm>
                <a:off x="2438400" y="2965390"/>
                <a:ext cx="0" cy="6096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9" name="Straight Connector 68"/>
              <p:cNvCxnSpPr/>
              <p:nvPr/>
            </p:nvCxnSpPr>
            <p:spPr bwMode="auto">
              <a:xfrm>
                <a:off x="2971800" y="34225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0" name="Straight Connector 69"/>
              <p:cNvCxnSpPr/>
              <p:nvPr/>
            </p:nvCxnSpPr>
            <p:spPr bwMode="auto">
              <a:xfrm>
                <a:off x="2971800" y="29653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1" name="Straight Connector 70"/>
              <p:cNvCxnSpPr/>
              <p:nvPr/>
            </p:nvCxnSpPr>
            <p:spPr bwMode="auto">
              <a:xfrm>
                <a:off x="3505200" y="34225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2" name="Straight Connector 71"/>
              <p:cNvCxnSpPr/>
              <p:nvPr/>
            </p:nvCxnSpPr>
            <p:spPr bwMode="auto">
              <a:xfrm>
                <a:off x="3505200" y="29653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3" name="Straight Connector 72"/>
              <p:cNvCxnSpPr/>
              <p:nvPr/>
            </p:nvCxnSpPr>
            <p:spPr bwMode="auto">
              <a:xfrm>
                <a:off x="4038600" y="2965390"/>
                <a:ext cx="0" cy="6096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4" name="Straight Connector 73"/>
              <p:cNvCxnSpPr/>
              <p:nvPr/>
            </p:nvCxnSpPr>
            <p:spPr bwMode="auto">
              <a:xfrm>
                <a:off x="4572000" y="34225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5" name="Straight Connector 74"/>
              <p:cNvCxnSpPr/>
              <p:nvPr/>
            </p:nvCxnSpPr>
            <p:spPr bwMode="auto">
              <a:xfrm>
                <a:off x="4572000" y="29653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6" name="Straight Connector 75"/>
              <p:cNvCxnSpPr/>
              <p:nvPr/>
            </p:nvCxnSpPr>
            <p:spPr bwMode="auto">
              <a:xfrm>
                <a:off x="5105400" y="34225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7" name="Straight Connector 76"/>
              <p:cNvCxnSpPr/>
              <p:nvPr/>
            </p:nvCxnSpPr>
            <p:spPr bwMode="auto">
              <a:xfrm>
                <a:off x="5105400" y="29653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8" name="Straight Connector 77"/>
              <p:cNvCxnSpPr/>
              <p:nvPr/>
            </p:nvCxnSpPr>
            <p:spPr bwMode="auto">
              <a:xfrm>
                <a:off x="6172200" y="34225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9" name="Straight Connector 78"/>
              <p:cNvCxnSpPr/>
              <p:nvPr/>
            </p:nvCxnSpPr>
            <p:spPr bwMode="auto">
              <a:xfrm>
                <a:off x="6172200" y="29653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0" name="Straight Connector 79"/>
              <p:cNvCxnSpPr/>
              <p:nvPr/>
            </p:nvCxnSpPr>
            <p:spPr bwMode="auto">
              <a:xfrm>
                <a:off x="6705600" y="34225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1" name="Straight Connector 80"/>
              <p:cNvCxnSpPr/>
              <p:nvPr/>
            </p:nvCxnSpPr>
            <p:spPr bwMode="auto">
              <a:xfrm>
                <a:off x="6705600" y="29653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2" name="Straight Connector 81"/>
              <p:cNvCxnSpPr/>
              <p:nvPr/>
            </p:nvCxnSpPr>
            <p:spPr bwMode="auto">
              <a:xfrm>
                <a:off x="7772400" y="34225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3" name="Straight Connector 82"/>
              <p:cNvCxnSpPr/>
              <p:nvPr/>
            </p:nvCxnSpPr>
            <p:spPr bwMode="auto">
              <a:xfrm>
                <a:off x="7772400" y="29653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4" name="Straight Connector 83"/>
              <p:cNvCxnSpPr/>
              <p:nvPr/>
            </p:nvCxnSpPr>
            <p:spPr bwMode="auto">
              <a:xfrm>
                <a:off x="8305800" y="34225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5" name="Straight Connector 84"/>
              <p:cNvCxnSpPr/>
              <p:nvPr/>
            </p:nvCxnSpPr>
            <p:spPr bwMode="auto">
              <a:xfrm>
                <a:off x="8305800" y="29653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86" name="TextBox 85"/>
              <p:cNvSpPr txBox="1"/>
              <p:nvPr/>
            </p:nvSpPr>
            <p:spPr>
              <a:xfrm>
                <a:off x="381000" y="3041590"/>
                <a:ext cx="19809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0     0    0    0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514600" y="3041590"/>
                <a:ext cx="13789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  <a:r>
                  <a:rPr lang="en-US" dirty="0" smtClean="0"/>
                  <a:t>    </a:t>
                </a:r>
                <a:r>
                  <a:rPr lang="en-US" dirty="0"/>
                  <a:t>0</a:t>
                </a:r>
                <a:r>
                  <a:rPr lang="en-US" dirty="0" smtClean="0"/>
                  <a:t>    </a:t>
                </a:r>
                <a:r>
                  <a:rPr lang="en-US" dirty="0"/>
                  <a:t>0</a:t>
                </a: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4239749" y="3041590"/>
                <a:ext cx="444705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0    1    1    0    1    </a:t>
                </a:r>
                <a:r>
                  <a:rPr lang="en-US" dirty="0"/>
                  <a:t>1    0</a:t>
                </a:r>
                <a:r>
                  <a:rPr lang="en-US" dirty="0" smtClean="0"/>
                  <a:t>    0    1</a:t>
                </a:r>
                <a:endParaRPr lang="en-US" dirty="0"/>
              </a:p>
              <a:p>
                <a:endParaRPr lang="en-US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838200" y="3486090"/>
                <a:ext cx="10261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/>
                  <a:t>opcode</a:t>
                </a:r>
                <a:endParaRPr lang="en-US" sz="2000" dirty="0"/>
              </a:p>
            </p:txBody>
          </p:sp>
          <p:cxnSp>
            <p:nvCxnSpPr>
              <p:cNvPr id="90" name="Straight Connector 89"/>
              <p:cNvCxnSpPr/>
              <p:nvPr/>
            </p:nvCxnSpPr>
            <p:spPr bwMode="auto">
              <a:xfrm>
                <a:off x="7239000" y="34098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1" name="Straight Connector 90"/>
              <p:cNvCxnSpPr/>
              <p:nvPr/>
            </p:nvCxnSpPr>
            <p:spPr bwMode="auto">
              <a:xfrm>
                <a:off x="7239000" y="29526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2" name="TextBox 91"/>
              <p:cNvSpPr txBox="1"/>
              <p:nvPr/>
            </p:nvSpPr>
            <p:spPr>
              <a:xfrm>
                <a:off x="2556081" y="3505200"/>
                <a:ext cx="11244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Test bits</a:t>
                </a:r>
                <a:endParaRPr lang="en-US" sz="2000" dirty="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723226" y="3543420"/>
                <a:ext cx="13742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9-bit </a:t>
                </a:r>
                <a:r>
                  <a:rPr lang="en-US" sz="2000" dirty="0"/>
                  <a:t>offset</a:t>
                </a:r>
              </a:p>
            </p:txBody>
          </p:sp>
          <p:cxnSp>
            <p:nvCxnSpPr>
              <p:cNvPr id="94" name="Straight Connector 93"/>
              <p:cNvCxnSpPr/>
              <p:nvPr/>
            </p:nvCxnSpPr>
            <p:spPr bwMode="auto">
              <a:xfrm>
                <a:off x="5638800" y="34098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5" name="Straight Connector 94"/>
              <p:cNvCxnSpPr/>
              <p:nvPr/>
            </p:nvCxnSpPr>
            <p:spPr bwMode="auto">
              <a:xfrm>
                <a:off x="5638800" y="29526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66604ED-D5D4-8742-A912-47E90D2E826E}"/>
                </a:ext>
              </a:extLst>
            </p:cNvPr>
            <p:cNvSpPr txBox="1"/>
            <p:nvPr/>
          </p:nvSpPr>
          <p:spPr>
            <a:xfrm>
              <a:off x="9753600" y="2450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75717AF-B42E-BF4D-B6DD-09EF1A98C7D6}"/>
                </a:ext>
              </a:extLst>
            </p:cNvPr>
            <p:cNvSpPr txBox="1"/>
            <p:nvPr/>
          </p:nvSpPr>
          <p:spPr>
            <a:xfrm>
              <a:off x="1676400" y="243840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15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B1C9A21-9F0B-DD49-8E37-B1C793525A59}"/>
                </a:ext>
              </a:extLst>
            </p:cNvPr>
            <p:cNvSpPr txBox="1"/>
            <p:nvPr/>
          </p:nvSpPr>
          <p:spPr>
            <a:xfrm>
              <a:off x="3368854" y="243840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E9F2850-7B90-CE41-A03F-BEB6751D4085}"/>
                </a:ext>
              </a:extLst>
            </p:cNvPr>
            <p:cNvSpPr txBox="1"/>
            <p:nvPr/>
          </p:nvSpPr>
          <p:spPr>
            <a:xfrm>
              <a:off x="3826055" y="2438400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6479AE5-55AC-BC4F-8D25-735CB7B2C051}"/>
                </a:ext>
              </a:extLst>
            </p:cNvPr>
            <p:cNvSpPr txBox="1"/>
            <p:nvPr/>
          </p:nvSpPr>
          <p:spPr>
            <a:xfrm>
              <a:off x="5021094" y="24384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9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785B524-CDFA-EA4B-94D6-50901F7B9878}"/>
                </a:ext>
              </a:extLst>
            </p:cNvPr>
            <p:cNvSpPr txBox="1"/>
            <p:nvPr/>
          </p:nvSpPr>
          <p:spPr>
            <a:xfrm>
              <a:off x="5554494" y="24384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603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10363200" cy="1143000"/>
          </a:xfrm>
        </p:spPr>
        <p:txBody>
          <a:bodyPr/>
          <a:lstStyle/>
          <a:p>
            <a:r>
              <a:rPr lang="en-US" dirty="0" smtClean="0"/>
              <a:t>More on LC-3 BR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111252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all three bits set, the branch would be taken every time, so the instruction becomes an unconditional branch.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With none of the bits set, the branch would never be taken, so the instruction becomes a no-op.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981200" y="914400"/>
            <a:ext cx="8534400" cy="1290711"/>
            <a:chOff x="1676400" y="2438400"/>
            <a:chExt cx="8534400" cy="1290711"/>
          </a:xfrm>
        </p:grpSpPr>
        <p:grpSp>
          <p:nvGrpSpPr>
            <p:cNvPr id="11" name="Group 10"/>
            <p:cNvGrpSpPr/>
            <p:nvPr/>
          </p:nvGrpSpPr>
          <p:grpSpPr>
            <a:xfrm>
              <a:off x="1676400" y="2738271"/>
              <a:ext cx="8534400" cy="990840"/>
              <a:chOff x="304800" y="2952690"/>
              <a:chExt cx="8534400" cy="990840"/>
            </a:xfrm>
          </p:grpSpPr>
          <p:sp>
            <p:nvSpPr>
              <p:cNvPr id="18" name="Rectangle 17"/>
              <p:cNvSpPr/>
              <p:nvPr/>
            </p:nvSpPr>
            <p:spPr bwMode="auto">
              <a:xfrm>
                <a:off x="304800" y="2965390"/>
                <a:ext cx="8534400" cy="609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cxnSp>
            <p:nvCxnSpPr>
              <p:cNvPr id="19" name="Straight Connector 18"/>
              <p:cNvCxnSpPr/>
              <p:nvPr/>
            </p:nvCxnSpPr>
            <p:spPr bwMode="auto">
              <a:xfrm>
                <a:off x="838200" y="34225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Straight Connector 19"/>
              <p:cNvCxnSpPr/>
              <p:nvPr/>
            </p:nvCxnSpPr>
            <p:spPr bwMode="auto">
              <a:xfrm>
                <a:off x="838200" y="29653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Connector 20"/>
              <p:cNvCxnSpPr/>
              <p:nvPr/>
            </p:nvCxnSpPr>
            <p:spPr bwMode="auto">
              <a:xfrm>
                <a:off x="1371600" y="34225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" name="Straight Connector 21"/>
              <p:cNvCxnSpPr/>
              <p:nvPr/>
            </p:nvCxnSpPr>
            <p:spPr bwMode="auto">
              <a:xfrm>
                <a:off x="1371600" y="29653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" name="Straight Connector 22"/>
              <p:cNvCxnSpPr/>
              <p:nvPr/>
            </p:nvCxnSpPr>
            <p:spPr bwMode="auto">
              <a:xfrm>
                <a:off x="1905000" y="34225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" name="Straight Connector 23"/>
              <p:cNvCxnSpPr/>
              <p:nvPr/>
            </p:nvCxnSpPr>
            <p:spPr bwMode="auto">
              <a:xfrm>
                <a:off x="1905000" y="29653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Straight Connector 24"/>
              <p:cNvCxnSpPr/>
              <p:nvPr/>
            </p:nvCxnSpPr>
            <p:spPr bwMode="auto">
              <a:xfrm>
                <a:off x="2438400" y="2965390"/>
                <a:ext cx="0" cy="6096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Straight Connector 25"/>
              <p:cNvCxnSpPr/>
              <p:nvPr/>
            </p:nvCxnSpPr>
            <p:spPr bwMode="auto">
              <a:xfrm>
                <a:off x="2971800" y="34225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Straight Connector 26"/>
              <p:cNvCxnSpPr/>
              <p:nvPr/>
            </p:nvCxnSpPr>
            <p:spPr bwMode="auto">
              <a:xfrm>
                <a:off x="2971800" y="29653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Straight Connector 27"/>
              <p:cNvCxnSpPr/>
              <p:nvPr/>
            </p:nvCxnSpPr>
            <p:spPr bwMode="auto">
              <a:xfrm>
                <a:off x="3505200" y="34225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Straight Connector 28"/>
              <p:cNvCxnSpPr/>
              <p:nvPr/>
            </p:nvCxnSpPr>
            <p:spPr bwMode="auto">
              <a:xfrm>
                <a:off x="3505200" y="29653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Straight Connector 29"/>
              <p:cNvCxnSpPr/>
              <p:nvPr/>
            </p:nvCxnSpPr>
            <p:spPr bwMode="auto">
              <a:xfrm>
                <a:off x="4038600" y="2965390"/>
                <a:ext cx="0" cy="6096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Straight Connector 30"/>
              <p:cNvCxnSpPr/>
              <p:nvPr/>
            </p:nvCxnSpPr>
            <p:spPr bwMode="auto">
              <a:xfrm>
                <a:off x="4572000" y="34225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Straight Connector 31"/>
              <p:cNvCxnSpPr/>
              <p:nvPr/>
            </p:nvCxnSpPr>
            <p:spPr bwMode="auto">
              <a:xfrm>
                <a:off x="4572000" y="29653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Straight Connector 32"/>
              <p:cNvCxnSpPr/>
              <p:nvPr/>
            </p:nvCxnSpPr>
            <p:spPr bwMode="auto">
              <a:xfrm>
                <a:off x="5105400" y="34225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Straight Connector 33"/>
              <p:cNvCxnSpPr/>
              <p:nvPr/>
            </p:nvCxnSpPr>
            <p:spPr bwMode="auto">
              <a:xfrm>
                <a:off x="5105400" y="29653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Straight Connector 34"/>
              <p:cNvCxnSpPr/>
              <p:nvPr/>
            </p:nvCxnSpPr>
            <p:spPr bwMode="auto">
              <a:xfrm>
                <a:off x="6172200" y="34225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" name="Straight Connector 35"/>
              <p:cNvCxnSpPr/>
              <p:nvPr/>
            </p:nvCxnSpPr>
            <p:spPr bwMode="auto">
              <a:xfrm>
                <a:off x="6172200" y="29653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" name="Straight Connector 36"/>
              <p:cNvCxnSpPr/>
              <p:nvPr/>
            </p:nvCxnSpPr>
            <p:spPr bwMode="auto">
              <a:xfrm>
                <a:off x="6705600" y="34225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" name="Straight Connector 37"/>
              <p:cNvCxnSpPr/>
              <p:nvPr/>
            </p:nvCxnSpPr>
            <p:spPr bwMode="auto">
              <a:xfrm>
                <a:off x="6705600" y="29653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Straight Connector 38"/>
              <p:cNvCxnSpPr/>
              <p:nvPr/>
            </p:nvCxnSpPr>
            <p:spPr bwMode="auto">
              <a:xfrm>
                <a:off x="7772400" y="34225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Straight Connector 39"/>
              <p:cNvCxnSpPr/>
              <p:nvPr/>
            </p:nvCxnSpPr>
            <p:spPr bwMode="auto">
              <a:xfrm>
                <a:off x="7772400" y="29653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" name="Straight Connector 40"/>
              <p:cNvCxnSpPr/>
              <p:nvPr/>
            </p:nvCxnSpPr>
            <p:spPr bwMode="auto">
              <a:xfrm>
                <a:off x="8305800" y="34225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" name="Straight Connector 41"/>
              <p:cNvCxnSpPr/>
              <p:nvPr/>
            </p:nvCxnSpPr>
            <p:spPr bwMode="auto">
              <a:xfrm>
                <a:off x="8305800" y="29653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3" name="TextBox 42"/>
              <p:cNvSpPr txBox="1"/>
              <p:nvPr/>
            </p:nvSpPr>
            <p:spPr>
              <a:xfrm>
                <a:off x="381000" y="3041590"/>
                <a:ext cx="19809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0     0    0    0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514600" y="3041590"/>
                <a:ext cx="13789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  <a:r>
                  <a:rPr lang="en-US" dirty="0" smtClean="0"/>
                  <a:t>    </a:t>
                </a:r>
                <a:r>
                  <a:rPr lang="en-US" dirty="0"/>
                  <a:t>1    </a:t>
                </a:r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239749" y="3041590"/>
                <a:ext cx="444705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0    1    1    0    1    </a:t>
                </a:r>
                <a:r>
                  <a:rPr lang="en-US" dirty="0"/>
                  <a:t>1    0</a:t>
                </a:r>
                <a:r>
                  <a:rPr lang="en-US" dirty="0" smtClean="0"/>
                  <a:t>    0    1</a:t>
                </a:r>
                <a:endParaRPr lang="en-US" dirty="0"/>
              </a:p>
              <a:p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38200" y="3486090"/>
                <a:ext cx="10261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/>
                  <a:t>opcode</a:t>
                </a:r>
                <a:endParaRPr lang="en-US" sz="2000" dirty="0"/>
              </a:p>
            </p:txBody>
          </p:sp>
          <p:cxnSp>
            <p:nvCxnSpPr>
              <p:cNvPr id="47" name="Straight Connector 46"/>
              <p:cNvCxnSpPr/>
              <p:nvPr/>
            </p:nvCxnSpPr>
            <p:spPr bwMode="auto">
              <a:xfrm>
                <a:off x="7239000" y="34098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8" name="Straight Connector 47"/>
              <p:cNvCxnSpPr/>
              <p:nvPr/>
            </p:nvCxnSpPr>
            <p:spPr bwMode="auto">
              <a:xfrm>
                <a:off x="7239000" y="29526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9" name="TextBox 48"/>
              <p:cNvSpPr txBox="1"/>
              <p:nvPr/>
            </p:nvSpPr>
            <p:spPr>
              <a:xfrm>
                <a:off x="2556081" y="3505200"/>
                <a:ext cx="11244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Test bits</a:t>
                </a:r>
                <a:endParaRPr lang="en-US" sz="2000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5723226" y="3543420"/>
                <a:ext cx="13742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9-bit </a:t>
                </a:r>
                <a:r>
                  <a:rPr lang="en-US" sz="2000" dirty="0"/>
                  <a:t>offset</a:t>
                </a:r>
              </a:p>
            </p:txBody>
          </p:sp>
          <p:cxnSp>
            <p:nvCxnSpPr>
              <p:cNvPr id="51" name="Straight Connector 50"/>
              <p:cNvCxnSpPr/>
              <p:nvPr/>
            </p:nvCxnSpPr>
            <p:spPr bwMode="auto">
              <a:xfrm>
                <a:off x="5638800" y="34098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2" name="Straight Connector 51"/>
              <p:cNvCxnSpPr/>
              <p:nvPr/>
            </p:nvCxnSpPr>
            <p:spPr bwMode="auto">
              <a:xfrm>
                <a:off x="5638800" y="29526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6604ED-D5D4-8742-A912-47E90D2E826E}"/>
                </a:ext>
              </a:extLst>
            </p:cNvPr>
            <p:cNvSpPr txBox="1"/>
            <p:nvPr/>
          </p:nvSpPr>
          <p:spPr>
            <a:xfrm>
              <a:off x="9753600" y="2450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75717AF-B42E-BF4D-B6DD-09EF1A98C7D6}"/>
                </a:ext>
              </a:extLst>
            </p:cNvPr>
            <p:cNvSpPr txBox="1"/>
            <p:nvPr/>
          </p:nvSpPr>
          <p:spPr>
            <a:xfrm>
              <a:off x="1676400" y="243840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B1C9A21-9F0B-DD49-8E37-B1C793525A59}"/>
                </a:ext>
              </a:extLst>
            </p:cNvPr>
            <p:cNvSpPr txBox="1"/>
            <p:nvPr/>
          </p:nvSpPr>
          <p:spPr>
            <a:xfrm>
              <a:off x="3368854" y="243840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E9F2850-7B90-CE41-A03F-BEB6751D4085}"/>
                </a:ext>
              </a:extLst>
            </p:cNvPr>
            <p:cNvSpPr txBox="1"/>
            <p:nvPr/>
          </p:nvSpPr>
          <p:spPr>
            <a:xfrm>
              <a:off x="3826055" y="2438400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6479AE5-55AC-BC4F-8D25-735CB7B2C051}"/>
                </a:ext>
              </a:extLst>
            </p:cNvPr>
            <p:cNvSpPr txBox="1"/>
            <p:nvPr/>
          </p:nvSpPr>
          <p:spPr>
            <a:xfrm>
              <a:off x="5021094" y="24384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9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785B524-CDFA-EA4B-94D6-50901F7B9878}"/>
                </a:ext>
              </a:extLst>
            </p:cNvPr>
            <p:cNvSpPr txBox="1"/>
            <p:nvPr/>
          </p:nvSpPr>
          <p:spPr>
            <a:xfrm>
              <a:off x="5554494" y="24384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8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981200" y="3662289"/>
            <a:ext cx="8534400" cy="1290711"/>
            <a:chOff x="1676400" y="2438400"/>
            <a:chExt cx="8534400" cy="1290711"/>
          </a:xfrm>
        </p:grpSpPr>
        <p:grpSp>
          <p:nvGrpSpPr>
            <p:cNvPr id="54" name="Group 53"/>
            <p:cNvGrpSpPr/>
            <p:nvPr/>
          </p:nvGrpSpPr>
          <p:grpSpPr>
            <a:xfrm>
              <a:off x="1676400" y="2738271"/>
              <a:ext cx="8534400" cy="990840"/>
              <a:chOff x="304800" y="2952690"/>
              <a:chExt cx="8534400" cy="990840"/>
            </a:xfrm>
          </p:grpSpPr>
          <p:sp>
            <p:nvSpPr>
              <p:cNvPr id="61" name="Rectangle 60"/>
              <p:cNvSpPr/>
              <p:nvPr/>
            </p:nvSpPr>
            <p:spPr bwMode="auto">
              <a:xfrm>
                <a:off x="304800" y="2965390"/>
                <a:ext cx="8534400" cy="609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cxnSp>
            <p:nvCxnSpPr>
              <p:cNvPr id="62" name="Straight Connector 61"/>
              <p:cNvCxnSpPr/>
              <p:nvPr/>
            </p:nvCxnSpPr>
            <p:spPr bwMode="auto">
              <a:xfrm>
                <a:off x="838200" y="34225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3" name="Straight Connector 62"/>
              <p:cNvCxnSpPr/>
              <p:nvPr/>
            </p:nvCxnSpPr>
            <p:spPr bwMode="auto">
              <a:xfrm>
                <a:off x="838200" y="29653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4" name="Straight Connector 63"/>
              <p:cNvCxnSpPr/>
              <p:nvPr/>
            </p:nvCxnSpPr>
            <p:spPr bwMode="auto">
              <a:xfrm>
                <a:off x="1371600" y="34225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5" name="Straight Connector 64"/>
              <p:cNvCxnSpPr/>
              <p:nvPr/>
            </p:nvCxnSpPr>
            <p:spPr bwMode="auto">
              <a:xfrm>
                <a:off x="1371600" y="29653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6" name="Straight Connector 65"/>
              <p:cNvCxnSpPr/>
              <p:nvPr/>
            </p:nvCxnSpPr>
            <p:spPr bwMode="auto">
              <a:xfrm>
                <a:off x="1905000" y="34225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7" name="Straight Connector 66"/>
              <p:cNvCxnSpPr/>
              <p:nvPr/>
            </p:nvCxnSpPr>
            <p:spPr bwMode="auto">
              <a:xfrm>
                <a:off x="1905000" y="29653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8" name="Straight Connector 67"/>
              <p:cNvCxnSpPr/>
              <p:nvPr/>
            </p:nvCxnSpPr>
            <p:spPr bwMode="auto">
              <a:xfrm>
                <a:off x="2438400" y="2965390"/>
                <a:ext cx="0" cy="6096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9" name="Straight Connector 68"/>
              <p:cNvCxnSpPr/>
              <p:nvPr/>
            </p:nvCxnSpPr>
            <p:spPr bwMode="auto">
              <a:xfrm>
                <a:off x="2971800" y="34225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0" name="Straight Connector 69"/>
              <p:cNvCxnSpPr/>
              <p:nvPr/>
            </p:nvCxnSpPr>
            <p:spPr bwMode="auto">
              <a:xfrm>
                <a:off x="2971800" y="29653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1" name="Straight Connector 70"/>
              <p:cNvCxnSpPr/>
              <p:nvPr/>
            </p:nvCxnSpPr>
            <p:spPr bwMode="auto">
              <a:xfrm>
                <a:off x="3505200" y="34225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2" name="Straight Connector 71"/>
              <p:cNvCxnSpPr/>
              <p:nvPr/>
            </p:nvCxnSpPr>
            <p:spPr bwMode="auto">
              <a:xfrm>
                <a:off x="3505200" y="29653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3" name="Straight Connector 72"/>
              <p:cNvCxnSpPr/>
              <p:nvPr/>
            </p:nvCxnSpPr>
            <p:spPr bwMode="auto">
              <a:xfrm>
                <a:off x="4038600" y="2965390"/>
                <a:ext cx="0" cy="6096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4" name="Straight Connector 73"/>
              <p:cNvCxnSpPr/>
              <p:nvPr/>
            </p:nvCxnSpPr>
            <p:spPr bwMode="auto">
              <a:xfrm>
                <a:off x="4572000" y="34225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5" name="Straight Connector 74"/>
              <p:cNvCxnSpPr/>
              <p:nvPr/>
            </p:nvCxnSpPr>
            <p:spPr bwMode="auto">
              <a:xfrm>
                <a:off x="4572000" y="29653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6" name="Straight Connector 75"/>
              <p:cNvCxnSpPr/>
              <p:nvPr/>
            </p:nvCxnSpPr>
            <p:spPr bwMode="auto">
              <a:xfrm>
                <a:off x="5105400" y="34225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7" name="Straight Connector 76"/>
              <p:cNvCxnSpPr/>
              <p:nvPr/>
            </p:nvCxnSpPr>
            <p:spPr bwMode="auto">
              <a:xfrm>
                <a:off x="5105400" y="29653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8" name="Straight Connector 77"/>
              <p:cNvCxnSpPr/>
              <p:nvPr/>
            </p:nvCxnSpPr>
            <p:spPr bwMode="auto">
              <a:xfrm>
                <a:off x="6172200" y="34225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9" name="Straight Connector 78"/>
              <p:cNvCxnSpPr/>
              <p:nvPr/>
            </p:nvCxnSpPr>
            <p:spPr bwMode="auto">
              <a:xfrm>
                <a:off x="6172200" y="29653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0" name="Straight Connector 79"/>
              <p:cNvCxnSpPr/>
              <p:nvPr/>
            </p:nvCxnSpPr>
            <p:spPr bwMode="auto">
              <a:xfrm>
                <a:off x="6705600" y="34225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1" name="Straight Connector 80"/>
              <p:cNvCxnSpPr/>
              <p:nvPr/>
            </p:nvCxnSpPr>
            <p:spPr bwMode="auto">
              <a:xfrm>
                <a:off x="6705600" y="29653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2" name="Straight Connector 81"/>
              <p:cNvCxnSpPr/>
              <p:nvPr/>
            </p:nvCxnSpPr>
            <p:spPr bwMode="auto">
              <a:xfrm>
                <a:off x="7772400" y="34225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3" name="Straight Connector 82"/>
              <p:cNvCxnSpPr/>
              <p:nvPr/>
            </p:nvCxnSpPr>
            <p:spPr bwMode="auto">
              <a:xfrm>
                <a:off x="7772400" y="29653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4" name="Straight Connector 83"/>
              <p:cNvCxnSpPr/>
              <p:nvPr/>
            </p:nvCxnSpPr>
            <p:spPr bwMode="auto">
              <a:xfrm>
                <a:off x="8305800" y="34225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5" name="Straight Connector 84"/>
              <p:cNvCxnSpPr/>
              <p:nvPr/>
            </p:nvCxnSpPr>
            <p:spPr bwMode="auto">
              <a:xfrm>
                <a:off x="8305800" y="29653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86" name="TextBox 85"/>
              <p:cNvSpPr txBox="1"/>
              <p:nvPr/>
            </p:nvSpPr>
            <p:spPr>
              <a:xfrm>
                <a:off x="381000" y="3041590"/>
                <a:ext cx="19809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0     0    0    0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514600" y="3041590"/>
                <a:ext cx="13789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  <a:r>
                  <a:rPr lang="en-US" dirty="0" smtClean="0"/>
                  <a:t>    </a:t>
                </a:r>
                <a:r>
                  <a:rPr lang="en-US" dirty="0"/>
                  <a:t>0</a:t>
                </a:r>
                <a:r>
                  <a:rPr lang="en-US" dirty="0" smtClean="0"/>
                  <a:t>    </a:t>
                </a:r>
                <a:r>
                  <a:rPr lang="en-US" dirty="0"/>
                  <a:t>0</a:t>
                </a: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4239749" y="3041590"/>
                <a:ext cx="444705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0    1    1    0    1    </a:t>
                </a:r>
                <a:r>
                  <a:rPr lang="en-US" dirty="0"/>
                  <a:t>1    0</a:t>
                </a:r>
                <a:r>
                  <a:rPr lang="en-US" dirty="0" smtClean="0"/>
                  <a:t>    0    1</a:t>
                </a:r>
                <a:endParaRPr lang="en-US" dirty="0"/>
              </a:p>
              <a:p>
                <a:endParaRPr lang="en-US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838200" y="3486090"/>
                <a:ext cx="10261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/>
                  <a:t>opcode</a:t>
                </a:r>
                <a:endParaRPr lang="en-US" sz="2000" dirty="0"/>
              </a:p>
            </p:txBody>
          </p:sp>
          <p:cxnSp>
            <p:nvCxnSpPr>
              <p:cNvPr id="90" name="Straight Connector 89"/>
              <p:cNvCxnSpPr/>
              <p:nvPr/>
            </p:nvCxnSpPr>
            <p:spPr bwMode="auto">
              <a:xfrm>
                <a:off x="7239000" y="34098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1" name="Straight Connector 90"/>
              <p:cNvCxnSpPr/>
              <p:nvPr/>
            </p:nvCxnSpPr>
            <p:spPr bwMode="auto">
              <a:xfrm>
                <a:off x="7239000" y="29526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2" name="TextBox 91"/>
              <p:cNvSpPr txBox="1"/>
              <p:nvPr/>
            </p:nvSpPr>
            <p:spPr>
              <a:xfrm>
                <a:off x="2556081" y="3505200"/>
                <a:ext cx="11244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Test bits</a:t>
                </a:r>
                <a:endParaRPr lang="en-US" sz="2000" dirty="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723226" y="3543420"/>
                <a:ext cx="13742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9-bit </a:t>
                </a:r>
                <a:r>
                  <a:rPr lang="en-US" sz="2000" dirty="0"/>
                  <a:t>offset</a:t>
                </a:r>
              </a:p>
            </p:txBody>
          </p:sp>
          <p:cxnSp>
            <p:nvCxnSpPr>
              <p:cNvPr id="94" name="Straight Connector 93"/>
              <p:cNvCxnSpPr/>
              <p:nvPr/>
            </p:nvCxnSpPr>
            <p:spPr bwMode="auto">
              <a:xfrm>
                <a:off x="5638800" y="34098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5" name="Straight Connector 94"/>
              <p:cNvCxnSpPr/>
              <p:nvPr/>
            </p:nvCxnSpPr>
            <p:spPr bwMode="auto">
              <a:xfrm>
                <a:off x="5638800" y="29526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66604ED-D5D4-8742-A912-47E90D2E826E}"/>
                </a:ext>
              </a:extLst>
            </p:cNvPr>
            <p:cNvSpPr txBox="1"/>
            <p:nvPr/>
          </p:nvSpPr>
          <p:spPr>
            <a:xfrm>
              <a:off x="9753600" y="2450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75717AF-B42E-BF4D-B6DD-09EF1A98C7D6}"/>
                </a:ext>
              </a:extLst>
            </p:cNvPr>
            <p:cNvSpPr txBox="1"/>
            <p:nvPr/>
          </p:nvSpPr>
          <p:spPr>
            <a:xfrm>
              <a:off x="1676400" y="243840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15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B1C9A21-9F0B-DD49-8E37-B1C793525A59}"/>
                </a:ext>
              </a:extLst>
            </p:cNvPr>
            <p:cNvSpPr txBox="1"/>
            <p:nvPr/>
          </p:nvSpPr>
          <p:spPr>
            <a:xfrm>
              <a:off x="3368854" y="243840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E9F2850-7B90-CE41-A03F-BEB6751D4085}"/>
                </a:ext>
              </a:extLst>
            </p:cNvPr>
            <p:cNvSpPr txBox="1"/>
            <p:nvPr/>
          </p:nvSpPr>
          <p:spPr>
            <a:xfrm>
              <a:off x="3826055" y="2438400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6479AE5-55AC-BC4F-8D25-735CB7B2C051}"/>
                </a:ext>
              </a:extLst>
            </p:cNvPr>
            <p:cNvSpPr txBox="1"/>
            <p:nvPr/>
          </p:nvSpPr>
          <p:spPr>
            <a:xfrm>
              <a:off x="5021094" y="24384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9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785B524-CDFA-EA4B-94D6-50901F7B9878}"/>
                </a:ext>
              </a:extLst>
            </p:cNvPr>
            <p:cNvSpPr txBox="1"/>
            <p:nvPr/>
          </p:nvSpPr>
          <p:spPr>
            <a:xfrm>
              <a:off x="5554494" y="24384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106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F955D-4379-1C4C-B098-56DE3C535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B1379-730A-0D41-9608-5A11E1876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4876800"/>
          </a:xfrm>
        </p:spPr>
        <p:txBody>
          <a:bodyPr/>
          <a:lstStyle/>
          <a:p>
            <a:r>
              <a:rPr lang="en-US" dirty="0"/>
              <a:t>Overall Organization of CPU</a:t>
            </a:r>
          </a:p>
          <a:p>
            <a:pPr lvl="1"/>
            <a:r>
              <a:rPr lang="en-US" dirty="0"/>
              <a:t>Data Path</a:t>
            </a:r>
          </a:p>
          <a:p>
            <a:pPr lvl="1"/>
            <a:r>
              <a:rPr lang="en-US" dirty="0"/>
              <a:t>Control Unit</a:t>
            </a:r>
          </a:p>
          <a:p>
            <a:r>
              <a:rPr lang="en-US" dirty="0"/>
              <a:t>Overview of LC-3 Data Path Design</a:t>
            </a:r>
          </a:p>
          <a:p>
            <a:r>
              <a:rPr lang="en-US" dirty="0"/>
              <a:t>LC-3 Instruction Set: Data Path Examples</a:t>
            </a:r>
          </a:p>
          <a:p>
            <a:pPr lvl="1"/>
            <a:r>
              <a:rPr lang="en-US" dirty="0"/>
              <a:t>Arithmetic/logical</a:t>
            </a:r>
          </a:p>
          <a:p>
            <a:pPr lvl="1"/>
            <a:r>
              <a:rPr lang="en-US" dirty="0"/>
              <a:t>Memory</a:t>
            </a:r>
          </a:p>
          <a:p>
            <a:pPr lvl="1"/>
            <a:r>
              <a:rPr lang="en-US" dirty="0"/>
              <a:t>Control</a:t>
            </a:r>
          </a:p>
          <a:p>
            <a:r>
              <a:rPr lang="en-US" dirty="0"/>
              <a:t>Control Unit Design</a:t>
            </a:r>
          </a:p>
          <a:p>
            <a:pPr lvl="1"/>
            <a:r>
              <a:rPr lang="en-US" dirty="0"/>
              <a:t>Finite state machine</a:t>
            </a:r>
          </a:p>
        </p:txBody>
      </p:sp>
    </p:spTree>
    <p:extLst>
      <p:ext uri="{BB962C8B-B14F-4D97-AF65-F5344CB8AC3E}">
        <p14:creationId xmlns:p14="http://schemas.microsoft.com/office/powerpoint/2010/main" val="78839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593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10515600" cy="20574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Machine Organization: </a:t>
            </a:r>
            <a:b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Implementation of the ISA</a:t>
            </a:r>
            <a:b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Part 4: </a:t>
            </a:r>
            <a:r>
              <a:rPr lang="en-US" smtClean="0">
                <a:latin typeface="Arial" charset="0"/>
                <a:ea typeface="ＭＳ Ｐゴシック" charset="0"/>
                <a:cs typeface="ＭＳ Ｐゴシック" charset="0"/>
              </a:rPr>
              <a:t>Control Unit Design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6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dirty="0">
                <a:solidFill>
                  <a:srgbClr val="000000"/>
                </a:solidFill>
              </a:rPr>
              <a:t>For use in Fall 2020 CSE6010/CX4010 only</a:t>
            </a:r>
          </a:p>
          <a:p>
            <a:pPr lvl="0">
              <a:defRPr/>
            </a:pPr>
            <a:r>
              <a:rPr lang="en-US" dirty="0">
                <a:solidFill>
                  <a:srgbClr val="000000"/>
                </a:solidFill>
              </a:rPr>
              <a:t>Not for distribution</a:t>
            </a:r>
          </a:p>
          <a:p>
            <a:pPr lvl="0">
              <a:defRPr/>
            </a:pPr>
            <a:endParaRPr lang="en-US" dirty="0">
              <a:solidFill>
                <a:srgbClr val="000000"/>
              </a:solidFill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10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F955D-4379-1C4C-B098-56DE3C535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B1379-730A-0D41-9608-5A11E1876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43000"/>
            <a:ext cx="10972800" cy="48768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Overall Organization of CPU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Data Path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Control Unit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Overview of LC-3 Data Path Design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LC-3 Instruction Set: Data Path Examples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Arithmetic/logical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Memory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Control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/>
              <a:t>Control </a:t>
            </a:r>
            <a:r>
              <a:rPr lang="en-US" dirty="0"/>
              <a:t>Unit Design</a:t>
            </a:r>
          </a:p>
          <a:p>
            <a:pPr lvl="1"/>
            <a:r>
              <a:rPr lang="en-US" dirty="0"/>
              <a:t>Finite state machine</a:t>
            </a:r>
          </a:p>
        </p:txBody>
      </p:sp>
    </p:spTree>
    <p:extLst>
      <p:ext uri="{BB962C8B-B14F-4D97-AF65-F5344CB8AC3E}">
        <p14:creationId xmlns:p14="http://schemas.microsoft.com/office/powerpoint/2010/main" val="143526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76200"/>
            <a:ext cx="5562600" cy="838200"/>
          </a:xfrm>
        </p:spPr>
        <p:txBody>
          <a:bodyPr/>
          <a:lstStyle/>
          <a:p>
            <a:r>
              <a:rPr lang="en-US" sz="4000" dirty="0"/>
              <a:t>Partial LC-3 Data Path</a:t>
            </a:r>
            <a:br>
              <a:rPr lang="en-US" sz="4000" dirty="0"/>
            </a:br>
            <a:r>
              <a:rPr lang="en-US" sz="2400" dirty="0"/>
              <a:t>(ADD, LDR, </a:t>
            </a:r>
            <a:r>
              <a:rPr lang="en-US" sz="2400" dirty="0" err="1"/>
              <a:t>BRz</a:t>
            </a:r>
            <a:r>
              <a:rPr lang="en-US" sz="2400" dirty="0"/>
              <a:t> instructions)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895600" y="2057400"/>
            <a:ext cx="12954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dirty="0">
                <a:ea typeface="ＭＳ Ｐゴシック" charset="-128"/>
                <a:cs typeface="ＭＳ Ｐゴシック" charset="-128"/>
              </a:rPr>
              <a:t>PC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410200" y="1600200"/>
            <a:ext cx="13716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dirty="0">
                <a:ea typeface="ＭＳ Ｐゴシック" charset="-128"/>
                <a:cs typeface="ＭＳ Ｐゴシック" charset="-128"/>
              </a:rPr>
              <a:t>IR</a:t>
            </a:r>
          </a:p>
        </p:txBody>
      </p:sp>
      <p:grpSp>
        <p:nvGrpSpPr>
          <p:cNvPr id="7" name="Group 6"/>
          <p:cNvGrpSpPr/>
          <p:nvPr/>
        </p:nvGrpSpPr>
        <p:grpSpPr>
          <a:xfrm flipV="1">
            <a:off x="2895600" y="2819401"/>
            <a:ext cx="1219200" cy="389467"/>
            <a:chOff x="2349500" y="1744133"/>
            <a:chExt cx="1854200" cy="770467"/>
          </a:xfrm>
        </p:grpSpPr>
        <p:cxnSp>
          <p:nvCxnSpPr>
            <p:cNvPr id="16" name="Straight Connector 15"/>
            <p:cNvCxnSpPr/>
            <p:nvPr/>
          </p:nvCxnSpPr>
          <p:spPr bwMode="auto">
            <a:xfrm>
              <a:off x="2349500" y="1752600"/>
              <a:ext cx="702733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 flipV="1">
              <a:off x="3500967" y="1752600"/>
              <a:ext cx="702733" cy="423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2959100" y="2510367"/>
              <a:ext cx="639233" cy="423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3048000" y="1752600"/>
              <a:ext cx="237067" cy="32596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 flipH="1">
              <a:off x="3276600" y="1744133"/>
              <a:ext cx="241300" cy="31326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2362200" y="1752600"/>
              <a:ext cx="609600" cy="762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 flipH="1">
              <a:off x="3581400" y="1752600"/>
              <a:ext cx="609600" cy="762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" name="Rectangle 2"/>
          <p:cNvSpPr/>
          <p:nvPr/>
        </p:nvSpPr>
        <p:spPr bwMode="auto">
          <a:xfrm>
            <a:off x="8001000" y="2133600"/>
            <a:ext cx="1828800" cy="1447800"/>
          </a:xfrm>
          <a:prstGeom prst="rect">
            <a:avLst/>
          </a:prstGeom>
          <a:solidFill>
            <a:srgbClr val="25C21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>
                <a:ea typeface="ＭＳ Ｐゴシック" charset="-128"/>
                <a:cs typeface="ＭＳ Ｐゴシック" charset="-128"/>
              </a:rPr>
              <a:t>Register</a:t>
            </a:r>
          </a:p>
          <a:p>
            <a:pPr algn="ctr" eaLnBrk="0" hangingPunct="0"/>
            <a:r>
              <a:rPr lang="en-US" dirty="0">
                <a:ea typeface="ＭＳ Ｐゴシック" charset="-128"/>
                <a:cs typeface="ＭＳ Ｐゴシック" charset="-128"/>
              </a:rPr>
              <a:t>File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7772400" y="4639734"/>
            <a:ext cx="2082800" cy="694267"/>
            <a:chOff x="2349500" y="1744133"/>
            <a:chExt cx="1854200" cy="770467"/>
          </a:xfrm>
        </p:grpSpPr>
        <p:cxnSp>
          <p:nvCxnSpPr>
            <p:cNvPr id="24" name="Straight Connector 23"/>
            <p:cNvCxnSpPr/>
            <p:nvPr/>
          </p:nvCxnSpPr>
          <p:spPr bwMode="auto">
            <a:xfrm>
              <a:off x="2349500" y="1752600"/>
              <a:ext cx="702733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 flipV="1">
              <a:off x="3500967" y="1752600"/>
              <a:ext cx="702733" cy="423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2959100" y="2510367"/>
              <a:ext cx="639233" cy="423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3048000" y="1752600"/>
              <a:ext cx="237067" cy="32596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 flipH="1">
              <a:off x="3276600" y="1744133"/>
              <a:ext cx="241300" cy="31326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2362200" y="1752600"/>
              <a:ext cx="609600" cy="762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 flipH="1">
              <a:off x="3581400" y="1752600"/>
              <a:ext cx="609600" cy="762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1" name="Rectangle 30"/>
          <p:cNvSpPr/>
          <p:nvPr/>
        </p:nvSpPr>
        <p:spPr bwMode="auto">
          <a:xfrm>
            <a:off x="2209800" y="5334000"/>
            <a:ext cx="12192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dirty="0">
                <a:ea typeface="ＭＳ Ｐゴシック" charset="-128"/>
                <a:cs typeface="ＭＳ Ｐゴシック" charset="-128"/>
              </a:rPr>
              <a:t>MDR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3733800" y="5334000"/>
            <a:ext cx="12192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dirty="0">
                <a:ea typeface="ＭＳ Ｐゴシック" charset="-128"/>
                <a:cs typeface="ＭＳ Ｐゴシック" charset="-128"/>
              </a:rPr>
              <a:t>MAR</a:t>
            </a:r>
          </a:p>
        </p:txBody>
      </p:sp>
      <p:cxnSp>
        <p:nvCxnSpPr>
          <p:cNvPr id="36" name="Straight Arrow Connector 35"/>
          <p:cNvCxnSpPr>
            <a:stCxn id="31" idx="2"/>
          </p:cNvCxnSpPr>
          <p:nvPr/>
        </p:nvCxnSpPr>
        <p:spPr bwMode="auto">
          <a:xfrm>
            <a:off x="2819400" y="5638800"/>
            <a:ext cx="0" cy="5334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Rectangle 37"/>
          <p:cNvSpPr/>
          <p:nvPr/>
        </p:nvSpPr>
        <p:spPr bwMode="auto">
          <a:xfrm>
            <a:off x="2590800" y="6172200"/>
            <a:ext cx="4343400" cy="609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>
                <a:ea typeface="ＭＳ Ｐゴシック" charset="-128"/>
                <a:cs typeface="ＭＳ Ｐゴシック" charset="-128"/>
              </a:rPr>
              <a:t>Main Memory (RAM)</a:t>
            </a:r>
          </a:p>
        </p:txBody>
      </p:sp>
      <p:cxnSp>
        <p:nvCxnSpPr>
          <p:cNvPr id="41" name="Straight Arrow Connector 40"/>
          <p:cNvCxnSpPr/>
          <p:nvPr/>
        </p:nvCxnSpPr>
        <p:spPr bwMode="auto">
          <a:xfrm flipH="1">
            <a:off x="5791201" y="5715000"/>
            <a:ext cx="1" cy="4572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5305956" y="5391090"/>
            <a:ext cx="726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MRd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5939463" y="5387915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MWr</a:t>
            </a:r>
            <a:endParaRPr lang="en-US" sz="2000" dirty="0"/>
          </a:p>
        </p:txBody>
      </p:sp>
      <p:cxnSp>
        <p:nvCxnSpPr>
          <p:cNvPr id="44" name="Straight Arrow Connector 43"/>
          <p:cNvCxnSpPr/>
          <p:nvPr/>
        </p:nvCxnSpPr>
        <p:spPr bwMode="auto">
          <a:xfrm>
            <a:off x="6324600" y="5715000"/>
            <a:ext cx="0" cy="4572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6604000" y="5391090"/>
            <a:ext cx="369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</a:t>
            </a:r>
          </a:p>
        </p:txBody>
      </p:sp>
      <p:cxnSp>
        <p:nvCxnSpPr>
          <p:cNvPr id="46" name="Straight Arrow Connector 45"/>
          <p:cNvCxnSpPr/>
          <p:nvPr/>
        </p:nvCxnSpPr>
        <p:spPr bwMode="auto">
          <a:xfrm>
            <a:off x="6781800" y="5715000"/>
            <a:ext cx="0" cy="4572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cxnSp>
        <p:nvCxnSpPr>
          <p:cNvPr id="49" name="Straight Arrow Connector 48"/>
          <p:cNvCxnSpPr>
            <a:stCxn id="32" idx="2"/>
          </p:cNvCxnSpPr>
          <p:nvPr/>
        </p:nvCxnSpPr>
        <p:spPr bwMode="auto">
          <a:xfrm>
            <a:off x="4343400" y="5638800"/>
            <a:ext cx="0" cy="5334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3505200" y="2362200"/>
            <a:ext cx="0" cy="4572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3581400" y="3886200"/>
            <a:ext cx="327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cxnSp>
        <p:nvCxnSpPr>
          <p:cNvPr id="52" name="Straight Arrow Connector 51"/>
          <p:cNvCxnSpPr/>
          <p:nvPr/>
        </p:nvCxnSpPr>
        <p:spPr bwMode="auto">
          <a:xfrm flipV="1">
            <a:off x="3886200" y="3200400"/>
            <a:ext cx="0" cy="3048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4038600" y="4876800"/>
            <a:ext cx="609600" cy="1524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56" name="Straight Arrow Connector 55"/>
          <p:cNvCxnSpPr/>
          <p:nvPr/>
        </p:nvCxnSpPr>
        <p:spPr bwMode="auto">
          <a:xfrm>
            <a:off x="4187826" y="4460876"/>
            <a:ext cx="3175" cy="415925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4343400" y="5029200"/>
            <a:ext cx="0" cy="3048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>
            <a:off x="3505200" y="1752600"/>
            <a:ext cx="0" cy="3048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67" name="Straight Arrow Connector 66"/>
          <p:cNvCxnSpPr/>
          <p:nvPr/>
        </p:nvCxnSpPr>
        <p:spPr bwMode="auto">
          <a:xfrm>
            <a:off x="2819400" y="4953000"/>
            <a:ext cx="0" cy="3810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>
            <a:off x="2778126" y="4953000"/>
            <a:ext cx="803275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2" name="Straight Arrow Connector 71"/>
          <p:cNvCxnSpPr/>
          <p:nvPr/>
        </p:nvCxnSpPr>
        <p:spPr bwMode="auto">
          <a:xfrm>
            <a:off x="3578226" y="4914900"/>
            <a:ext cx="3175" cy="12573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6" name="Straight Arrow Connector 75"/>
          <p:cNvCxnSpPr/>
          <p:nvPr/>
        </p:nvCxnSpPr>
        <p:spPr bwMode="auto">
          <a:xfrm>
            <a:off x="2057401" y="5791202"/>
            <a:ext cx="790575" cy="6349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7" name="Straight Arrow Connector 76"/>
          <p:cNvCxnSpPr/>
          <p:nvPr/>
        </p:nvCxnSpPr>
        <p:spPr bwMode="auto">
          <a:xfrm>
            <a:off x="2057401" y="1181100"/>
            <a:ext cx="3175" cy="46482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85" name="Rectangle 84"/>
          <p:cNvSpPr/>
          <p:nvPr/>
        </p:nvSpPr>
        <p:spPr bwMode="auto">
          <a:xfrm flipV="1">
            <a:off x="3581400" y="3505200"/>
            <a:ext cx="609600" cy="1524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86" name="Straight Arrow Connector 85"/>
          <p:cNvCxnSpPr/>
          <p:nvPr/>
        </p:nvCxnSpPr>
        <p:spPr bwMode="auto">
          <a:xfrm flipV="1">
            <a:off x="3733800" y="3657600"/>
            <a:ext cx="0" cy="3048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1" name="Straight Arrow Connector 90"/>
          <p:cNvCxnSpPr/>
          <p:nvPr/>
        </p:nvCxnSpPr>
        <p:spPr bwMode="auto">
          <a:xfrm>
            <a:off x="2663825" y="1708150"/>
            <a:ext cx="6350" cy="28257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3" name="Straight Arrow Connector 92"/>
          <p:cNvCxnSpPr/>
          <p:nvPr/>
        </p:nvCxnSpPr>
        <p:spPr bwMode="auto">
          <a:xfrm>
            <a:off x="2667001" y="4495801"/>
            <a:ext cx="1552575" cy="3174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7" name="Straight Arrow Connector 96"/>
          <p:cNvCxnSpPr/>
          <p:nvPr/>
        </p:nvCxnSpPr>
        <p:spPr bwMode="auto">
          <a:xfrm>
            <a:off x="2667000" y="1746252"/>
            <a:ext cx="876300" cy="6349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06" name="Straight Arrow Connector 105"/>
          <p:cNvCxnSpPr/>
          <p:nvPr/>
        </p:nvCxnSpPr>
        <p:spPr bwMode="auto">
          <a:xfrm flipV="1">
            <a:off x="4032250" y="3657601"/>
            <a:ext cx="6350" cy="422275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2" name="Straight Arrow Connector 111"/>
          <p:cNvCxnSpPr/>
          <p:nvPr/>
        </p:nvCxnSpPr>
        <p:spPr bwMode="auto">
          <a:xfrm flipV="1">
            <a:off x="2670176" y="3584576"/>
            <a:ext cx="485775" cy="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19" name="Straight Arrow Connector 118"/>
          <p:cNvCxnSpPr/>
          <p:nvPr/>
        </p:nvCxnSpPr>
        <p:spPr bwMode="auto">
          <a:xfrm>
            <a:off x="6096000" y="1219200"/>
            <a:ext cx="0" cy="3810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0" name="Straight Arrow Connector 119"/>
          <p:cNvCxnSpPr/>
          <p:nvPr/>
        </p:nvCxnSpPr>
        <p:spPr bwMode="auto">
          <a:xfrm flipV="1">
            <a:off x="2057401" y="1212850"/>
            <a:ext cx="6727825" cy="63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22" name="Straight Arrow Connector 121"/>
          <p:cNvCxnSpPr/>
          <p:nvPr/>
        </p:nvCxnSpPr>
        <p:spPr bwMode="auto">
          <a:xfrm>
            <a:off x="8915400" y="1752600"/>
            <a:ext cx="0" cy="3810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3" name="Straight Arrow Connector 122"/>
          <p:cNvCxnSpPr/>
          <p:nvPr/>
        </p:nvCxnSpPr>
        <p:spPr bwMode="auto">
          <a:xfrm>
            <a:off x="8382000" y="3581400"/>
            <a:ext cx="0" cy="5334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4" name="Straight Arrow Connector 123"/>
          <p:cNvCxnSpPr/>
          <p:nvPr/>
        </p:nvCxnSpPr>
        <p:spPr bwMode="auto">
          <a:xfrm>
            <a:off x="9448800" y="3581400"/>
            <a:ext cx="0" cy="10668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5" name="Straight Arrow Connector 124"/>
          <p:cNvCxnSpPr/>
          <p:nvPr/>
        </p:nvCxnSpPr>
        <p:spPr bwMode="auto">
          <a:xfrm>
            <a:off x="8756650" y="1177926"/>
            <a:ext cx="6350" cy="422275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6" name="Rectangle 125"/>
          <p:cNvSpPr/>
          <p:nvPr/>
        </p:nvSpPr>
        <p:spPr bwMode="auto">
          <a:xfrm flipV="1">
            <a:off x="8610600" y="1600200"/>
            <a:ext cx="609600" cy="1524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27" name="Rectangle 126"/>
          <p:cNvSpPr/>
          <p:nvPr/>
        </p:nvSpPr>
        <p:spPr bwMode="auto">
          <a:xfrm flipV="1">
            <a:off x="7924800" y="4114800"/>
            <a:ext cx="609600" cy="1524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128" name="Straight Arrow Connector 127"/>
          <p:cNvCxnSpPr/>
          <p:nvPr/>
        </p:nvCxnSpPr>
        <p:spPr bwMode="auto">
          <a:xfrm>
            <a:off x="8077200" y="3733800"/>
            <a:ext cx="0" cy="3810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0" name="Straight Arrow Connector 129"/>
          <p:cNvCxnSpPr/>
          <p:nvPr/>
        </p:nvCxnSpPr>
        <p:spPr bwMode="auto">
          <a:xfrm>
            <a:off x="8229600" y="4267200"/>
            <a:ext cx="0" cy="3810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6" name="Straight Arrow Connector 135"/>
          <p:cNvCxnSpPr/>
          <p:nvPr/>
        </p:nvCxnSpPr>
        <p:spPr bwMode="auto">
          <a:xfrm>
            <a:off x="7210426" y="6397626"/>
            <a:ext cx="3000375" cy="3175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38" name="Straight Arrow Connector 137"/>
          <p:cNvCxnSpPr/>
          <p:nvPr/>
        </p:nvCxnSpPr>
        <p:spPr bwMode="auto">
          <a:xfrm>
            <a:off x="10210801" y="1219200"/>
            <a:ext cx="3175" cy="52197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40" name="Straight Arrow Connector 139"/>
          <p:cNvCxnSpPr/>
          <p:nvPr/>
        </p:nvCxnSpPr>
        <p:spPr bwMode="auto">
          <a:xfrm>
            <a:off x="9026525" y="1216026"/>
            <a:ext cx="1219200" cy="9525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41" name="Straight Arrow Connector 140"/>
          <p:cNvCxnSpPr/>
          <p:nvPr/>
        </p:nvCxnSpPr>
        <p:spPr bwMode="auto">
          <a:xfrm>
            <a:off x="9064626" y="1184276"/>
            <a:ext cx="3175" cy="415925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1" name="Straight Arrow Connector 150"/>
          <p:cNvCxnSpPr/>
          <p:nvPr/>
        </p:nvCxnSpPr>
        <p:spPr bwMode="auto">
          <a:xfrm>
            <a:off x="4457700" y="4492626"/>
            <a:ext cx="2781300" cy="3175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55" name="Straight Arrow Connector 154"/>
          <p:cNvCxnSpPr/>
          <p:nvPr/>
        </p:nvCxnSpPr>
        <p:spPr bwMode="auto">
          <a:xfrm>
            <a:off x="7232650" y="4460876"/>
            <a:ext cx="6350" cy="1971675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58" name="Straight Arrow Connector 157"/>
          <p:cNvCxnSpPr/>
          <p:nvPr/>
        </p:nvCxnSpPr>
        <p:spPr bwMode="auto">
          <a:xfrm flipV="1">
            <a:off x="4013200" y="4038600"/>
            <a:ext cx="1397000" cy="63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60" name="Straight Arrow Connector 159"/>
          <p:cNvCxnSpPr/>
          <p:nvPr/>
        </p:nvCxnSpPr>
        <p:spPr bwMode="auto">
          <a:xfrm flipV="1">
            <a:off x="6511926" y="3727451"/>
            <a:ext cx="1603375" cy="3175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34" name="Straight Arrow Connector 133"/>
          <p:cNvCxnSpPr/>
          <p:nvPr/>
        </p:nvCxnSpPr>
        <p:spPr bwMode="auto">
          <a:xfrm>
            <a:off x="8839200" y="5334000"/>
            <a:ext cx="0" cy="10668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grpSp>
        <p:nvGrpSpPr>
          <p:cNvPr id="178" name="Group 177"/>
          <p:cNvGrpSpPr/>
          <p:nvPr/>
        </p:nvGrpSpPr>
        <p:grpSpPr>
          <a:xfrm>
            <a:off x="8991600" y="5486401"/>
            <a:ext cx="990600" cy="321221"/>
            <a:chOff x="5715000" y="5774779"/>
            <a:chExt cx="990600" cy="321221"/>
          </a:xfrm>
        </p:grpSpPr>
        <p:sp>
          <p:nvSpPr>
            <p:cNvPr id="172" name="Rectangle 171"/>
            <p:cNvSpPr/>
            <p:nvPr/>
          </p:nvSpPr>
          <p:spPr bwMode="auto">
            <a:xfrm>
              <a:off x="5715000" y="5774779"/>
              <a:ext cx="330200" cy="321221"/>
            </a:xfrm>
            <a:prstGeom prst="rect">
              <a:avLst/>
            </a:prstGeom>
            <a:solidFill>
              <a:srgbClr val="25C21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dirty="0">
                  <a:ea typeface="ＭＳ Ｐゴシック" charset="-128"/>
                  <a:cs typeface="ＭＳ Ｐゴシック" charset="-128"/>
                </a:rPr>
                <a:t>N</a:t>
              </a:r>
            </a:p>
          </p:txBody>
        </p:sp>
        <p:sp>
          <p:nvSpPr>
            <p:cNvPr id="173" name="Rectangle 172"/>
            <p:cNvSpPr/>
            <p:nvPr/>
          </p:nvSpPr>
          <p:spPr bwMode="auto">
            <a:xfrm>
              <a:off x="6045200" y="5774779"/>
              <a:ext cx="330200" cy="321221"/>
            </a:xfrm>
            <a:prstGeom prst="rect">
              <a:avLst/>
            </a:prstGeom>
            <a:solidFill>
              <a:srgbClr val="25C21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dirty="0">
                  <a:ea typeface="ＭＳ Ｐゴシック" charset="-128"/>
                  <a:cs typeface="ＭＳ Ｐゴシック" charset="-128"/>
                </a:rPr>
                <a:t>Z</a:t>
              </a:r>
            </a:p>
          </p:txBody>
        </p:sp>
        <p:sp>
          <p:nvSpPr>
            <p:cNvPr id="174" name="Rectangle 173"/>
            <p:cNvSpPr/>
            <p:nvPr/>
          </p:nvSpPr>
          <p:spPr bwMode="auto">
            <a:xfrm>
              <a:off x="6375400" y="5774779"/>
              <a:ext cx="330200" cy="321221"/>
            </a:xfrm>
            <a:prstGeom prst="rect">
              <a:avLst/>
            </a:prstGeom>
            <a:solidFill>
              <a:srgbClr val="25C21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dirty="0">
                  <a:ea typeface="ＭＳ Ｐゴシック" charset="-128"/>
                  <a:cs typeface="ＭＳ Ｐゴシック" charset="-128"/>
                </a:rPr>
                <a:t>P</a:t>
              </a:r>
            </a:p>
          </p:txBody>
        </p:sp>
      </p:grpSp>
      <p:cxnSp>
        <p:nvCxnSpPr>
          <p:cNvPr id="182" name="Straight Arrow Connector 181"/>
          <p:cNvCxnSpPr/>
          <p:nvPr/>
        </p:nvCxnSpPr>
        <p:spPr bwMode="auto">
          <a:xfrm flipH="1">
            <a:off x="6550026" y="2819401"/>
            <a:ext cx="3177" cy="949325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84" name="Straight Arrow Connector 183"/>
          <p:cNvCxnSpPr/>
          <p:nvPr/>
        </p:nvCxnSpPr>
        <p:spPr bwMode="auto">
          <a:xfrm>
            <a:off x="5410201" y="2895600"/>
            <a:ext cx="3175" cy="11811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98" name="TextBox 197"/>
          <p:cNvSpPr txBox="1"/>
          <p:nvPr/>
        </p:nvSpPr>
        <p:spPr>
          <a:xfrm>
            <a:off x="4709150" y="2111514"/>
            <a:ext cx="1310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IR[8:0]</a:t>
            </a:r>
          </a:p>
          <a:p>
            <a:pPr algn="ctr"/>
            <a:r>
              <a:rPr lang="en-US" sz="2000" dirty="0"/>
              <a:t>(sign ext.)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5852150" y="2111514"/>
            <a:ext cx="1310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IR[5:0]</a:t>
            </a:r>
          </a:p>
          <a:p>
            <a:pPr algn="ctr"/>
            <a:r>
              <a:rPr lang="en-US" sz="2000" dirty="0"/>
              <a:t>(sign ext.)</a:t>
            </a:r>
          </a:p>
        </p:txBody>
      </p:sp>
      <p:cxnSp>
        <p:nvCxnSpPr>
          <p:cNvPr id="219" name="Straight Arrow Connector 218"/>
          <p:cNvCxnSpPr/>
          <p:nvPr/>
        </p:nvCxnSpPr>
        <p:spPr bwMode="auto">
          <a:xfrm flipV="1">
            <a:off x="3124200" y="3200401"/>
            <a:ext cx="6350" cy="422275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7" name="Straight Arrow Connector 226"/>
          <p:cNvCxnSpPr/>
          <p:nvPr/>
        </p:nvCxnSpPr>
        <p:spPr bwMode="auto">
          <a:xfrm>
            <a:off x="4492626" y="4460876"/>
            <a:ext cx="3175" cy="415925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5" name="Oval 244"/>
          <p:cNvSpPr/>
          <p:nvPr/>
        </p:nvSpPr>
        <p:spPr bwMode="auto">
          <a:xfrm>
            <a:off x="2717801" y="5699126"/>
            <a:ext cx="187325" cy="18414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46" name="Oval 245"/>
          <p:cNvSpPr/>
          <p:nvPr/>
        </p:nvSpPr>
        <p:spPr bwMode="auto">
          <a:xfrm>
            <a:off x="8747126" y="6296027"/>
            <a:ext cx="187325" cy="18414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47" name="Oval 246"/>
          <p:cNvSpPr/>
          <p:nvPr/>
        </p:nvSpPr>
        <p:spPr bwMode="auto">
          <a:xfrm>
            <a:off x="2578101" y="3492501"/>
            <a:ext cx="187325" cy="18414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48" name="Oval 247"/>
          <p:cNvSpPr/>
          <p:nvPr/>
        </p:nvSpPr>
        <p:spPr bwMode="auto">
          <a:xfrm>
            <a:off x="6003926" y="1127127"/>
            <a:ext cx="187325" cy="18414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259" name="Group 258"/>
          <p:cNvGrpSpPr/>
          <p:nvPr/>
        </p:nvGrpSpPr>
        <p:grpSpPr>
          <a:xfrm>
            <a:off x="7239000" y="76200"/>
            <a:ext cx="3276600" cy="914400"/>
            <a:chOff x="5791200" y="152400"/>
            <a:chExt cx="3276600" cy="914400"/>
          </a:xfrm>
        </p:grpSpPr>
        <p:sp>
          <p:nvSpPr>
            <p:cNvPr id="257" name="Rectangle 256"/>
            <p:cNvSpPr/>
            <p:nvPr/>
          </p:nvSpPr>
          <p:spPr bwMode="auto">
            <a:xfrm>
              <a:off x="5791200" y="152400"/>
              <a:ext cx="3276600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49" name="Rectangle 248"/>
            <p:cNvSpPr/>
            <p:nvPr/>
          </p:nvSpPr>
          <p:spPr bwMode="auto">
            <a:xfrm flipV="1">
              <a:off x="6096000" y="762000"/>
              <a:ext cx="609600" cy="1524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250" name="Straight Arrow Connector 249"/>
            <p:cNvCxnSpPr/>
            <p:nvPr/>
          </p:nvCxnSpPr>
          <p:spPr bwMode="auto">
            <a:xfrm>
              <a:off x="6096000" y="228600"/>
              <a:ext cx="0" cy="38100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1" name="TextBox 250"/>
            <p:cNvSpPr txBox="1"/>
            <p:nvPr/>
          </p:nvSpPr>
          <p:spPr>
            <a:xfrm>
              <a:off x="6781800" y="609600"/>
              <a:ext cx="14285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Multiplexer</a:t>
              </a: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6146268" y="228600"/>
              <a:ext cx="9403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16 bits</a:t>
              </a: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7594068" y="228600"/>
              <a:ext cx="6694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 bit</a:t>
              </a:r>
            </a:p>
          </p:txBody>
        </p:sp>
        <p:cxnSp>
          <p:nvCxnSpPr>
            <p:cNvPr id="255" name="Straight Arrow Connector 254"/>
            <p:cNvCxnSpPr/>
            <p:nvPr/>
          </p:nvCxnSpPr>
          <p:spPr bwMode="auto">
            <a:xfrm>
              <a:off x="7620000" y="228600"/>
              <a:ext cx="0" cy="3810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258" name="TextBox 257"/>
            <p:cNvSpPr txBox="1"/>
            <p:nvPr/>
          </p:nvSpPr>
          <p:spPr>
            <a:xfrm>
              <a:off x="8322151" y="361890"/>
              <a:ext cx="7232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KEY</a:t>
              </a:r>
            </a:p>
          </p:txBody>
        </p:sp>
      </p:grpSp>
      <p:cxnSp>
        <p:nvCxnSpPr>
          <p:cNvPr id="94" name="Straight Arrow Connector 93"/>
          <p:cNvCxnSpPr/>
          <p:nvPr/>
        </p:nvCxnSpPr>
        <p:spPr bwMode="auto">
          <a:xfrm>
            <a:off x="1828800" y="5486400"/>
            <a:ext cx="0" cy="6858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95" name="Straight Arrow Connector 94"/>
          <p:cNvCxnSpPr>
            <a:stCxn id="31" idx="1"/>
          </p:cNvCxnSpPr>
          <p:nvPr/>
        </p:nvCxnSpPr>
        <p:spPr bwMode="auto">
          <a:xfrm flipH="1" flipV="1">
            <a:off x="1819276" y="5483226"/>
            <a:ext cx="390525" cy="317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00" name="Straight Arrow Connector 99"/>
          <p:cNvCxnSpPr/>
          <p:nvPr/>
        </p:nvCxnSpPr>
        <p:spPr bwMode="auto">
          <a:xfrm flipH="1">
            <a:off x="5254626" y="5334001"/>
            <a:ext cx="3174" cy="15557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01" name="Straight Arrow Connector 100"/>
          <p:cNvCxnSpPr/>
          <p:nvPr/>
        </p:nvCxnSpPr>
        <p:spPr bwMode="auto">
          <a:xfrm flipH="1" flipV="1">
            <a:off x="4943476" y="5483226"/>
            <a:ext cx="314324" cy="317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1450798" y="6172200"/>
            <a:ext cx="911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LMDR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817750" y="5010090"/>
            <a:ext cx="897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LMAR</a:t>
            </a:r>
          </a:p>
        </p:txBody>
      </p:sp>
      <p:cxnSp>
        <p:nvCxnSpPr>
          <p:cNvPr id="108" name="Straight Arrow Connector 107"/>
          <p:cNvCxnSpPr/>
          <p:nvPr/>
        </p:nvCxnSpPr>
        <p:spPr bwMode="auto">
          <a:xfrm flipH="1">
            <a:off x="4349750" y="1828800"/>
            <a:ext cx="3175" cy="3683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09" name="Straight Arrow Connector 108"/>
          <p:cNvCxnSpPr/>
          <p:nvPr/>
        </p:nvCxnSpPr>
        <p:spPr bwMode="auto">
          <a:xfrm flipH="1" flipV="1">
            <a:off x="4191000" y="2190751"/>
            <a:ext cx="161924" cy="317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10" name="Straight Arrow Connector 109"/>
          <p:cNvCxnSpPr/>
          <p:nvPr/>
        </p:nvCxnSpPr>
        <p:spPr bwMode="auto">
          <a:xfrm flipH="1" flipV="1">
            <a:off x="6781800" y="1752600"/>
            <a:ext cx="161924" cy="317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4093934" y="1447800"/>
            <a:ext cx="683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LPC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883812" y="1524000"/>
            <a:ext cx="583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LIR</a:t>
            </a:r>
          </a:p>
        </p:txBody>
      </p:sp>
      <p:cxnSp>
        <p:nvCxnSpPr>
          <p:cNvPr id="137" name="Straight Arrow Connector 136"/>
          <p:cNvCxnSpPr/>
          <p:nvPr/>
        </p:nvCxnSpPr>
        <p:spPr bwMode="auto">
          <a:xfrm flipH="1" flipV="1">
            <a:off x="4648201" y="4953000"/>
            <a:ext cx="777875" cy="635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139" name="TextBox 138"/>
          <p:cNvSpPr txBox="1"/>
          <p:nvPr/>
        </p:nvSpPr>
        <p:spPr>
          <a:xfrm>
            <a:off x="5410201" y="4724400"/>
            <a:ext cx="968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MMAR</a:t>
            </a:r>
          </a:p>
        </p:txBody>
      </p:sp>
      <p:cxnSp>
        <p:nvCxnSpPr>
          <p:cNvPr id="142" name="Straight Arrow Connector 141"/>
          <p:cNvCxnSpPr/>
          <p:nvPr/>
        </p:nvCxnSpPr>
        <p:spPr bwMode="auto">
          <a:xfrm flipH="1">
            <a:off x="4191002" y="3581400"/>
            <a:ext cx="22859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143" name="TextBox 142"/>
          <p:cNvSpPr txBox="1"/>
          <p:nvPr/>
        </p:nvSpPr>
        <p:spPr>
          <a:xfrm>
            <a:off x="4343401" y="3371850"/>
            <a:ext cx="754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MPC</a:t>
            </a:r>
          </a:p>
        </p:txBody>
      </p:sp>
      <p:cxnSp>
        <p:nvCxnSpPr>
          <p:cNvPr id="144" name="Straight Arrow Connector 143"/>
          <p:cNvCxnSpPr/>
          <p:nvPr/>
        </p:nvCxnSpPr>
        <p:spPr bwMode="auto">
          <a:xfrm flipH="1">
            <a:off x="7696202" y="4191000"/>
            <a:ext cx="22859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145" name="TextBox 144"/>
          <p:cNvSpPr txBox="1"/>
          <p:nvPr/>
        </p:nvSpPr>
        <p:spPr>
          <a:xfrm>
            <a:off x="6858001" y="3978275"/>
            <a:ext cx="897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MALU</a:t>
            </a:r>
          </a:p>
        </p:txBody>
      </p:sp>
      <p:cxnSp>
        <p:nvCxnSpPr>
          <p:cNvPr id="146" name="Straight Arrow Connector 145"/>
          <p:cNvCxnSpPr/>
          <p:nvPr/>
        </p:nvCxnSpPr>
        <p:spPr bwMode="auto">
          <a:xfrm flipH="1">
            <a:off x="8382002" y="1676400"/>
            <a:ext cx="22859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147" name="TextBox 146"/>
          <p:cNvSpPr txBox="1"/>
          <p:nvPr/>
        </p:nvSpPr>
        <p:spPr>
          <a:xfrm>
            <a:off x="7717994" y="1447800"/>
            <a:ext cx="740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MRF</a:t>
            </a:r>
          </a:p>
        </p:txBody>
      </p:sp>
      <p:cxnSp>
        <p:nvCxnSpPr>
          <p:cNvPr id="48" name="Straight Connector 47"/>
          <p:cNvCxnSpPr/>
          <p:nvPr/>
        </p:nvCxnSpPr>
        <p:spPr bwMode="auto">
          <a:xfrm>
            <a:off x="3870325" y="2968625"/>
            <a:ext cx="304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4114800" y="2743200"/>
            <a:ext cx="789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“add”</a:t>
            </a:r>
          </a:p>
        </p:txBody>
      </p:sp>
      <p:cxnSp>
        <p:nvCxnSpPr>
          <p:cNvPr id="150" name="Straight Connector 149"/>
          <p:cNvCxnSpPr/>
          <p:nvPr/>
        </p:nvCxnSpPr>
        <p:spPr bwMode="auto">
          <a:xfrm>
            <a:off x="7848600" y="5006915"/>
            <a:ext cx="304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2" name="TextBox 151"/>
          <p:cNvSpPr txBox="1"/>
          <p:nvPr/>
        </p:nvSpPr>
        <p:spPr>
          <a:xfrm>
            <a:off x="7388226" y="5127565"/>
            <a:ext cx="981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ALUop</a:t>
            </a:r>
            <a:endParaRPr lang="en-US" sz="2000" dirty="0"/>
          </a:p>
        </p:txBody>
      </p:sp>
      <p:cxnSp>
        <p:nvCxnSpPr>
          <p:cNvPr id="153" name="Straight Connector 152"/>
          <p:cNvCxnSpPr/>
          <p:nvPr/>
        </p:nvCxnSpPr>
        <p:spPr bwMode="auto">
          <a:xfrm flipH="1" flipV="1">
            <a:off x="7845425" y="4987925"/>
            <a:ext cx="3176" cy="19367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9" name="Straight Arrow Connector 158"/>
          <p:cNvCxnSpPr/>
          <p:nvPr/>
        </p:nvCxnSpPr>
        <p:spPr bwMode="auto">
          <a:xfrm flipH="1">
            <a:off x="9982202" y="5638800"/>
            <a:ext cx="76198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61" name="Straight Arrow Connector 160"/>
          <p:cNvCxnSpPr/>
          <p:nvPr/>
        </p:nvCxnSpPr>
        <p:spPr bwMode="auto">
          <a:xfrm flipH="1">
            <a:off x="9982200" y="6096000"/>
            <a:ext cx="76198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62" name="Straight Arrow Connector 161"/>
          <p:cNvCxnSpPr/>
          <p:nvPr/>
        </p:nvCxnSpPr>
        <p:spPr bwMode="auto">
          <a:xfrm>
            <a:off x="10055226" y="5635626"/>
            <a:ext cx="3175" cy="47307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262" name="TextBox 261"/>
          <p:cNvSpPr txBox="1"/>
          <p:nvPr/>
        </p:nvSpPr>
        <p:spPr>
          <a:xfrm>
            <a:off x="9360648" y="5889625"/>
            <a:ext cx="697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LCC</a:t>
            </a:r>
          </a:p>
        </p:txBody>
      </p:sp>
      <p:sp>
        <p:nvSpPr>
          <p:cNvPr id="266" name="TextBox 265"/>
          <p:cNvSpPr txBox="1"/>
          <p:nvPr/>
        </p:nvSpPr>
        <p:spPr>
          <a:xfrm rot="16200000">
            <a:off x="6790258" y="3113548"/>
            <a:ext cx="840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RRd1</a:t>
            </a:r>
          </a:p>
        </p:txBody>
      </p:sp>
      <p:sp>
        <p:nvSpPr>
          <p:cNvPr id="170" name="TextBox 169"/>
          <p:cNvSpPr txBox="1"/>
          <p:nvPr/>
        </p:nvSpPr>
        <p:spPr>
          <a:xfrm rot="16200000">
            <a:off x="7075948" y="2658543"/>
            <a:ext cx="840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RRd2</a:t>
            </a:r>
          </a:p>
        </p:txBody>
      </p:sp>
      <p:sp>
        <p:nvSpPr>
          <p:cNvPr id="171" name="TextBox 170"/>
          <p:cNvSpPr txBox="1"/>
          <p:nvPr/>
        </p:nvSpPr>
        <p:spPr>
          <a:xfrm rot="16200000">
            <a:off x="6861643" y="211813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RWr</a:t>
            </a:r>
            <a:endParaRPr lang="en-US" sz="2000" dirty="0"/>
          </a:p>
        </p:txBody>
      </p:sp>
      <p:cxnSp>
        <p:nvCxnSpPr>
          <p:cNvPr id="175" name="Straight Arrow Connector 174"/>
          <p:cNvCxnSpPr/>
          <p:nvPr/>
        </p:nvCxnSpPr>
        <p:spPr bwMode="auto">
          <a:xfrm flipH="1" flipV="1">
            <a:off x="7391400" y="2355190"/>
            <a:ext cx="609600" cy="317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76" name="Straight Arrow Connector 175"/>
          <p:cNvCxnSpPr/>
          <p:nvPr/>
        </p:nvCxnSpPr>
        <p:spPr bwMode="auto">
          <a:xfrm flipH="1" flipV="1">
            <a:off x="7391400" y="3349626"/>
            <a:ext cx="609600" cy="317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77" name="Straight Arrow Connector 176"/>
          <p:cNvCxnSpPr/>
          <p:nvPr/>
        </p:nvCxnSpPr>
        <p:spPr bwMode="auto">
          <a:xfrm flipH="1">
            <a:off x="7689850" y="2819400"/>
            <a:ext cx="311150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272" name="TextBox 271"/>
          <p:cNvSpPr txBox="1"/>
          <p:nvPr/>
        </p:nvSpPr>
        <p:spPr>
          <a:xfrm>
            <a:off x="9296400" y="3212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8229600" y="3200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</a:t>
            </a:r>
          </a:p>
        </p:txBody>
      </p:sp>
      <p:sp>
        <p:nvSpPr>
          <p:cNvPr id="183" name="TextBox 182"/>
          <p:cNvSpPr txBox="1"/>
          <p:nvPr/>
        </p:nvSpPr>
        <p:spPr>
          <a:xfrm rot="16200000">
            <a:off x="10016952" y="3775248"/>
            <a:ext cx="940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IR[2:0]</a:t>
            </a:r>
          </a:p>
        </p:txBody>
      </p:sp>
      <p:sp>
        <p:nvSpPr>
          <p:cNvPr id="185" name="TextBox 184"/>
          <p:cNvSpPr txBox="1"/>
          <p:nvPr/>
        </p:nvSpPr>
        <p:spPr>
          <a:xfrm rot="16200000">
            <a:off x="9997842" y="2682642"/>
            <a:ext cx="940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IR[8:6]</a:t>
            </a:r>
          </a:p>
        </p:txBody>
      </p:sp>
      <p:sp>
        <p:nvSpPr>
          <p:cNvPr id="186" name="TextBox 185"/>
          <p:cNvSpPr txBox="1"/>
          <p:nvPr/>
        </p:nvSpPr>
        <p:spPr>
          <a:xfrm rot="16200000">
            <a:off x="9955150" y="1554038"/>
            <a:ext cx="10638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IR[11:9]</a:t>
            </a:r>
          </a:p>
        </p:txBody>
      </p:sp>
      <p:cxnSp>
        <p:nvCxnSpPr>
          <p:cNvPr id="187" name="Straight Arrow Connector 186"/>
          <p:cNvCxnSpPr/>
          <p:nvPr/>
        </p:nvCxnSpPr>
        <p:spPr bwMode="auto">
          <a:xfrm flipH="1">
            <a:off x="9829801" y="2359025"/>
            <a:ext cx="657225" cy="317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88" name="Straight Arrow Connector 187"/>
          <p:cNvCxnSpPr/>
          <p:nvPr/>
        </p:nvCxnSpPr>
        <p:spPr bwMode="auto">
          <a:xfrm flipH="1">
            <a:off x="9829801" y="3422651"/>
            <a:ext cx="657225" cy="635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89" name="Straight Arrow Connector 188"/>
          <p:cNvCxnSpPr/>
          <p:nvPr/>
        </p:nvCxnSpPr>
        <p:spPr bwMode="auto">
          <a:xfrm flipH="1">
            <a:off x="9829800" y="2895600"/>
            <a:ext cx="5334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95" name="Straight Arrow Connector 194"/>
          <p:cNvCxnSpPr/>
          <p:nvPr/>
        </p:nvCxnSpPr>
        <p:spPr bwMode="auto">
          <a:xfrm>
            <a:off x="10487026" y="2197101"/>
            <a:ext cx="3174" cy="16827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04" name="Straight Arrow Connector 203"/>
          <p:cNvCxnSpPr/>
          <p:nvPr/>
        </p:nvCxnSpPr>
        <p:spPr bwMode="auto">
          <a:xfrm>
            <a:off x="10480676" y="3416301"/>
            <a:ext cx="3174" cy="16827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00555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Arrow Connector 35"/>
          <p:cNvCxnSpPr>
            <a:stCxn id="4" idx="6"/>
          </p:cNvCxnSpPr>
          <p:nvPr/>
        </p:nvCxnSpPr>
        <p:spPr bwMode="auto">
          <a:xfrm>
            <a:off x="4267200" y="1271632"/>
            <a:ext cx="381000" cy="2376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-76200"/>
            <a:ext cx="9144000" cy="762000"/>
          </a:xfrm>
        </p:spPr>
        <p:txBody>
          <a:bodyPr/>
          <a:lstStyle/>
          <a:p>
            <a:r>
              <a:rPr lang="en-US" sz="3200" dirty="0"/>
              <a:t>LC-3 Control Unit (ADD, LDR, </a:t>
            </a:r>
            <a:r>
              <a:rPr lang="en-US" sz="3200" dirty="0" err="1"/>
              <a:t>BRz</a:t>
            </a:r>
            <a:r>
              <a:rPr lang="en-US" sz="3200" dirty="0"/>
              <a:t> Instructions)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2057400" y="776332"/>
            <a:ext cx="2209800" cy="990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000" dirty="0">
                <a:ea typeface="ＭＳ Ｐゴシック" charset="-128"/>
                <a:cs typeface="ＭＳ Ｐゴシック" charset="-128"/>
              </a:rPr>
              <a:t>MAR &lt;- PC</a:t>
            </a:r>
          </a:p>
          <a:p>
            <a:pPr eaLnBrk="0" hangingPunct="0"/>
            <a:r>
              <a:rPr lang="en-US" sz="2000" dirty="0">
                <a:ea typeface="ＭＳ Ｐゴシック" charset="-128"/>
                <a:cs typeface="ＭＳ Ｐゴシック" charset="-128"/>
              </a:rPr>
              <a:t>PC &lt;- PC+1</a:t>
            </a:r>
          </a:p>
        </p:txBody>
      </p:sp>
      <p:cxnSp>
        <p:nvCxnSpPr>
          <p:cNvPr id="29" name="Straight Arrow Connector 28"/>
          <p:cNvCxnSpPr/>
          <p:nvPr/>
        </p:nvCxnSpPr>
        <p:spPr bwMode="auto">
          <a:xfrm>
            <a:off x="6553200" y="3524310"/>
            <a:ext cx="0" cy="4572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1" name="Curved Left Arrow 30"/>
          <p:cNvSpPr/>
          <p:nvPr/>
        </p:nvSpPr>
        <p:spPr bwMode="auto">
          <a:xfrm rot="13589192">
            <a:off x="4487019" y="654283"/>
            <a:ext cx="470676" cy="399350"/>
          </a:xfrm>
          <a:prstGeom prst="curvedLeftArrow">
            <a:avLst>
              <a:gd name="adj1" fmla="val 0"/>
              <a:gd name="adj2" fmla="val 28174"/>
              <a:gd name="adj3" fmla="val 40000"/>
            </a:avLst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86201" y="533400"/>
            <a:ext cx="662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R=0</a:t>
            </a:r>
          </a:p>
        </p:txBody>
      </p:sp>
      <p:sp>
        <p:nvSpPr>
          <p:cNvPr id="33" name="Oval 32"/>
          <p:cNvSpPr/>
          <p:nvPr/>
        </p:nvSpPr>
        <p:spPr bwMode="auto">
          <a:xfrm>
            <a:off x="4648200" y="776332"/>
            <a:ext cx="1524000" cy="990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dirty="0">
                <a:ea typeface="ＭＳ Ｐゴシック" charset="-128"/>
                <a:cs typeface="ＭＳ Ｐゴシック" charset="-128"/>
              </a:rPr>
              <a:t>MDR&lt;-M[MAR]</a:t>
            </a:r>
          </a:p>
        </p:txBody>
      </p:sp>
      <p:sp>
        <p:nvSpPr>
          <p:cNvPr id="38" name="Oval 37"/>
          <p:cNvSpPr/>
          <p:nvPr/>
        </p:nvSpPr>
        <p:spPr bwMode="auto">
          <a:xfrm>
            <a:off x="6605912" y="776332"/>
            <a:ext cx="1623689" cy="990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dirty="0">
                <a:ea typeface="ＭＳ Ｐゴシック" charset="-128"/>
                <a:cs typeface="ＭＳ Ｐゴシック" charset="-128"/>
              </a:rPr>
              <a:t>IR&lt;-MDR</a:t>
            </a:r>
          </a:p>
        </p:txBody>
      </p:sp>
      <p:cxnSp>
        <p:nvCxnSpPr>
          <p:cNvPr id="47" name="Straight Arrow Connector 46"/>
          <p:cNvCxnSpPr>
            <a:stCxn id="33" idx="6"/>
            <a:endCxn id="38" idx="2"/>
          </p:cNvCxnSpPr>
          <p:nvPr/>
        </p:nvCxnSpPr>
        <p:spPr bwMode="auto">
          <a:xfrm>
            <a:off x="6172201" y="1271632"/>
            <a:ext cx="4337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6096001" y="742890"/>
            <a:ext cx="662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R=1</a:t>
            </a:r>
          </a:p>
        </p:txBody>
      </p:sp>
      <p:sp>
        <p:nvSpPr>
          <p:cNvPr id="53" name="Oval 52"/>
          <p:cNvSpPr/>
          <p:nvPr/>
        </p:nvSpPr>
        <p:spPr bwMode="auto">
          <a:xfrm>
            <a:off x="2286000" y="2533710"/>
            <a:ext cx="2514600" cy="990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dirty="0">
                <a:ea typeface="ＭＳ Ｐゴシック" charset="-128"/>
                <a:cs typeface="ＭＳ Ｐゴシック" charset="-128"/>
              </a:rPr>
              <a:t>RD&lt;-RS1+RS2</a:t>
            </a:r>
          </a:p>
          <a:p>
            <a:pPr algn="ctr" eaLnBrk="0" hangingPunct="0"/>
            <a:r>
              <a:rPr lang="en-US" sz="2000" dirty="0">
                <a:ea typeface="ＭＳ Ｐゴシック" charset="-128"/>
                <a:cs typeface="ＭＳ Ｐゴシック" charset="-128"/>
              </a:rPr>
              <a:t>CC&lt;-Sign</a:t>
            </a:r>
          </a:p>
        </p:txBody>
      </p:sp>
      <p:sp>
        <p:nvSpPr>
          <p:cNvPr id="54" name="Oval 53"/>
          <p:cNvSpPr/>
          <p:nvPr/>
        </p:nvSpPr>
        <p:spPr bwMode="auto">
          <a:xfrm>
            <a:off x="5257800" y="2533710"/>
            <a:ext cx="2590800" cy="990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dirty="0">
                <a:ea typeface="ＭＳ Ｐゴシック" charset="-128"/>
                <a:cs typeface="ＭＳ Ｐゴシック" charset="-128"/>
              </a:rPr>
              <a:t>MAR</a:t>
            </a:r>
            <a:r>
              <a:rPr lang="en-US" sz="2000">
                <a:ea typeface="ＭＳ Ｐゴシック" charset="-128"/>
                <a:cs typeface="ＭＳ Ｐゴシック" charset="-128"/>
              </a:rPr>
              <a:t>&lt;-RS1+IR[5:0</a:t>
            </a:r>
            <a:r>
              <a:rPr lang="en-US" sz="2000" dirty="0">
                <a:ea typeface="ＭＳ Ｐゴシック" charset="-128"/>
                <a:cs typeface="ＭＳ Ｐゴシック" charset="-128"/>
              </a:rPr>
              <a:t>]</a:t>
            </a:r>
          </a:p>
        </p:txBody>
      </p:sp>
      <p:sp>
        <p:nvSpPr>
          <p:cNvPr id="55" name="Curved Left Arrow 54"/>
          <p:cNvSpPr/>
          <p:nvPr/>
        </p:nvSpPr>
        <p:spPr bwMode="auto">
          <a:xfrm rot="13589192">
            <a:off x="5096619" y="3873793"/>
            <a:ext cx="470676" cy="399350"/>
          </a:xfrm>
          <a:prstGeom prst="curvedLeftArrow">
            <a:avLst>
              <a:gd name="adj1" fmla="val 0"/>
              <a:gd name="adj2" fmla="val 28174"/>
              <a:gd name="adj3" fmla="val 40000"/>
            </a:avLst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95801" y="3752910"/>
            <a:ext cx="662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R=0</a:t>
            </a:r>
          </a:p>
        </p:txBody>
      </p:sp>
      <p:sp>
        <p:nvSpPr>
          <p:cNvPr id="57" name="Oval 56"/>
          <p:cNvSpPr/>
          <p:nvPr/>
        </p:nvSpPr>
        <p:spPr bwMode="auto">
          <a:xfrm>
            <a:off x="5257800" y="3995842"/>
            <a:ext cx="2590800" cy="990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dirty="0">
                <a:ea typeface="ＭＳ Ｐゴシック" charset="-128"/>
                <a:cs typeface="ＭＳ Ｐゴシック" charset="-128"/>
              </a:rPr>
              <a:t>MDR&lt;-M[MAR]</a:t>
            </a:r>
          </a:p>
        </p:txBody>
      </p:sp>
      <p:sp>
        <p:nvSpPr>
          <p:cNvPr id="58" name="Oval 57"/>
          <p:cNvSpPr/>
          <p:nvPr/>
        </p:nvSpPr>
        <p:spPr bwMode="auto">
          <a:xfrm>
            <a:off x="5257800" y="5410200"/>
            <a:ext cx="2590800" cy="990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dirty="0">
                <a:ea typeface="ＭＳ Ｐゴシック" charset="-128"/>
                <a:cs typeface="ＭＳ Ｐゴシック" charset="-128"/>
              </a:rPr>
              <a:t>RD &lt;- MDR</a:t>
            </a:r>
          </a:p>
          <a:p>
            <a:pPr algn="ctr" eaLnBrk="0" hangingPunct="0"/>
            <a:r>
              <a:rPr lang="en-US" sz="2000" dirty="0">
                <a:ea typeface="ＭＳ Ｐゴシック" charset="-128"/>
                <a:cs typeface="ＭＳ Ｐゴシック" charset="-128"/>
              </a:rPr>
              <a:t>CC&lt;-Sign</a:t>
            </a:r>
          </a:p>
        </p:txBody>
      </p:sp>
      <p:cxnSp>
        <p:nvCxnSpPr>
          <p:cNvPr id="59" name="Straight Arrow Connector 58"/>
          <p:cNvCxnSpPr/>
          <p:nvPr/>
        </p:nvCxnSpPr>
        <p:spPr bwMode="auto">
          <a:xfrm>
            <a:off x="6553200" y="4953000"/>
            <a:ext cx="0" cy="4572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5867401" y="5010090"/>
            <a:ext cx="662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R=1</a:t>
            </a:r>
          </a:p>
        </p:txBody>
      </p:sp>
      <p:cxnSp>
        <p:nvCxnSpPr>
          <p:cNvPr id="61" name="Straight Arrow Connector 60"/>
          <p:cNvCxnSpPr>
            <a:cxnSpLocks/>
            <a:stCxn id="62" idx="3"/>
            <a:endCxn id="53" idx="7"/>
          </p:cNvCxnSpPr>
          <p:nvPr/>
        </p:nvCxnSpPr>
        <p:spPr bwMode="auto">
          <a:xfrm flipH="1">
            <a:off x="4432346" y="1607530"/>
            <a:ext cx="4492239" cy="107125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3810000" y="2057400"/>
            <a:ext cx="1916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IR[15:12]=ADD</a:t>
            </a:r>
          </a:p>
        </p:txBody>
      </p:sp>
      <p:cxnSp>
        <p:nvCxnSpPr>
          <p:cNvPr id="64" name="Straight Arrow Connector 63"/>
          <p:cNvCxnSpPr>
            <a:endCxn id="54" idx="7"/>
          </p:cNvCxnSpPr>
          <p:nvPr/>
        </p:nvCxnSpPr>
        <p:spPr bwMode="auto">
          <a:xfrm flipH="1">
            <a:off x="7469186" y="1676400"/>
            <a:ext cx="1598614" cy="100238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6465214" y="2114490"/>
            <a:ext cx="18883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IR[15:12]=LDR</a:t>
            </a:r>
          </a:p>
        </p:txBody>
      </p:sp>
      <p:sp>
        <p:nvSpPr>
          <p:cNvPr id="67" name="Oval 66"/>
          <p:cNvSpPr/>
          <p:nvPr/>
        </p:nvSpPr>
        <p:spPr bwMode="auto">
          <a:xfrm>
            <a:off x="8763000" y="2514600"/>
            <a:ext cx="1828800" cy="990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8153400" y="4100468"/>
            <a:ext cx="1828800" cy="990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dirty="0">
                <a:ea typeface="ＭＳ Ｐゴシック" charset="-128"/>
                <a:cs typeface="ＭＳ Ｐゴシック" charset="-128"/>
              </a:rPr>
              <a:t>PC&lt;-PC+IR[8:0]</a:t>
            </a:r>
          </a:p>
        </p:txBody>
      </p:sp>
      <p:cxnSp>
        <p:nvCxnSpPr>
          <p:cNvPr id="69" name="Straight Arrow Connector 68"/>
          <p:cNvCxnSpPr/>
          <p:nvPr/>
        </p:nvCxnSpPr>
        <p:spPr bwMode="auto">
          <a:xfrm flipH="1">
            <a:off x="9601200" y="1676400"/>
            <a:ext cx="76200" cy="762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72" name="Straight Arrow Connector 71"/>
          <p:cNvCxnSpPr>
            <a:endCxn id="68" idx="0"/>
          </p:cNvCxnSpPr>
          <p:nvPr/>
        </p:nvCxnSpPr>
        <p:spPr bwMode="auto">
          <a:xfrm flipH="1">
            <a:off x="9067800" y="3429000"/>
            <a:ext cx="228600" cy="67146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8655796" y="1905000"/>
            <a:ext cx="18598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IR[15:12]=</a:t>
            </a:r>
            <a:r>
              <a:rPr lang="en-US" sz="2000" dirty="0" err="1"/>
              <a:t>BRz</a:t>
            </a:r>
            <a:endParaRPr lang="en-US" sz="2000" dirty="0"/>
          </a:p>
        </p:txBody>
      </p:sp>
      <p:sp>
        <p:nvSpPr>
          <p:cNvPr id="75" name="TextBox 74"/>
          <p:cNvSpPr txBox="1"/>
          <p:nvPr/>
        </p:nvSpPr>
        <p:spPr>
          <a:xfrm>
            <a:off x="8557890" y="3486090"/>
            <a:ext cx="633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Z=1</a:t>
            </a:r>
          </a:p>
        </p:txBody>
      </p:sp>
      <p:cxnSp>
        <p:nvCxnSpPr>
          <p:cNvPr id="76" name="Straight Arrow Connector 75"/>
          <p:cNvCxnSpPr>
            <a:endCxn id="4" idx="2"/>
          </p:cNvCxnSpPr>
          <p:nvPr/>
        </p:nvCxnSpPr>
        <p:spPr bwMode="auto">
          <a:xfrm>
            <a:off x="1689100" y="1270000"/>
            <a:ext cx="368300" cy="163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81" name="Freeform 80"/>
          <p:cNvSpPr/>
          <p:nvPr/>
        </p:nvSpPr>
        <p:spPr>
          <a:xfrm>
            <a:off x="1685925" y="1260476"/>
            <a:ext cx="8740775" cy="5521325"/>
          </a:xfrm>
          <a:custGeom>
            <a:avLst/>
            <a:gdLst>
              <a:gd name="connsiteX0" fmla="*/ 8394700 w 8737600"/>
              <a:gd name="connsiteY0" fmla="*/ 2019300 h 5232400"/>
              <a:gd name="connsiteX1" fmla="*/ 8724900 w 8737600"/>
              <a:gd name="connsiteY1" fmla="*/ 2578100 h 5232400"/>
              <a:gd name="connsiteX2" fmla="*/ 8737600 w 8737600"/>
              <a:gd name="connsiteY2" fmla="*/ 5219700 h 5232400"/>
              <a:gd name="connsiteX3" fmla="*/ 12700 w 8737600"/>
              <a:gd name="connsiteY3" fmla="*/ 5232400 h 5232400"/>
              <a:gd name="connsiteX4" fmla="*/ 0 w 8737600"/>
              <a:gd name="connsiteY4" fmla="*/ 0 h 523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37600" h="5232400">
                <a:moveTo>
                  <a:pt x="8394700" y="2019300"/>
                </a:moveTo>
                <a:lnTo>
                  <a:pt x="8724900" y="2578100"/>
                </a:lnTo>
                <a:cubicBezTo>
                  <a:pt x="8729133" y="3458633"/>
                  <a:pt x="8733367" y="4339167"/>
                  <a:pt x="8737600" y="5219700"/>
                </a:cubicBezTo>
                <a:lnTo>
                  <a:pt x="12700" y="5232400"/>
                </a:lnTo>
                <a:cubicBezTo>
                  <a:pt x="8467" y="3488267"/>
                  <a:pt x="4233" y="1744133"/>
                  <a:pt x="0" y="0"/>
                </a:cubicBezTo>
              </a:path>
            </a:pathLst>
          </a:custGeom>
          <a:ln w="19050" cmpd="sng">
            <a:solidFill>
              <a:srgbClr val="00000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84" name="Straight Arrow Connector 83"/>
          <p:cNvCxnSpPr/>
          <p:nvPr/>
        </p:nvCxnSpPr>
        <p:spPr bwMode="auto">
          <a:xfrm>
            <a:off x="6553200" y="6400800"/>
            <a:ext cx="0" cy="38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86" name="Straight Arrow Connector 85"/>
          <p:cNvCxnSpPr/>
          <p:nvPr/>
        </p:nvCxnSpPr>
        <p:spPr bwMode="auto">
          <a:xfrm>
            <a:off x="9067800" y="5105400"/>
            <a:ext cx="0" cy="16764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90" name="Straight Arrow Connector 89"/>
          <p:cNvCxnSpPr/>
          <p:nvPr/>
        </p:nvCxnSpPr>
        <p:spPr bwMode="auto">
          <a:xfrm flipH="1">
            <a:off x="1676400" y="3048000"/>
            <a:ext cx="596900" cy="163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91" name="TextBox 90"/>
          <p:cNvSpPr txBox="1"/>
          <p:nvPr/>
        </p:nvSpPr>
        <p:spPr>
          <a:xfrm>
            <a:off x="9577044" y="3505200"/>
            <a:ext cx="633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Z=0</a:t>
            </a:r>
          </a:p>
        </p:txBody>
      </p:sp>
      <p:sp>
        <p:nvSpPr>
          <p:cNvPr id="62" name="Oval 61"/>
          <p:cNvSpPr/>
          <p:nvPr/>
        </p:nvSpPr>
        <p:spPr bwMode="auto">
          <a:xfrm>
            <a:off x="8686801" y="762000"/>
            <a:ext cx="1623689" cy="990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>
            <a:off x="8253090" y="1295400"/>
            <a:ext cx="4337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52271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914400"/>
          </a:xfrm>
        </p:spPr>
        <p:txBody>
          <a:bodyPr/>
          <a:lstStyle/>
          <a:p>
            <a:r>
              <a:rPr lang="en-US" dirty="0"/>
              <a:t>Control and Status Signals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905000" y="609600"/>
            <a:ext cx="2895600" cy="990600"/>
          </a:xfrm>
        </p:spPr>
        <p:txBody>
          <a:bodyPr/>
          <a:lstStyle/>
          <a:p>
            <a:r>
              <a:rPr lang="en-US" dirty="0"/>
              <a:t>Control Signals</a:t>
            </a:r>
          </a:p>
          <a:p>
            <a:r>
              <a:rPr lang="en-US" dirty="0"/>
              <a:t>(FSM outputs)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828800" y="1477962"/>
            <a:ext cx="4191000" cy="5303838"/>
          </a:xfrm>
        </p:spPr>
        <p:txBody>
          <a:bodyPr/>
          <a:lstStyle/>
          <a:p>
            <a:r>
              <a:rPr lang="en-US" dirty="0" err="1"/>
              <a:t>MRd</a:t>
            </a:r>
            <a:r>
              <a:rPr lang="en-US" dirty="0"/>
              <a:t>: read memory</a:t>
            </a:r>
          </a:p>
          <a:p>
            <a:r>
              <a:rPr lang="en-US" dirty="0" err="1"/>
              <a:t>MWr</a:t>
            </a:r>
            <a:r>
              <a:rPr lang="en-US" dirty="0"/>
              <a:t>: write memory</a:t>
            </a:r>
          </a:p>
          <a:p>
            <a:r>
              <a:rPr lang="en-US" dirty="0"/>
              <a:t>LPC: load PC</a:t>
            </a:r>
          </a:p>
          <a:p>
            <a:r>
              <a:rPr lang="en-US" dirty="0"/>
              <a:t>LIR: load IR</a:t>
            </a:r>
          </a:p>
          <a:p>
            <a:r>
              <a:rPr lang="en-US" dirty="0"/>
              <a:t>LMAR: load MAR</a:t>
            </a:r>
          </a:p>
          <a:p>
            <a:r>
              <a:rPr lang="en-US" dirty="0"/>
              <a:t>LMDR: load MDR</a:t>
            </a:r>
          </a:p>
          <a:p>
            <a:r>
              <a:rPr lang="en-US" dirty="0"/>
              <a:t>MPC: PM mux</a:t>
            </a:r>
          </a:p>
          <a:p>
            <a:r>
              <a:rPr lang="en-US" dirty="0"/>
              <a:t>MMAR: MAR mux</a:t>
            </a:r>
          </a:p>
          <a:p>
            <a:r>
              <a:rPr lang="en-US" dirty="0"/>
              <a:t>MRF: register file mux</a:t>
            </a:r>
          </a:p>
          <a:p>
            <a:r>
              <a:rPr lang="en-US" dirty="0"/>
              <a:t>MALU: ALU mux</a:t>
            </a:r>
          </a:p>
          <a:p>
            <a:r>
              <a:rPr lang="en-US" dirty="0" err="1"/>
              <a:t>ALUop</a:t>
            </a:r>
            <a:r>
              <a:rPr lang="en-US" dirty="0"/>
              <a:t>: ALU operation</a:t>
            </a:r>
          </a:p>
          <a:p>
            <a:r>
              <a:rPr lang="en-US" dirty="0"/>
              <a:t>LCC: load condition codes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626225" y="3333750"/>
            <a:ext cx="4346575" cy="639762"/>
          </a:xfrm>
        </p:spPr>
        <p:txBody>
          <a:bodyPr/>
          <a:lstStyle/>
          <a:p>
            <a:r>
              <a:rPr lang="en-US" dirty="0"/>
              <a:t>Status Signals (FSM inputs)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626225" y="3973512"/>
            <a:ext cx="4041775" cy="2808288"/>
          </a:xfrm>
        </p:spPr>
        <p:txBody>
          <a:bodyPr/>
          <a:lstStyle/>
          <a:p>
            <a:r>
              <a:rPr lang="en-US" dirty="0"/>
              <a:t>R: Memory operation completed</a:t>
            </a:r>
          </a:p>
          <a:p>
            <a:r>
              <a:rPr lang="en-US" dirty="0"/>
              <a:t>IR[15:12]: </a:t>
            </a:r>
            <a:r>
              <a:rPr lang="en-US" dirty="0" err="1"/>
              <a:t>opcode</a:t>
            </a:r>
            <a:endParaRPr lang="en-US" dirty="0"/>
          </a:p>
          <a:p>
            <a:r>
              <a:rPr lang="en-US" dirty="0"/>
              <a:t>N: N bit of condition code</a:t>
            </a:r>
          </a:p>
          <a:p>
            <a:r>
              <a:rPr lang="en-US" dirty="0"/>
              <a:t>Z: Z bit of condition code</a:t>
            </a:r>
          </a:p>
          <a:p>
            <a:r>
              <a:rPr lang="en-US" dirty="0"/>
              <a:t>P: P bit of condition code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 bwMode="auto">
          <a:xfrm>
            <a:off x="6629400" y="838200"/>
            <a:ext cx="4041775" cy="6397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dirty="0"/>
              <a:t>Control Signals (cont.)</a:t>
            </a:r>
          </a:p>
        </p:txBody>
      </p:sp>
      <p:sp>
        <p:nvSpPr>
          <p:cNvPr id="9" name="Content Placeholder 6"/>
          <p:cNvSpPr txBox="1">
            <a:spLocks/>
          </p:cNvSpPr>
          <p:nvPr/>
        </p:nvSpPr>
        <p:spPr bwMode="auto">
          <a:xfrm>
            <a:off x="6629400" y="1477962"/>
            <a:ext cx="4041775" cy="16462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dirty="0"/>
              <a:t>RRd1: read RF port 1</a:t>
            </a:r>
          </a:p>
          <a:p>
            <a:r>
              <a:rPr lang="en-US" dirty="0"/>
              <a:t>RRd2: read RF port 2</a:t>
            </a:r>
          </a:p>
          <a:p>
            <a:r>
              <a:rPr lang="en-US" dirty="0" err="1"/>
              <a:t>RWr</a:t>
            </a:r>
            <a:r>
              <a:rPr lang="en-US" dirty="0"/>
              <a:t>: write RF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3648CC-A52C-E74F-8364-27FF30AA8BDE}"/>
              </a:ext>
            </a:extLst>
          </p:cNvPr>
          <p:cNvSpPr txBox="1"/>
          <p:nvPr/>
        </p:nvSpPr>
        <p:spPr>
          <a:xfrm rot="16200000">
            <a:off x="909924" y="1452278"/>
            <a:ext cx="12971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main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1829AA-59E3-B14F-A12C-418262AAB497}"/>
              </a:ext>
            </a:extLst>
          </p:cNvPr>
          <p:cNvSpPr txBox="1"/>
          <p:nvPr/>
        </p:nvSpPr>
        <p:spPr>
          <a:xfrm rot="16200000">
            <a:off x="952404" y="3009998"/>
            <a:ext cx="1212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load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register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95FF28-031A-964A-8134-B94C163A275B}"/>
              </a:ext>
            </a:extLst>
          </p:cNvPr>
          <p:cNvSpPr txBox="1"/>
          <p:nvPr/>
        </p:nvSpPr>
        <p:spPr>
          <a:xfrm rot="16200000">
            <a:off x="1003700" y="4558902"/>
            <a:ext cx="11095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mux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control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F88349-F26F-614D-B1CF-F629F8A71C59}"/>
              </a:ext>
            </a:extLst>
          </p:cNvPr>
          <p:cNvSpPr txBox="1"/>
          <p:nvPr/>
        </p:nvSpPr>
        <p:spPr>
          <a:xfrm rot="16200000">
            <a:off x="9944004" y="1299878"/>
            <a:ext cx="1212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register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file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AFF0D7-C0E4-6E4C-A450-73A7178E7333}"/>
              </a:ext>
            </a:extLst>
          </p:cNvPr>
          <p:cNvSpPr txBox="1"/>
          <p:nvPr/>
        </p:nvSpPr>
        <p:spPr>
          <a:xfrm rot="16200000">
            <a:off x="1074828" y="6099563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misc.</a:t>
            </a:r>
          </a:p>
        </p:txBody>
      </p:sp>
    </p:spTree>
    <p:extLst>
      <p:ext uri="{BB962C8B-B14F-4D97-AF65-F5344CB8AC3E}">
        <p14:creationId xmlns:p14="http://schemas.microsoft.com/office/powerpoint/2010/main" val="241489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-76200"/>
            <a:ext cx="9144000" cy="762000"/>
          </a:xfrm>
        </p:spPr>
        <p:txBody>
          <a:bodyPr/>
          <a:lstStyle/>
          <a:p>
            <a:r>
              <a:rPr lang="en-US" sz="3200" dirty="0"/>
              <a:t>LC-3 Control Unit (ADD, LDR, </a:t>
            </a:r>
            <a:r>
              <a:rPr lang="en-US" sz="3200" dirty="0" err="1"/>
              <a:t>BRz</a:t>
            </a:r>
            <a:r>
              <a:rPr lang="en-US" sz="3200" dirty="0"/>
              <a:t> Instructions)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 bwMode="auto">
          <a:xfrm>
            <a:off x="6553200" y="3473510"/>
            <a:ext cx="0" cy="4572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53" name="Oval 52"/>
          <p:cNvSpPr/>
          <p:nvPr/>
        </p:nvSpPr>
        <p:spPr bwMode="auto">
          <a:xfrm>
            <a:off x="2286000" y="2482910"/>
            <a:ext cx="2514600" cy="990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ea typeface="ＭＳ Ｐゴシック" charset="-128"/>
                <a:cs typeface="ＭＳ Ｐゴシック" charset="-128"/>
              </a:rPr>
              <a:t>RRd1; RRd2; MALU=RF; </a:t>
            </a:r>
            <a:r>
              <a:rPr lang="en-US" sz="1400" dirty="0" err="1">
                <a:ea typeface="ＭＳ Ｐゴシック" charset="-128"/>
                <a:cs typeface="ＭＳ Ｐゴシック" charset="-128"/>
              </a:rPr>
              <a:t>ALUOp</a:t>
            </a:r>
            <a:r>
              <a:rPr lang="en-US" sz="1400" dirty="0">
                <a:ea typeface="ＭＳ Ｐゴシック" charset="-128"/>
                <a:cs typeface="ＭＳ Ｐゴシック" charset="-128"/>
              </a:rPr>
              <a:t>=add; LCC; MRF=ALU; </a:t>
            </a:r>
            <a:r>
              <a:rPr lang="en-US" sz="1400" dirty="0" err="1">
                <a:ea typeface="ＭＳ Ｐゴシック" charset="-128"/>
                <a:cs typeface="ＭＳ Ｐゴシック" charset="-128"/>
              </a:rPr>
              <a:t>RWr</a:t>
            </a:r>
            <a:r>
              <a:rPr lang="en-US" sz="1400" dirty="0">
                <a:ea typeface="ＭＳ Ｐゴシック" charset="-128"/>
                <a:cs typeface="ＭＳ Ｐゴシック" charset="-128"/>
              </a:rPr>
              <a:t>;</a:t>
            </a:r>
          </a:p>
        </p:txBody>
      </p:sp>
      <p:sp>
        <p:nvSpPr>
          <p:cNvPr id="54" name="Oval 53"/>
          <p:cNvSpPr/>
          <p:nvPr/>
        </p:nvSpPr>
        <p:spPr bwMode="auto">
          <a:xfrm>
            <a:off x="5257800" y="2482910"/>
            <a:ext cx="2590800" cy="990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dirty="0">
                <a:ea typeface="ＭＳ Ｐゴシック" charset="-128"/>
                <a:cs typeface="ＭＳ Ｐゴシック" charset="-128"/>
              </a:rPr>
              <a:t>RRd1; MALU=IR </a:t>
            </a:r>
            <a:r>
              <a:rPr lang="en-US" sz="1600" dirty="0" err="1">
                <a:ea typeface="ＭＳ Ｐゴシック" charset="-128"/>
                <a:cs typeface="ＭＳ Ｐゴシック" charset="-128"/>
              </a:rPr>
              <a:t>ALUOp</a:t>
            </a:r>
            <a:r>
              <a:rPr lang="en-US" sz="1600" dirty="0">
                <a:ea typeface="ＭＳ Ｐゴシック" charset="-128"/>
                <a:cs typeface="ＭＳ Ｐゴシック" charset="-128"/>
              </a:rPr>
              <a:t>=add; MMAR=ALU; LMAR</a:t>
            </a:r>
          </a:p>
        </p:txBody>
      </p:sp>
      <p:sp>
        <p:nvSpPr>
          <p:cNvPr id="55" name="Curved Left Arrow 54"/>
          <p:cNvSpPr/>
          <p:nvPr/>
        </p:nvSpPr>
        <p:spPr bwMode="auto">
          <a:xfrm rot="13589192">
            <a:off x="5096619" y="3822993"/>
            <a:ext cx="470676" cy="399350"/>
          </a:xfrm>
          <a:prstGeom prst="curvedLeftArrow">
            <a:avLst>
              <a:gd name="adj1" fmla="val 0"/>
              <a:gd name="adj2" fmla="val 28174"/>
              <a:gd name="adj3" fmla="val 40000"/>
            </a:avLst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95801" y="3702110"/>
            <a:ext cx="662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R=0</a:t>
            </a:r>
          </a:p>
        </p:txBody>
      </p:sp>
      <p:sp>
        <p:nvSpPr>
          <p:cNvPr id="57" name="Oval 56"/>
          <p:cNvSpPr/>
          <p:nvPr/>
        </p:nvSpPr>
        <p:spPr bwMode="auto">
          <a:xfrm>
            <a:off x="5257800" y="3945042"/>
            <a:ext cx="2590800" cy="990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dirty="0" err="1">
                <a:ea typeface="ＭＳ Ｐゴシック" charset="-128"/>
                <a:cs typeface="ＭＳ Ｐゴシック" charset="-128"/>
              </a:rPr>
              <a:t>MRd</a:t>
            </a:r>
            <a:r>
              <a:rPr lang="en-US" sz="2000" dirty="0">
                <a:ea typeface="ＭＳ Ｐゴシック" charset="-128"/>
                <a:cs typeface="ＭＳ Ｐゴシック" charset="-128"/>
              </a:rPr>
              <a:t>; LMDR</a:t>
            </a:r>
          </a:p>
        </p:txBody>
      </p:sp>
      <p:sp>
        <p:nvSpPr>
          <p:cNvPr id="58" name="Oval 57"/>
          <p:cNvSpPr/>
          <p:nvPr/>
        </p:nvSpPr>
        <p:spPr bwMode="auto">
          <a:xfrm>
            <a:off x="5257800" y="5359400"/>
            <a:ext cx="2590800" cy="990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dirty="0">
                <a:ea typeface="ＭＳ Ｐゴシック" charset="-128"/>
                <a:cs typeface="ＭＳ Ｐゴシック" charset="-128"/>
              </a:rPr>
              <a:t>MRF=MDR; </a:t>
            </a:r>
            <a:r>
              <a:rPr lang="en-US" sz="2000" dirty="0" err="1">
                <a:ea typeface="ＭＳ Ｐゴシック" charset="-128"/>
                <a:cs typeface="ＭＳ Ｐゴシック" charset="-128"/>
              </a:rPr>
              <a:t>RWr</a:t>
            </a:r>
            <a:r>
              <a:rPr lang="en-US" sz="2000" dirty="0">
                <a:ea typeface="ＭＳ Ｐゴシック" charset="-128"/>
                <a:cs typeface="ＭＳ Ｐゴシック" charset="-128"/>
              </a:rPr>
              <a:t>; LCC</a:t>
            </a:r>
          </a:p>
        </p:txBody>
      </p:sp>
      <p:cxnSp>
        <p:nvCxnSpPr>
          <p:cNvPr id="59" name="Straight Arrow Connector 58"/>
          <p:cNvCxnSpPr/>
          <p:nvPr/>
        </p:nvCxnSpPr>
        <p:spPr bwMode="auto">
          <a:xfrm>
            <a:off x="6553200" y="4902200"/>
            <a:ext cx="0" cy="4572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5867401" y="4959290"/>
            <a:ext cx="662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R=1</a:t>
            </a:r>
          </a:p>
        </p:txBody>
      </p:sp>
      <p:cxnSp>
        <p:nvCxnSpPr>
          <p:cNvPr id="61" name="Straight Arrow Connector 60"/>
          <p:cNvCxnSpPr>
            <a:endCxn id="53" idx="7"/>
          </p:cNvCxnSpPr>
          <p:nvPr/>
        </p:nvCxnSpPr>
        <p:spPr bwMode="auto">
          <a:xfrm flipH="1">
            <a:off x="4432346" y="1524000"/>
            <a:ext cx="4406855" cy="110398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3810000" y="2006600"/>
            <a:ext cx="1916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IR[15:12]=ADD</a:t>
            </a:r>
          </a:p>
        </p:txBody>
      </p:sp>
      <p:cxnSp>
        <p:nvCxnSpPr>
          <p:cNvPr id="64" name="Straight Arrow Connector 63"/>
          <p:cNvCxnSpPr>
            <a:endCxn id="54" idx="7"/>
          </p:cNvCxnSpPr>
          <p:nvPr/>
        </p:nvCxnSpPr>
        <p:spPr bwMode="auto">
          <a:xfrm flipH="1">
            <a:off x="7469186" y="1676400"/>
            <a:ext cx="1598614" cy="95158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6465214" y="2063690"/>
            <a:ext cx="18883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IR[15:12]=LDR</a:t>
            </a:r>
          </a:p>
        </p:txBody>
      </p:sp>
      <p:sp>
        <p:nvSpPr>
          <p:cNvPr id="67" name="Oval 66"/>
          <p:cNvSpPr/>
          <p:nvPr/>
        </p:nvSpPr>
        <p:spPr bwMode="auto">
          <a:xfrm>
            <a:off x="8763000" y="2463800"/>
            <a:ext cx="1828800" cy="990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8153400" y="4049668"/>
            <a:ext cx="1828800" cy="990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dirty="0">
                <a:ea typeface="ＭＳ Ｐゴシック" charset="-128"/>
                <a:cs typeface="ＭＳ Ｐゴシック" charset="-128"/>
              </a:rPr>
              <a:t>MPC=IR; LPC</a:t>
            </a:r>
          </a:p>
        </p:txBody>
      </p:sp>
      <p:cxnSp>
        <p:nvCxnSpPr>
          <p:cNvPr id="69" name="Straight Arrow Connector 68"/>
          <p:cNvCxnSpPr>
            <a:endCxn id="67" idx="0"/>
          </p:cNvCxnSpPr>
          <p:nvPr/>
        </p:nvCxnSpPr>
        <p:spPr bwMode="auto">
          <a:xfrm>
            <a:off x="9601200" y="1752600"/>
            <a:ext cx="76200" cy="7112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72" name="Straight Arrow Connector 71"/>
          <p:cNvCxnSpPr>
            <a:endCxn id="68" idx="0"/>
          </p:cNvCxnSpPr>
          <p:nvPr/>
        </p:nvCxnSpPr>
        <p:spPr bwMode="auto">
          <a:xfrm flipH="1">
            <a:off x="9067800" y="3378200"/>
            <a:ext cx="228600" cy="67146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8655796" y="1854200"/>
            <a:ext cx="18598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IR[15:12]=</a:t>
            </a:r>
            <a:r>
              <a:rPr lang="en-US" sz="2000" dirty="0" err="1"/>
              <a:t>BRz</a:t>
            </a:r>
            <a:endParaRPr lang="en-US" sz="2000" dirty="0"/>
          </a:p>
        </p:txBody>
      </p:sp>
      <p:sp>
        <p:nvSpPr>
          <p:cNvPr id="75" name="TextBox 74"/>
          <p:cNvSpPr txBox="1"/>
          <p:nvPr/>
        </p:nvSpPr>
        <p:spPr>
          <a:xfrm>
            <a:off x="8557890" y="3435290"/>
            <a:ext cx="633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Z=1</a:t>
            </a:r>
          </a:p>
        </p:txBody>
      </p:sp>
      <p:sp>
        <p:nvSpPr>
          <p:cNvPr id="81" name="Freeform 80"/>
          <p:cNvSpPr/>
          <p:nvPr/>
        </p:nvSpPr>
        <p:spPr>
          <a:xfrm>
            <a:off x="1689100" y="1263650"/>
            <a:ext cx="8737600" cy="5467350"/>
          </a:xfrm>
          <a:custGeom>
            <a:avLst/>
            <a:gdLst>
              <a:gd name="connsiteX0" fmla="*/ 8394700 w 8737600"/>
              <a:gd name="connsiteY0" fmla="*/ 2019300 h 5232400"/>
              <a:gd name="connsiteX1" fmla="*/ 8724900 w 8737600"/>
              <a:gd name="connsiteY1" fmla="*/ 2578100 h 5232400"/>
              <a:gd name="connsiteX2" fmla="*/ 8737600 w 8737600"/>
              <a:gd name="connsiteY2" fmla="*/ 5219700 h 5232400"/>
              <a:gd name="connsiteX3" fmla="*/ 12700 w 8737600"/>
              <a:gd name="connsiteY3" fmla="*/ 5232400 h 5232400"/>
              <a:gd name="connsiteX4" fmla="*/ 0 w 8737600"/>
              <a:gd name="connsiteY4" fmla="*/ 0 h 523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37600" h="5232400">
                <a:moveTo>
                  <a:pt x="8394700" y="2019300"/>
                </a:moveTo>
                <a:lnTo>
                  <a:pt x="8724900" y="2578100"/>
                </a:lnTo>
                <a:cubicBezTo>
                  <a:pt x="8729133" y="3458633"/>
                  <a:pt x="8733367" y="4339167"/>
                  <a:pt x="8737600" y="5219700"/>
                </a:cubicBezTo>
                <a:lnTo>
                  <a:pt x="12700" y="5232400"/>
                </a:lnTo>
                <a:cubicBezTo>
                  <a:pt x="8467" y="3488267"/>
                  <a:pt x="4233" y="1744133"/>
                  <a:pt x="0" y="0"/>
                </a:cubicBezTo>
              </a:path>
            </a:pathLst>
          </a:custGeom>
          <a:ln w="19050" cmpd="sng">
            <a:solidFill>
              <a:srgbClr val="00000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84" name="Straight Arrow Connector 83"/>
          <p:cNvCxnSpPr/>
          <p:nvPr/>
        </p:nvCxnSpPr>
        <p:spPr bwMode="auto">
          <a:xfrm>
            <a:off x="6553200" y="6350000"/>
            <a:ext cx="0" cy="38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86" name="Straight Arrow Connector 85"/>
          <p:cNvCxnSpPr/>
          <p:nvPr/>
        </p:nvCxnSpPr>
        <p:spPr bwMode="auto">
          <a:xfrm>
            <a:off x="9067800" y="5054600"/>
            <a:ext cx="0" cy="16764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90" name="Straight Arrow Connector 89"/>
          <p:cNvCxnSpPr/>
          <p:nvPr/>
        </p:nvCxnSpPr>
        <p:spPr bwMode="auto">
          <a:xfrm flipH="1">
            <a:off x="1676400" y="2997200"/>
            <a:ext cx="596900" cy="163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91" name="TextBox 90"/>
          <p:cNvSpPr txBox="1"/>
          <p:nvPr/>
        </p:nvSpPr>
        <p:spPr>
          <a:xfrm>
            <a:off x="9577044" y="3454400"/>
            <a:ext cx="633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Z=0</a:t>
            </a:r>
          </a:p>
        </p:txBody>
      </p:sp>
      <p:cxnSp>
        <p:nvCxnSpPr>
          <p:cNvPr id="37" name="Straight Arrow Connector 36"/>
          <p:cNvCxnSpPr>
            <a:stCxn id="39" idx="6"/>
          </p:cNvCxnSpPr>
          <p:nvPr/>
        </p:nvCxnSpPr>
        <p:spPr bwMode="auto">
          <a:xfrm>
            <a:off x="4267200" y="1271632"/>
            <a:ext cx="381000" cy="2376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9" name="Oval 38"/>
          <p:cNvSpPr/>
          <p:nvPr/>
        </p:nvSpPr>
        <p:spPr bwMode="auto">
          <a:xfrm>
            <a:off x="2057400" y="776332"/>
            <a:ext cx="2209800" cy="990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800" dirty="0">
                <a:ea typeface="ＭＳ Ｐゴシック" charset="-128"/>
                <a:cs typeface="ＭＳ Ｐゴシック" charset="-128"/>
              </a:rPr>
              <a:t>MMAR=PC; LMAR; MPC=1; LPC</a:t>
            </a:r>
          </a:p>
        </p:txBody>
      </p:sp>
      <p:sp>
        <p:nvSpPr>
          <p:cNvPr id="40" name="Curved Left Arrow 39"/>
          <p:cNvSpPr/>
          <p:nvPr/>
        </p:nvSpPr>
        <p:spPr bwMode="auto">
          <a:xfrm rot="13589192">
            <a:off x="4487019" y="654283"/>
            <a:ext cx="470676" cy="399350"/>
          </a:xfrm>
          <a:prstGeom prst="curvedLeftArrow">
            <a:avLst>
              <a:gd name="adj1" fmla="val 0"/>
              <a:gd name="adj2" fmla="val 28174"/>
              <a:gd name="adj3" fmla="val 40000"/>
            </a:avLst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86201" y="533400"/>
            <a:ext cx="662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R=0</a:t>
            </a:r>
          </a:p>
        </p:txBody>
      </p:sp>
      <p:sp>
        <p:nvSpPr>
          <p:cNvPr id="42" name="Oval 41"/>
          <p:cNvSpPr/>
          <p:nvPr/>
        </p:nvSpPr>
        <p:spPr bwMode="auto">
          <a:xfrm>
            <a:off x="4648200" y="776332"/>
            <a:ext cx="1524000" cy="990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dirty="0" err="1">
                <a:ea typeface="ＭＳ Ｐゴシック" charset="-128"/>
                <a:cs typeface="ＭＳ Ｐゴシック" charset="-128"/>
              </a:rPr>
              <a:t>MRd</a:t>
            </a:r>
            <a:r>
              <a:rPr lang="en-US" sz="2000" dirty="0">
                <a:ea typeface="ＭＳ Ｐゴシック" charset="-128"/>
                <a:cs typeface="ＭＳ Ｐゴシック" charset="-128"/>
              </a:rPr>
              <a:t>; LMDR</a:t>
            </a:r>
          </a:p>
        </p:txBody>
      </p:sp>
      <p:sp>
        <p:nvSpPr>
          <p:cNvPr id="43" name="Oval 42"/>
          <p:cNvSpPr/>
          <p:nvPr/>
        </p:nvSpPr>
        <p:spPr bwMode="auto">
          <a:xfrm>
            <a:off x="6605912" y="776332"/>
            <a:ext cx="1623689" cy="990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dirty="0">
                <a:ea typeface="ＭＳ Ｐゴシック" charset="-128"/>
                <a:cs typeface="ＭＳ Ｐゴシック" charset="-128"/>
              </a:rPr>
              <a:t>LIR</a:t>
            </a:r>
          </a:p>
        </p:txBody>
      </p:sp>
      <p:cxnSp>
        <p:nvCxnSpPr>
          <p:cNvPr id="44" name="Straight Arrow Connector 43"/>
          <p:cNvCxnSpPr>
            <a:stCxn id="42" idx="6"/>
            <a:endCxn id="43" idx="2"/>
          </p:cNvCxnSpPr>
          <p:nvPr/>
        </p:nvCxnSpPr>
        <p:spPr bwMode="auto">
          <a:xfrm>
            <a:off x="6172201" y="1271632"/>
            <a:ext cx="4337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6096001" y="742890"/>
            <a:ext cx="662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R=1</a:t>
            </a:r>
          </a:p>
        </p:txBody>
      </p:sp>
      <p:cxnSp>
        <p:nvCxnSpPr>
          <p:cNvPr id="46" name="Straight Arrow Connector 45"/>
          <p:cNvCxnSpPr>
            <a:endCxn id="39" idx="2"/>
          </p:cNvCxnSpPr>
          <p:nvPr/>
        </p:nvCxnSpPr>
        <p:spPr bwMode="auto">
          <a:xfrm>
            <a:off x="1689100" y="1270000"/>
            <a:ext cx="368300" cy="163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48" name="Oval 47"/>
          <p:cNvSpPr/>
          <p:nvPr/>
        </p:nvSpPr>
        <p:spPr bwMode="auto">
          <a:xfrm>
            <a:off x="8686801" y="762000"/>
            <a:ext cx="1623689" cy="990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49" name="Straight Arrow Connector 48"/>
          <p:cNvCxnSpPr/>
          <p:nvPr/>
        </p:nvCxnSpPr>
        <p:spPr bwMode="auto">
          <a:xfrm>
            <a:off x="8253090" y="1295400"/>
            <a:ext cx="4337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81174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09800" y="-76200"/>
            <a:ext cx="7772400" cy="1143000"/>
          </a:xfrm>
        </p:spPr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3962400"/>
          </a:xfrm>
        </p:spPr>
        <p:txBody>
          <a:bodyPr/>
          <a:lstStyle/>
          <a:p>
            <a:r>
              <a:rPr lang="en-US" sz="2800" dirty="0"/>
              <a:t>The data path and control unit shown so far only </a:t>
            </a:r>
            <a:r>
              <a:rPr lang="en-US" sz="2800" dirty="0" smtClean="0"/>
              <a:t>represent </a:t>
            </a:r>
            <a:r>
              <a:rPr lang="en-US" sz="2800" dirty="0"/>
              <a:t>the realization of three machine instructions; one must continue design process for the full instruction set</a:t>
            </a:r>
          </a:p>
          <a:p>
            <a:r>
              <a:rPr lang="en-US" sz="2800" dirty="0"/>
              <a:t>It is convenient to define a “bus” in the data path to carry signals among multiple sources and destinations of data</a:t>
            </a:r>
          </a:p>
          <a:p>
            <a:pPr lvl="1"/>
            <a:r>
              <a:rPr lang="en-US" sz="2400" dirty="0"/>
              <a:t>Only one source device can put data on bus at one time!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765106" y="4343400"/>
            <a:ext cx="8804135" cy="1604665"/>
            <a:chOff x="241105" y="5257800"/>
            <a:chExt cx="8804135" cy="1604665"/>
          </a:xfrm>
        </p:grpSpPr>
        <p:cxnSp>
          <p:nvCxnSpPr>
            <p:cNvPr id="6" name="Straight Connector 5"/>
            <p:cNvCxnSpPr/>
            <p:nvPr/>
          </p:nvCxnSpPr>
          <p:spPr bwMode="auto">
            <a:xfrm>
              <a:off x="1066800" y="6553200"/>
              <a:ext cx="6934200" cy="0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" name="Rectangle 6"/>
            <p:cNvSpPr/>
            <p:nvPr/>
          </p:nvSpPr>
          <p:spPr bwMode="auto">
            <a:xfrm>
              <a:off x="1219200" y="5490865"/>
              <a:ext cx="685800" cy="304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057400" y="5490865"/>
              <a:ext cx="685800" cy="304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276600" y="5490865"/>
              <a:ext cx="685800" cy="304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43200" y="5334000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5029200" y="5643265"/>
              <a:ext cx="685800" cy="304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5867400" y="5643265"/>
              <a:ext cx="685800" cy="304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7086600" y="5643265"/>
              <a:ext cx="685800" cy="304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53200" y="5486400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cxnSp>
          <p:nvCxnSpPr>
            <p:cNvPr id="16" name="Straight Arrow Connector 15"/>
            <p:cNvCxnSpPr>
              <a:endCxn id="11" idx="2"/>
            </p:cNvCxnSpPr>
            <p:nvPr/>
          </p:nvCxnSpPr>
          <p:spPr bwMode="auto">
            <a:xfrm flipH="1" flipV="1">
              <a:off x="5372100" y="5948065"/>
              <a:ext cx="12700" cy="60196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Arrow Connector 20"/>
            <p:cNvCxnSpPr/>
            <p:nvPr/>
          </p:nvCxnSpPr>
          <p:spPr bwMode="auto">
            <a:xfrm flipH="1" flipV="1">
              <a:off x="6235700" y="5943600"/>
              <a:ext cx="12700" cy="60196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Straight Arrow Connector 21"/>
            <p:cNvCxnSpPr/>
            <p:nvPr/>
          </p:nvCxnSpPr>
          <p:spPr bwMode="auto">
            <a:xfrm flipH="1" flipV="1">
              <a:off x="7454900" y="5939135"/>
              <a:ext cx="12700" cy="60196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0" name="Group 29"/>
            <p:cNvGrpSpPr/>
            <p:nvPr/>
          </p:nvGrpSpPr>
          <p:grpSpPr>
            <a:xfrm>
              <a:off x="1587500" y="5791200"/>
              <a:ext cx="241300" cy="754360"/>
              <a:chOff x="1435100" y="5638800"/>
              <a:chExt cx="241300" cy="754360"/>
            </a:xfrm>
          </p:grpSpPr>
          <p:cxnSp>
            <p:nvCxnSpPr>
              <p:cNvPr id="23" name="Straight Arrow Connector 22"/>
              <p:cNvCxnSpPr/>
              <p:nvPr/>
            </p:nvCxnSpPr>
            <p:spPr bwMode="auto">
              <a:xfrm>
                <a:off x="1447800" y="6019800"/>
                <a:ext cx="0" cy="373360"/>
              </a:xfrm>
              <a:prstGeom prst="straightConnector1">
                <a:avLst/>
              </a:prstGeom>
              <a:solidFill>
                <a:schemeClr val="accent1"/>
              </a:solidFill>
              <a:ln w="762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6" name="Straight Arrow Connector 25"/>
              <p:cNvCxnSpPr/>
              <p:nvPr/>
            </p:nvCxnSpPr>
            <p:spPr bwMode="auto">
              <a:xfrm>
                <a:off x="1447800" y="5638800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762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8" name="Straight Arrow Connector 27"/>
              <p:cNvCxnSpPr/>
              <p:nvPr/>
            </p:nvCxnSpPr>
            <p:spPr bwMode="auto">
              <a:xfrm>
                <a:off x="1435100" y="5829300"/>
                <a:ext cx="241300" cy="190500"/>
              </a:xfrm>
              <a:prstGeom prst="straightConnector1">
                <a:avLst/>
              </a:prstGeom>
              <a:solidFill>
                <a:schemeClr val="accent1"/>
              </a:solidFill>
              <a:ln w="762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31" name="Group 30"/>
            <p:cNvGrpSpPr/>
            <p:nvPr/>
          </p:nvGrpSpPr>
          <p:grpSpPr>
            <a:xfrm>
              <a:off x="2425700" y="5791200"/>
              <a:ext cx="241300" cy="754360"/>
              <a:chOff x="1435100" y="5638800"/>
              <a:chExt cx="241300" cy="754360"/>
            </a:xfrm>
          </p:grpSpPr>
          <p:cxnSp>
            <p:nvCxnSpPr>
              <p:cNvPr id="32" name="Straight Arrow Connector 31"/>
              <p:cNvCxnSpPr/>
              <p:nvPr/>
            </p:nvCxnSpPr>
            <p:spPr bwMode="auto">
              <a:xfrm>
                <a:off x="1447800" y="6019800"/>
                <a:ext cx="0" cy="373360"/>
              </a:xfrm>
              <a:prstGeom prst="straightConnector1">
                <a:avLst/>
              </a:prstGeom>
              <a:solidFill>
                <a:schemeClr val="accent1"/>
              </a:solidFill>
              <a:ln w="762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3" name="Straight Arrow Connector 32"/>
              <p:cNvCxnSpPr/>
              <p:nvPr/>
            </p:nvCxnSpPr>
            <p:spPr bwMode="auto">
              <a:xfrm>
                <a:off x="1447800" y="5638800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762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4" name="Straight Arrow Connector 33"/>
              <p:cNvCxnSpPr/>
              <p:nvPr/>
            </p:nvCxnSpPr>
            <p:spPr bwMode="auto">
              <a:xfrm>
                <a:off x="1435100" y="5829300"/>
                <a:ext cx="241300" cy="190500"/>
              </a:xfrm>
              <a:prstGeom prst="straightConnector1">
                <a:avLst/>
              </a:prstGeom>
              <a:solidFill>
                <a:schemeClr val="accent1"/>
              </a:solidFill>
              <a:ln w="762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35" name="Group 34"/>
            <p:cNvGrpSpPr/>
            <p:nvPr/>
          </p:nvGrpSpPr>
          <p:grpSpPr>
            <a:xfrm>
              <a:off x="3644900" y="5791200"/>
              <a:ext cx="241300" cy="754360"/>
              <a:chOff x="1435100" y="5638800"/>
              <a:chExt cx="241300" cy="754360"/>
            </a:xfrm>
          </p:grpSpPr>
          <p:cxnSp>
            <p:nvCxnSpPr>
              <p:cNvPr id="36" name="Straight Arrow Connector 35"/>
              <p:cNvCxnSpPr/>
              <p:nvPr/>
            </p:nvCxnSpPr>
            <p:spPr bwMode="auto">
              <a:xfrm>
                <a:off x="1447800" y="6019800"/>
                <a:ext cx="0" cy="373360"/>
              </a:xfrm>
              <a:prstGeom prst="straightConnector1">
                <a:avLst/>
              </a:prstGeom>
              <a:solidFill>
                <a:schemeClr val="accent1"/>
              </a:solidFill>
              <a:ln w="762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7" name="Straight Arrow Connector 36"/>
              <p:cNvCxnSpPr/>
              <p:nvPr/>
            </p:nvCxnSpPr>
            <p:spPr bwMode="auto">
              <a:xfrm>
                <a:off x="1447800" y="5638800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762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8" name="Straight Arrow Connector 37"/>
              <p:cNvCxnSpPr/>
              <p:nvPr/>
            </p:nvCxnSpPr>
            <p:spPr bwMode="auto">
              <a:xfrm>
                <a:off x="1435100" y="5829300"/>
                <a:ext cx="241300" cy="190500"/>
              </a:xfrm>
              <a:prstGeom prst="straightConnector1">
                <a:avLst/>
              </a:prstGeom>
              <a:solidFill>
                <a:schemeClr val="accent1"/>
              </a:solidFill>
              <a:ln w="762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sp>
          <p:nvSpPr>
            <p:cNvPr id="39" name="TextBox 38"/>
            <p:cNvSpPr txBox="1"/>
            <p:nvPr/>
          </p:nvSpPr>
          <p:spPr>
            <a:xfrm>
              <a:off x="309704" y="6400800"/>
              <a:ext cx="6808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bus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41105" y="5311914"/>
              <a:ext cx="105429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source</a:t>
              </a:r>
            </a:p>
            <a:p>
              <a:pPr algn="ctr"/>
              <a:r>
                <a:rPr lang="en-US" sz="2000" dirty="0"/>
                <a:t>devices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620000" y="5257800"/>
              <a:ext cx="14252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destination</a:t>
              </a:r>
            </a:p>
            <a:p>
              <a:pPr algn="ctr"/>
              <a:r>
                <a:rPr lang="en-US" sz="2000" dirty="0"/>
                <a:t>devices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507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286000"/>
            <a:ext cx="2057400" cy="2133600"/>
          </a:xfrm>
        </p:spPr>
        <p:txBody>
          <a:bodyPr/>
          <a:lstStyle/>
          <a:p>
            <a:r>
              <a:rPr lang="en-US" dirty="0"/>
              <a:t>LC-3</a:t>
            </a:r>
            <a:br>
              <a:rPr lang="en-US" dirty="0"/>
            </a:br>
            <a:r>
              <a:rPr lang="en-US" dirty="0"/>
              <a:t>Data Path</a:t>
            </a:r>
          </a:p>
        </p:txBody>
      </p:sp>
      <p:pic>
        <p:nvPicPr>
          <p:cNvPr id="3" name="Picture 9" descr="C:\common\PattPatel slides\e2\pat67509_051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76201"/>
            <a:ext cx="5257800" cy="6725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622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-152400"/>
            <a:ext cx="8458200" cy="1143000"/>
          </a:xfrm>
        </p:spPr>
        <p:txBody>
          <a:bodyPr/>
          <a:lstStyle/>
          <a:p>
            <a:r>
              <a:rPr lang="en-US" dirty="0"/>
              <a:t>Summary: CPU Design Process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334000"/>
          </a:xfrm>
        </p:spPr>
        <p:txBody>
          <a:bodyPr/>
          <a:lstStyle/>
          <a:p>
            <a:pPr>
              <a:spcBef>
                <a:spcPts val="72"/>
              </a:spcBef>
            </a:pPr>
            <a:r>
              <a:rPr lang="en-US" sz="2800" dirty="0"/>
              <a:t>CPU = Data Path + Control Unit</a:t>
            </a:r>
          </a:p>
          <a:p>
            <a:pPr>
              <a:spcBef>
                <a:spcPts val="72"/>
              </a:spcBef>
            </a:pPr>
            <a:r>
              <a:rPr lang="en-US" sz="2800" dirty="0"/>
              <a:t>Data path design: determine what components you need</a:t>
            </a:r>
          </a:p>
          <a:p>
            <a:pPr lvl="1">
              <a:spcBef>
                <a:spcPts val="72"/>
              </a:spcBef>
            </a:pPr>
            <a:r>
              <a:rPr lang="en-US" sz="2400" dirty="0"/>
              <a:t>Memory visible to machine code programmer/compiler  (PC, registers, condition codes)</a:t>
            </a:r>
          </a:p>
          <a:p>
            <a:pPr lvl="1">
              <a:spcBef>
                <a:spcPts val="72"/>
              </a:spcBef>
            </a:pPr>
            <a:r>
              <a:rPr lang="en-US" sz="2400" dirty="0"/>
              <a:t>Memory and memory interface (MAR, MDR)</a:t>
            </a:r>
          </a:p>
          <a:p>
            <a:pPr lvl="1">
              <a:spcBef>
                <a:spcPts val="72"/>
              </a:spcBef>
            </a:pPr>
            <a:r>
              <a:rPr lang="en-US" sz="2400" dirty="0"/>
              <a:t>Instruction Register (IR)</a:t>
            </a:r>
          </a:p>
          <a:p>
            <a:pPr lvl="1">
              <a:spcBef>
                <a:spcPts val="72"/>
              </a:spcBef>
            </a:pPr>
            <a:r>
              <a:rPr lang="en-US" sz="2400" dirty="0"/>
              <a:t>ALU(s)</a:t>
            </a:r>
          </a:p>
          <a:p>
            <a:pPr>
              <a:spcBef>
                <a:spcPts val="72"/>
              </a:spcBef>
            </a:pPr>
            <a:r>
              <a:rPr lang="en-US" sz="2800" dirty="0"/>
              <a:t>Control Unit: design finite state machine</a:t>
            </a:r>
          </a:p>
          <a:p>
            <a:pPr lvl="1">
              <a:spcBef>
                <a:spcPts val="72"/>
              </a:spcBef>
            </a:pPr>
            <a:r>
              <a:rPr lang="en-US" sz="2400" dirty="0"/>
              <a:t>Implement instruction processing cycle: Instruction Fetch, decode, operand fetch, execute, store result</a:t>
            </a:r>
          </a:p>
          <a:p>
            <a:pPr lvl="1">
              <a:spcBef>
                <a:spcPts val="72"/>
              </a:spcBef>
            </a:pPr>
            <a:r>
              <a:rPr lang="en-US" sz="2400" dirty="0"/>
              <a:t>Determines interconnection among the components in the data path design</a:t>
            </a:r>
          </a:p>
        </p:txBody>
      </p:sp>
    </p:spTree>
    <p:extLst>
      <p:ext uri="{BB962C8B-B14F-4D97-AF65-F5344CB8AC3E}">
        <p14:creationId xmlns:p14="http://schemas.microsoft.com/office/powerpoint/2010/main" val="276735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US" dirty="0"/>
              <a:t>Interpreters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10972800" cy="5791200"/>
          </a:xfrm>
        </p:spPr>
        <p:txBody>
          <a:bodyPr/>
          <a:lstStyle/>
          <a:p>
            <a:r>
              <a:rPr lang="en-US" sz="2800" dirty="0"/>
              <a:t>An interpreter is need to perform (execute) the instructions specified by the program</a:t>
            </a:r>
          </a:p>
          <a:p>
            <a:r>
              <a:rPr lang="en-US" sz="2800" dirty="0"/>
              <a:t>Machine language is interpreted by CPU hardware</a:t>
            </a:r>
          </a:p>
          <a:p>
            <a:pPr lvl="1"/>
            <a:r>
              <a:rPr lang="en-US" sz="2400" dirty="0"/>
              <a:t>Fast, efficient execution</a:t>
            </a:r>
          </a:p>
          <a:p>
            <a:pPr lvl="1"/>
            <a:r>
              <a:rPr lang="en-US" sz="2400" dirty="0"/>
              <a:t>Must use a compiler to translate high level language code to machine language code</a:t>
            </a:r>
          </a:p>
          <a:p>
            <a:pPr lvl="1"/>
            <a:r>
              <a:rPr lang="en-US" sz="2400" dirty="0"/>
              <a:t>Examples: C, C++, FORTRAN, Java, </a:t>
            </a:r>
            <a:r>
              <a:rPr lang="is-IS" sz="2400" dirty="0"/>
              <a:t>…</a:t>
            </a:r>
            <a:endParaRPr lang="en-US" sz="2400" dirty="0"/>
          </a:p>
          <a:p>
            <a:r>
              <a:rPr lang="en-US" sz="2800" dirty="0"/>
              <a:t>A program (software interpreter) could also be used to interpret (execute) the program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Slower, less efficient execution</a:t>
            </a:r>
          </a:p>
          <a:p>
            <a:pPr lvl="1"/>
            <a:r>
              <a:rPr lang="en-US" sz="2400" dirty="0"/>
              <a:t>Easier (faster) to program (no compilation needed)</a:t>
            </a:r>
          </a:p>
          <a:p>
            <a:pPr lvl="1"/>
            <a:r>
              <a:rPr lang="en-US" sz="2400" dirty="0"/>
              <a:t>Examples: </a:t>
            </a:r>
            <a:r>
              <a:rPr lang="en-US" sz="2400" dirty="0" err="1"/>
              <a:t>Matlab</a:t>
            </a:r>
            <a:r>
              <a:rPr lang="en-US" sz="2400" dirty="0"/>
              <a:t>, Python, Java, </a:t>
            </a:r>
            <a:r>
              <a:rPr lang="is-IS" sz="2400" dirty="0"/>
              <a:t>…</a:t>
            </a:r>
            <a:endParaRPr lang="en-US" sz="24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304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76200"/>
            <a:ext cx="7772400" cy="762000"/>
          </a:xfrm>
        </p:spPr>
        <p:txBody>
          <a:bodyPr/>
          <a:lstStyle/>
          <a:p>
            <a:r>
              <a:rPr lang="en-US" dirty="0"/>
              <a:t>A View of Systems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889606" y="1066801"/>
            <a:ext cx="7086600" cy="1669197"/>
            <a:chOff x="990600" y="1302603"/>
            <a:chExt cx="7086600" cy="1669197"/>
          </a:xfrm>
        </p:grpSpPr>
        <p:sp>
          <p:nvSpPr>
            <p:cNvPr id="5" name="Cloud 4"/>
            <p:cNvSpPr/>
            <p:nvPr/>
          </p:nvSpPr>
          <p:spPr bwMode="auto">
            <a:xfrm>
              <a:off x="990600" y="1447800"/>
              <a:ext cx="3048000" cy="14478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3200" b="1" dirty="0">
                  <a:ea typeface="ＭＳ Ｐゴシック" charset="-128"/>
                  <a:cs typeface="ＭＳ Ｐゴシック" charset="-128"/>
                </a:rPr>
                <a:t>Action</a:t>
              </a:r>
            </a:p>
          </p:txBody>
        </p:sp>
        <p:sp>
          <p:nvSpPr>
            <p:cNvPr id="6" name="Cloud 5"/>
            <p:cNvSpPr/>
            <p:nvPr/>
          </p:nvSpPr>
          <p:spPr bwMode="auto">
            <a:xfrm>
              <a:off x="5029200" y="1447800"/>
              <a:ext cx="3048000" cy="1524000"/>
            </a:xfrm>
            <a:prstGeom prst="cloud">
              <a:avLst/>
            </a:prstGeom>
            <a:solidFill>
              <a:srgbClr val="FF666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3200" b="1" dirty="0">
                  <a:ea typeface="ＭＳ Ｐゴシック" charset="-128"/>
                  <a:cs typeface="ＭＳ Ｐゴシック" charset="-128"/>
                </a:rPr>
                <a:t>Control</a:t>
              </a:r>
            </a:p>
          </p:txBody>
        </p:sp>
        <p:sp>
          <p:nvSpPr>
            <p:cNvPr id="10" name="Curved Left Arrow 9"/>
            <p:cNvSpPr/>
            <p:nvPr/>
          </p:nvSpPr>
          <p:spPr bwMode="auto">
            <a:xfrm rot="5400000" flipH="1">
              <a:off x="4381500" y="654903"/>
              <a:ext cx="533400" cy="1981200"/>
            </a:xfrm>
            <a:prstGeom prst="curvedLeftArrow">
              <a:avLst>
                <a:gd name="adj1" fmla="val 0"/>
                <a:gd name="adj2" fmla="val 17951"/>
                <a:gd name="adj3" fmla="val 27552"/>
              </a:avLst>
            </a:prstGeom>
            <a:solidFill>
              <a:srgbClr val="FF0000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solidFill>
                  <a:srgbClr val="FF0000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04775" y="1302603"/>
              <a:ext cx="1176825" cy="83099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control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</a:rPr>
                <a:t>signals</a:t>
              </a:r>
            </a:p>
          </p:txBody>
        </p:sp>
        <p:sp>
          <p:nvSpPr>
            <p:cNvPr id="15" name="Curved Left Arrow 14"/>
            <p:cNvSpPr/>
            <p:nvPr/>
          </p:nvSpPr>
          <p:spPr bwMode="auto">
            <a:xfrm rot="16200000" flipH="1">
              <a:off x="4381500" y="1714499"/>
              <a:ext cx="533400" cy="1981200"/>
            </a:xfrm>
            <a:prstGeom prst="curvedLeftArrow">
              <a:avLst>
                <a:gd name="adj1" fmla="val 0"/>
                <a:gd name="adj2" fmla="val 17951"/>
                <a:gd name="adj3" fmla="val 27552"/>
              </a:avLst>
            </a:prstGeom>
            <a:solidFill>
              <a:srgbClr val="008000"/>
            </a:solidFill>
            <a:ln w="1905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n>
                  <a:solidFill>
                    <a:srgbClr val="008000"/>
                  </a:solidFill>
                </a:ln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62400" y="2140802"/>
              <a:ext cx="1176825" cy="83099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rgbClr val="008000"/>
                  </a:solidFill>
                </a:rPr>
                <a:t>status</a:t>
              </a:r>
            </a:p>
            <a:p>
              <a:pPr algn="ctr"/>
              <a:r>
                <a:rPr lang="en-US" dirty="0">
                  <a:solidFill>
                    <a:srgbClr val="008000"/>
                  </a:solidFill>
                </a:rPr>
                <a:t>signals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127606" y="4948536"/>
            <a:ext cx="7696200" cy="1909465"/>
            <a:chOff x="228600" y="4948535"/>
            <a:chExt cx="7696200" cy="1909465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371600" y="5486400"/>
              <a:ext cx="2514600" cy="1066800"/>
            </a:xfrm>
            <a:prstGeom prst="rect">
              <a:avLst/>
            </a:prstGeom>
            <a:solidFill>
              <a:srgbClr val="00009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dirty="0">
                  <a:solidFill>
                    <a:schemeClr val="bg1"/>
                  </a:solidFill>
                  <a:ea typeface="ＭＳ Ｐゴシック" charset="-128"/>
                  <a:cs typeface="ＭＳ Ｐゴシック" charset="-128"/>
                </a:rPr>
                <a:t>Data</a:t>
              </a:r>
            </a:p>
            <a:p>
              <a:pPr algn="ctr" eaLnBrk="0" hangingPunct="0"/>
              <a:r>
                <a:rPr lang="en-US" dirty="0">
                  <a:solidFill>
                    <a:schemeClr val="bg1"/>
                  </a:solidFill>
                  <a:ea typeface="ＭＳ Ｐゴシック" charset="-128"/>
                  <a:cs typeface="ＭＳ Ｐゴシック" charset="-128"/>
                </a:rPr>
                <a:t>Path</a:t>
              </a: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5410200" y="5486400"/>
              <a:ext cx="2514600" cy="10668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dirty="0">
                  <a:solidFill>
                    <a:schemeClr val="bg1"/>
                  </a:solidFill>
                  <a:ea typeface="ＭＳ Ｐゴシック" charset="-128"/>
                  <a:cs typeface="ＭＳ Ｐゴシック" charset="-128"/>
                </a:rPr>
                <a:t>Control Unit</a:t>
              </a:r>
            </a:p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  <a:ea typeface="ＭＳ Ｐゴシック" charset="-128"/>
                  <a:cs typeface="ＭＳ Ｐゴシック" charset="-128"/>
                </a:rPr>
                <a:t>(Finite State Machine)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 flipH="1">
              <a:off x="3886200" y="5867400"/>
              <a:ext cx="14478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Straight Arrow Connector 20"/>
            <p:cNvCxnSpPr/>
            <p:nvPr/>
          </p:nvCxnSpPr>
          <p:spPr bwMode="auto">
            <a:xfrm>
              <a:off x="3962400" y="6172200"/>
              <a:ext cx="14478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4191000" y="5159514"/>
              <a:ext cx="9830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control</a:t>
              </a:r>
            </a:p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signals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91000" y="6150114"/>
              <a:ext cx="9830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8000"/>
                  </a:solidFill>
                </a:rPr>
                <a:t>status</a:t>
              </a:r>
            </a:p>
            <a:p>
              <a:pPr algn="ctr"/>
              <a:r>
                <a:rPr lang="en-US" sz="2000" dirty="0">
                  <a:solidFill>
                    <a:srgbClr val="008000"/>
                  </a:solidFill>
                </a:rPr>
                <a:t>signals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28600" y="4948535"/>
              <a:ext cx="35879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Computer System (CPU)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127607" y="3102114"/>
            <a:ext cx="8159393" cy="1850886"/>
            <a:chOff x="228600" y="3102114"/>
            <a:chExt cx="8159393" cy="1850886"/>
          </a:xfrm>
        </p:grpSpPr>
        <p:cxnSp>
          <p:nvCxnSpPr>
            <p:cNvPr id="31" name="Straight Arrow Connector 30"/>
            <p:cNvCxnSpPr/>
            <p:nvPr/>
          </p:nvCxnSpPr>
          <p:spPr bwMode="auto">
            <a:xfrm flipH="1">
              <a:off x="3886200" y="3886200"/>
              <a:ext cx="14478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" name="Straight Arrow Connector 31"/>
            <p:cNvCxnSpPr/>
            <p:nvPr/>
          </p:nvCxnSpPr>
          <p:spPr bwMode="auto">
            <a:xfrm>
              <a:off x="3962400" y="4119265"/>
              <a:ext cx="14478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3" name="TextBox 32"/>
            <p:cNvSpPr txBox="1"/>
            <p:nvPr/>
          </p:nvSpPr>
          <p:spPr>
            <a:xfrm>
              <a:off x="3522077" y="3102114"/>
              <a:ext cx="2152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gas pedal, brake,</a:t>
              </a:r>
            </a:p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steering wheel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839980" y="4168914"/>
              <a:ext cx="168507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8000"/>
                  </a:solidFill>
                </a:rPr>
                <a:t>speedometer</a:t>
              </a:r>
            </a:p>
            <a:p>
              <a:pPr algn="ctr"/>
              <a:r>
                <a:rPr lang="en-US" sz="2000" dirty="0">
                  <a:solidFill>
                    <a:srgbClr val="008000"/>
                  </a:solidFill>
                </a:rPr>
                <a:t>fuel gauge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8600" y="3195935"/>
              <a:ext cx="17372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Automobile</a:t>
              </a:r>
            </a:p>
          </p:txBody>
        </p:sp>
        <p:pic>
          <p:nvPicPr>
            <p:cNvPr id="30" name="Picture 43" descr="MCj03985230000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6558" y="3581400"/>
              <a:ext cx="2548641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 descr="driver-auto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7400" y="3200400"/>
              <a:ext cx="2520593" cy="1752600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0" y="3776008"/>
            <a:ext cx="25438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data path includes functional units that process data  (e.g., ALUs) together with registers and buses.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10286999" y="3776008"/>
            <a:ext cx="19186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control unit directs the memory, ALU, and I/O responses to instructions.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6442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-76200"/>
            <a:ext cx="7772400" cy="1143000"/>
          </a:xfrm>
        </p:spPr>
        <p:txBody>
          <a:bodyPr/>
          <a:lstStyle/>
          <a:p>
            <a:r>
              <a:rPr lang="en-US" dirty="0"/>
              <a:t>Von Neumann Machine Model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647950" y="838201"/>
            <a:ext cx="6877050" cy="3237645"/>
            <a:chOff x="1200150" y="1639155"/>
            <a:chExt cx="6877050" cy="331384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3006725" y="3200400"/>
              <a:ext cx="727075" cy="1"/>
            </a:xfrm>
            <a:prstGeom prst="line">
              <a:avLst/>
            </a:prstGeom>
            <a:ln w="762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826125" y="3200400"/>
              <a:ext cx="727075" cy="1"/>
            </a:xfrm>
            <a:prstGeom prst="line">
              <a:avLst/>
            </a:prstGeom>
            <a:ln w="762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3759024" y="1639155"/>
              <a:ext cx="2108376" cy="331384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Central Processing Unit (CPU)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553200" y="2314929"/>
              <a:ext cx="1524000" cy="179386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Main</a:t>
              </a:r>
            </a:p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Memory</a:t>
              </a: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1200150" y="2234344"/>
              <a:ext cx="1847850" cy="188045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dirty="0">
                  <a:ea typeface="ＭＳ Ｐゴシック" charset="-128"/>
                  <a:cs typeface="ＭＳ Ｐゴシック" charset="-128"/>
                </a:rPr>
                <a:t>I/O</a:t>
              </a:r>
            </a:p>
            <a:p>
              <a:pPr algn="ctr" eaLnBrk="0" hangingPunct="0"/>
              <a:r>
                <a:rPr lang="en-US" dirty="0">
                  <a:ea typeface="ＭＳ Ｐゴシック" charset="-128"/>
                  <a:cs typeface="ＭＳ Ｐゴシック" charset="-128"/>
                </a:rPr>
                <a:t>Devices</a:t>
              </a:r>
            </a:p>
            <a:p>
              <a:pPr algn="ctr" eaLnBrk="0" hangingPunct="0"/>
              <a:r>
                <a:rPr lang="en-US" sz="2000" dirty="0">
                  <a:ea typeface="ＭＳ Ｐゴシック" charset="-128"/>
                  <a:cs typeface="ＭＳ Ｐゴシック" charset="-128"/>
                </a:rPr>
                <a:t>(keyboard, display, disk)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886200" y="2895600"/>
              <a:ext cx="1905000" cy="1905000"/>
              <a:chOff x="3886200" y="4724400"/>
              <a:chExt cx="1905000" cy="1905000"/>
            </a:xfrm>
          </p:grpSpPr>
          <p:sp>
            <p:nvSpPr>
              <p:cNvPr id="3" name="Rectangle 2"/>
              <p:cNvSpPr/>
              <p:nvPr/>
            </p:nvSpPr>
            <p:spPr bwMode="auto">
              <a:xfrm>
                <a:off x="3886200" y="4724400"/>
                <a:ext cx="1905000" cy="762000"/>
              </a:xfrm>
              <a:prstGeom prst="rect">
                <a:avLst/>
              </a:prstGeom>
              <a:solidFill>
                <a:srgbClr val="00009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dirty="0">
                    <a:solidFill>
                      <a:schemeClr val="bg1"/>
                    </a:solidFill>
                    <a:ea typeface="ＭＳ Ｐゴシック" charset="-128"/>
                    <a:cs typeface="ＭＳ Ｐゴシック" charset="-128"/>
                  </a:rPr>
                  <a:t>Data Path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3886200" y="5867400"/>
                <a:ext cx="1905000" cy="762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dirty="0">
                    <a:solidFill>
                      <a:srgbClr val="FFFFFF"/>
                    </a:solidFill>
                    <a:ea typeface="ＭＳ Ｐゴシック" charset="-128"/>
                    <a:cs typeface="ＭＳ Ｐゴシック" charset="-128"/>
                  </a:rPr>
                  <a:t>Control Unit</a:t>
                </a:r>
              </a:p>
            </p:txBody>
          </p:sp>
          <p:cxnSp>
            <p:nvCxnSpPr>
              <p:cNvPr id="5" name="Straight Arrow Connector 4"/>
              <p:cNvCxnSpPr/>
              <p:nvPr/>
            </p:nvCxnSpPr>
            <p:spPr bwMode="auto">
              <a:xfrm>
                <a:off x="4419600" y="5486400"/>
                <a:ext cx="0" cy="38100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</p:cxnSp>
          <p:cxnSp>
            <p:nvCxnSpPr>
              <p:cNvPr id="27" name="Straight Arrow Connector 26"/>
              <p:cNvCxnSpPr/>
              <p:nvPr/>
            </p:nvCxnSpPr>
            <p:spPr bwMode="auto">
              <a:xfrm flipV="1">
                <a:off x="5257800" y="5486400"/>
                <a:ext cx="0" cy="38100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</p:cxnSp>
        </p:grpSp>
      </p:grp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36193E1-9B69-8D49-8C83-562898258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4038600"/>
            <a:ext cx="10972800" cy="27432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CPU basically only does </a:t>
            </a:r>
            <a:r>
              <a:rPr lang="en-US" sz="2800" dirty="0">
                <a:solidFill>
                  <a:srgbClr val="FF0000"/>
                </a:solidFill>
              </a:rPr>
              <a:t>one thing</a:t>
            </a:r>
            <a:r>
              <a:rPr lang="en-US" sz="2800" dirty="0"/>
              <a:t>: move bits from one place (register or memory) to another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Sometimes the bits are moved through a circuit that can perform arithmetic</a:t>
            </a:r>
          </a:p>
          <a:p>
            <a:pPr lvl="1"/>
            <a:r>
              <a:rPr lang="en-US" sz="2400" dirty="0"/>
              <a:t>Arithmetic/Logic Unit (ALU)</a:t>
            </a:r>
          </a:p>
          <a:p>
            <a:pPr lvl="1"/>
            <a:r>
              <a:rPr lang="en-US" sz="2400" dirty="0"/>
              <a:t>Here, ALU is purely combinational logic (no memory)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32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F955D-4379-1C4C-B098-56DE3C535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B1379-730A-0D41-9608-5A11E1876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43000"/>
            <a:ext cx="10972800" cy="48768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Overall Organization of CPU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Data Path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Control Unit</a:t>
            </a:r>
          </a:p>
          <a:p>
            <a:r>
              <a:rPr lang="en-US" dirty="0" smtClean="0"/>
              <a:t>Overview of LC-3 Data </a:t>
            </a:r>
            <a:r>
              <a:rPr lang="en-US" dirty="0"/>
              <a:t>Path </a:t>
            </a:r>
            <a:r>
              <a:rPr lang="en-US" dirty="0" smtClean="0"/>
              <a:t>Design</a:t>
            </a:r>
          </a:p>
          <a:p>
            <a:r>
              <a:rPr lang="en-US" dirty="0" smtClean="0"/>
              <a:t>LC-3 Instruction Set: Data Path Examples</a:t>
            </a:r>
          </a:p>
          <a:p>
            <a:pPr lvl="1"/>
            <a:r>
              <a:rPr lang="en-US" dirty="0" smtClean="0"/>
              <a:t>Arithmetic/logical</a:t>
            </a:r>
          </a:p>
          <a:p>
            <a:pPr lvl="1"/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Control</a:t>
            </a:r>
            <a:endParaRPr lang="en-US" dirty="0"/>
          </a:p>
          <a:p>
            <a:r>
              <a:rPr lang="en-US" dirty="0" smtClean="0"/>
              <a:t>Control </a:t>
            </a:r>
            <a:r>
              <a:rPr lang="en-US" dirty="0"/>
              <a:t>Unit Design</a:t>
            </a:r>
          </a:p>
          <a:p>
            <a:pPr lvl="1"/>
            <a:r>
              <a:rPr lang="en-US" dirty="0"/>
              <a:t>Finite state machine</a:t>
            </a:r>
          </a:p>
        </p:txBody>
      </p:sp>
    </p:spTree>
    <p:extLst>
      <p:ext uri="{BB962C8B-B14F-4D97-AF65-F5344CB8AC3E}">
        <p14:creationId xmlns:p14="http://schemas.microsoft.com/office/powerpoint/2010/main" val="344902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10363200" cy="1143000"/>
          </a:xfrm>
        </p:spPr>
        <p:txBody>
          <a:bodyPr/>
          <a:lstStyle/>
          <a:p>
            <a:r>
              <a:rPr lang="en-US" dirty="0" smtClean="0"/>
              <a:t>Instruction Set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10363200" cy="5486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ISA specifies all information about the computer that the software needs to be aware of</a:t>
            </a:r>
          </a:p>
          <a:p>
            <a:pPr lvl="1"/>
            <a:r>
              <a:rPr lang="en-US" dirty="0" smtClean="0"/>
              <a:t>Memory organization</a:t>
            </a:r>
          </a:p>
          <a:p>
            <a:pPr lvl="1"/>
            <a:r>
              <a:rPr lang="en-US" dirty="0" smtClean="0"/>
              <a:t>Register set</a:t>
            </a:r>
          </a:p>
          <a:p>
            <a:pPr lvl="1"/>
            <a:r>
              <a:rPr lang="en-US" dirty="0" smtClean="0"/>
              <a:t>Instruction set</a:t>
            </a:r>
          </a:p>
          <a:p>
            <a:pPr lvl="2"/>
            <a:r>
              <a:rPr lang="en-US" dirty="0" smtClean="0"/>
              <a:t>Opcodes</a:t>
            </a:r>
          </a:p>
          <a:p>
            <a:pPr lvl="2"/>
            <a:r>
              <a:rPr lang="en-US" dirty="0" smtClean="0"/>
              <a:t>Data types</a:t>
            </a:r>
          </a:p>
          <a:p>
            <a:pPr lvl="2"/>
            <a:r>
              <a:rPr lang="en-US" dirty="0" smtClean="0"/>
              <a:t>Addressing modes</a:t>
            </a:r>
          </a:p>
          <a:p>
            <a:r>
              <a:rPr lang="en-US" dirty="0" smtClean="0"/>
              <a:t>This information is available to a programmer when writing in the computer’s own machine language</a:t>
            </a:r>
          </a:p>
          <a:p>
            <a:r>
              <a:rPr lang="en-US" dirty="0" smtClean="0"/>
              <a:t>We will focus on the fictional LC-3 computer</a:t>
            </a:r>
          </a:p>
          <a:p>
            <a:r>
              <a:rPr lang="en-US" dirty="0"/>
              <a:t>L</a:t>
            </a:r>
            <a:r>
              <a:rPr lang="en-US" dirty="0" smtClean="0"/>
              <a:t>ast class we had a quick look; today we’ll take a deeper dive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9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10688</TotalTime>
  <Words>3397</Words>
  <Application>Microsoft Office PowerPoint</Application>
  <PresentationFormat>Widescreen</PresentationFormat>
  <Paragraphs>904</Paragraphs>
  <Slides>49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ＭＳ Ｐゴシック</vt:lpstr>
      <vt:lpstr>Arial</vt:lpstr>
      <vt:lpstr>Wingdings</vt:lpstr>
      <vt:lpstr>Blank Presentation</vt:lpstr>
      <vt:lpstr>Machine Organization:  Implementation of the ISA Part 1: CPU Organization and LC-3</vt:lpstr>
      <vt:lpstr>Levels of Abstraction in Computers</vt:lpstr>
      <vt:lpstr>Road Map</vt:lpstr>
      <vt:lpstr>Outline</vt:lpstr>
      <vt:lpstr>Interpreters</vt:lpstr>
      <vt:lpstr>A View of Systems</vt:lpstr>
      <vt:lpstr>Von Neumann Machine Model</vt:lpstr>
      <vt:lpstr>Outline</vt:lpstr>
      <vt:lpstr>Instruction Set Architecture</vt:lpstr>
      <vt:lpstr>LC-3 Memory and Registers</vt:lpstr>
      <vt:lpstr>Data Path: Memory Elements</vt:lpstr>
      <vt:lpstr>Memory Interface</vt:lpstr>
      <vt:lpstr>Multiport Register File</vt:lpstr>
      <vt:lpstr>Multiplexer Circuit</vt:lpstr>
      <vt:lpstr>Multiport Register File Implementation</vt:lpstr>
      <vt:lpstr>PowerPoint Presentation</vt:lpstr>
      <vt:lpstr>Machine Organization:  Implementation of the ISA Part 2: More on LC-3 Instruction Set</vt:lpstr>
      <vt:lpstr>Outline</vt:lpstr>
      <vt:lpstr>LC-3 Instruction Set</vt:lpstr>
      <vt:lpstr>Three Types of Instructions</vt:lpstr>
      <vt:lpstr>Three Types of Instructions</vt:lpstr>
      <vt:lpstr>LC-3 Instructions</vt:lpstr>
      <vt:lpstr>Addressing Modes</vt:lpstr>
      <vt:lpstr>Condition Codes</vt:lpstr>
      <vt:lpstr>PowerPoint Presentation</vt:lpstr>
      <vt:lpstr>Machine Organization:  Implementation of the ISA Part 3: LC-3 Data Path Examples</vt:lpstr>
      <vt:lpstr>Instructions to Be Implemented</vt:lpstr>
      <vt:lpstr>LC-3 ADD Instruction</vt:lpstr>
      <vt:lpstr>LC-3 ADD Instruction</vt:lpstr>
      <vt:lpstr>LC-3 Logical Instructions</vt:lpstr>
      <vt:lpstr>LC-3 Logical Instructions</vt:lpstr>
      <vt:lpstr>LC-3 NOT Instruction</vt:lpstr>
      <vt:lpstr>LC-3 LDR Instruction</vt:lpstr>
      <vt:lpstr>LC-3 LDR Instruction</vt:lpstr>
      <vt:lpstr>Other LC-3 Load Instructions</vt:lpstr>
      <vt:lpstr>LC-3 BRz Instruction</vt:lpstr>
      <vt:lpstr>LC-3 BRz Instruction</vt:lpstr>
      <vt:lpstr>More on LC-3 BR </vt:lpstr>
      <vt:lpstr>More on LC-3 BR </vt:lpstr>
      <vt:lpstr>PowerPoint Presentation</vt:lpstr>
      <vt:lpstr>Machine Organization:  Implementation of the ISA Part 4: Control Unit Design</vt:lpstr>
      <vt:lpstr>Outline</vt:lpstr>
      <vt:lpstr>Partial LC-3 Data Path (ADD, LDR, BRz instructions)</vt:lpstr>
      <vt:lpstr>LC-3 Control Unit (ADD, LDR, BRz Instructions)</vt:lpstr>
      <vt:lpstr>Control and Status Signals</vt:lpstr>
      <vt:lpstr>LC-3 Control Unit (ADD, LDR, BRz Instructions)</vt:lpstr>
      <vt:lpstr>Notes</vt:lpstr>
      <vt:lpstr>LC-3 Data Path</vt:lpstr>
      <vt:lpstr>Summary: CPU Design Process</vt:lpstr>
    </vt:vector>
  </TitlesOfParts>
  <Company>  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4803MS CS 8803MS  Modeling and Simulation: Fundamentals and Implementation</dc:title>
  <dc:creator>Richard Fujimoto</dc:creator>
  <cp:lastModifiedBy>Cherry, Elizabeth</cp:lastModifiedBy>
  <cp:revision>866</cp:revision>
  <cp:lastPrinted>2019-10-31T15:31:14Z</cp:lastPrinted>
  <dcterms:created xsi:type="dcterms:W3CDTF">2010-01-13T20:51:38Z</dcterms:created>
  <dcterms:modified xsi:type="dcterms:W3CDTF">2020-09-30T22:02:39Z</dcterms:modified>
</cp:coreProperties>
</file>