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Cabin"/>
      <p:regular r:id="rId19"/>
      <p:bold r:id="rId20"/>
      <p:italic r:id="rId21"/>
      <p:boldItalic r:id="rId22"/>
    </p:embeddedFont>
    <p:embeddedFont>
      <p:font typeface="Montserrat"/>
      <p:regular r:id="rId23"/>
      <p:bold r:id="rId24"/>
    </p:embeddedFont>
    <p:embeddedFont>
      <p:font typeface="Cabin Condense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A02C4D-54E5-4844-A190-9506FE948121}">
  <a:tblStyle styleId="{73A02C4D-54E5-4844-A190-9506FE94812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.fntdata"/><Relationship Id="rId22" Type="http://schemas.openxmlformats.org/officeDocument/2006/relationships/font" Target="fonts/Cabin-boldItalic.fntdata"/><Relationship Id="rId21" Type="http://schemas.openxmlformats.org/officeDocument/2006/relationships/font" Target="fonts/Cabin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Condensed-bold.fntdata"/><Relationship Id="rId25" Type="http://schemas.openxmlformats.org/officeDocument/2006/relationships/font" Target="fonts/Cabin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Cabin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Imagine a global community of youths whose only view of cancer is not a deadly monster, but a process that they can courageously go through with knowledge and FLOURISH through this journey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se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00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15000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solidFill>
          <a:srgbClr val="FFD96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44761" y="1129125"/>
            <a:ext cx="1842900" cy="3796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FFFF00"/>
              </a:buClr>
              <a:buSzPct val="100000"/>
              <a:buNone/>
              <a:defRPr sz="1800">
                <a:solidFill>
                  <a:srgbClr val="FFFF00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FFD96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b="1" sz="24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hyperlink" Target="https://invis.io/8X8MYJSW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png"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75" y="828675"/>
            <a:ext cx="25622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37225" y="1104279"/>
            <a:ext cx="1700700" cy="148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905600" y="-125"/>
            <a:ext cx="7238400" cy="51435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Cancer -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leading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cause of non accidental deaths in children ages 5-14 </a:t>
            </a:r>
          </a:p>
          <a:p>
            <a:pPr indent="-355600" lvl="0" marL="457200">
              <a:spcBef>
                <a:spcPts val="0"/>
              </a:spcBef>
              <a:buSzPct val="100000"/>
              <a:buFont typeface="Calibri"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three-quarters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of child survivors suffer from psychological disorders </a:t>
            </a:r>
          </a:p>
          <a:p>
            <a:pPr indent="-355600" lvl="0" marL="457200">
              <a:spcBef>
                <a:spcPts val="0"/>
              </a:spcBef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Childhood cancer accounts for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≤ 3%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of cancer funding in Canada today.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Reduce the psychological effects of cancer on children ages 9-14 years.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“Because when a child has cancer there is crisis for the whole family - cancer.org”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b="1" lang="en" sz="1200"/>
              <a:t>Sources:</a:t>
            </a:r>
            <a:r>
              <a:rPr lang="en" sz="1200"/>
              <a:t> cancer.org , kidscancercare.ab.ca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2778600" y="2747400"/>
            <a:ext cx="6365400" cy="23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8" y="1015025"/>
            <a:ext cx="2257224" cy="30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221875" y="2355025"/>
            <a:ext cx="2986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https://invis.io/8X8MYJSWG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Model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450" y="0"/>
            <a:ext cx="6711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41475" y="1129125"/>
            <a:ext cx="2028300" cy="148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Timeline</a:t>
            </a:r>
          </a:p>
        </p:txBody>
      </p:sp>
      <p:graphicFrame>
        <p:nvGraphicFramePr>
          <p:cNvPr id="78" name="Shape 78"/>
          <p:cNvGraphicFramePr/>
          <p:nvPr/>
        </p:nvGraphicFramePr>
        <p:xfrm>
          <a:off x="2412075" y="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{73A02C4D-54E5-4844-A190-9506FE948121}</a:tableStyleId>
              </a:tblPr>
              <a:tblGrid>
                <a:gridCol w="1262225"/>
                <a:gridCol w="1560150"/>
                <a:gridCol w="1321550"/>
                <a:gridCol w="1364925"/>
                <a:gridCol w="1289525"/>
              </a:tblGrid>
              <a:tr h="562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0-6 months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6-12 months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1-2 years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3+ years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1127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Development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the initial app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expansion packs and VR model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Diversify to include a global community, more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apparel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IoT, more health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monitoring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CE5CD"/>
                    </a:solidFill>
                  </a:tcPr>
                </a:tc>
              </a:tr>
              <a:tr h="159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Audience Expansion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local community for beta testing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Launch and expand users as much as possible (target 100,000)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Focus on going fully global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Making it available in every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children's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hospital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9CB9C"/>
                    </a:solidFill>
                  </a:tcPr>
                </a:tc>
              </a:tr>
              <a:tr h="1822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and Sponsorship Expansion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with research centres to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gather support, ethics approval, monetary support and government funds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profit making and building a global community,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Become self sufficient,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Beta users around the world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feedback and maintaining relationship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lg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len="med" w="med" type="none"/>
                      <a:tailEnd len="med" w="med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Cost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4" name="Shape 84"/>
          <p:cNvGraphicFramePr/>
          <p:nvPr/>
        </p:nvGraphicFramePr>
        <p:xfrm>
          <a:off x="2437650" y="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{73A02C4D-54E5-4844-A190-9506FE948121}</a:tableStyleId>
              </a:tblPr>
              <a:tblGrid>
                <a:gridCol w="2231875"/>
                <a:gridCol w="2231875"/>
                <a:gridCol w="2231875"/>
              </a:tblGrid>
              <a:tr h="960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Development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Consulting Specialist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Mascot Modeling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960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year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App Store $100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collaboration with institutions as a way of sponsorships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 setup fee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1089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months of initial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$34,560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$12/piece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10896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EFEFEF"/>
                      </a:solidFill>
                      <a:prstDash val="lg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later reduce through mass production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lg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96002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 for the first six months,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 20 beta users: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$34,920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Monetization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479725" y="29500"/>
            <a:ext cx="6350700" cy="417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In-app purchases: purchase the VR model </a:t>
            </a:r>
          </a:p>
          <a:p>
            <a:pPr indent="-336550" lvl="1" marL="9144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</a:pPr>
            <a:r>
              <a:rPr i="1"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$30 for permanent access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Purchase a different outfit for your mascot</a:t>
            </a:r>
          </a:p>
          <a:p>
            <a:pPr indent="-336550" lvl="1" marL="914400" rtl="0">
              <a:lnSpc>
                <a:spcPct val="100000"/>
              </a:lnSpc>
              <a:spcBef>
                <a:spcPts val="0"/>
              </a:spcBef>
              <a:buSzPct val="100000"/>
              <a:buFont typeface="Calibri"/>
            </a:pPr>
            <a:r>
              <a:rPr i="1" lang="en" sz="1700">
                <a:latin typeface="Calibri"/>
                <a:ea typeface="Calibri"/>
                <a:cs typeface="Calibri"/>
                <a:sym typeface="Calibri"/>
              </a:rPr>
              <a:t>$0.70 cents for the software model </a:t>
            </a:r>
          </a:p>
          <a:p>
            <a:pPr indent="-33655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Calibri"/>
            </a:pPr>
            <a:r>
              <a:rPr i="1" lang="en" sz="1700">
                <a:latin typeface="Calibri"/>
                <a:ea typeface="Calibri"/>
                <a:cs typeface="Calibri"/>
                <a:sym typeface="Calibri"/>
              </a:rPr>
              <a:t>$20 for the physical model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Purchase expansion packs with more games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700">
                <a:latin typeface="Calibri"/>
                <a:ea typeface="Calibri"/>
                <a:cs typeface="Calibri"/>
                <a:sym typeface="Calibri"/>
              </a:rPr>
              <a:t>$20/pack 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Purchase a bigger mascot </a:t>
            </a: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i="1" lang="en" sz="1700">
                <a:latin typeface="Calibri"/>
                <a:ea typeface="Calibri"/>
                <a:cs typeface="Calibri"/>
                <a:sym typeface="Calibri"/>
              </a:rPr>
              <a:t>up to $300 for lifesize one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After 100,000 user charge download fee </a:t>
            </a: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i="1" lang="en" sz="1700">
                <a:latin typeface="Calibri"/>
                <a:ea typeface="Calibri"/>
                <a:cs typeface="Calibri"/>
                <a:sym typeface="Calibri"/>
              </a:rPr>
              <a:t>90 cents/download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Collaboration with on-going research groups with approved fundings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*for 10,000 users assuming 10% of user would use each purchasing option once except the lifesize mascot.</a:t>
            </a:r>
          </a:p>
        </p:txBody>
      </p:sp>
      <p:sp>
        <p:nvSpPr>
          <p:cNvPr id="91" name="Shape 91"/>
          <p:cNvSpPr/>
          <p:nvPr/>
        </p:nvSpPr>
        <p:spPr>
          <a:xfrm>
            <a:off x="2511375" y="4145125"/>
            <a:ext cx="6471600" cy="45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547600" y="4117225"/>
            <a:ext cx="6435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Revenue: 							    			       $71,600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8" y="1015025"/>
            <a:ext cx="2257224" cy="307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ckup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03" y="723587"/>
            <a:ext cx="5228600" cy="3469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677450" y="4193250"/>
            <a:ext cx="60684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			</a:t>
            </a:r>
            <a:r>
              <a:rPr i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98150" y="1129129"/>
            <a:ext cx="1700700" cy="1483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Appendix: Risk Management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6891400" y="5098975"/>
            <a:ext cx="6412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6" name="Shape 106"/>
          <p:cNvGraphicFramePr/>
          <p:nvPr/>
        </p:nvGraphicFramePr>
        <p:xfrm>
          <a:off x="2477025" y="1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{73A02C4D-54E5-4844-A190-9506FE948121}</a:tableStyleId>
              </a:tblPr>
              <a:tblGrid>
                <a:gridCol w="3288075"/>
                <a:gridCol w="3288075"/>
              </a:tblGrid>
              <a:tr h="535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Issues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Possible solution.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813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Relying on the application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Including the physician in the flourish experience.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B6D7A8"/>
                    </a:solidFill>
                  </a:tcPr>
                </a:tc>
              </a:tr>
              <a:tr h="813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Children getting socially awkward from depending on the app.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Including necessary physical activity while playing games.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</a:tr>
              <a:tr h="813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Cyberbullying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Moderating the communication platform.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</a:tr>
              <a:tr h="813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84615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Users unable to troubleshoot any problems they may have.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Tech support will be available through email and documentation.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</a:tr>
              <a:tr h="10960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84615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Not attracting enough early users.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Partnerships with hospitals will increase early user base to gain traction for future users.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