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2" r:id="rId6"/>
    <p:sldId id="283" r:id="rId7"/>
    <p:sldId id="284" r:id="rId8"/>
    <p:sldId id="285" r:id="rId9"/>
    <p:sldId id="270" r:id="rId10"/>
    <p:sldId id="274" r:id="rId11"/>
    <p:sldId id="272" r:id="rId12"/>
    <p:sldId id="275" r:id="rId13"/>
    <p:sldId id="273" r:id="rId14"/>
    <p:sldId id="281" r:id="rId15"/>
    <p:sldId id="276" r:id="rId16"/>
    <p:sldId id="277" r:id="rId17"/>
    <p:sldId id="278" r:id="rId18"/>
    <p:sldId id="279" r:id="rId19"/>
    <p:sldId id="280" r:id="rId20"/>
    <p:sldId id="287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78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1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629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61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6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90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03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5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28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86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59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1DA00-96A8-4A18-B701-D860FA203A24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7EA-F82A-4E9C-8466-1763B4B741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58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hangtts/hello-world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0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File Status in working directory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276600" cy="50419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Tracked or Untracked</a:t>
            </a:r>
          </a:p>
          <a:p>
            <a:r>
              <a:rPr lang="en-US" sz="1800" dirty="0" smtClean="0"/>
              <a:t>Each file in your working directory can be in one of two states: </a:t>
            </a:r>
            <a:r>
              <a:rPr lang="en-US" sz="1800" u="sng" dirty="0" smtClean="0"/>
              <a:t>tracked or untracked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Tracked files are files that were in the last snapshot;</a:t>
            </a:r>
            <a:br>
              <a:rPr lang="en-US" sz="1800" dirty="0" smtClean="0"/>
            </a:br>
            <a:r>
              <a:rPr lang="en-US" sz="1800" dirty="0" smtClean="0"/>
              <a:t>they can be </a:t>
            </a:r>
            <a:r>
              <a:rPr lang="en-US" sz="1800" dirty="0" smtClean="0">
                <a:solidFill>
                  <a:srgbClr val="FF0000"/>
                </a:solidFill>
              </a:rPr>
              <a:t>unmodified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FF0000"/>
                </a:solidFill>
              </a:rPr>
              <a:t>modified</a:t>
            </a:r>
            <a:r>
              <a:rPr lang="en-US" sz="1800" dirty="0" smtClean="0"/>
              <a:t>. Untracked files are everything 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Tracked/Unmodified</a:t>
            </a:r>
          </a:p>
          <a:p>
            <a:r>
              <a:rPr lang="en-US" sz="1800" dirty="0" smtClean="0"/>
              <a:t>When you first clone a repository, all of your files will be tracked and unmodified because you just checked them out and haven’t edited anything.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Tracked/Modified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Unstaged</a:t>
            </a:r>
            <a:r>
              <a:rPr lang="en-US" sz="1600" dirty="0" smtClean="0"/>
              <a:t>: File content is not indexed yet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Staged: File content</a:t>
            </a:r>
            <a:r>
              <a:rPr lang="en-US" sz="1600" dirty="0"/>
              <a:t> </a:t>
            </a:r>
            <a:r>
              <a:rPr lang="en-US" sz="1600" dirty="0" smtClean="0"/>
              <a:t>has been indexed</a:t>
            </a:r>
          </a:p>
          <a:p>
            <a:endParaRPr lang="en-US" sz="16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4959350" cy="22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712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on the Repository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Checking the status of your files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add -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Example </a:t>
            </a:r>
            <a:endParaRPr lang="en-US" b="1" dirty="0" smtClean="0"/>
          </a:p>
          <a:p>
            <a:r>
              <a:rPr lang="en-US" dirty="0" smtClean="0"/>
              <a:t>Viewing </a:t>
            </a:r>
            <a:r>
              <a:rPr lang="en-US" dirty="0"/>
              <a:t>Your Staged and </a:t>
            </a:r>
            <a:r>
              <a:rPr lang="en-US" dirty="0" err="1"/>
              <a:t>Unstaged</a:t>
            </a:r>
            <a:r>
              <a:rPr lang="en-US" dirty="0"/>
              <a:t>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diff  (view </a:t>
            </a:r>
            <a:r>
              <a:rPr lang="en-US" dirty="0" err="1" smtClean="0"/>
              <a:t>unstaged</a:t>
            </a:r>
            <a:r>
              <a:rPr lang="en-US" dirty="0" smtClean="0"/>
              <a:t> difference)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diff -cached (view staged difference)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Ignoring Files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/>
              <a:t>Committing Your </a:t>
            </a:r>
            <a:r>
              <a:rPr lang="en-US" dirty="0" smtClean="0"/>
              <a:t>Changes</a:t>
            </a:r>
          </a:p>
          <a:p>
            <a:pPr marL="457200" lvl="1" indent="0">
              <a:buNone/>
            </a:pPr>
            <a:r>
              <a:rPr lang="en-US" dirty="0" smtClean="0"/>
              <a:t>Remember </a:t>
            </a:r>
            <a:r>
              <a:rPr lang="en-US" dirty="0"/>
              <a:t>that anything that is still </a:t>
            </a:r>
            <a:r>
              <a:rPr lang="en-US" dirty="0" err="1"/>
              <a:t>unstaged</a:t>
            </a:r>
            <a:r>
              <a:rPr lang="en-US" dirty="0"/>
              <a:t> — any files you</a:t>
            </a:r>
            <a:br>
              <a:rPr lang="en-US" dirty="0"/>
            </a:br>
            <a:r>
              <a:rPr lang="en-US" dirty="0"/>
              <a:t>have created or modified that you haven’t run </a:t>
            </a:r>
            <a:r>
              <a:rPr lang="en-US" dirty="0" err="1"/>
              <a:t>git</a:t>
            </a:r>
            <a:r>
              <a:rPr lang="en-US" dirty="0"/>
              <a:t> add on since you edited </a:t>
            </a:r>
            <a:r>
              <a:rPr lang="en-US" dirty="0" smtClean="0"/>
              <a:t>them - won’t </a:t>
            </a:r>
            <a:r>
              <a:rPr lang="en-US" dirty="0"/>
              <a:t>go into this commit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commit  (edit your message)			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commit -v  (show your modification)</a:t>
            </a: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commit -m ‘your message’ (add you message directly)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commit -a -m ‘your </a:t>
            </a:r>
            <a:r>
              <a:rPr lang="en-US" dirty="0" err="1" smtClean="0"/>
              <a:t>messgae</a:t>
            </a:r>
            <a:r>
              <a:rPr lang="en-US" dirty="0" smtClean="0"/>
              <a:t>’ (staged and commit together)</a:t>
            </a:r>
          </a:p>
        </p:txBody>
      </p:sp>
    </p:spTree>
    <p:extLst>
      <p:ext uri="{BB962C8B-B14F-4D97-AF65-F5344CB8AC3E}">
        <p14:creationId xmlns:p14="http://schemas.microsoft.com/office/powerpoint/2010/main" xmlns="" val="3575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on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Removing Files</a:t>
            </a:r>
          </a:p>
          <a:p>
            <a:pPr marL="457200" lvl="1" indent="0">
              <a:buNone/>
            </a:pPr>
            <a:r>
              <a:rPr lang="en-US" dirty="0" smtClean="0"/>
              <a:t>To remove a file from </a:t>
            </a:r>
            <a:r>
              <a:rPr lang="en-US" dirty="0" err="1" smtClean="0"/>
              <a:t>Git</a:t>
            </a:r>
            <a:r>
              <a:rPr lang="en-US" dirty="0" smtClean="0"/>
              <a:t>, you have to </a:t>
            </a:r>
            <a:r>
              <a:rPr lang="en-US" u="sng" dirty="0" smtClean="0"/>
              <a:t>remove it from your tracked files</a:t>
            </a:r>
            <a:r>
              <a:rPr lang="en-US" dirty="0" smtClean="0"/>
              <a:t> (more accurately, remove it from your staging area) and then commit.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&lt;file&gt; (remove file from working directory)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--cached &lt;file&gt; (remove from staging area, but keep it in working </a:t>
            </a:r>
            <a:r>
              <a:rPr lang="en-US" dirty="0" err="1" smtClean="0"/>
              <a:t>dir</a:t>
            </a:r>
            <a:r>
              <a:rPr lang="en-US" dirty="0" smtClean="0"/>
              <a:t>)	</a:t>
            </a:r>
          </a:p>
          <a:p>
            <a:pPr lvl="1"/>
            <a:r>
              <a:rPr lang="en-US" dirty="0"/>
              <a:t>If you simply remove the file from your working directory, it shows up </a:t>
            </a:r>
            <a:r>
              <a:rPr lang="en-US" dirty="0" smtClean="0"/>
              <a:t>under the </a:t>
            </a:r>
            <a:r>
              <a:rPr lang="en-US" dirty="0"/>
              <a:t>“Changed but not updated” (that is, </a:t>
            </a:r>
            <a:r>
              <a:rPr lang="en-US" i="1" dirty="0" err="1"/>
              <a:t>unstaged</a:t>
            </a:r>
            <a:r>
              <a:rPr lang="en-US" dirty="0"/>
              <a:t>) area of your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status output.	</a:t>
            </a:r>
          </a:p>
          <a:p>
            <a:r>
              <a:rPr lang="en-US" dirty="0" smtClean="0"/>
              <a:t>Moving Files(rename)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mv </a:t>
            </a:r>
            <a:r>
              <a:rPr lang="en-US" dirty="0" err="1" smtClean="0"/>
              <a:t>file_from</a:t>
            </a:r>
            <a:r>
              <a:rPr lang="en-US" dirty="0" smtClean="0"/>
              <a:t> </a:t>
            </a:r>
            <a:r>
              <a:rPr lang="en-US" dirty="0" err="1" smtClean="0"/>
              <a:t>file_to</a:t>
            </a:r>
            <a:endParaRPr lang="en-US" dirty="0" smtClean="0"/>
          </a:p>
          <a:p>
            <a:r>
              <a:rPr lang="en-US" dirty="0"/>
              <a:t>Viewing the Commit </a:t>
            </a:r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log -p [-n](where n the last n entries.)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git</a:t>
            </a:r>
            <a:r>
              <a:rPr lang="en-US" dirty="0" smtClean="0"/>
              <a:t> log -p file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01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Sharing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Working with Remotes</a:t>
            </a:r>
            <a:endParaRPr lang="en-US" dirty="0" smtClean="0"/>
          </a:p>
          <a:p>
            <a:pPr lvl="1"/>
            <a:r>
              <a:rPr lang="en-US" dirty="0"/>
              <a:t>Showing Your </a:t>
            </a:r>
            <a:r>
              <a:rPr lang="en-US" dirty="0" smtClean="0"/>
              <a:t>Remotes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remote -v</a:t>
            </a:r>
          </a:p>
          <a:p>
            <a:pPr lvl="1"/>
            <a:r>
              <a:rPr lang="en-US" dirty="0"/>
              <a:t>Adding Remote </a:t>
            </a:r>
            <a:r>
              <a:rPr lang="en-US" dirty="0" smtClean="0"/>
              <a:t>Repositories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/>
              <a:t>[</a:t>
            </a:r>
            <a:r>
              <a:rPr lang="en-US" dirty="0" err="1"/>
              <a:t>shortname</a:t>
            </a:r>
            <a:r>
              <a:rPr lang="en-US" dirty="0"/>
              <a:t>] [</a:t>
            </a:r>
            <a:r>
              <a:rPr lang="en-US" dirty="0" err="1"/>
              <a:t>url</a:t>
            </a:r>
            <a:r>
              <a:rPr lang="en-US" dirty="0" smtClean="0"/>
              <a:t>]</a:t>
            </a:r>
          </a:p>
          <a:p>
            <a:pPr lvl="1"/>
            <a:r>
              <a:rPr lang="en-US" dirty="0"/>
              <a:t>Fetching and Pulling from Your </a:t>
            </a:r>
            <a:r>
              <a:rPr lang="en-US" dirty="0" smtClean="0"/>
              <a:t>Remotes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fetch</a:t>
            </a:r>
          </a:p>
          <a:p>
            <a:pPr lvl="2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</a:t>
            </a:r>
          </a:p>
          <a:p>
            <a:pPr lvl="1"/>
            <a:r>
              <a:rPr lang="en-US" dirty="0"/>
              <a:t>Pushing to Your </a:t>
            </a:r>
            <a:r>
              <a:rPr lang="en-US" dirty="0" smtClean="0"/>
              <a:t>Remotes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push origin master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37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itcheat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20633" y="1758048"/>
            <a:ext cx="6502734" cy="42102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 branch is</a:t>
            </a:r>
            <a:endParaRPr lang="en-US" dirty="0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572000" y="3581400"/>
            <a:ext cx="4038600" cy="2503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467100" cy="46910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branch in </a:t>
            </a:r>
            <a:r>
              <a:rPr lang="en-US" dirty="0" err="1"/>
              <a:t>Git</a:t>
            </a:r>
            <a:r>
              <a:rPr lang="en-US" dirty="0"/>
              <a:t> is simply a lightweight </a:t>
            </a:r>
            <a:r>
              <a:rPr lang="en-US" dirty="0">
                <a:solidFill>
                  <a:srgbClr val="FF0000"/>
                </a:solidFill>
              </a:rPr>
              <a:t>movable pointer </a:t>
            </a:r>
            <a:r>
              <a:rPr lang="en-US" dirty="0"/>
              <a:t>to one of these commits. The default branch name in </a:t>
            </a:r>
            <a:r>
              <a:rPr lang="en-US" dirty="0" err="1"/>
              <a:t>Git</a:t>
            </a:r>
            <a:r>
              <a:rPr lang="en-US" dirty="0"/>
              <a:t> is master. As you initially make </a:t>
            </a:r>
            <a:r>
              <a:rPr lang="en-US" dirty="0" smtClean="0"/>
              <a:t>commits, you’re </a:t>
            </a:r>
            <a:r>
              <a:rPr lang="en-US" dirty="0"/>
              <a:t>given a master branch that points to the last commit you made. </a:t>
            </a:r>
            <a:r>
              <a:rPr lang="en-US" dirty="0" smtClean="0"/>
              <a:t>Every time </a:t>
            </a:r>
            <a:r>
              <a:rPr lang="en-US" dirty="0"/>
              <a:t>you commit, </a:t>
            </a:r>
            <a:r>
              <a:rPr lang="en-US" dirty="0" smtClean="0"/>
              <a:t>it moves </a:t>
            </a:r>
            <a:r>
              <a:rPr lang="en-US" dirty="0"/>
              <a:t>forward automatically.</a:t>
            </a:r>
            <a:br>
              <a:rPr lang="en-US" dirty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3810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62000"/>
            <a:ext cx="477295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17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branch 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testing</a:t>
            </a:r>
          </a:p>
          <a:p>
            <a:r>
              <a:rPr lang="en-US" dirty="0"/>
              <a:t>This creates a new pointer at the same commit you’re currently on (see Figure</a:t>
            </a:r>
            <a:br>
              <a:rPr lang="en-US" dirty="0"/>
            </a:br>
            <a:r>
              <a:rPr lang="en-US" dirty="0"/>
              <a:t>3.4).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How does </a:t>
            </a:r>
            <a:r>
              <a:rPr lang="en-US" dirty="0" err="1"/>
              <a:t>Git</a:t>
            </a:r>
            <a:r>
              <a:rPr lang="en-US" dirty="0"/>
              <a:t> know what branch you’re currently on? It keeps a special</a:t>
            </a:r>
            <a:br>
              <a:rPr lang="en-US" dirty="0"/>
            </a:br>
            <a:r>
              <a:rPr lang="en-US" dirty="0"/>
              <a:t>pointer called </a:t>
            </a:r>
            <a:r>
              <a:rPr lang="en-US" dirty="0" smtClean="0"/>
              <a:t>HEAD</a:t>
            </a:r>
          </a:p>
          <a:p>
            <a:r>
              <a:rPr lang="en-US" dirty="0" smtClean="0"/>
              <a:t>The </a:t>
            </a:r>
            <a:r>
              <a:rPr lang="en-US" dirty="0" err="1"/>
              <a:t>git</a:t>
            </a:r>
            <a:r>
              <a:rPr lang="en-US" dirty="0"/>
              <a:t> branch command only created a new branch — it didn’t switch to</a:t>
            </a:r>
            <a:br>
              <a:rPr lang="en-US" dirty="0"/>
            </a:br>
            <a:r>
              <a:rPr lang="en-US" dirty="0"/>
              <a:t>that branch (see Figure 3.5).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testing</a:t>
            </a:r>
          </a:p>
          <a:p>
            <a:r>
              <a:rPr lang="en-US" dirty="0"/>
              <a:t>This moves HEAD to point to the testing branch (see Figure 3.6).</a:t>
            </a:r>
            <a:br>
              <a:rPr lang="en-US" dirty="0"/>
            </a:b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09600"/>
            <a:ext cx="3615546" cy="151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124200" cy="189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4533477"/>
            <a:ext cx="3962400" cy="19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79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branch 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429000" cy="4691063"/>
          </a:xfrm>
        </p:spPr>
        <p:txBody>
          <a:bodyPr/>
          <a:lstStyle/>
          <a:p>
            <a:r>
              <a:rPr lang="en-US" dirty="0" smtClean="0"/>
              <a:t>$vi file.py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'made a change'</a:t>
            </a:r>
            <a:br>
              <a:rPr lang="en-US" dirty="0"/>
            </a:br>
            <a:r>
              <a:rPr lang="en-US" dirty="0" smtClean="0"/>
              <a:t>(See Fig 3.7)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master</a:t>
            </a:r>
            <a:br>
              <a:rPr lang="en-US" dirty="0"/>
            </a:br>
            <a:r>
              <a:rPr lang="en-US" dirty="0" smtClean="0"/>
              <a:t>(see Fig 3.8)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 vi file.py</a:t>
            </a:r>
            <a:br>
              <a:rPr lang="en-US" dirty="0" smtClean="0"/>
            </a:b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-a -m 'made other changes'</a:t>
            </a:r>
            <a:br>
              <a:rPr lang="en-US" dirty="0" smtClean="0"/>
            </a:br>
            <a:r>
              <a:rPr lang="en-US" dirty="0" smtClean="0"/>
              <a:t>(see Fig 3.9)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15" y="2508849"/>
            <a:ext cx="3168769" cy="18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81503"/>
            <a:ext cx="2743200" cy="192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0100" y="685800"/>
            <a:ext cx="3429000" cy="159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393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Branching and Merge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let’s say you’re working on your project and have a couple of commits</a:t>
            </a:r>
            <a:br>
              <a:rPr lang="en-US" dirty="0"/>
            </a:br>
            <a:r>
              <a:rPr lang="en-US" dirty="0"/>
              <a:t>already (see Figure 3.10).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branch iss53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iss53</a:t>
            </a:r>
            <a:br>
              <a:rPr lang="en-US" dirty="0"/>
            </a:br>
            <a:r>
              <a:rPr lang="en-US" dirty="0" smtClean="0"/>
              <a:t>(Fig 3.11)</a:t>
            </a:r>
          </a:p>
          <a:p>
            <a:endParaRPr lang="en-US" dirty="0"/>
          </a:p>
          <a:p>
            <a:r>
              <a:rPr lang="en-US" dirty="0"/>
              <a:t>$ vim index.html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'added a new footer [issue 53]'</a:t>
            </a:r>
            <a:br>
              <a:rPr lang="en-US" dirty="0"/>
            </a:br>
            <a:r>
              <a:rPr lang="en-US" dirty="0" smtClean="0"/>
              <a:t>(Fig 3.12)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master</a:t>
            </a:r>
            <a:br>
              <a:rPr lang="en-US" dirty="0"/>
            </a:br>
            <a:r>
              <a:rPr lang="en-US" dirty="0"/>
              <a:t>Switched to branch "master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-b 'hotfix'</a:t>
            </a:r>
            <a:br>
              <a:rPr lang="en-US" dirty="0"/>
            </a:br>
            <a:r>
              <a:rPr lang="en-US" dirty="0" smtClean="0"/>
              <a:t>Switched to a new branch "hotfix"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vim index.html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'fixed the broken email address'</a:t>
            </a:r>
            <a:br>
              <a:rPr lang="en-US" dirty="0"/>
            </a:br>
            <a:r>
              <a:rPr lang="en-US" dirty="0" smtClean="0"/>
              <a:t>(Fig 3.13)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1"/>
            <a:ext cx="3352800" cy="119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00200"/>
            <a:ext cx="2590800" cy="133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3571875" cy="14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1037" y="4724400"/>
            <a:ext cx="3428999" cy="154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307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17550"/>
          </a:xfrm>
        </p:spPr>
        <p:txBody>
          <a:bodyPr/>
          <a:lstStyle/>
          <a:p>
            <a:r>
              <a:rPr lang="en-US" dirty="0" smtClean="0"/>
              <a:t>Basic Branching and Merge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352800" cy="5059363"/>
          </a:xfrm>
        </p:spPr>
        <p:txBody>
          <a:bodyPr>
            <a:normAutofit lnSpcReduction="10000"/>
          </a:bodyPr>
          <a:lstStyle/>
          <a:p>
            <a:r>
              <a:rPr lang="sv-SE" dirty="0"/>
              <a:t>$ git checkout master</a:t>
            </a:r>
            <a:br>
              <a:rPr lang="sv-SE" dirty="0"/>
            </a:br>
            <a:r>
              <a:rPr lang="sv-SE" dirty="0"/>
              <a:t>$ git merge </a:t>
            </a:r>
            <a:r>
              <a:rPr lang="sv-SE" dirty="0" smtClean="0"/>
              <a:t>hotfix</a:t>
            </a:r>
          </a:p>
          <a:p>
            <a:r>
              <a:rPr lang="sv-SE" dirty="0" smtClean="0"/>
              <a:t>Fig 3.14</a:t>
            </a:r>
          </a:p>
          <a:p>
            <a:r>
              <a:rPr lang="sv-SE" dirty="0" smtClean="0"/>
              <a:t>(Fast-forward: </a:t>
            </a:r>
            <a:r>
              <a:rPr lang="en-US" dirty="0" smtClean="0"/>
              <a:t>Because </a:t>
            </a:r>
            <a:r>
              <a:rPr lang="en-US" dirty="0"/>
              <a:t>the commit C4 pointed to by the branch hotfix you merged in was directly ahead of the commit C2 you’re on, </a:t>
            </a:r>
            <a:r>
              <a:rPr lang="en-US" dirty="0" err="1"/>
              <a:t>Git</a:t>
            </a:r>
            <a:r>
              <a:rPr lang="en-US" dirty="0"/>
              <a:t> simply moves the pointer forward</a:t>
            </a:r>
            <a:r>
              <a:rPr lang="en-US" dirty="0" smtClean="0"/>
              <a:t>.)</a:t>
            </a:r>
            <a:r>
              <a:rPr lang="en-US" dirty="0"/>
              <a:t> </a:t>
            </a:r>
            <a:endParaRPr lang="sv-SE" dirty="0"/>
          </a:p>
          <a:p>
            <a:endParaRPr lang="sv-SE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branch -d hotfix</a:t>
            </a:r>
            <a:br>
              <a:rPr lang="en-US" dirty="0"/>
            </a:br>
            <a:r>
              <a:rPr lang="en-US" dirty="0"/>
              <a:t>Deleted branch hotfix (3a0874c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Back on issue53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iss53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'finished the new footer </a:t>
            </a:r>
            <a:r>
              <a:rPr lang="en-US" dirty="0" smtClean="0"/>
              <a:t>Fig 3.15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/>
              <a:t>git</a:t>
            </a:r>
            <a:r>
              <a:rPr lang="en-US" dirty="0"/>
              <a:t> checkout master</a:t>
            </a:r>
            <a:br>
              <a:rPr lang="en-US" dirty="0"/>
            </a:br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iss53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Fig 3.16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09706" y="228600"/>
            <a:ext cx="4390663" cy="207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9694" y="2438400"/>
            <a:ext cx="4088757" cy="183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035" y="4572000"/>
            <a:ext cx="4990076" cy="210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718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Centralized vs. Distributed VCS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190999" y="609600"/>
            <a:ext cx="3978495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1524000"/>
            <a:ext cx="3008313" cy="46910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Centralized – Perforce</a:t>
            </a:r>
          </a:p>
          <a:p>
            <a:r>
              <a:rPr lang="en-US" dirty="0" smtClean="0"/>
              <a:t>In CVCS, All users access </a:t>
            </a:r>
            <a:r>
              <a:rPr lang="en-US" dirty="0" smtClean="0">
                <a:solidFill>
                  <a:srgbClr val="FF0000"/>
                </a:solidFill>
              </a:rPr>
              <a:t>a single central repository</a:t>
            </a:r>
            <a:r>
              <a:rPr lang="en-US" dirty="0" smtClean="0"/>
              <a:t>, and user</a:t>
            </a:r>
            <a:r>
              <a:rPr lang="en-US" dirty="0"/>
              <a:t> </a:t>
            </a:r>
            <a:r>
              <a:rPr lang="en-US" dirty="0" smtClean="0"/>
              <a:t>copy</a:t>
            </a:r>
            <a:r>
              <a:rPr lang="en-US" b="0" dirty="0" smtClean="0"/>
              <a:t> (checkout) </a:t>
            </a:r>
            <a:r>
              <a:rPr lang="en-US" b="0" u="sng" dirty="0">
                <a:solidFill>
                  <a:srgbClr val="FF0000"/>
                </a:solidFill>
              </a:rPr>
              <a:t>a certain version </a:t>
            </a:r>
            <a:r>
              <a:rPr lang="en-US" b="0" dirty="0" smtClean="0"/>
              <a:t>from that repository.</a:t>
            </a:r>
          </a:p>
          <a:p>
            <a:r>
              <a:rPr lang="en-US" dirty="0" smtClean="0"/>
              <a:t>All user communicates through</a:t>
            </a:r>
            <a:r>
              <a:rPr lang="en-US" dirty="0" smtClean="0"/>
              <a:t> this </a:t>
            </a:r>
            <a:r>
              <a:rPr lang="en-US" dirty="0" smtClean="0"/>
              <a:t>central repository. </a:t>
            </a:r>
            <a:r>
              <a:rPr lang="en-US" dirty="0" smtClean="0"/>
              <a:t> If the file is locked, others cannot check in the file.</a:t>
            </a:r>
          </a:p>
          <a:p>
            <a:r>
              <a:rPr lang="en-US" dirty="0" smtClean="0"/>
              <a:t>You need to have connection to access the server</a:t>
            </a:r>
            <a:endParaRPr lang="en-US" dirty="0"/>
          </a:p>
          <a:p>
            <a:endParaRPr lang="en-US" b="0" dirty="0" smtClean="0"/>
          </a:p>
          <a:p>
            <a:r>
              <a:rPr lang="en-US" dirty="0"/>
              <a:t>Distributed –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DVCS </a:t>
            </a:r>
            <a:r>
              <a:rPr lang="en-US" dirty="0"/>
              <a:t>each user has a </a:t>
            </a:r>
            <a:r>
              <a:rPr lang="en-US" u="sng" dirty="0">
                <a:solidFill>
                  <a:srgbClr val="FF0000"/>
                </a:solidFill>
              </a:rPr>
              <a:t>complete local copy</a:t>
            </a:r>
            <a:r>
              <a:rPr lang="en-US" dirty="0"/>
              <a:t> of a repository on his individual computer. The user can </a:t>
            </a:r>
            <a:r>
              <a:rPr lang="en-US" dirty="0" smtClean="0"/>
              <a:t>do anything </a:t>
            </a:r>
            <a:r>
              <a:rPr lang="en-US" dirty="0" smtClean="0"/>
              <a:t> to this local repository as they do in centralized system.</a:t>
            </a:r>
            <a:endParaRPr lang="en-US" dirty="0"/>
          </a:p>
          <a:p>
            <a:r>
              <a:rPr lang="en-US" dirty="0"/>
              <a:t>Every repository can exchange versions of the files with other repositories by transporting these </a:t>
            </a:r>
            <a:r>
              <a:rPr lang="en-US" dirty="0" smtClean="0"/>
              <a:t>changes (</a:t>
            </a:r>
            <a:r>
              <a:rPr lang="en-US" dirty="0" err="1" smtClean="0"/>
              <a:t>ssh,git</a:t>
            </a:r>
            <a:r>
              <a:rPr lang="en-US" dirty="0" smtClean="0"/>
              <a:t> </a:t>
            </a:r>
            <a:r>
              <a:rPr lang="en-US" dirty="0" smtClean="0"/>
              <a:t>protocol, or http)</a:t>
            </a:r>
            <a:endParaRPr lang="en-US" b="0" dirty="0" smtClean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24400" y="3429000"/>
            <a:ext cx="295949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26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Guideline for Version Control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COMMIT RELATED </a:t>
            </a:r>
            <a:r>
              <a:rPr lang="en-US" b="1" dirty="0" smtClean="0"/>
              <a:t>CHANGES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commit should be a wrapper for related </a:t>
            </a:r>
            <a:r>
              <a:rPr lang="en-US" dirty="0" smtClean="0"/>
              <a:t>changes</a:t>
            </a:r>
            <a:r>
              <a:rPr lang="en-US" dirty="0" smtClean="0"/>
              <a:t>. For example, fixing two different </a:t>
            </a:r>
            <a:r>
              <a:rPr lang="en-US" dirty="0" smtClean="0"/>
              <a:t>bugs </a:t>
            </a:r>
            <a:r>
              <a:rPr lang="en-US" dirty="0" smtClean="0"/>
              <a:t>should produce two separate commits. </a:t>
            </a:r>
            <a:r>
              <a:rPr lang="en-US" dirty="0" smtClean="0"/>
              <a:t>Small </a:t>
            </a:r>
            <a:r>
              <a:rPr lang="en-US" dirty="0" smtClean="0"/>
              <a:t>commits make it easier for other </a:t>
            </a:r>
            <a:r>
              <a:rPr lang="en-US" dirty="0" smtClean="0"/>
              <a:t>developers </a:t>
            </a:r>
            <a:r>
              <a:rPr lang="en-US" dirty="0" smtClean="0"/>
              <a:t>to understand the changes and roll </a:t>
            </a:r>
            <a:r>
              <a:rPr lang="en-US" dirty="0" smtClean="0"/>
              <a:t>them </a:t>
            </a:r>
            <a:r>
              <a:rPr lang="en-US" dirty="0" smtClean="0"/>
              <a:t>back if something went wrong. </a:t>
            </a:r>
            <a:r>
              <a:rPr lang="en-US" dirty="0" smtClean="0"/>
              <a:t>With </a:t>
            </a:r>
            <a:r>
              <a:rPr lang="en-US" dirty="0" smtClean="0"/>
              <a:t>tools like the staging area and the </a:t>
            </a:r>
            <a:r>
              <a:rPr lang="en-US" dirty="0" smtClean="0"/>
              <a:t>ability </a:t>
            </a:r>
            <a:r>
              <a:rPr lang="en-US" dirty="0" smtClean="0"/>
              <a:t>to stage only parts of a file, </a:t>
            </a:r>
            <a:r>
              <a:rPr lang="en-US" dirty="0" err="1" smtClean="0"/>
              <a:t>Git</a:t>
            </a:r>
            <a:r>
              <a:rPr lang="en-US" dirty="0" smtClean="0"/>
              <a:t> makes it </a:t>
            </a:r>
            <a:r>
              <a:rPr lang="en-US" dirty="0" smtClean="0"/>
              <a:t>easy </a:t>
            </a:r>
            <a:r>
              <a:rPr lang="en-US" dirty="0" smtClean="0"/>
              <a:t>to create very granular commits. </a:t>
            </a:r>
          </a:p>
          <a:p>
            <a:endParaRPr lang="en-US" dirty="0" smtClean="0"/>
          </a:p>
          <a:p>
            <a:r>
              <a:rPr lang="en-US" b="1" dirty="0" smtClean="0"/>
              <a:t>COMMIT </a:t>
            </a:r>
            <a:r>
              <a:rPr lang="en-US" b="1" dirty="0" smtClean="0"/>
              <a:t>OFTEN </a:t>
            </a:r>
            <a:endParaRPr lang="en-US" b="1" dirty="0" smtClean="0"/>
          </a:p>
          <a:p>
            <a:pPr lvl="1"/>
            <a:r>
              <a:rPr lang="en-US" dirty="0" smtClean="0"/>
              <a:t>Committing </a:t>
            </a:r>
            <a:r>
              <a:rPr lang="en-US" dirty="0" smtClean="0"/>
              <a:t>often keeps your commits small </a:t>
            </a:r>
            <a:r>
              <a:rPr lang="en-US" dirty="0" smtClean="0"/>
              <a:t>and</a:t>
            </a:r>
            <a:r>
              <a:rPr lang="en-US" dirty="0" smtClean="0"/>
              <a:t>, again, helps you commit only related </a:t>
            </a:r>
            <a:r>
              <a:rPr lang="en-US" dirty="0" smtClean="0"/>
              <a:t>changes</a:t>
            </a:r>
            <a:r>
              <a:rPr lang="en-US" dirty="0" smtClean="0"/>
              <a:t>. Moreover, it allows you to share your </a:t>
            </a:r>
            <a:r>
              <a:rPr lang="en-US" dirty="0" smtClean="0"/>
              <a:t>code </a:t>
            </a:r>
            <a:r>
              <a:rPr lang="en-US" dirty="0" smtClean="0"/>
              <a:t>more frequently with others. That way </a:t>
            </a:r>
            <a:r>
              <a:rPr lang="en-US" dirty="0" smtClean="0"/>
              <a:t>it‘s </a:t>
            </a:r>
            <a:r>
              <a:rPr lang="en-US" dirty="0" smtClean="0"/>
              <a:t>easier for everyone to integrate changes </a:t>
            </a:r>
            <a:r>
              <a:rPr lang="en-US" dirty="0" smtClean="0"/>
              <a:t>regularly </a:t>
            </a:r>
            <a:r>
              <a:rPr lang="en-US" dirty="0" smtClean="0"/>
              <a:t>and avoid having merge conflicts. </a:t>
            </a:r>
            <a:r>
              <a:rPr lang="en-US" dirty="0" smtClean="0"/>
              <a:t>Having </a:t>
            </a:r>
            <a:r>
              <a:rPr lang="en-US" dirty="0" smtClean="0"/>
              <a:t>few large commits and sharing them </a:t>
            </a:r>
            <a:r>
              <a:rPr lang="en-US" dirty="0" smtClean="0"/>
              <a:t>rarely</a:t>
            </a:r>
            <a:r>
              <a:rPr lang="en-US" dirty="0" smtClean="0"/>
              <a:t>, in contrast, makes it hard to solve </a:t>
            </a:r>
            <a:r>
              <a:rPr lang="en-US" dirty="0" smtClean="0"/>
              <a:t>conflicts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USE BRANCHES </a:t>
            </a:r>
            <a:endParaRPr lang="en-US" b="1" dirty="0" smtClean="0"/>
          </a:p>
          <a:p>
            <a:pPr lvl="1"/>
            <a:r>
              <a:rPr lang="en-US" dirty="0" smtClean="0"/>
              <a:t>Branching </a:t>
            </a:r>
            <a:r>
              <a:rPr lang="en-US" dirty="0" smtClean="0"/>
              <a:t>is one of </a:t>
            </a:r>
            <a:r>
              <a:rPr lang="en-US" dirty="0" err="1" smtClean="0"/>
              <a:t>Git‘s</a:t>
            </a:r>
            <a:r>
              <a:rPr lang="en-US" dirty="0" smtClean="0"/>
              <a:t> most powerful </a:t>
            </a:r>
            <a:r>
              <a:rPr lang="en-US" dirty="0" smtClean="0"/>
              <a:t>features </a:t>
            </a:r>
            <a:r>
              <a:rPr lang="en-US" dirty="0" smtClean="0"/>
              <a:t>- and this is not by accident: quick </a:t>
            </a:r>
            <a:r>
              <a:rPr lang="en-US" dirty="0" smtClean="0"/>
              <a:t>and </a:t>
            </a:r>
            <a:r>
              <a:rPr lang="en-US" dirty="0" smtClean="0"/>
              <a:t>easy branching was a central requirement </a:t>
            </a:r>
            <a:r>
              <a:rPr lang="en-US" dirty="0" smtClean="0"/>
              <a:t>from </a:t>
            </a:r>
            <a:r>
              <a:rPr lang="en-US" dirty="0" smtClean="0"/>
              <a:t>day one. Branches are the perfect tool </a:t>
            </a:r>
            <a:r>
              <a:rPr lang="en-US" dirty="0" smtClean="0"/>
              <a:t>to </a:t>
            </a:r>
            <a:r>
              <a:rPr lang="en-US" dirty="0" smtClean="0"/>
              <a:t>help you avoid mixing up different lines </a:t>
            </a:r>
            <a:r>
              <a:rPr lang="en-US" dirty="0" smtClean="0"/>
              <a:t>of </a:t>
            </a:r>
            <a:r>
              <a:rPr lang="en-US" dirty="0" smtClean="0"/>
              <a:t>development. You should use branches </a:t>
            </a:r>
            <a:r>
              <a:rPr lang="en-US" dirty="0" smtClean="0"/>
              <a:t>extensively </a:t>
            </a:r>
            <a:r>
              <a:rPr lang="en-US" dirty="0" smtClean="0"/>
              <a:t>in your development workflows: </a:t>
            </a:r>
            <a:r>
              <a:rPr lang="en-US" dirty="0" smtClean="0"/>
              <a:t>for </a:t>
            </a:r>
            <a:r>
              <a:rPr lang="en-US" dirty="0" smtClean="0"/>
              <a:t>new features, bug fixes, ideas…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successful </a:t>
            </a:r>
            <a:r>
              <a:rPr lang="en-US" dirty="0" err="1"/>
              <a:t>Git</a:t>
            </a:r>
            <a:r>
              <a:rPr lang="en-US" dirty="0"/>
              <a:t> branching model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4370" y="1600200"/>
            <a:ext cx="34152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48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Snapshots</a:t>
            </a:r>
            <a:r>
              <a:rPr lang="en-US" b="1" dirty="0"/>
              <a:t>, Not </a:t>
            </a:r>
            <a:r>
              <a:rPr lang="en-US" b="1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VCS stores data as changes to a base version of each file. 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checkout the latest version you need to </a:t>
            </a:r>
            <a:r>
              <a:rPr lang="en-US" dirty="0" smtClean="0"/>
              <a:t>go through </a:t>
            </a:r>
            <a:r>
              <a:rPr lang="en-US" dirty="0" smtClean="0">
                <a:solidFill>
                  <a:srgbClr val="FF0000"/>
                </a:solidFill>
              </a:rPr>
              <a:t>all the differences</a:t>
            </a:r>
            <a:r>
              <a:rPr lang="en-US" dirty="0" smtClean="0"/>
              <a:t>  </a:t>
            </a:r>
            <a:r>
              <a:rPr lang="en-US" dirty="0"/>
              <a:t>of the file.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stores data as snapshots of the project over time.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/>
              <a:t>to checkout the latest version.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0418" y="1019537"/>
            <a:ext cx="5293563" cy="210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0418" y="3886199"/>
            <a:ext cx="5476875" cy="229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36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err="1" smtClean="0"/>
              <a:t>Git</a:t>
            </a:r>
            <a:r>
              <a:rPr lang="en-US" dirty="0" smtClean="0"/>
              <a:t> stores file and directory</a:t>
            </a:r>
          </a:p>
          <a:p>
            <a:r>
              <a:rPr lang="en-US" dirty="0" smtClean="0"/>
              <a:t>Everything in </a:t>
            </a: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check-summed</a:t>
            </a:r>
            <a:r>
              <a:rPr lang="en-US" dirty="0" smtClean="0"/>
              <a:t> before it is stored and is then referred to by that checksum.</a:t>
            </a:r>
            <a:r>
              <a:rPr lang="en-US" dirty="0"/>
              <a:t> This means it’s impossible to change the contents of any </a:t>
            </a:r>
            <a:r>
              <a:rPr lang="en-US" dirty="0" smtClean="0"/>
              <a:t>file or </a:t>
            </a:r>
            <a:r>
              <a:rPr lang="en-US" dirty="0"/>
              <a:t>directory without </a:t>
            </a:r>
            <a:r>
              <a:rPr lang="en-US" dirty="0" err="1"/>
              <a:t>Git</a:t>
            </a:r>
            <a:r>
              <a:rPr lang="en-US" dirty="0"/>
              <a:t> knowing about it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The </a:t>
            </a:r>
            <a:r>
              <a:rPr lang="en-US" dirty="0"/>
              <a:t>mechanism that </a:t>
            </a:r>
            <a:r>
              <a:rPr lang="en-US" dirty="0" err="1"/>
              <a:t>Git</a:t>
            </a:r>
            <a:r>
              <a:rPr lang="en-US" dirty="0"/>
              <a:t> uses for this </a:t>
            </a:r>
            <a:r>
              <a:rPr lang="en-US" dirty="0" err="1"/>
              <a:t>checksumming</a:t>
            </a:r>
            <a:r>
              <a:rPr lang="en-US" dirty="0"/>
              <a:t> is called a </a:t>
            </a:r>
            <a:r>
              <a:rPr lang="en-US" u="sng">
                <a:solidFill>
                  <a:srgbClr val="FF0000"/>
                </a:solidFill>
              </a:rPr>
              <a:t>SHA-1 </a:t>
            </a:r>
            <a:r>
              <a:rPr lang="en-US" u="sng" smtClean="0">
                <a:solidFill>
                  <a:srgbClr val="FF0000"/>
                </a:solidFill>
              </a:rPr>
              <a:t>hash</a:t>
            </a:r>
            <a:r>
              <a:rPr lang="en-US" smtClean="0"/>
              <a:t>(</a:t>
            </a:r>
            <a:r>
              <a:rPr lang="en-US" b="1" smtClean="0"/>
              <a:t>Secure </a:t>
            </a:r>
            <a:r>
              <a:rPr lang="en-US" b="1"/>
              <a:t>Hash Algorithm </a:t>
            </a:r>
            <a:r>
              <a:rPr lang="en-US" b="1" smtClean="0"/>
              <a:t>1).</a:t>
            </a:r>
            <a:r>
              <a:rPr lang="en-US" smtClean="0"/>
              <a:t> </a:t>
            </a:r>
            <a:r>
              <a:rPr lang="en-US" dirty="0"/>
              <a:t>This is a 40-character string composed of hexadecimal characters (0–9 and a–f) and calculated based on the contents of a file or directory structure in </a:t>
            </a:r>
            <a:r>
              <a:rPr lang="en-US" dirty="0" err="1"/>
              <a:t>Git</a:t>
            </a:r>
            <a:r>
              <a:rPr lang="en-US" dirty="0"/>
              <a:t>. A SHA-1 hash looks something like this:</a:t>
            </a:r>
          </a:p>
          <a:p>
            <a:pPr marL="0" indent="0">
              <a:buNone/>
            </a:pPr>
            <a:r>
              <a:rPr lang="en-US" dirty="0" smtClean="0"/>
              <a:t>	24b9da6552252987aa493b52f8696cd6d3b00373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object type: Blob, Tree, Commit, Tag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204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Blob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19200" y="1371600"/>
            <a:ext cx="5486876" cy="322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510540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75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Tree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659566" y="1600200"/>
            <a:ext cx="582486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665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Commit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114800" cy="451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7342" y="4038600"/>
            <a:ext cx="4756658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6732" y="1764102"/>
            <a:ext cx="4756658" cy="227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53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72049" cy="475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489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a </a:t>
            </a:r>
            <a:r>
              <a:rPr lang="en-US" b="1" dirty="0" err="1" smtClean="0"/>
              <a:t>Git</a:t>
            </a:r>
            <a:r>
              <a:rPr lang="en-US" b="1" dirty="0" smtClean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Start a New Project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 this creates a new local repository 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 </a:t>
            </a:r>
          </a:p>
          <a:p>
            <a:pPr lvl="1"/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remote add origin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push –u origin master</a:t>
            </a:r>
          </a:p>
          <a:p>
            <a:r>
              <a:rPr lang="en-US" dirty="0" smtClean="0"/>
              <a:t>Work on an </a:t>
            </a:r>
            <a:r>
              <a:rPr lang="en-US" dirty="0"/>
              <a:t>Existing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https://github.com/echangtts/hello-world.git</a:t>
            </a:r>
            <a:r>
              <a:rPr lang="en-US" dirty="0" smtClean="0"/>
              <a:t> (to default directory)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 smtClean="0">
                <a:hlinkClick r:id="rId2"/>
              </a:rPr>
              <a:t>https://github.com/echangtts/hello-world.git</a:t>
            </a:r>
            <a:r>
              <a:rPr lang="en-US" dirty="0"/>
              <a:t> </a:t>
            </a:r>
            <a:r>
              <a:rPr lang="en-US" dirty="0" err="1" smtClean="0"/>
              <a:t>mydir</a:t>
            </a:r>
            <a:endParaRPr lang="en-US" dirty="0" smtClean="0"/>
          </a:p>
          <a:p>
            <a:r>
              <a:rPr lang="en-US" dirty="0" err="1" smtClean="0"/>
              <a:t>Config</a:t>
            </a:r>
            <a:r>
              <a:rPr lang="en-US" dirty="0" smtClean="0"/>
              <a:t> Setup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&lt;name</a:t>
            </a:r>
            <a:r>
              <a:rPr lang="en-US" dirty="0" smtClean="0"/>
              <a:t>&gt; (global means for all repos)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[--local] </a:t>
            </a:r>
            <a:r>
              <a:rPr lang="en-US" dirty="0" err="1"/>
              <a:t>user.email</a:t>
            </a:r>
            <a:r>
              <a:rPr lang="en-US" dirty="0"/>
              <a:t> &lt;email</a:t>
            </a:r>
            <a:r>
              <a:rPr lang="en-US" dirty="0" smtClean="0"/>
              <a:t>&gt; (local means for current local repo, this is default)</a:t>
            </a:r>
          </a:p>
        </p:txBody>
      </p:sp>
    </p:spTree>
    <p:extLst>
      <p:ext uri="{BB962C8B-B14F-4D97-AF65-F5344CB8AC3E}">
        <p14:creationId xmlns:p14="http://schemas.microsoft.com/office/powerpoint/2010/main" xmlns="" val="20427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Words>876</Words>
  <Application>Microsoft Office PowerPoint</Application>
  <PresentationFormat>On-screen Show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Git Tutorial</vt:lpstr>
      <vt:lpstr>Centralized vs. Distributed VCS </vt:lpstr>
      <vt:lpstr>Snapshots, Not Differences</vt:lpstr>
      <vt:lpstr>Git Object</vt:lpstr>
      <vt:lpstr>The Blob</vt:lpstr>
      <vt:lpstr>The Tree</vt:lpstr>
      <vt:lpstr>The Commit</vt:lpstr>
      <vt:lpstr>The Tag</vt:lpstr>
      <vt:lpstr>Getting a Git Repository</vt:lpstr>
      <vt:lpstr>File Status in working directory</vt:lpstr>
      <vt:lpstr>Working on the Repository</vt:lpstr>
      <vt:lpstr>Working on the Repository</vt:lpstr>
      <vt:lpstr>Sharing the Repository</vt:lpstr>
      <vt:lpstr>Slide 14</vt:lpstr>
      <vt:lpstr>What a branch is</vt:lpstr>
      <vt:lpstr>What a branch is</vt:lpstr>
      <vt:lpstr>What a branch is</vt:lpstr>
      <vt:lpstr>Basic Branching and Merge</vt:lpstr>
      <vt:lpstr>Basic Branching and Merge</vt:lpstr>
      <vt:lpstr>Some Guideline for Version Control</vt:lpstr>
      <vt:lpstr>A successful Git branching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tts</cp:lastModifiedBy>
  <cp:revision>78</cp:revision>
  <dcterms:created xsi:type="dcterms:W3CDTF">2017-10-04T01:30:08Z</dcterms:created>
  <dcterms:modified xsi:type="dcterms:W3CDTF">2017-10-12T17:19:45Z</dcterms:modified>
</cp:coreProperties>
</file>