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96" r:id="rId8"/>
    <p:sldId id="297" r:id="rId9"/>
    <p:sldId id="263" r:id="rId10"/>
    <p:sldId id="266" r:id="rId11"/>
    <p:sldId id="280" r:id="rId12"/>
    <p:sldId id="264" r:id="rId13"/>
    <p:sldId id="265" r:id="rId14"/>
    <p:sldId id="268" r:id="rId15"/>
    <p:sldId id="267" r:id="rId16"/>
    <p:sldId id="262" r:id="rId17"/>
    <p:sldId id="316" r:id="rId18"/>
    <p:sldId id="260" r:id="rId19"/>
    <p:sldId id="317" r:id="rId20"/>
    <p:sldId id="269" r:id="rId21"/>
    <p:sldId id="261" r:id="rId22"/>
    <p:sldId id="315" r:id="rId23"/>
    <p:sldId id="272" r:id="rId24"/>
    <p:sldId id="298" r:id="rId25"/>
    <p:sldId id="273" r:id="rId26"/>
    <p:sldId id="274" r:id="rId27"/>
    <p:sldId id="277" r:id="rId28"/>
    <p:sldId id="279" r:id="rId29"/>
  </p:sldIdLst>
  <p:sldSz cx="12192000" cy="6858000"/>
  <p:notesSz cx="6858000" cy="9144000"/>
  <p:embeddedFontLst>
    <p:embeddedFont>
      <p:font typeface="微软雅黑" panose="020B0503020204020204" pitchFamily="34" charset="-122"/>
      <p:regular r:id="rId33"/>
    </p:embeddedFont>
    <p:embeddedFont>
      <p:font typeface="Impact" panose="020B0806030902050204" pitchFamily="34" charset="0"/>
      <p:regular r:id="rId34"/>
    </p:embeddedFont>
    <p:embeddedFont>
      <p:font typeface="Narkisim" panose="020E0502050101010101" pitchFamily="34" charset="-79"/>
      <p:regular r:id="rId35"/>
    </p:embeddedFont>
    <p:embeddedFont>
      <p:font typeface="Agency FB" panose="020B0503020202020204" pitchFamily="34" charset="0"/>
      <p:regular r:id="rId36"/>
      <p:bold r:id="rId37"/>
    </p:embeddedFont>
    <p:embeddedFont>
      <p:font typeface="等线" panose="02010600030101010101" charset="-122"/>
      <p:regular r:id="rId3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 userDrawn="1">
          <p15:clr>
            <a:srgbClr val="A4A3A4"/>
          </p15:clr>
        </p15:guide>
        <p15:guide id="2" orient="horz" pos="4170" userDrawn="1">
          <p15:clr>
            <a:srgbClr val="A4A3A4"/>
          </p15:clr>
        </p15:guide>
        <p15:guide id="3" pos="270" userDrawn="1">
          <p15:clr>
            <a:srgbClr val="A4A3A4"/>
          </p15:clr>
        </p15:guide>
        <p15:guide id="4" pos="7473" userDrawn="1">
          <p15:clr>
            <a:srgbClr val="A4A3A4"/>
          </p15:clr>
        </p15:guide>
        <p15:guide id="5" orient="horz" pos="565" userDrawn="1">
          <p15:clr>
            <a:srgbClr val="A4A3A4"/>
          </p15:clr>
        </p15:guide>
        <p15:guide id="6" orient="horz" pos="657" userDrawn="1">
          <p15:clr>
            <a:srgbClr val="A4A3A4"/>
          </p15:clr>
        </p15:guide>
        <p15:guide id="7" orient="horz" pos="3904" userDrawn="1">
          <p15:clr>
            <a:srgbClr val="A4A3A4"/>
          </p15:clr>
        </p15:guide>
        <p15:guide id="8" orient="horz" pos="37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851"/>
    <a:srgbClr val="FFFFFF"/>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8" autoAdjust="0"/>
  </p:normalViewPr>
  <p:slideViewPr>
    <p:cSldViewPr snapToGrid="0" showGuides="1">
      <p:cViewPr varScale="1">
        <p:scale>
          <a:sx n="114" d="100"/>
          <a:sy n="114" d="100"/>
        </p:scale>
        <p:origin x="474" y="108"/>
      </p:cViewPr>
      <p:guideLst>
        <p:guide orient="horz" pos="108"/>
        <p:guide orient="horz" pos="4170"/>
        <p:guide pos="270"/>
        <p:guide pos="7473"/>
        <p:guide orient="horz" pos="565"/>
        <p:guide orient="horz" pos="657"/>
        <p:guide orient="horz" pos="3904"/>
        <p:guide orient="horz" pos="3759"/>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修改 完成后关闭编辑母版即可。</a:t>
            </a:r>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grpSp>
        <p:nvGrpSpPr>
          <p:cNvPr id="8" name="组合 7"/>
          <p:cNvGrpSpPr/>
          <p:nvPr userDrawn="1"/>
        </p:nvGrpSpPr>
        <p:grpSpPr>
          <a:xfrm>
            <a:off x="0" y="141605"/>
            <a:ext cx="12191365" cy="673100"/>
            <a:chOff x="0" y="223"/>
            <a:chExt cx="19199" cy="1060"/>
          </a:xfrm>
        </p:grpSpPr>
        <p:sp>
          <p:nvSpPr>
            <p:cNvPr id="9" name="矩形 8"/>
            <p:cNvSpPr/>
            <p:nvPr/>
          </p:nvSpPr>
          <p:spPr>
            <a:xfrm>
              <a:off x="0" y="223"/>
              <a:ext cx="813" cy="1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82" y="223"/>
              <a:ext cx="120" cy="1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051" y="223"/>
              <a:ext cx="14148" cy="1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
    <p:spTree>
      <p:nvGrpSpPr>
        <p:cNvPr id="1" name=""/>
        <p:cNvGrpSpPr/>
        <p:nvPr/>
      </p:nvGrpSpPr>
      <p:grpSpPr>
        <a:xfrm>
          <a:off x="0" y="0"/>
          <a:ext cx="0" cy="0"/>
          <a:chOff x="0" y="0"/>
          <a:chExt cx="0" cy="0"/>
        </a:xfrm>
      </p:grpSpPr>
      <p:grpSp>
        <p:nvGrpSpPr>
          <p:cNvPr id="68" name="组合 67"/>
          <p:cNvGrpSpPr/>
          <p:nvPr userDrawn="1"/>
        </p:nvGrpSpPr>
        <p:grpSpPr>
          <a:xfrm>
            <a:off x="0" y="141605"/>
            <a:ext cx="12191365" cy="673100"/>
            <a:chOff x="0" y="223"/>
            <a:chExt cx="19199" cy="1060"/>
          </a:xfrm>
        </p:grpSpPr>
        <p:sp>
          <p:nvSpPr>
            <p:cNvPr id="65" name="矩形 64"/>
            <p:cNvSpPr/>
            <p:nvPr/>
          </p:nvSpPr>
          <p:spPr>
            <a:xfrm>
              <a:off x="0" y="223"/>
              <a:ext cx="813" cy="1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882" y="223"/>
              <a:ext cx="120" cy="1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5051" y="223"/>
              <a:ext cx="14148" cy="1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
    <p:spTree>
      <p:nvGrpSpPr>
        <p:cNvPr id="1" name=""/>
        <p:cNvGrpSpPr/>
        <p:nvPr/>
      </p:nvGrpSpPr>
      <p:grpSpPr>
        <a:xfrm>
          <a:off x="0" y="0"/>
          <a:ext cx="0" cy="0"/>
          <a:chOff x="0" y="0"/>
          <a:chExt cx="0" cy="0"/>
        </a:xfrm>
      </p:grpSpPr>
      <p:grpSp>
        <p:nvGrpSpPr>
          <p:cNvPr id="68" name="组合 67"/>
          <p:cNvGrpSpPr/>
          <p:nvPr userDrawn="1"/>
        </p:nvGrpSpPr>
        <p:grpSpPr>
          <a:xfrm>
            <a:off x="0" y="141605"/>
            <a:ext cx="12191365" cy="673100"/>
            <a:chOff x="0" y="223"/>
            <a:chExt cx="19199" cy="1060"/>
          </a:xfrm>
        </p:grpSpPr>
        <p:sp>
          <p:nvSpPr>
            <p:cNvPr id="65" name="矩形 64"/>
            <p:cNvSpPr/>
            <p:nvPr/>
          </p:nvSpPr>
          <p:spPr>
            <a:xfrm>
              <a:off x="0" y="223"/>
              <a:ext cx="813" cy="1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882" y="223"/>
              <a:ext cx="120" cy="1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5051" y="223"/>
              <a:ext cx="14148" cy="1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
    <p:spTree>
      <p:nvGrpSpPr>
        <p:cNvPr id="1" name=""/>
        <p:cNvGrpSpPr/>
        <p:nvPr/>
      </p:nvGrpSpPr>
      <p:grpSpPr>
        <a:xfrm>
          <a:off x="0" y="0"/>
          <a:ext cx="0" cy="0"/>
          <a:chOff x="0" y="0"/>
          <a:chExt cx="0" cy="0"/>
        </a:xfrm>
      </p:grpSpPr>
      <p:grpSp>
        <p:nvGrpSpPr>
          <p:cNvPr id="68" name="组合 67"/>
          <p:cNvGrpSpPr/>
          <p:nvPr userDrawn="1"/>
        </p:nvGrpSpPr>
        <p:grpSpPr>
          <a:xfrm>
            <a:off x="0" y="141605"/>
            <a:ext cx="12191365" cy="673100"/>
            <a:chOff x="0" y="223"/>
            <a:chExt cx="19199" cy="1060"/>
          </a:xfrm>
        </p:grpSpPr>
        <p:sp>
          <p:nvSpPr>
            <p:cNvPr id="65" name="矩形 64"/>
            <p:cNvSpPr/>
            <p:nvPr/>
          </p:nvSpPr>
          <p:spPr>
            <a:xfrm>
              <a:off x="0" y="223"/>
              <a:ext cx="813" cy="1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882" y="223"/>
              <a:ext cx="120" cy="1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5051" y="223"/>
              <a:ext cx="14148" cy="1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spd="slow" p14:dur="2000" advClick="0"/>
    </mc:Choice>
    <mc:Fallback>
      <p:transition spd="slow"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0" Type="http://schemas.openxmlformats.org/officeDocument/2006/relationships/notesSlide" Target="../notesSlides/notesSlide16.xml"/><Relationship Id="rId2" Type="http://schemas.openxmlformats.org/officeDocument/2006/relationships/tags" Target="../tags/tag126.xml"/><Relationship Id="rId19" Type="http://schemas.openxmlformats.org/officeDocument/2006/relationships/slideLayout" Target="../slideLayouts/slideLayout4.xml"/><Relationship Id="rId18" Type="http://schemas.openxmlformats.org/officeDocument/2006/relationships/tags" Target="../tags/tag142.xml"/><Relationship Id="rId17" Type="http://schemas.openxmlformats.org/officeDocument/2006/relationships/tags" Target="../tags/tag141.xml"/><Relationship Id="rId16" Type="http://schemas.openxmlformats.org/officeDocument/2006/relationships/tags" Target="../tags/tag140.xml"/><Relationship Id="rId15" Type="http://schemas.openxmlformats.org/officeDocument/2006/relationships/tags" Target="../tags/tag139.xml"/><Relationship Id="rId14" Type="http://schemas.openxmlformats.org/officeDocument/2006/relationships/tags" Target="../tags/tag138.xml"/><Relationship Id="rId13" Type="http://schemas.openxmlformats.org/officeDocument/2006/relationships/tags" Target="../tags/tag137.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tags" Target="../tags/tag1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8" Type="http://schemas.openxmlformats.org/officeDocument/2006/relationships/notesSlide" Target="../notesSlides/notesSlide2.xml"/><Relationship Id="rId17" Type="http://schemas.openxmlformats.org/officeDocument/2006/relationships/slideLayout" Target="../slideLayouts/slideLayout2.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9" Type="http://schemas.openxmlformats.org/officeDocument/2006/relationships/notesSlide" Target="../notesSlides/notesSlide20.xml"/><Relationship Id="rId18" Type="http://schemas.openxmlformats.org/officeDocument/2006/relationships/slideLayout" Target="../slideLayouts/slideLayout4.xml"/><Relationship Id="rId17" Type="http://schemas.openxmlformats.org/officeDocument/2006/relationships/tags" Target="../tags/tag159.xml"/><Relationship Id="rId16" Type="http://schemas.openxmlformats.org/officeDocument/2006/relationships/tags" Target="../tags/tag158.xml"/><Relationship Id="rId15" Type="http://schemas.openxmlformats.org/officeDocument/2006/relationships/tags" Target="../tags/tag157.xml"/><Relationship Id="rId14" Type="http://schemas.openxmlformats.org/officeDocument/2006/relationships/tags" Target="../tags/tag156.xml"/><Relationship Id="rId13" Type="http://schemas.openxmlformats.org/officeDocument/2006/relationships/tags" Target="../tags/tag155.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tags" Target="../tags/tag143.xml"/></Relationships>
</file>

<file path=ppt/slides/_rels/slide21.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4" Type="http://schemas.openxmlformats.org/officeDocument/2006/relationships/notesSlide" Target="../notesSlides/notesSlide21.xml"/><Relationship Id="rId13" Type="http://schemas.openxmlformats.org/officeDocument/2006/relationships/slideLayout" Target="../slideLayouts/slideLayout6.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8.xml"/><Relationship Id="rId2" Type="http://schemas.openxmlformats.org/officeDocument/2006/relationships/image" Target="../media/image1.png"/><Relationship Id="rId1" Type="http://schemas.openxmlformats.org/officeDocument/2006/relationships/tags" Target="../tags/tag17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9" Type="http://schemas.openxmlformats.org/officeDocument/2006/relationships/notesSlide" Target="../notesSlides/notesSlide4.xml"/><Relationship Id="rId28" Type="http://schemas.openxmlformats.org/officeDocument/2006/relationships/slideLayout" Target="../slideLayouts/slideLayout8.xml"/><Relationship Id="rId27" Type="http://schemas.openxmlformats.org/officeDocument/2006/relationships/tags" Target="../tags/tag42.xml"/><Relationship Id="rId26" Type="http://schemas.openxmlformats.org/officeDocument/2006/relationships/tags" Target="../tags/tag41.xml"/><Relationship Id="rId25" Type="http://schemas.openxmlformats.org/officeDocument/2006/relationships/tags" Target="../tags/tag40.xml"/><Relationship Id="rId24" Type="http://schemas.openxmlformats.org/officeDocument/2006/relationships/tags" Target="../tags/tag39.xml"/><Relationship Id="rId23" Type="http://schemas.openxmlformats.org/officeDocument/2006/relationships/tags" Target="../tags/tag38.xml"/><Relationship Id="rId22" Type="http://schemas.openxmlformats.org/officeDocument/2006/relationships/tags" Target="../tags/tag37.xml"/><Relationship Id="rId21" Type="http://schemas.openxmlformats.org/officeDocument/2006/relationships/tags" Target="../tags/tag36.xml"/><Relationship Id="rId20" Type="http://schemas.openxmlformats.org/officeDocument/2006/relationships/tags" Target="../tags/tag35.xml"/><Relationship Id="rId2" Type="http://schemas.openxmlformats.org/officeDocument/2006/relationships/tags" Target="../tags/tag17.xml"/><Relationship Id="rId19" Type="http://schemas.openxmlformats.org/officeDocument/2006/relationships/tags" Target="../tags/tag34.xml"/><Relationship Id="rId18" Type="http://schemas.openxmlformats.org/officeDocument/2006/relationships/tags" Target="../tags/tag33.xml"/><Relationship Id="rId17" Type="http://schemas.openxmlformats.org/officeDocument/2006/relationships/tags" Target="../tags/tag32.xml"/><Relationship Id="rId16" Type="http://schemas.openxmlformats.org/officeDocument/2006/relationships/tags" Target="../tags/tag31.xml"/><Relationship Id="rId15" Type="http://schemas.openxmlformats.org/officeDocument/2006/relationships/tags" Target="../tags/tag30.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5" Type="http://schemas.openxmlformats.org/officeDocument/2006/relationships/notesSlide" Target="../notesSlides/notesSlide5.xml"/><Relationship Id="rId74" Type="http://schemas.openxmlformats.org/officeDocument/2006/relationships/slideLayout" Target="../slideLayouts/slideLayout6.xml"/><Relationship Id="rId73" Type="http://schemas.openxmlformats.org/officeDocument/2006/relationships/tags" Target="../tags/tag115.xml"/><Relationship Id="rId72" Type="http://schemas.openxmlformats.org/officeDocument/2006/relationships/tags" Target="../tags/tag114.xml"/><Relationship Id="rId71" Type="http://schemas.openxmlformats.org/officeDocument/2006/relationships/tags" Target="../tags/tag113.xml"/><Relationship Id="rId70" Type="http://schemas.openxmlformats.org/officeDocument/2006/relationships/tags" Target="../tags/tag112.xml"/><Relationship Id="rId7" Type="http://schemas.openxmlformats.org/officeDocument/2006/relationships/tags" Target="../tags/tag49.xml"/><Relationship Id="rId69" Type="http://schemas.openxmlformats.org/officeDocument/2006/relationships/tags" Target="../tags/tag111.xml"/><Relationship Id="rId68" Type="http://schemas.openxmlformats.org/officeDocument/2006/relationships/tags" Target="../tags/tag110.xml"/><Relationship Id="rId67" Type="http://schemas.openxmlformats.org/officeDocument/2006/relationships/tags" Target="../tags/tag109.xml"/><Relationship Id="rId66" Type="http://schemas.openxmlformats.org/officeDocument/2006/relationships/tags" Target="../tags/tag108.xml"/><Relationship Id="rId65" Type="http://schemas.openxmlformats.org/officeDocument/2006/relationships/tags" Target="../tags/tag107.xml"/><Relationship Id="rId64" Type="http://schemas.openxmlformats.org/officeDocument/2006/relationships/tags" Target="../tags/tag106.xml"/><Relationship Id="rId63" Type="http://schemas.openxmlformats.org/officeDocument/2006/relationships/tags" Target="../tags/tag105.xml"/><Relationship Id="rId62" Type="http://schemas.openxmlformats.org/officeDocument/2006/relationships/tags" Target="../tags/tag104.xml"/><Relationship Id="rId61" Type="http://schemas.openxmlformats.org/officeDocument/2006/relationships/tags" Target="../tags/tag103.xml"/><Relationship Id="rId60" Type="http://schemas.openxmlformats.org/officeDocument/2006/relationships/tags" Target="../tags/tag102.xml"/><Relationship Id="rId6" Type="http://schemas.openxmlformats.org/officeDocument/2006/relationships/tags" Target="../tags/tag48.xml"/><Relationship Id="rId59" Type="http://schemas.openxmlformats.org/officeDocument/2006/relationships/tags" Target="../tags/tag101.xml"/><Relationship Id="rId58" Type="http://schemas.openxmlformats.org/officeDocument/2006/relationships/tags" Target="../tags/tag100.xml"/><Relationship Id="rId57" Type="http://schemas.openxmlformats.org/officeDocument/2006/relationships/tags" Target="../tags/tag99.xml"/><Relationship Id="rId56" Type="http://schemas.openxmlformats.org/officeDocument/2006/relationships/tags" Target="../tags/tag98.xml"/><Relationship Id="rId55" Type="http://schemas.openxmlformats.org/officeDocument/2006/relationships/tags" Target="../tags/tag97.xml"/><Relationship Id="rId54" Type="http://schemas.openxmlformats.org/officeDocument/2006/relationships/tags" Target="../tags/tag96.xml"/><Relationship Id="rId53" Type="http://schemas.openxmlformats.org/officeDocument/2006/relationships/tags" Target="../tags/tag95.xml"/><Relationship Id="rId52" Type="http://schemas.openxmlformats.org/officeDocument/2006/relationships/tags" Target="../tags/tag94.xml"/><Relationship Id="rId51" Type="http://schemas.openxmlformats.org/officeDocument/2006/relationships/tags" Target="../tags/tag93.xml"/><Relationship Id="rId50" Type="http://schemas.openxmlformats.org/officeDocument/2006/relationships/tags" Target="../tags/tag92.xml"/><Relationship Id="rId5" Type="http://schemas.openxmlformats.org/officeDocument/2006/relationships/tags" Target="../tags/tag47.xml"/><Relationship Id="rId49" Type="http://schemas.openxmlformats.org/officeDocument/2006/relationships/tags" Target="../tags/tag91.xml"/><Relationship Id="rId48" Type="http://schemas.openxmlformats.org/officeDocument/2006/relationships/tags" Target="../tags/tag90.xml"/><Relationship Id="rId47" Type="http://schemas.openxmlformats.org/officeDocument/2006/relationships/tags" Target="../tags/tag89.xml"/><Relationship Id="rId46" Type="http://schemas.openxmlformats.org/officeDocument/2006/relationships/tags" Target="../tags/tag88.xml"/><Relationship Id="rId45" Type="http://schemas.openxmlformats.org/officeDocument/2006/relationships/tags" Target="../tags/tag87.xml"/><Relationship Id="rId44" Type="http://schemas.openxmlformats.org/officeDocument/2006/relationships/tags" Target="../tags/tag86.xml"/><Relationship Id="rId43" Type="http://schemas.openxmlformats.org/officeDocument/2006/relationships/tags" Target="../tags/tag85.xml"/><Relationship Id="rId42" Type="http://schemas.openxmlformats.org/officeDocument/2006/relationships/tags" Target="../tags/tag84.xml"/><Relationship Id="rId41" Type="http://schemas.openxmlformats.org/officeDocument/2006/relationships/tags" Target="../tags/tag83.xml"/><Relationship Id="rId40" Type="http://schemas.openxmlformats.org/officeDocument/2006/relationships/tags" Target="../tags/tag82.xml"/><Relationship Id="rId4" Type="http://schemas.openxmlformats.org/officeDocument/2006/relationships/tags" Target="../tags/tag46.xml"/><Relationship Id="rId39" Type="http://schemas.openxmlformats.org/officeDocument/2006/relationships/tags" Target="../tags/tag81.xml"/><Relationship Id="rId38" Type="http://schemas.openxmlformats.org/officeDocument/2006/relationships/tags" Target="../tags/tag80.xml"/><Relationship Id="rId37" Type="http://schemas.openxmlformats.org/officeDocument/2006/relationships/tags" Target="../tags/tag79.xml"/><Relationship Id="rId36" Type="http://schemas.openxmlformats.org/officeDocument/2006/relationships/tags" Target="../tags/tag78.xml"/><Relationship Id="rId35" Type="http://schemas.openxmlformats.org/officeDocument/2006/relationships/tags" Target="../tags/tag77.xml"/><Relationship Id="rId34" Type="http://schemas.openxmlformats.org/officeDocument/2006/relationships/tags" Target="../tags/tag76.xml"/><Relationship Id="rId33" Type="http://schemas.openxmlformats.org/officeDocument/2006/relationships/tags" Target="../tags/tag75.xml"/><Relationship Id="rId32" Type="http://schemas.openxmlformats.org/officeDocument/2006/relationships/tags" Target="../tags/tag74.xml"/><Relationship Id="rId31" Type="http://schemas.openxmlformats.org/officeDocument/2006/relationships/tags" Target="../tags/tag73.xml"/><Relationship Id="rId30" Type="http://schemas.openxmlformats.org/officeDocument/2006/relationships/tags" Target="../tags/tag72.xml"/><Relationship Id="rId3" Type="http://schemas.openxmlformats.org/officeDocument/2006/relationships/tags" Target="../tags/tag45.xml"/><Relationship Id="rId29" Type="http://schemas.openxmlformats.org/officeDocument/2006/relationships/tags" Target="../tags/tag71.xml"/><Relationship Id="rId28" Type="http://schemas.openxmlformats.org/officeDocument/2006/relationships/tags" Target="../tags/tag70.xml"/><Relationship Id="rId27" Type="http://schemas.openxmlformats.org/officeDocument/2006/relationships/tags" Target="../tags/tag69.xml"/><Relationship Id="rId26" Type="http://schemas.openxmlformats.org/officeDocument/2006/relationships/tags" Target="../tags/tag68.xml"/><Relationship Id="rId25" Type="http://schemas.openxmlformats.org/officeDocument/2006/relationships/tags" Target="../tags/tag67.xml"/><Relationship Id="rId24" Type="http://schemas.openxmlformats.org/officeDocument/2006/relationships/tags" Target="../tags/tag66.xml"/><Relationship Id="rId23" Type="http://schemas.openxmlformats.org/officeDocument/2006/relationships/tags" Target="../tags/tag65.xml"/><Relationship Id="rId22" Type="http://schemas.openxmlformats.org/officeDocument/2006/relationships/tags" Target="../tags/tag64.xml"/><Relationship Id="rId21" Type="http://schemas.openxmlformats.org/officeDocument/2006/relationships/tags" Target="../tags/tag63.xml"/><Relationship Id="rId20" Type="http://schemas.openxmlformats.org/officeDocument/2006/relationships/tags" Target="../tags/tag62.xml"/><Relationship Id="rId2" Type="http://schemas.openxmlformats.org/officeDocument/2006/relationships/tags" Target="../tags/tag44.xml"/><Relationship Id="rId19" Type="http://schemas.openxmlformats.org/officeDocument/2006/relationships/tags" Target="../tags/tag61.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tags" Target="../tags/tag43.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0" Type="http://schemas.openxmlformats.org/officeDocument/2006/relationships/notesSlide" Target="../notesSlides/notesSlide6.xml"/><Relationship Id="rId1" Type="http://schemas.openxmlformats.org/officeDocument/2006/relationships/tags" Target="../tags/tag1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4"/>
          <p:cNvSpPr txBox="1"/>
          <p:nvPr/>
        </p:nvSpPr>
        <p:spPr>
          <a:xfrm>
            <a:off x="9047655" y="4270684"/>
            <a:ext cx="3099435" cy="306705"/>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汇报人：王延旭   时间：</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2024</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月</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TextBox 71"/>
          <p:cNvSpPr txBox="1"/>
          <p:nvPr/>
        </p:nvSpPr>
        <p:spPr>
          <a:xfrm>
            <a:off x="5831218" y="4270210"/>
            <a:ext cx="2849880" cy="306705"/>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小组成员：王延旭，徐彤，孙钦峰</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5996940" y="2720340"/>
            <a:ext cx="6102985" cy="521970"/>
          </a:xfrm>
          <a:prstGeom prst="rect">
            <a:avLst/>
          </a:prstGeom>
        </p:spPr>
        <p:txBody>
          <a:bodyPr wrap="square">
            <a:spAutoFit/>
          </a:bodyPr>
          <a:lstStyle/>
          <a:p>
            <a:pPr fontAlgn="auto">
              <a:spcBef>
                <a:spcPts val="0"/>
              </a:spcBef>
              <a:spcAft>
                <a:spcPts val="0"/>
              </a:spcAft>
              <a:defRPr/>
            </a:pPr>
            <a:r>
              <a:rPr lang="zh-CN" altLang="en-US" sz="2800" spc="3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挖掘时间维度下的社区动态与趋势</a:t>
            </a:r>
            <a:endParaRPr lang="zh-CN" altLang="en-US" sz="2800" spc="3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09719" y="-791"/>
            <a:ext cx="5023539" cy="5846571"/>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2" presetClass="entr" presetSubtype="1"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userDrawn="1"/>
        </p:nvGrpSpPr>
        <p:grpSpPr>
          <a:xfrm>
            <a:off x="1912620" y="1328420"/>
            <a:ext cx="3114675" cy="4601210"/>
            <a:chOff x="3012" y="2092"/>
            <a:chExt cx="4905" cy="7246"/>
          </a:xfrm>
        </p:grpSpPr>
        <p:grpSp>
          <p:nvGrpSpPr>
            <p:cNvPr id="3" name="Group 4"/>
            <p:cNvGrpSpPr/>
            <p:nvPr/>
          </p:nvGrpSpPr>
          <p:grpSpPr>
            <a:xfrm rot="0">
              <a:off x="3096" y="2092"/>
              <a:ext cx="408" cy="7246"/>
              <a:chOff x="1374772" y="1213680"/>
              <a:chExt cx="274322" cy="5187394"/>
            </a:xfrm>
          </p:grpSpPr>
          <p:sp>
            <p:nvSpPr>
              <p:cNvPr id="20" name="Pentagon 21"/>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5" b="1">
                  <a:solidFill>
                    <a:schemeClr val="bg1"/>
                  </a:solidFill>
                  <a:latin typeface="+mn-ea"/>
                  <a:cs typeface="+mn-ea"/>
                  <a:sym typeface="Arial" panose="020B0604020202020204" pitchFamily="34" charset="0"/>
                </a:endParaRPr>
              </a:p>
            </p:txBody>
          </p:sp>
          <p:sp>
            <p:nvSpPr>
              <p:cNvPr id="21" name="Rectangle 5"/>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1" fmla="*/ 0 w 272825"/>
                  <a:gd name="connsiteY0-2" fmla="*/ 0 h 3776662"/>
                  <a:gd name="connsiteX1-3" fmla="*/ 272825 w 272825"/>
                  <a:gd name="connsiteY1-4" fmla="*/ 0 h 3776662"/>
                  <a:gd name="connsiteX2-5" fmla="*/ 272825 w 272825"/>
                  <a:gd name="connsiteY2-6" fmla="*/ 3776662 h 3776662"/>
                  <a:gd name="connsiteX3-7" fmla="*/ 0 w 272825"/>
                  <a:gd name="connsiteY3-8" fmla="*/ 3776662 h 3776662"/>
                  <a:gd name="connsiteX4-9" fmla="*/ 1 w 272825"/>
                  <a:gd name="connsiteY4-10" fmla="*/ 3609974 h 3776662"/>
                  <a:gd name="connsiteX5" fmla="*/ 0 w 272825"/>
                  <a:gd name="connsiteY5" fmla="*/ 0 h 3776662"/>
                  <a:gd name="connsiteX0-11" fmla="*/ 0 w 272825"/>
                  <a:gd name="connsiteY0-12" fmla="*/ 0 h 3776662"/>
                  <a:gd name="connsiteX1-13" fmla="*/ 272825 w 272825"/>
                  <a:gd name="connsiteY1-14" fmla="*/ 0 h 3776662"/>
                  <a:gd name="connsiteX2-15" fmla="*/ 272825 w 272825"/>
                  <a:gd name="connsiteY2-16" fmla="*/ 3776662 h 3776662"/>
                  <a:gd name="connsiteX3-17" fmla="*/ 57151 w 272825"/>
                  <a:gd name="connsiteY3-18" fmla="*/ 3776661 h 3776662"/>
                  <a:gd name="connsiteX4-19" fmla="*/ 0 w 272825"/>
                  <a:gd name="connsiteY4-20" fmla="*/ 3776662 h 3776662"/>
                  <a:gd name="connsiteX5-21" fmla="*/ 1 w 272825"/>
                  <a:gd name="connsiteY5-22" fmla="*/ 3609974 h 3776662"/>
                  <a:gd name="connsiteX6" fmla="*/ 0 w 272825"/>
                  <a:gd name="connsiteY6" fmla="*/ 0 h 3776662"/>
                  <a:gd name="connsiteX0-23" fmla="*/ 0 w 272825"/>
                  <a:gd name="connsiteY0-24" fmla="*/ 0 h 3776662"/>
                  <a:gd name="connsiteX1-25" fmla="*/ 272825 w 272825"/>
                  <a:gd name="connsiteY1-26" fmla="*/ 0 h 3776662"/>
                  <a:gd name="connsiteX2-27" fmla="*/ 272825 w 272825"/>
                  <a:gd name="connsiteY2-28" fmla="*/ 3776662 h 3776662"/>
                  <a:gd name="connsiteX3-29" fmla="*/ 166689 w 272825"/>
                  <a:gd name="connsiteY3-30" fmla="*/ 3776661 h 3776662"/>
                  <a:gd name="connsiteX4-31" fmla="*/ 57151 w 272825"/>
                  <a:gd name="connsiteY4-32" fmla="*/ 3776661 h 3776662"/>
                  <a:gd name="connsiteX5-33" fmla="*/ 0 w 272825"/>
                  <a:gd name="connsiteY5-34" fmla="*/ 3776662 h 3776662"/>
                  <a:gd name="connsiteX6-35" fmla="*/ 1 w 272825"/>
                  <a:gd name="connsiteY6-36" fmla="*/ 3609974 h 3776662"/>
                  <a:gd name="connsiteX7" fmla="*/ 0 w 272825"/>
                  <a:gd name="connsiteY7" fmla="*/ 0 h 3776662"/>
                  <a:gd name="connsiteX0-37" fmla="*/ 0 w 272825"/>
                  <a:gd name="connsiteY0-38" fmla="*/ 0 h 3776662"/>
                  <a:gd name="connsiteX1-39" fmla="*/ 272825 w 272825"/>
                  <a:gd name="connsiteY1-40" fmla="*/ 0 h 3776662"/>
                  <a:gd name="connsiteX2-41" fmla="*/ 272825 w 272825"/>
                  <a:gd name="connsiteY2-42" fmla="*/ 3776662 h 3776662"/>
                  <a:gd name="connsiteX3-43" fmla="*/ 166689 w 272825"/>
                  <a:gd name="connsiteY3-44" fmla="*/ 3776661 h 3776662"/>
                  <a:gd name="connsiteX4-45" fmla="*/ 107157 w 272825"/>
                  <a:gd name="connsiteY4-46" fmla="*/ 3774280 h 3776662"/>
                  <a:gd name="connsiteX5-47" fmla="*/ 57151 w 272825"/>
                  <a:gd name="connsiteY5-48" fmla="*/ 3776661 h 3776662"/>
                  <a:gd name="connsiteX6-49" fmla="*/ 0 w 272825"/>
                  <a:gd name="connsiteY6-50" fmla="*/ 3776662 h 3776662"/>
                  <a:gd name="connsiteX7-51" fmla="*/ 1 w 272825"/>
                  <a:gd name="connsiteY7-52" fmla="*/ 3609974 h 3776662"/>
                  <a:gd name="connsiteX8" fmla="*/ 0 w 272825"/>
                  <a:gd name="connsiteY8" fmla="*/ 0 h 3776662"/>
                  <a:gd name="connsiteX0-53" fmla="*/ 0 w 272825"/>
                  <a:gd name="connsiteY0-54" fmla="*/ 0 h 3776662"/>
                  <a:gd name="connsiteX1-55" fmla="*/ 272825 w 272825"/>
                  <a:gd name="connsiteY1-56" fmla="*/ 0 h 3776662"/>
                  <a:gd name="connsiteX2-57" fmla="*/ 272825 w 272825"/>
                  <a:gd name="connsiteY2-58" fmla="*/ 3776662 h 3776662"/>
                  <a:gd name="connsiteX3-59" fmla="*/ 221457 w 272825"/>
                  <a:gd name="connsiteY3-60" fmla="*/ 3774280 h 3776662"/>
                  <a:gd name="connsiteX4-61" fmla="*/ 166689 w 272825"/>
                  <a:gd name="connsiteY4-62" fmla="*/ 3776661 h 3776662"/>
                  <a:gd name="connsiteX5-63" fmla="*/ 107157 w 272825"/>
                  <a:gd name="connsiteY5-64" fmla="*/ 3774280 h 3776662"/>
                  <a:gd name="connsiteX6-65" fmla="*/ 57151 w 272825"/>
                  <a:gd name="connsiteY6-66" fmla="*/ 3776661 h 3776662"/>
                  <a:gd name="connsiteX7-67" fmla="*/ 0 w 272825"/>
                  <a:gd name="connsiteY7-68" fmla="*/ 3776662 h 3776662"/>
                  <a:gd name="connsiteX8-69" fmla="*/ 1 w 272825"/>
                  <a:gd name="connsiteY8-70" fmla="*/ 3609974 h 3776662"/>
                  <a:gd name="connsiteX9" fmla="*/ 0 w 272825"/>
                  <a:gd name="connsiteY9" fmla="*/ 0 h 3776662"/>
                  <a:gd name="connsiteX0-71" fmla="*/ 0 w 272825"/>
                  <a:gd name="connsiteY0-72" fmla="*/ 0 h 3776662"/>
                  <a:gd name="connsiteX1-73" fmla="*/ 272825 w 272825"/>
                  <a:gd name="connsiteY1-74" fmla="*/ 0 h 3776662"/>
                  <a:gd name="connsiteX2-75" fmla="*/ 272825 w 272825"/>
                  <a:gd name="connsiteY2-76" fmla="*/ 3776662 h 3776662"/>
                  <a:gd name="connsiteX3-77" fmla="*/ 252414 w 272825"/>
                  <a:gd name="connsiteY3-78" fmla="*/ 3776661 h 3776662"/>
                  <a:gd name="connsiteX4-79" fmla="*/ 221457 w 272825"/>
                  <a:gd name="connsiteY4-80" fmla="*/ 3774280 h 3776662"/>
                  <a:gd name="connsiteX5-81" fmla="*/ 166689 w 272825"/>
                  <a:gd name="connsiteY5-82" fmla="*/ 3776661 h 3776662"/>
                  <a:gd name="connsiteX6-83" fmla="*/ 107157 w 272825"/>
                  <a:gd name="connsiteY6-84" fmla="*/ 3774280 h 3776662"/>
                  <a:gd name="connsiteX7-85" fmla="*/ 57151 w 272825"/>
                  <a:gd name="connsiteY7-86" fmla="*/ 3776661 h 3776662"/>
                  <a:gd name="connsiteX8-87" fmla="*/ 0 w 272825"/>
                  <a:gd name="connsiteY8-88" fmla="*/ 3776662 h 3776662"/>
                  <a:gd name="connsiteX9-89" fmla="*/ 1 w 272825"/>
                  <a:gd name="connsiteY9-90" fmla="*/ 3609974 h 3776662"/>
                  <a:gd name="connsiteX10" fmla="*/ 0 w 272825"/>
                  <a:gd name="connsiteY10" fmla="*/ 0 h 3776662"/>
                  <a:gd name="connsiteX0-91" fmla="*/ 0 w 273845"/>
                  <a:gd name="connsiteY0-92" fmla="*/ 0 h 3776662"/>
                  <a:gd name="connsiteX1-93" fmla="*/ 272825 w 273845"/>
                  <a:gd name="connsiteY1-94" fmla="*/ 0 h 3776662"/>
                  <a:gd name="connsiteX2-95" fmla="*/ 273845 w 273845"/>
                  <a:gd name="connsiteY2-96" fmla="*/ 3581399 h 3776662"/>
                  <a:gd name="connsiteX3-97" fmla="*/ 272825 w 273845"/>
                  <a:gd name="connsiteY3-98" fmla="*/ 3776662 h 3776662"/>
                  <a:gd name="connsiteX4-99" fmla="*/ 252414 w 273845"/>
                  <a:gd name="connsiteY4-100" fmla="*/ 3776661 h 3776662"/>
                  <a:gd name="connsiteX5-101" fmla="*/ 221457 w 273845"/>
                  <a:gd name="connsiteY5-102" fmla="*/ 3774280 h 3776662"/>
                  <a:gd name="connsiteX6-103" fmla="*/ 166689 w 273845"/>
                  <a:gd name="connsiteY6-104" fmla="*/ 3776661 h 3776662"/>
                  <a:gd name="connsiteX7-105" fmla="*/ 107157 w 273845"/>
                  <a:gd name="connsiteY7-106" fmla="*/ 3774280 h 3776662"/>
                  <a:gd name="connsiteX8-107" fmla="*/ 57151 w 273845"/>
                  <a:gd name="connsiteY8-108" fmla="*/ 3776661 h 3776662"/>
                  <a:gd name="connsiteX9-109" fmla="*/ 0 w 273845"/>
                  <a:gd name="connsiteY9-110" fmla="*/ 3776662 h 3776662"/>
                  <a:gd name="connsiteX10-111" fmla="*/ 1 w 273845"/>
                  <a:gd name="connsiteY10-112" fmla="*/ 3609974 h 3776662"/>
                  <a:gd name="connsiteX11" fmla="*/ 0 w 273845"/>
                  <a:gd name="connsiteY11" fmla="*/ 0 h 3776662"/>
                  <a:gd name="connsiteX0-113" fmla="*/ 0 w 273845"/>
                  <a:gd name="connsiteY0-114" fmla="*/ 0 h 3776662"/>
                  <a:gd name="connsiteX1-115" fmla="*/ 272825 w 273845"/>
                  <a:gd name="connsiteY1-116" fmla="*/ 0 h 3776662"/>
                  <a:gd name="connsiteX2-117" fmla="*/ 273845 w 273845"/>
                  <a:gd name="connsiteY2-118" fmla="*/ 3581399 h 3776662"/>
                  <a:gd name="connsiteX3-119" fmla="*/ 252414 w 273845"/>
                  <a:gd name="connsiteY3-120" fmla="*/ 3776661 h 3776662"/>
                  <a:gd name="connsiteX4-121" fmla="*/ 221457 w 273845"/>
                  <a:gd name="connsiteY4-122" fmla="*/ 3774280 h 3776662"/>
                  <a:gd name="connsiteX5-123" fmla="*/ 166689 w 273845"/>
                  <a:gd name="connsiteY5-124" fmla="*/ 3776661 h 3776662"/>
                  <a:gd name="connsiteX6-125" fmla="*/ 107157 w 273845"/>
                  <a:gd name="connsiteY6-126" fmla="*/ 3774280 h 3776662"/>
                  <a:gd name="connsiteX7-127" fmla="*/ 57151 w 273845"/>
                  <a:gd name="connsiteY7-128" fmla="*/ 3776661 h 3776662"/>
                  <a:gd name="connsiteX8-129" fmla="*/ 0 w 273845"/>
                  <a:gd name="connsiteY8-130" fmla="*/ 3776662 h 3776662"/>
                  <a:gd name="connsiteX9-131" fmla="*/ 1 w 273845"/>
                  <a:gd name="connsiteY9-132" fmla="*/ 3609974 h 3776662"/>
                  <a:gd name="connsiteX10-133" fmla="*/ 0 w 273845"/>
                  <a:gd name="connsiteY10-134" fmla="*/ 0 h 3776662"/>
                  <a:gd name="connsiteX0-135" fmla="*/ 0 w 273845"/>
                  <a:gd name="connsiteY0-136" fmla="*/ 0 h 3776661"/>
                  <a:gd name="connsiteX1-137" fmla="*/ 272825 w 273845"/>
                  <a:gd name="connsiteY1-138" fmla="*/ 0 h 3776661"/>
                  <a:gd name="connsiteX2-139" fmla="*/ 273845 w 273845"/>
                  <a:gd name="connsiteY2-140" fmla="*/ 3581399 h 3776661"/>
                  <a:gd name="connsiteX3-141" fmla="*/ 252414 w 273845"/>
                  <a:gd name="connsiteY3-142" fmla="*/ 3776661 h 3776661"/>
                  <a:gd name="connsiteX4-143" fmla="*/ 221457 w 273845"/>
                  <a:gd name="connsiteY4-144" fmla="*/ 3774280 h 3776661"/>
                  <a:gd name="connsiteX5-145" fmla="*/ 166689 w 273845"/>
                  <a:gd name="connsiteY5-146" fmla="*/ 3776661 h 3776661"/>
                  <a:gd name="connsiteX6-147" fmla="*/ 107157 w 273845"/>
                  <a:gd name="connsiteY6-148" fmla="*/ 3774280 h 3776661"/>
                  <a:gd name="connsiteX7-149" fmla="*/ 57151 w 273845"/>
                  <a:gd name="connsiteY7-150" fmla="*/ 3776661 h 3776661"/>
                  <a:gd name="connsiteX8-151" fmla="*/ 1 w 273845"/>
                  <a:gd name="connsiteY8-152" fmla="*/ 3609974 h 3776661"/>
                  <a:gd name="connsiteX9-153" fmla="*/ 0 w 273845"/>
                  <a:gd name="connsiteY9-154" fmla="*/ 0 h 3776661"/>
                  <a:gd name="connsiteX0-155" fmla="*/ 0 w 273845"/>
                  <a:gd name="connsiteY0-156" fmla="*/ 0 h 3776661"/>
                  <a:gd name="connsiteX1-157" fmla="*/ 272825 w 273845"/>
                  <a:gd name="connsiteY1-158" fmla="*/ 0 h 3776661"/>
                  <a:gd name="connsiteX2-159" fmla="*/ 273845 w 273845"/>
                  <a:gd name="connsiteY2-160" fmla="*/ 3581399 h 3776661"/>
                  <a:gd name="connsiteX3-161" fmla="*/ 252414 w 273845"/>
                  <a:gd name="connsiteY3-162" fmla="*/ 3776661 h 3776661"/>
                  <a:gd name="connsiteX4-163" fmla="*/ 221457 w 273845"/>
                  <a:gd name="connsiteY4-164" fmla="*/ 3774280 h 3776661"/>
                  <a:gd name="connsiteX5-165" fmla="*/ 166689 w 273845"/>
                  <a:gd name="connsiteY5-166" fmla="*/ 3776661 h 3776661"/>
                  <a:gd name="connsiteX6-167" fmla="*/ 104776 w 273845"/>
                  <a:gd name="connsiteY6-168" fmla="*/ 3664743 h 3776661"/>
                  <a:gd name="connsiteX7-169" fmla="*/ 57151 w 273845"/>
                  <a:gd name="connsiteY7-170" fmla="*/ 3776661 h 3776661"/>
                  <a:gd name="connsiteX8-171" fmla="*/ 1 w 273845"/>
                  <a:gd name="connsiteY8-172" fmla="*/ 3609974 h 3776661"/>
                  <a:gd name="connsiteX9-173" fmla="*/ 0 w 273845"/>
                  <a:gd name="connsiteY9-174" fmla="*/ 0 h 3776661"/>
                  <a:gd name="connsiteX0-175" fmla="*/ 0 w 273845"/>
                  <a:gd name="connsiteY0-176" fmla="*/ 0 h 3776661"/>
                  <a:gd name="connsiteX1-177" fmla="*/ 272825 w 273845"/>
                  <a:gd name="connsiteY1-178" fmla="*/ 0 h 3776661"/>
                  <a:gd name="connsiteX2-179" fmla="*/ 273845 w 273845"/>
                  <a:gd name="connsiteY2-180" fmla="*/ 3581399 h 3776661"/>
                  <a:gd name="connsiteX3-181" fmla="*/ 252414 w 273845"/>
                  <a:gd name="connsiteY3-182" fmla="*/ 3776661 h 3776661"/>
                  <a:gd name="connsiteX4-183" fmla="*/ 221457 w 273845"/>
                  <a:gd name="connsiteY4-184" fmla="*/ 3774280 h 3776661"/>
                  <a:gd name="connsiteX5-185" fmla="*/ 166689 w 273845"/>
                  <a:gd name="connsiteY5-186" fmla="*/ 3776661 h 3776661"/>
                  <a:gd name="connsiteX6-187" fmla="*/ 104776 w 273845"/>
                  <a:gd name="connsiteY6-188" fmla="*/ 3664743 h 3776661"/>
                  <a:gd name="connsiteX7-189" fmla="*/ 57151 w 273845"/>
                  <a:gd name="connsiteY7-190" fmla="*/ 3750467 h 3776661"/>
                  <a:gd name="connsiteX8-191" fmla="*/ 1 w 273845"/>
                  <a:gd name="connsiteY8-192" fmla="*/ 3609974 h 3776661"/>
                  <a:gd name="connsiteX9-193" fmla="*/ 0 w 273845"/>
                  <a:gd name="connsiteY9-194" fmla="*/ 0 h 3776661"/>
                  <a:gd name="connsiteX0-195" fmla="*/ 0 w 273845"/>
                  <a:gd name="connsiteY0-196" fmla="*/ 0 h 3776661"/>
                  <a:gd name="connsiteX1-197" fmla="*/ 272825 w 273845"/>
                  <a:gd name="connsiteY1-198" fmla="*/ 0 h 3776661"/>
                  <a:gd name="connsiteX2-199" fmla="*/ 273845 w 273845"/>
                  <a:gd name="connsiteY2-200" fmla="*/ 3581399 h 3776661"/>
                  <a:gd name="connsiteX3-201" fmla="*/ 252414 w 273845"/>
                  <a:gd name="connsiteY3-202" fmla="*/ 3776661 h 3776661"/>
                  <a:gd name="connsiteX4-203" fmla="*/ 228601 w 273845"/>
                  <a:gd name="connsiteY4-204" fmla="*/ 3629023 h 3776661"/>
                  <a:gd name="connsiteX5-205" fmla="*/ 166689 w 273845"/>
                  <a:gd name="connsiteY5-206" fmla="*/ 3776661 h 3776661"/>
                  <a:gd name="connsiteX6-207" fmla="*/ 104776 w 273845"/>
                  <a:gd name="connsiteY6-208" fmla="*/ 3664743 h 3776661"/>
                  <a:gd name="connsiteX7-209" fmla="*/ 57151 w 273845"/>
                  <a:gd name="connsiteY7-210" fmla="*/ 3750467 h 3776661"/>
                  <a:gd name="connsiteX8-211" fmla="*/ 1 w 273845"/>
                  <a:gd name="connsiteY8-212" fmla="*/ 3609974 h 3776661"/>
                  <a:gd name="connsiteX9-213" fmla="*/ 0 w 273845"/>
                  <a:gd name="connsiteY9-214" fmla="*/ 0 h 3776661"/>
                  <a:gd name="connsiteX0-215" fmla="*/ 0 w 273845"/>
                  <a:gd name="connsiteY0-216" fmla="*/ 0 h 3776661"/>
                  <a:gd name="connsiteX1-217" fmla="*/ 272825 w 273845"/>
                  <a:gd name="connsiteY1-218" fmla="*/ 0 h 3776661"/>
                  <a:gd name="connsiteX2-219" fmla="*/ 273845 w 273845"/>
                  <a:gd name="connsiteY2-220" fmla="*/ 3581399 h 3776661"/>
                  <a:gd name="connsiteX3-221" fmla="*/ 250032 w 273845"/>
                  <a:gd name="connsiteY3-222" fmla="*/ 3695699 h 3776661"/>
                  <a:gd name="connsiteX4-223" fmla="*/ 228601 w 273845"/>
                  <a:gd name="connsiteY4-224" fmla="*/ 3629023 h 3776661"/>
                  <a:gd name="connsiteX5-225" fmla="*/ 166689 w 273845"/>
                  <a:gd name="connsiteY5-226" fmla="*/ 3776661 h 3776661"/>
                  <a:gd name="connsiteX6-227" fmla="*/ 104776 w 273845"/>
                  <a:gd name="connsiteY6-228" fmla="*/ 3664743 h 3776661"/>
                  <a:gd name="connsiteX7-229" fmla="*/ 57151 w 273845"/>
                  <a:gd name="connsiteY7-230" fmla="*/ 3750467 h 3776661"/>
                  <a:gd name="connsiteX8-231" fmla="*/ 1 w 273845"/>
                  <a:gd name="connsiteY8-232" fmla="*/ 3609974 h 3776661"/>
                  <a:gd name="connsiteX9-233" fmla="*/ 0 w 273845"/>
                  <a:gd name="connsiteY9-234" fmla="*/ 0 h 3776661"/>
                  <a:gd name="connsiteX0-235" fmla="*/ 0 w 273845"/>
                  <a:gd name="connsiteY0-236" fmla="*/ 0 h 3776661"/>
                  <a:gd name="connsiteX1-237" fmla="*/ 272825 w 273845"/>
                  <a:gd name="connsiteY1-238" fmla="*/ 0 h 3776661"/>
                  <a:gd name="connsiteX2-239" fmla="*/ 273845 w 273845"/>
                  <a:gd name="connsiteY2-240" fmla="*/ 3581399 h 3776661"/>
                  <a:gd name="connsiteX3-241" fmla="*/ 247651 w 273845"/>
                  <a:gd name="connsiteY3-242" fmla="*/ 3702843 h 3776661"/>
                  <a:gd name="connsiteX4-243" fmla="*/ 228601 w 273845"/>
                  <a:gd name="connsiteY4-244" fmla="*/ 3629023 h 3776661"/>
                  <a:gd name="connsiteX5-245" fmla="*/ 166689 w 273845"/>
                  <a:gd name="connsiteY5-246" fmla="*/ 3776661 h 3776661"/>
                  <a:gd name="connsiteX6-247" fmla="*/ 104776 w 273845"/>
                  <a:gd name="connsiteY6-248" fmla="*/ 3664743 h 3776661"/>
                  <a:gd name="connsiteX7-249" fmla="*/ 57151 w 273845"/>
                  <a:gd name="connsiteY7-250" fmla="*/ 3750467 h 3776661"/>
                  <a:gd name="connsiteX8-251" fmla="*/ 1 w 273845"/>
                  <a:gd name="connsiteY8-252" fmla="*/ 3609974 h 3776661"/>
                  <a:gd name="connsiteX9-253" fmla="*/ 0 w 273845"/>
                  <a:gd name="connsiteY9-254" fmla="*/ 0 h 3776661"/>
                  <a:gd name="connsiteX0-255" fmla="*/ 0 w 273845"/>
                  <a:gd name="connsiteY0-256" fmla="*/ 0 h 3776661"/>
                  <a:gd name="connsiteX1-257" fmla="*/ 272825 w 273845"/>
                  <a:gd name="connsiteY1-258" fmla="*/ 0 h 3776661"/>
                  <a:gd name="connsiteX2-259" fmla="*/ 273845 w 273845"/>
                  <a:gd name="connsiteY2-260" fmla="*/ 3581399 h 3776661"/>
                  <a:gd name="connsiteX3-261" fmla="*/ 247651 w 273845"/>
                  <a:gd name="connsiteY3-262" fmla="*/ 3702843 h 3776661"/>
                  <a:gd name="connsiteX4-263" fmla="*/ 228601 w 273845"/>
                  <a:gd name="connsiteY4-264" fmla="*/ 3629023 h 3776661"/>
                  <a:gd name="connsiteX5-265" fmla="*/ 166689 w 273845"/>
                  <a:gd name="connsiteY5-266" fmla="*/ 3776661 h 3776661"/>
                  <a:gd name="connsiteX6-267" fmla="*/ 104776 w 273845"/>
                  <a:gd name="connsiteY6-268" fmla="*/ 3664743 h 3776661"/>
                  <a:gd name="connsiteX7-269" fmla="*/ 57151 w 273845"/>
                  <a:gd name="connsiteY7-270" fmla="*/ 3750467 h 3776661"/>
                  <a:gd name="connsiteX8-271" fmla="*/ 1 w 273845"/>
                  <a:gd name="connsiteY8-272" fmla="*/ 3609974 h 3776661"/>
                  <a:gd name="connsiteX9-273" fmla="*/ 0 w 273845"/>
                  <a:gd name="connsiteY9-274" fmla="*/ 0 h 3776661"/>
                  <a:gd name="connsiteX0-275" fmla="*/ 0 w 273845"/>
                  <a:gd name="connsiteY0-276" fmla="*/ 0 h 3776661"/>
                  <a:gd name="connsiteX1-277" fmla="*/ 272825 w 273845"/>
                  <a:gd name="connsiteY1-278" fmla="*/ 0 h 3776661"/>
                  <a:gd name="connsiteX2-279" fmla="*/ 273845 w 273845"/>
                  <a:gd name="connsiteY2-280" fmla="*/ 3581399 h 3776661"/>
                  <a:gd name="connsiteX3-281" fmla="*/ 247651 w 273845"/>
                  <a:gd name="connsiteY3-282" fmla="*/ 3702843 h 3776661"/>
                  <a:gd name="connsiteX4-283" fmla="*/ 228601 w 273845"/>
                  <a:gd name="connsiteY4-284" fmla="*/ 3629023 h 3776661"/>
                  <a:gd name="connsiteX5-285" fmla="*/ 166689 w 273845"/>
                  <a:gd name="connsiteY5-286" fmla="*/ 3776661 h 3776661"/>
                  <a:gd name="connsiteX6-287" fmla="*/ 104776 w 273845"/>
                  <a:gd name="connsiteY6-288" fmla="*/ 3664743 h 3776661"/>
                  <a:gd name="connsiteX7-289" fmla="*/ 57151 w 273845"/>
                  <a:gd name="connsiteY7-290" fmla="*/ 3750467 h 3776661"/>
                  <a:gd name="connsiteX8-291" fmla="*/ 1 w 273845"/>
                  <a:gd name="connsiteY8-292" fmla="*/ 3609974 h 3776661"/>
                  <a:gd name="connsiteX9-293" fmla="*/ 0 w 273845"/>
                  <a:gd name="connsiteY9-294" fmla="*/ 0 h 3776661"/>
                  <a:gd name="connsiteX0-295" fmla="*/ 0 w 273845"/>
                  <a:gd name="connsiteY0-296" fmla="*/ 0 h 3776661"/>
                  <a:gd name="connsiteX1-297" fmla="*/ 272825 w 273845"/>
                  <a:gd name="connsiteY1-298" fmla="*/ 0 h 3776661"/>
                  <a:gd name="connsiteX2-299" fmla="*/ 273845 w 273845"/>
                  <a:gd name="connsiteY2-300" fmla="*/ 3581399 h 3776661"/>
                  <a:gd name="connsiteX3-301" fmla="*/ 247651 w 273845"/>
                  <a:gd name="connsiteY3-302" fmla="*/ 3702843 h 3776661"/>
                  <a:gd name="connsiteX4-303" fmla="*/ 228601 w 273845"/>
                  <a:gd name="connsiteY4-304" fmla="*/ 3629023 h 3776661"/>
                  <a:gd name="connsiteX5-305" fmla="*/ 166689 w 273845"/>
                  <a:gd name="connsiteY5-306" fmla="*/ 3776661 h 3776661"/>
                  <a:gd name="connsiteX6-307" fmla="*/ 104776 w 273845"/>
                  <a:gd name="connsiteY6-308" fmla="*/ 3664743 h 3776661"/>
                  <a:gd name="connsiteX7-309" fmla="*/ 57151 w 273845"/>
                  <a:gd name="connsiteY7-310" fmla="*/ 3750467 h 3776661"/>
                  <a:gd name="connsiteX8-311" fmla="*/ 1 w 273845"/>
                  <a:gd name="connsiteY8-312" fmla="*/ 3609974 h 3776661"/>
                  <a:gd name="connsiteX9-313" fmla="*/ 0 w 273845"/>
                  <a:gd name="connsiteY9-314" fmla="*/ 0 h 3776661"/>
                  <a:gd name="connsiteX0-315" fmla="*/ 0 w 273845"/>
                  <a:gd name="connsiteY0-316" fmla="*/ 0 h 3776661"/>
                  <a:gd name="connsiteX1-317" fmla="*/ 272825 w 273845"/>
                  <a:gd name="connsiteY1-318" fmla="*/ 0 h 3776661"/>
                  <a:gd name="connsiteX2-319" fmla="*/ 273845 w 273845"/>
                  <a:gd name="connsiteY2-320" fmla="*/ 3581399 h 3776661"/>
                  <a:gd name="connsiteX3-321" fmla="*/ 247651 w 273845"/>
                  <a:gd name="connsiteY3-322" fmla="*/ 3702843 h 3776661"/>
                  <a:gd name="connsiteX4-323" fmla="*/ 228601 w 273845"/>
                  <a:gd name="connsiteY4-324" fmla="*/ 3629023 h 3776661"/>
                  <a:gd name="connsiteX5-325" fmla="*/ 166689 w 273845"/>
                  <a:gd name="connsiteY5-326" fmla="*/ 3776661 h 3776661"/>
                  <a:gd name="connsiteX6-327" fmla="*/ 104776 w 273845"/>
                  <a:gd name="connsiteY6-328" fmla="*/ 3664743 h 3776661"/>
                  <a:gd name="connsiteX7-329" fmla="*/ 57151 w 273845"/>
                  <a:gd name="connsiteY7-330" fmla="*/ 3750467 h 3776661"/>
                  <a:gd name="connsiteX8-331" fmla="*/ 1 w 273845"/>
                  <a:gd name="connsiteY8-332" fmla="*/ 3609974 h 3776661"/>
                  <a:gd name="connsiteX9-333" fmla="*/ 0 w 273845"/>
                  <a:gd name="connsiteY9-334" fmla="*/ 0 h 3776661"/>
                  <a:gd name="connsiteX0-335" fmla="*/ 0 w 273845"/>
                  <a:gd name="connsiteY0-336" fmla="*/ 0 h 3776661"/>
                  <a:gd name="connsiteX1-337" fmla="*/ 272825 w 273845"/>
                  <a:gd name="connsiteY1-338" fmla="*/ 0 h 3776661"/>
                  <a:gd name="connsiteX2-339" fmla="*/ 273845 w 273845"/>
                  <a:gd name="connsiteY2-340" fmla="*/ 3581399 h 3776661"/>
                  <a:gd name="connsiteX3-341" fmla="*/ 247651 w 273845"/>
                  <a:gd name="connsiteY3-342" fmla="*/ 3702843 h 3776661"/>
                  <a:gd name="connsiteX4-343" fmla="*/ 228601 w 273845"/>
                  <a:gd name="connsiteY4-344" fmla="*/ 3629023 h 3776661"/>
                  <a:gd name="connsiteX5-345" fmla="*/ 166689 w 273845"/>
                  <a:gd name="connsiteY5-346" fmla="*/ 3776661 h 3776661"/>
                  <a:gd name="connsiteX6-347" fmla="*/ 104776 w 273845"/>
                  <a:gd name="connsiteY6-348" fmla="*/ 3664743 h 3776661"/>
                  <a:gd name="connsiteX7-349" fmla="*/ 57151 w 273845"/>
                  <a:gd name="connsiteY7-350" fmla="*/ 3750467 h 3776661"/>
                  <a:gd name="connsiteX8-351" fmla="*/ 1 w 273845"/>
                  <a:gd name="connsiteY8-352" fmla="*/ 3609974 h 3776661"/>
                  <a:gd name="connsiteX9-353" fmla="*/ 0 w 273845"/>
                  <a:gd name="connsiteY9-354" fmla="*/ 0 h 3776661"/>
                  <a:gd name="connsiteX0-355" fmla="*/ 0 w 273845"/>
                  <a:gd name="connsiteY0-356" fmla="*/ 0 h 3776887"/>
                  <a:gd name="connsiteX1-357" fmla="*/ 272825 w 273845"/>
                  <a:gd name="connsiteY1-358" fmla="*/ 0 h 3776887"/>
                  <a:gd name="connsiteX2-359" fmla="*/ 273845 w 273845"/>
                  <a:gd name="connsiteY2-360" fmla="*/ 3581399 h 3776887"/>
                  <a:gd name="connsiteX3-361" fmla="*/ 247651 w 273845"/>
                  <a:gd name="connsiteY3-362" fmla="*/ 3702843 h 3776887"/>
                  <a:gd name="connsiteX4-363" fmla="*/ 228601 w 273845"/>
                  <a:gd name="connsiteY4-364" fmla="*/ 3629023 h 3776887"/>
                  <a:gd name="connsiteX5-365" fmla="*/ 166689 w 273845"/>
                  <a:gd name="connsiteY5-366" fmla="*/ 3776661 h 3776887"/>
                  <a:gd name="connsiteX6-367" fmla="*/ 104776 w 273845"/>
                  <a:gd name="connsiteY6-368" fmla="*/ 3664743 h 3776887"/>
                  <a:gd name="connsiteX7-369" fmla="*/ 57151 w 273845"/>
                  <a:gd name="connsiteY7-370" fmla="*/ 3750467 h 3776887"/>
                  <a:gd name="connsiteX8-371" fmla="*/ 1 w 273845"/>
                  <a:gd name="connsiteY8-372" fmla="*/ 3609974 h 3776887"/>
                  <a:gd name="connsiteX9-373" fmla="*/ 0 w 273845"/>
                  <a:gd name="connsiteY9-374" fmla="*/ 0 h 3776887"/>
                  <a:gd name="connsiteX0-375" fmla="*/ 0 w 273845"/>
                  <a:gd name="connsiteY0-376" fmla="*/ 0 h 3776887"/>
                  <a:gd name="connsiteX1-377" fmla="*/ 272825 w 273845"/>
                  <a:gd name="connsiteY1-378" fmla="*/ 0 h 3776887"/>
                  <a:gd name="connsiteX2-379" fmla="*/ 273845 w 273845"/>
                  <a:gd name="connsiteY2-380" fmla="*/ 3581399 h 3776887"/>
                  <a:gd name="connsiteX3-381" fmla="*/ 247651 w 273845"/>
                  <a:gd name="connsiteY3-382" fmla="*/ 3702843 h 3776887"/>
                  <a:gd name="connsiteX4-383" fmla="*/ 228601 w 273845"/>
                  <a:gd name="connsiteY4-384" fmla="*/ 3629023 h 3776887"/>
                  <a:gd name="connsiteX5-385" fmla="*/ 166689 w 273845"/>
                  <a:gd name="connsiteY5-386" fmla="*/ 3776661 h 3776887"/>
                  <a:gd name="connsiteX6-387" fmla="*/ 104776 w 273845"/>
                  <a:gd name="connsiteY6-388" fmla="*/ 3664743 h 3776887"/>
                  <a:gd name="connsiteX7-389" fmla="*/ 57151 w 273845"/>
                  <a:gd name="connsiteY7-390" fmla="*/ 3750467 h 3776887"/>
                  <a:gd name="connsiteX8-391" fmla="*/ 1 w 273845"/>
                  <a:gd name="connsiteY8-392" fmla="*/ 3609974 h 3776887"/>
                  <a:gd name="connsiteX9-393" fmla="*/ 0 w 273845"/>
                  <a:gd name="connsiteY9-394" fmla="*/ 0 h 3776887"/>
                  <a:gd name="connsiteX0-395" fmla="*/ 0 w 273845"/>
                  <a:gd name="connsiteY0-396" fmla="*/ 0 h 3776887"/>
                  <a:gd name="connsiteX1-397" fmla="*/ 272825 w 273845"/>
                  <a:gd name="connsiteY1-398" fmla="*/ 0 h 3776887"/>
                  <a:gd name="connsiteX2-399" fmla="*/ 273845 w 273845"/>
                  <a:gd name="connsiteY2-400" fmla="*/ 3581399 h 3776887"/>
                  <a:gd name="connsiteX3-401" fmla="*/ 247651 w 273845"/>
                  <a:gd name="connsiteY3-402" fmla="*/ 3702843 h 3776887"/>
                  <a:gd name="connsiteX4-403" fmla="*/ 228601 w 273845"/>
                  <a:gd name="connsiteY4-404" fmla="*/ 3629023 h 3776887"/>
                  <a:gd name="connsiteX5-405" fmla="*/ 166689 w 273845"/>
                  <a:gd name="connsiteY5-406" fmla="*/ 3776661 h 3776887"/>
                  <a:gd name="connsiteX6-407" fmla="*/ 104776 w 273845"/>
                  <a:gd name="connsiteY6-408" fmla="*/ 3664743 h 3776887"/>
                  <a:gd name="connsiteX7-409" fmla="*/ 57151 w 273845"/>
                  <a:gd name="connsiteY7-410" fmla="*/ 3750467 h 3776887"/>
                  <a:gd name="connsiteX8-411" fmla="*/ 1 w 273845"/>
                  <a:gd name="connsiteY8-412" fmla="*/ 3609974 h 3776887"/>
                  <a:gd name="connsiteX9-413" fmla="*/ 0 w 273845"/>
                  <a:gd name="connsiteY9-414" fmla="*/ 0 h 3776887"/>
                  <a:gd name="connsiteX0-415" fmla="*/ 0 w 273845"/>
                  <a:gd name="connsiteY0-416" fmla="*/ 0 h 3776859"/>
                  <a:gd name="connsiteX1-417" fmla="*/ 272825 w 273845"/>
                  <a:gd name="connsiteY1-418" fmla="*/ 0 h 3776859"/>
                  <a:gd name="connsiteX2-419" fmla="*/ 273845 w 273845"/>
                  <a:gd name="connsiteY2-420" fmla="*/ 3581399 h 3776859"/>
                  <a:gd name="connsiteX3-421" fmla="*/ 247651 w 273845"/>
                  <a:gd name="connsiteY3-422" fmla="*/ 3702843 h 3776859"/>
                  <a:gd name="connsiteX4-423" fmla="*/ 223839 w 273845"/>
                  <a:gd name="connsiteY4-424" fmla="*/ 3631404 h 3776859"/>
                  <a:gd name="connsiteX5-425" fmla="*/ 166689 w 273845"/>
                  <a:gd name="connsiteY5-426" fmla="*/ 3776661 h 3776859"/>
                  <a:gd name="connsiteX6-427" fmla="*/ 104776 w 273845"/>
                  <a:gd name="connsiteY6-428" fmla="*/ 3664743 h 3776859"/>
                  <a:gd name="connsiteX7-429" fmla="*/ 57151 w 273845"/>
                  <a:gd name="connsiteY7-430" fmla="*/ 3750467 h 3776859"/>
                  <a:gd name="connsiteX8-431" fmla="*/ 1 w 273845"/>
                  <a:gd name="connsiteY8-432" fmla="*/ 3609974 h 3776859"/>
                  <a:gd name="connsiteX9-433" fmla="*/ 0 w 273845"/>
                  <a:gd name="connsiteY9-434" fmla="*/ 0 h 3776859"/>
                  <a:gd name="connsiteX0-435" fmla="*/ 0 w 273845"/>
                  <a:gd name="connsiteY0-436" fmla="*/ 0 h 3776859"/>
                  <a:gd name="connsiteX1-437" fmla="*/ 272825 w 273845"/>
                  <a:gd name="connsiteY1-438" fmla="*/ 0 h 3776859"/>
                  <a:gd name="connsiteX2-439" fmla="*/ 273845 w 273845"/>
                  <a:gd name="connsiteY2-440" fmla="*/ 3581399 h 3776859"/>
                  <a:gd name="connsiteX3-441" fmla="*/ 247651 w 273845"/>
                  <a:gd name="connsiteY3-442" fmla="*/ 3702843 h 3776859"/>
                  <a:gd name="connsiteX4-443" fmla="*/ 223839 w 273845"/>
                  <a:gd name="connsiteY4-444" fmla="*/ 3631404 h 3776859"/>
                  <a:gd name="connsiteX5-445" fmla="*/ 166689 w 273845"/>
                  <a:gd name="connsiteY5-446" fmla="*/ 3776661 h 3776859"/>
                  <a:gd name="connsiteX6-447" fmla="*/ 104776 w 273845"/>
                  <a:gd name="connsiteY6-448" fmla="*/ 3664743 h 3776859"/>
                  <a:gd name="connsiteX7-449" fmla="*/ 57151 w 273845"/>
                  <a:gd name="connsiteY7-450" fmla="*/ 3750467 h 3776859"/>
                  <a:gd name="connsiteX8-451" fmla="*/ 1 w 273845"/>
                  <a:gd name="connsiteY8-452" fmla="*/ 3609974 h 3776859"/>
                  <a:gd name="connsiteX9-453" fmla="*/ 0 w 273845"/>
                  <a:gd name="connsiteY9-454" fmla="*/ 0 h 3776859"/>
                  <a:gd name="connsiteX0-455" fmla="*/ 0 w 273894"/>
                  <a:gd name="connsiteY0-456" fmla="*/ 0 h 3776859"/>
                  <a:gd name="connsiteX1-457" fmla="*/ 272825 w 273894"/>
                  <a:gd name="connsiteY1-458" fmla="*/ 0 h 3776859"/>
                  <a:gd name="connsiteX2-459" fmla="*/ 273845 w 273894"/>
                  <a:gd name="connsiteY2-460" fmla="*/ 3581399 h 3776859"/>
                  <a:gd name="connsiteX3-461" fmla="*/ 247651 w 273894"/>
                  <a:gd name="connsiteY3-462" fmla="*/ 3702843 h 3776859"/>
                  <a:gd name="connsiteX4-463" fmla="*/ 223839 w 273894"/>
                  <a:gd name="connsiteY4-464" fmla="*/ 3631404 h 3776859"/>
                  <a:gd name="connsiteX5-465" fmla="*/ 166689 w 273894"/>
                  <a:gd name="connsiteY5-466" fmla="*/ 3776661 h 3776859"/>
                  <a:gd name="connsiteX6-467" fmla="*/ 104776 w 273894"/>
                  <a:gd name="connsiteY6-468" fmla="*/ 3664743 h 3776859"/>
                  <a:gd name="connsiteX7-469" fmla="*/ 57151 w 273894"/>
                  <a:gd name="connsiteY7-470" fmla="*/ 3750467 h 3776859"/>
                  <a:gd name="connsiteX8-471" fmla="*/ 1 w 273894"/>
                  <a:gd name="connsiteY8-472" fmla="*/ 3609974 h 3776859"/>
                  <a:gd name="connsiteX9-473" fmla="*/ 0 w 273894"/>
                  <a:gd name="connsiteY9-474" fmla="*/ 0 h 3776859"/>
                  <a:gd name="connsiteX0-475" fmla="*/ 0 w 273894"/>
                  <a:gd name="connsiteY0-476" fmla="*/ 0 h 3776859"/>
                  <a:gd name="connsiteX1-477" fmla="*/ 272825 w 273894"/>
                  <a:gd name="connsiteY1-478" fmla="*/ 0 h 3776859"/>
                  <a:gd name="connsiteX2-479" fmla="*/ 273845 w 273894"/>
                  <a:gd name="connsiteY2-480" fmla="*/ 3581399 h 3776859"/>
                  <a:gd name="connsiteX3-481" fmla="*/ 247651 w 273894"/>
                  <a:gd name="connsiteY3-482" fmla="*/ 3702843 h 3776859"/>
                  <a:gd name="connsiteX4-483" fmla="*/ 223839 w 273894"/>
                  <a:gd name="connsiteY4-484" fmla="*/ 3631404 h 3776859"/>
                  <a:gd name="connsiteX5-485" fmla="*/ 166689 w 273894"/>
                  <a:gd name="connsiteY5-486" fmla="*/ 3776661 h 3776859"/>
                  <a:gd name="connsiteX6-487" fmla="*/ 104776 w 273894"/>
                  <a:gd name="connsiteY6-488" fmla="*/ 3664743 h 3776859"/>
                  <a:gd name="connsiteX7-489" fmla="*/ 57151 w 273894"/>
                  <a:gd name="connsiteY7-490" fmla="*/ 3750467 h 3776859"/>
                  <a:gd name="connsiteX8-491" fmla="*/ 1 w 273894"/>
                  <a:gd name="connsiteY8-492" fmla="*/ 3609974 h 3776859"/>
                  <a:gd name="connsiteX9-493" fmla="*/ 0 w 273894"/>
                  <a:gd name="connsiteY9-494" fmla="*/ 0 h 3776859"/>
                  <a:gd name="connsiteX0-495" fmla="*/ 0 w 273845"/>
                  <a:gd name="connsiteY0-496" fmla="*/ 0 h 3776859"/>
                  <a:gd name="connsiteX1-497" fmla="*/ 272825 w 273845"/>
                  <a:gd name="connsiteY1-498" fmla="*/ 0 h 3776859"/>
                  <a:gd name="connsiteX2-499" fmla="*/ 273845 w 273845"/>
                  <a:gd name="connsiteY2-500" fmla="*/ 3581399 h 3776859"/>
                  <a:gd name="connsiteX3-501" fmla="*/ 247651 w 273845"/>
                  <a:gd name="connsiteY3-502" fmla="*/ 3702843 h 3776859"/>
                  <a:gd name="connsiteX4-503" fmla="*/ 223839 w 273845"/>
                  <a:gd name="connsiteY4-504" fmla="*/ 3631404 h 3776859"/>
                  <a:gd name="connsiteX5-505" fmla="*/ 166689 w 273845"/>
                  <a:gd name="connsiteY5-506" fmla="*/ 3776661 h 3776859"/>
                  <a:gd name="connsiteX6-507" fmla="*/ 104776 w 273845"/>
                  <a:gd name="connsiteY6-508" fmla="*/ 3664743 h 3776859"/>
                  <a:gd name="connsiteX7-509" fmla="*/ 57151 w 273845"/>
                  <a:gd name="connsiteY7-510" fmla="*/ 3750467 h 3776859"/>
                  <a:gd name="connsiteX8-511" fmla="*/ 1 w 273845"/>
                  <a:gd name="connsiteY8-512" fmla="*/ 3609974 h 3776859"/>
                  <a:gd name="connsiteX9-513" fmla="*/ 0 w 273845"/>
                  <a:gd name="connsiteY9-514" fmla="*/ 0 h 3776859"/>
                  <a:gd name="connsiteX0-515" fmla="*/ 0 w 273845"/>
                  <a:gd name="connsiteY0-516" fmla="*/ 0 h 3776859"/>
                  <a:gd name="connsiteX1-517" fmla="*/ 272825 w 273845"/>
                  <a:gd name="connsiteY1-518" fmla="*/ 0 h 3776859"/>
                  <a:gd name="connsiteX2-519" fmla="*/ 273845 w 273845"/>
                  <a:gd name="connsiteY2-520" fmla="*/ 3581399 h 3776859"/>
                  <a:gd name="connsiteX3-521" fmla="*/ 252414 w 273845"/>
                  <a:gd name="connsiteY3-522" fmla="*/ 3702843 h 3776859"/>
                  <a:gd name="connsiteX4-523" fmla="*/ 223839 w 273845"/>
                  <a:gd name="connsiteY4-524" fmla="*/ 3631404 h 3776859"/>
                  <a:gd name="connsiteX5-525" fmla="*/ 166689 w 273845"/>
                  <a:gd name="connsiteY5-526" fmla="*/ 3776661 h 3776859"/>
                  <a:gd name="connsiteX6-527" fmla="*/ 104776 w 273845"/>
                  <a:gd name="connsiteY6-528" fmla="*/ 3664743 h 3776859"/>
                  <a:gd name="connsiteX7-529" fmla="*/ 57151 w 273845"/>
                  <a:gd name="connsiteY7-530" fmla="*/ 3750467 h 3776859"/>
                  <a:gd name="connsiteX8-531" fmla="*/ 1 w 273845"/>
                  <a:gd name="connsiteY8-532" fmla="*/ 3609974 h 3776859"/>
                  <a:gd name="connsiteX9-533" fmla="*/ 0 w 273845"/>
                  <a:gd name="connsiteY9-534" fmla="*/ 0 h 3776859"/>
                  <a:gd name="connsiteX0-535" fmla="*/ 0 w 273845"/>
                  <a:gd name="connsiteY0-536" fmla="*/ 0 h 3776859"/>
                  <a:gd name="connsiteX1-537" fmla="*/ 272825 w 273845"/>
                  <a:gd name="connsiteY1-538" fmla="*/ 0 h 3776859"/>
                  <a:gd name="connsiteX2-539" fmla="*/ 273845 w 273845"/>
                  <a:gd name="connsiteY2-540" fmla="*/ 3581399 h 3776859"/>
                  <a:gd name="connsiteX3-541" fmla="*/ 252414 w 273845"/>
                  <a:gd name="connsiteY3-542" fmla="*/ 3702843 h 3776859"/>
                  <a:gd name="connsiteX4-543" fmla="*/ 223839 w 273845"/>
                  <a:gd name="connsiteY4-544" fmla="*/ 3631404 h 3776859"/>
                  <a:gd name="connsiteX5-545" fmla="*/ 166689 w 273845"/>
                  <a:gd name="connsiteY5-546" fmla="*/ 3776661 h 3776859"/>
                  <a:gd name="connsiteX6-547" fmla="*/ 104776 w 273845"/>
                  <a:gd name="connsiteY6-548" fmla="*/ 3664743 h 3776859"/>
                  <a:gd name="connsiteX7-549" fmla="*/ 57151 w 273845"/>
                  <a:gd name="connsiteY7-550" fmla="*/ 3750467 h 3776859"/>
                  <a:gd name="connsiteX8-551" fmla="*/ 1 w 273845"/>
                  <a:gd name="connsiteY8-552" fmla="*/ 3609974 h 3776859"/>
                  <a:gd name="connsiteX9-553" fmla="*/ 0 w 273845"/>
                  <a:gd name="connsiteY9-554" fmla="*/ 0 h 3776859"/>
                  <a:gd name="connsiteX0-555" fmla="*/ 0 w 273845"/>
                  <a:gd name="connsiteY0-556" fmla="*/ 0 h 3776859"/>
                  <a:gd name="connsiteX1-557" fmla="*/ 272825 w 273845"/>
                  <a:gd name="connsiteY1-558" fmla="*/ 0 h 3776859"/>
                  <a:gd name="connsiteX2-559" fmla="*/ 273845 w 273845"/>
                  <a:gd name="connsiteY2-560" fmla="*/ 3581399 h 3776859"/>
                  <a:gd name="connsiteX3-561" fmla="*/ 245270 w 273845"/>
                  <a:gd name="connsiteY3-562" fmla="*/ 3702843 h 3776859"/>
                  <a:gd name="connsiteX4-563" fmla="*/ 223839 w 273845"/>
                  <a:gd name="connsiteY4-564" fmla="*/ 3631404 h 3776859"/>
                  <a:gd name="connsiteX5-565" fmla="*/ 166689 w 273845"/>
                  <a:gd name="connsiteY5-566" fmla="*/ 3776661 h 3776859"/>
                  <a:gd name="connsiteX6-567" fmla="*/ 104776 w 273845"/>
                  <a:gd name="connsiteY6-568" fmla="*/ 3664743 h 3776859"/>
                  <a:gd name="connsiteX7-569" fmla="*/ 57151 w 273845"/>
                  <a:gd name="connsiteY7-570" fmla="*/ 3750467 h 3776859"/>
                  <a:gd name="connsiteX8-571" fmla="*/ 1 w 273845"/>
                  <a:gd name="connsiteY8-572" fmla="*/ 3609974 h 3776859"/>
                  <a:gd name="connsiteX9-573" fmla="*/ 0 w 273845"/>
                  <a:gd name="connsiteY9-574" fmla="*/ 0 h 3776859"/>
                  <a:gd name="connsiteX0-575" fmla="*/ 0 w 273845"/>
                  <a:gd name="connsiteY0-576" fmla="*/ 0 h 3776859"/>
                  <a:gd name="connsiteX1-577" fmla="*/ 272825 w 273845"/>
                  <a:gd name="connsiteY1-578" fmla="*/ 0 h 3776859"/>
                  <a:gd name="connsiteX2-579" fmla="*/ 273845 w 273845"/>
                  <a:gd name="connsiteY2-580" fmla="*/ 3581399 h 3776859"/>
                  <a:gd name="connsiteX3-581" fmla="*/ 245270 w 273845"/>
                  <a:gd name="connsiteY3-582" fmla="*/ 3702843 h 3776859"/>
                  <a:gd name="connsiteX4-583" fmla="*/ 223839 w 273845"/>
                  <a:gd name="connsiteY4-584" fmla="*/ 3631404 h 3776859"/>
                  <a:gd name="connsiteX5-585" fmla="*/ 166689 w 273845"/>
                  <a:gd name="connsiteY5-586" fmla="*/ 3776661 h 3776859"/>
                  <a:gd name="connsiteX6-587" fmla="*/ 104776 w 273845"/>
                  <a:gd name="connsiteY6-588" fmla="*/ 3664743 h 3776859"/>
                  <a:gd name="connsiteX7-589" fmla="*/ 57151 w 273845"/>
                  <a:gd name="connsiteY7-590" fmla="*/ 3750467 h 3776859"/>
                  <a:gd name="connsiteX8-591" fmla="*/ 1 w 273845"/>
                  <a:gd name="connsiteY8-592" fmla="*/ 3609974 h 3776859"/>
                  <a:gd name="connsiteX9-593" fmla="*/ 0 w 273845"/>
                  <a:gd name="connsiteY9-594" fmla="*/ 0 h 3776859"/>
                  <a:gd name="connsiteX0-595" fmla="*/ 0 w 273845"/>
                  <a:gd name="connsiteY0-596" fmla="*/ 0 h 3776859"/>
                  <a:gd name="connsiteX1-597" fmla="*/ 272825 w 273845"/>
                  <a:gd name="connsiteY1-598" fmla="*/ 0 h 3776859"/>
                  <a:gd name="connsiteX2-599" fmla="*/ 273845 w 273845"/>
                  <a:gd name="connsiteY2-600" fmla="*/ 3581399 h 3776859"/>
                  <a:gd name="connsiteX3-601" fmla="*/ 245270 w 273845"/>
                  <a:gd name="connsiteY3-602" fmla="*/ 3702843 h 3776859"/>
                  <a:gd name="connsiteX4-603" fmla="*/ 223839 w 273845"/>
                  <a:gd name="connsiteY4-604" fmla="*/ 3631404 h 3776859"/>
                  <a:gd name="connsiteX5-605" fmla="*/ 166689 w 273845"/>
                  <a:gd name="connsiteY5-606" fmla="*/ 3776661 h 3776859"/>
                  <a:gd name="connsiteX6-607" fmla="*/ 104776 w 273845"/>
                  <a:gd name="connsiteY6-608" fmla="*/ 3664743 h 3776859"/>
                  <a:gd name="connsiteX7-609" fmla="*/ 57151 w 273845"/>
                  <a:gd name="connsiteY7-610" fmla="*/ 3750467 h 3776859"/>
                  <a:gd name="connsiteX8-611" fmla="*/ 1 w 273845"/>
                  <a:gd name="connsiteY8-612" fmla="*/ 3609974 h 3776859"/>
                  <a:gd name="connsiteX9-613" fmla="*/ 0 w 273845"/>
                  <a:gd name="connsiteY9-614" fmla="*/ 0 h 3776859"/>
                  <a:gd name="connsiteX0-615" fmla="*/ 0 w 273845"/>
                  <a:gd name="connsiteY0-616" fmla="*/ 0 h 3776859"/>
                  <a:gd name="connsiteX1-617" fmla="*/ 272825 w 273845"/>
                  <a:gd name="connsiteY1-618" fmla="*/ 0 h 3776859"/>
                  <a:gd name="connsiteX2-619" fmla="*/ 273845 w 273845"/>
                  <a:gd name="connsiteY2-620" fmla="*/ 3581399 h 3776859"/>
                  <a:gd name="connsiteX3-621" fmla="*/ 245270 w 273845"/>
                  <a:gd name="connsiteY3-622" fmla="*/ 3702843 h 3776859"/>
                  <a:gd name="connsiteX4-623" fmla="*/ 223839 w 273845"/>
                  <a:gd name="connsiteY4-624" fmla="*/ 3631404 h 3776859"/>
                  <a:gd name="connsiteX5-625" fmla="*/ 166689 w 273845"/>
                  <a:gd name="connsiteY5-626" fmla="*/ 3776661 h 3776859"/>
                  <a:gd name="connsiteX6-627" fmla="*/ 104776 w 273845"/>
                  <a:gd name="connsiteY6-628" fmla="*/ 3664743 h 3776859"/>
                  <a:gd name="connsiteX7-629" fmla="*/ 57151 w 273845"/>
                  <a:gd name="connsiteY7-630" fmla="*/ 3750467 h 3776859"/>
                  <a:gd name="connsiteX8-631" fmla="*/ 1 w 273845"/>
                  <a:gd name="connsiteY8-632" fmla="*/ 3609974 h 3776859"/>
                  <a:gd name="connsiteX9-633" fmla="*/ 0 w 273845"/>
                  <a:gd name="connsiteY9-634" fmla="*/ 0 h 3776859"/>
                  <a:gd name="connsiteX0-635" fmla="*/ 0 w 273845"/>
                  <a:gd name="connsiteY0-636" fmla="*/ 0 h 3776859"/>
                  <a:gd name="connsiteX1-637" fmla="*/ 272825 w 273845"/>
                  <a:gd name="connsiteY1-638" fmla="*/ 0 h 3776859"/>
                  <a:gd name="connsiteX2-639" fmla="*/ 273845 w 273845"/>
                  <a:gd name="connsiteY2-640" fmla="*/ 3581399 h 3776859"/>
                  <a:gd name="connsiteX3-641" fmla="*/ 245270 w 273845"/>
                  <a:gd name="connsiteY3-642" fmla="*/ 3702843 h 3776859"/>
                  <a:gd name="connsiteX4-643" fmla="*/ 223839 w 273845"/>
                  <a:gd name="connsiteY4-644" fmla="*/ 3631404 h 3776859"/>
                  <a:gd name="connsiteX5-645" fmla="*/ 166689 w 273845"/>
                  <a:gd name="connsiteY5-646" fmla="*/ 3776661 h 3776859"/>
                  <a:gd name="connsiteX6-647" fmla="*/ 104776 w 273845"/>
                  <a:gd name="connsiteY6-648" fmla="*/ 3664743 h 3776859"/>
                  <a:gd name="connsiteX7-649" fmla="*/ 57151 w 273845"/>
                  <a:gd name="connsiteY7-650" fmla="*/ 3750467 h 3776859"/>
                  <a:gd name="connsiteX8-651" fmla="*/ 1 w 273845"/>
                  <a:gd name="connsiteY8-652" fmla="*/ 3609974 h 3776859"/>
                  <a:gd name="connsiteX9-653" fmla="*/ 0 w 273845"/>
                  <a:gd name="connsiteY9-654" fmla="*/ 0 h 3776859"/>
                  <a:gd name="connsiteX0-655" fmla="*/ 0 w 273845"/>
                  <a:gd name="connsiteY0-656" fmla="*/ 0 h 3776859"/>
                  <a:gd name="connsiteX1-657" fmla="*/ 272825 w 273845"/>
                  <a:gd name="connsiteY1-658" fmla="*/ 0 h 3776859"/>
                  <a:gd name="connsiteX2-659" fmla="*/ 273845 w 273845"/>
                  <a:gd name="connsiteY2-660" fmla="*/ 3581399 h 3776859"/>
                  <a:gd name="connsiteX3-661" fmla="*/ 245270 w 273845"/>
                  <a:gd name="connsiteY3-662" fmla="*/ 3702843 h 3776859"/>
                  <a:gd name="connsiteX4-663" fmla="*/ 223839 w 273845"/>
                  <a:gd name="connsiteY4-664" fmla="*/ 3631404 h 3776859"/>
                  <a:gd name="connsiteX5-665" fmla="*/ 166689 w 273845"/>
                  <a:gd name="connsiteY5-666" fmla="*/ 3776661 h 3776859"/>
                  <a:gd name="connsiteX6-667" fmla="*/ 104776 w 273845"/>
                  <a:gd name="connsiteY6-668" fmla="*/ 3664743 h 3776859"/>
                  <a:gd name="connsiteX7-669" fmla="*/ 57151 w 273845"/>
                  <a:gd name="connsiteY7-670" fmla="*/ 3750467 h 3776859"/>
                  <a:gd name="connsiteX8-671" fmla="*/ 1 w 273845"/>
                  <a:gd name="connsiteY8-672" fmla="*/ 3609974 h 3776859"/>
                  <a:gd name="connsiteX9-673" fmla="*/ 0 w 273845"/>
                  <a:gd name="connsiteY9-674" fmla="*/ 0 h 3776859"/>
                  <a:gd name="connsiteX0-675" fmla="*/ 0 w 273845"/>
                  <a:gd name="connsiteY0-676" fmla="*/ 0 h 3776859"/>
                  <a:gd name="connsiteX1-677" fmla="*/ 272825 w 273845"/>
                  <a:gd name="connsiteY1-678" fmla="*/ 0 h 3776859"/>
                  <a:gd name="connsiteX2-679" fmla="*/ 273845 w 273845"/>
                  <a:gd name="connsiteY2-680" fmla="*/ 3581399 h 3776859"/>
                  <a:gd name="connsiteX3-681" fmla="*/ 245270 w 273845"/>
                  <a:gd name="connsiteY3-682" fmla="*/ 3702843 h 3776859"/>
                  <a:gd name="connsiteX4-683" fmla="*/ 223839 w 273845"/>
                  <a:gd name="connsiteY4-684" fmla="*/ 3631404 h 3776859"/>
                  <a:gd name="connsiteX5-685" fmla="*/ 166689 w 273845"/>
                  <a:gd name="connsiteY5-686" fmla="*/ 3776661 h 3776859"/>
                  <a:gd name="connsiteX6-687" fmla="*/ 104776 w 273845"/>
                  <a:gd name="connsiteY6-688" fmla="*/ 3664743 h 3776859"/>
                  <a:gd name="connsiteX7-689" fmla="*/ 57151 w 273845"/>
                  <a:gd name="connsiteY7-690" fmla="*/ 3750467 h 3776859"/>
                  <a:gd name="connsiteX8-691" fmla="*/ 1 w 273845"/>
                  <a:gd name="connsiteY8-692" fmla="*/ 3609974 h 3776859"/>
                  <a:gd name="connsiteX9-693" fmla="*/ 0 w 273845"/>
                  <a:gd name="connsiteY9-694" fmla="*/ 0 h 3776859"/>
                  <a:gd name="connsiteX0-695" fmla="*/ 0 w 273845"/>
                  <a:gd name="connsiteY0-696" fmla="*/ 0 h 3776859"/>
                  <a:gd name="connsiteX1-697" fmla="*/ 272825 w 273845"/>
                  <a:gd name="connsiteY1-698" fmla="*/ 0 h 3776859"/>
                  <a:gd name="connsiteX2-699" fmla="*/ 273845 w 273845"/>
                  <a:gd name="connsiteY2-700" fmla="*/ 3581399 h 3776859"/>
                  <a:gd name="connsiteX3-701" fmla="*/ 245270 w 273845"/>
                  <a:gd name="connsiteY3-702" fmla="*/ 3702843 h 3776859"/>
                  <a:gd name="connsiteX4-703" fmla="*/ 223839 w 273845"/>
                  <a:gd name="connsiteY4-704" fmla="*/ 3631404 h 3776859"/>
                  <a:gd name="connsiteX5-705" fmla="*/ 166689 w 273845"/>
                  <a:gd name="connsiteY5-706" fmla="*/ 3776661 h 3776859"/>
                  <a:gd name="connsiteX6-707" fmla="*/ 104776 w 273845"/>
                  <a:gd name="connsiteY6-708" fmla="*/ 3664743 h 3776859"/>
                  <a:gd name="connsiteX7-709" fmla="*/ 57151 w 273845"/>
                  <a:gd name="connsiteY7-710" fmla="*/ 3750467 h 3776859"/>
                  <a:gd name="connsiteX8-711" fmla="*/ 1 w 273845"/>
                  <a:gd name="connsiteY8-712" fmla="*/ 3609974 h 3776859"/>
                  <a:gd name="connsiteX9-713" fmla="*/ 0 w 273845"/>
                  <a:gd name="connsiteY9-714" fmla="*/ 0 h 3776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 ang="0">
                    <a:pos x="connsiteX8-69" y="connsiteY8-70"/>
                  </a:cxn>
                  <a:cxn ang="0">
                    <a:pos x="connsiteX9-89" y="connsiteY9-90"/>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chemeClr val="tx2"/>
                  </a:gs>
                  <a:gs pos="82000">
                    <a:schemeClr val="tx2"/>
                  </a:gs>
                  <a:gs pos="34000">
                    <a:schemeClr val="tx2">
                      <a:lumMod val="75000"/>
                    </a:schemeClr>
                  </a:gs>
                  <a:gs pos="0">
                    <a:schemeClr val="tx2"/>
                  </a:gs>
                  <a:gs pos="38000">
                    <a:schemeClr val="tx2"/>
                  </a:gs>
                  <a:gs pos="100000">
                    <a:schemeClr val="tx2"/>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5" b="1">
                  <a:solidFill>
                    <a:schemeClr val="bg1"/>
                  </a:solidFill>
                  <a:latin typeface="+mn-ea"/>
                  <a:cs typeface="+mn-ea"/>
                  <a:sym typeface="Arial" panose="020B0604020202020204" pitchFamily="34" charset="0"/>
                </a:endParaRPr>
              </a:p>
            </p:txBody>
          </p:sp>
          <p:sp>
            <p:nvSpPr>
              <p:cNvPr id="22" name="Rectangle 23"/>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5" b="1">
                  <a:solidFill>
                    <a:schemeClr val="bg1"/>
                  </a:solidFill>
                  <a:latin typeface="+mn-ea"/>
                  <a:cs typeface="+mn-ea"/>
                  <a:sym typeface="Arial" panose="020B0604020202020204" pitchFamily="34" charset="0"/>
                </a:endParaRPr>
              </a:p>
            </p:txBody>
          </p:sp>
          <p:sp>
            <p:nvSpPr>
              <p:cNvPr id="23" name="Rectangle 24"/>
              <p:cNvSpPr/>
              <p:nvPr/>
            </p:nvSpPr>
            <p:spPr>
              <a:xfrm>
                <a:off x="1404710" y="1213680"/>
                <a:ext cx="212954" cy="203438"/>
              </a:xfrm>
              <a:prstGeom prst="rect">
                <a:avLst/>
              </a:prstGeom>
              <a:solidFill>
                <a:schemeClr val="tx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5" b="1">
                  <a:solidFill>
                    <a:schemeClr val="bg1"/>
                  </a:solidFill>
                  <a:latin typeface="+mn-ea"/>
                  <a:cs typeface="+mn-ea"/>
                  <a:sym typeface="Arial" panose="020B0604020202020204" pitchFamily="34" charset="0"/>
                </a:endParaRPr>
              </a:p>
            </p:txBody>
          </p:sp>
          <p:sp>
            <p:nvSpPr>
              <p:cNvPr id="24" name="Freeform 25"/>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1" fmla="*/ 0 w 226544"/>
                  <a:gd name="connsiteY0-2" fmla="*/ 35306 h 70612"/>
                  <a:gd name="connsiteX1-3" fmla="*/ 27685 w 226544"/>
                  <a:gd name="connsiteY1-4" fmla="*/ 0 h 70612"/>
                  <a:gd name="connsiteX2-5" fmla="*/ 226544 w 226544"/>
                  <a:gd name="connsiteY2-6" fmla="*/ 35306 h 70612"/>
                  <a:gd name="connsiteX3-7" fmla="*/ 27685 w 226544"/>
                  <a:gd name="connsiteY3-8" fmla="*/ 70612 h 70612"/>
                  <a:gd name="connsiteX4" fmla="*/ 0 w 226544"/>
                  <a:gd name="connsiteY4" fmla="*/ 35306 h 70612"/>
                  <a:gd name="connsiteX0-9" fmla="*/ 0 w 226544"/>
                  <a:gd name="connsiteY0-10" fmla="*/ 35306 h 70612"/>
                  <a:gd name="connsiteX1-11" fmla="*/ 27685 w 226544"/>
                  <a:gd name="connsiteY1-12" fmla="*/ 0 h 70612"/>
                  <a:gd name="connsiteX2-13" fmla="*/ 226544 w 226544"/>
                  <a:gd name="connsiteY2-14" fmla="*/ 35306 h 70612"/>
                  <a:gd name="connsiteX3-15" fmla="*/ 27685 w 226544"/>
                  <a:gd name="connsiteY3-16" fmla="*/ 70612 h 70612"/>
                  <a:gd name="connsiteX4-17" fmla="*/ 0 w 226544"/>
                  <a:gd name="connsiteY4-18" fmla="*/ 35306 h 70612"/>
                  <a:gd name="connsiteX0-19" fmla="*/ 0 w 226544"/>
                  <a:gd name="connsiteY0-20" fmla="*/ 35306 h 70612"/>
                  <a:gd name="connsiteX1-21" fmla="*/ 27685 w 226544"/>
                  <a:gd name="connsiteY1-22" fmla="*/ 0 h 70612"/>
                  <a:gd name="connsiteX2-23" fmla="*/ 226544 w 226544"/>
                  <a:gd name="connsiteY2-24" fmla="*/ 35306 h 70612"/>
                  <a:gd name="connsiteX3-25" fmla="*/ 27685 w 226544"/>
                  <a:gd name="connsiteY3-26" fmla="*/ 70612 h 70612"/>
                  <a:gd name="connsiteX4-27" fmla="*/ 0 w 226544"/>
                  <a:gd name="connsiteY4-28" fmla="*/ 35306 h 70612"/>
                  <a:gd name="connsiteX0-29" fmla="*/ 0 w 226544"/>
                  <a:gd name="connsiteY0-30" fmla="*/ 35306 h 70612"/>
                  <a:gd name="connsiteX1-31" fmla="*/ 27685 w 226544"/>
                  <a:gd name="connsiteY1-32" fmla="*/ 0 h 70612"/>
                  <a:gd name="connsiteX2-33" fmla="*/ 226544 w 226544"/>
                  <a:gd name="connsiteY2-34" fmla="*/ 35306 h 70612"/>
                  <a:gd name="connsiteX3-35" fmla="*/ 27685 w 226544"/>
                  <a:gd name="connsiteY3-36" fmla="*/ 70612 h 70612"/>
                  <a:gd name="connsiteX4-37" fmla="*/ 0 w 226544"/>
                  <a:gd name="connsiteY4-38" fmla="*/ 35306 h 70612"/>
                  <a:gd name="connsiteX0-39" fmla="*/ 0 w 226544"/>
                  <a:gd name="connsiteY0-40" fmla="*/ 35306 h 70612"/>
                  <a:gd name="connsiteX1-41" fmla="*/ 27685 w 226544"/>
                  <a:gd name="connsiteY1-42" fmla="*/ 0 h 70612"/>
                  <a:gd name="connsiteX2-43" fmla="*/ 226544 w 226544"/>
                  <a:gd name="connsiteY2-44" fmla="*/ 35306 h 70612"/>
                  <a:gd name="connsiteX3-45" fmla="*/ 27685 w 226544"/>
                  <a:gd name="connsiteY3-46" fmla="*/ 70612 h 70612"/>
                  <a:gd name="connsiteX4-47" fmla="*/ 0 w 226544"/>
                  <a:gd name="connsiteY4-48" fmla="*/ 35306 h 70612"/>
                  <a:gd name="connsiteX0-49" fmla="*/ 0 w 226544"/>
                  <a:gd name="connsiteY0-50" fmla="*/ 35306 h 70612"/>
                  <a:gd name="connsiteX1-51" fmla="*/ 27685 w 226544"/>
                  <a:gd name="connsiteY1-52" fmla="*/ 0 h 70612"/>
                  <a:gd name="connsiteX2-53" fmla="*/ 226544 w 226544"/>
                  <a:gd name="connsiteY2-54" fmla="*/ 35306 h 70612"/>
                  <a:gd name="connsiteX3-55" fmla="*/ 27685 w 226544"/>
                  <a:gd name="connsiteY3-56" fmla="*/ 70612 h 70612"/>
                  <a:gd name="connsiteX4-57" fmla="*/ 0 w 226544"/>
                  <a:gd name="connsiteY4-58" fmla="*/ 35306 h 70612"/>
                  <a:gd name="connsiteX0-59" fmla="*/ 0 w 226544"/>
                  <a:gd name="connsiteY0-60" fmla="*/ 35306 h 70612"/>
                  <a:gd name="connsiteX1-61" fmla="*/ 27685 w 226544"/>
                  <a:gd name="connsiteY1-62" fmla="*/ 0 h 70612"/>
                  <a:gd name="connsiteX2-63" fmla="*/ 226544 w 226544"/>
                  <a:gd name="connsiteY2-64" fmla="*/ 35306 h 70612"/>
                  <a:gd name="connsiteX3-65" fmla="*/ 27685 w 226544"/>
                  <a:gd name="connsiteY3-66" fmla="*/ 70612 h 70612"/>
                  <a:gd name="connsiteX4-67" fmla="*/ 0 w 226544"/>
                  <a:gd name="connsiteY4-68" fmla="*/ 35306 h 70612"/>
                  <a:gd name="connsiteX0-69" fmla="*/ 0 w 226544"/>
                  <a:gd name="connsiteY0-70" fmla="*/ 35306 h 70612"/>
                  <a:gd name="connsiteX1-71" fmla="*/ 27685 w 226544"/>
                  <a:gd name="connsiteY1-72" fmla="*/ 0 h 70612"/>
                  <a:gd name="connsiteX2-73" fmla="*/ 226544 w 226544"/>
                  <a:gd name="connsiteY2-74" fmla="*/ 35306 h 70612"/>
                  <a:gd name="connsiteX3-75" fmla="*/ 27685 w 226544"/>
                  <a:gd name="connsiteY3-76" fmla="*/ 70612 h 70612"/>
                  <a:gd name="connsiteX4-77" fmla="*/ 0 w 226544"/>
                  <a:gd name="connsiteY4-78" fmla="*/ 35306 h 70612"/>
                  <a:gd name="connsiteX0-79" fmla="*/ 0 w 226544"/>
                  <a:gd name="connsiteY0-80" fmla="*/ 35306 h 70612"/>
                  <a:gd name="connsiteX1-81" fmla="*/ 27685 w 226544"/>
                  <a:gd name="connsiteY1-82" fmla="*/ 0 h 70612"/>
                  <a:gd name="connsiteX2-83" fmla="*/ 226544 w 226544"/>
                  <a:gd name="connsiteY2-84" fmla="*/ 35306 h 70612"/>
                  <a:gd name="connsiteX3-85" fmla="*/ 27685 w 226544"/>
                  <a:gd name="connsiteY3-86" fmla="*/ 70612 h 70612"/>
                  <a:gd name="connsiteX4-87" fmla="*/ 0 w 226544"/>
                  <a:gd name="connsiteY4-88" fmla="*/ 35306 h 7061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5" b="1">
                  <a:solidFill>
                    <a:schemeClr val="bg1"/>
                  </a:solidFill>
                  <a:latin typeface="+mn-ea"/>
                  <a:cs typeface="+mn-ea"/>
                  <a:sym typeface="Arial" panose="020B0604020202020204" pitchFamily="34" charset="0"/>
                </a:endParaRPr>
              </a:p>
            </p:txBody>
          </p:sp>
          <p:cxnSp>
            <p:nvCxnSpPr>
              <p:cNvPr id="25" name="Straight Connector 26"/>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6" name="Straight Connector 27"/>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7" name="Straight Connector 28"/>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8" name="Straight Connector 29"/>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9" name="Straight Connector 30"/>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0" name="Straight Connector 31"/>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1" name="Straight Connector 32"/>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sp>
          <p:nvSpPr>
            <p:cNvPr id="5" name="Trapezoid 6"/>
            <p:cNvSpPr/>
            <p:nvPr/>
          </p:nvSpPr>
          <p:spPr>
            <a:xfrm rot="16200000">
              <a:off x="2569" y="7037"/>
              <a:ext cx="971" cy="83"/>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5" b="1">
                <a:solidFill>
                  <a:schemeClr val="bg1"/>
                </a:solidFill>
                <a:latin typeface="+mn-ea"/>
                <a:cs typeface="+mn-ea"/>
                <a:sym typeface="Arial" panose="020B0604020202020204" pitchFamily="34" charset="0"/>
              </a:endParaRPr>
            </a:p>
          </p:txBody>
        </p:sp>
        <p:sp>
          <p:nvSpPr>
            <p:cNvPr id="6" name="Trapezoid 7"/>
            <p:cNvSpPr/>
            <p:nvPr/>
          </p:nvSpPr>
          <p:spPr>
            <a:xfrm rot="16200000">
              <a:off x="2569" y="5365"/>
              <a:ext cx="971" cy="84"/>
            </a:xfrm>
            <a:prstGeom prst="trapezoid">
              <a:avLst>
                <a:gd name="adj" fmla="val 69837"/>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5" b="1">
                <a:solidFill>
                  <a:schemeClr val="bg1"/>
                </a:solidFill>
                <a:latin typeface="+mn-ea"/>
                <a:cs typeface="+mn-ea"/>
                <a:sym typeface="Arial" panose="020B0604020202020204" pitchFamily="34" charset="0"/>
              </a:endParaRPr>
            </a:p>
          </p:txBody>
        </p:sp>
        <p:sp>
          <p:nvSpPr>
            <p:cNvPr id="7" name="Trapezoid 8"/>
            <p:cNvSpPr/>
            <p:nvPr/>
          </p:nvSpPr>
          <p:spPr>
            <a:xfrm rot="16200000">
              <a:off x="2569" y="3735"/>
              <a:ext cx="971" cy="83"/>
            </a:xfrm>
            <a:prstGeom prst="trapezoid">
              <a:avLst>
                <a:gd name="adj" fmla="val 69837"/>
              </a:avLst>
            </a:prstGeom>
            <a:solidFill>
              <a:schemeClr val="accent3">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5" b="1">
                <a:solidFill>
                  <a:schemeClr val="bg1"/>
                </a:solidFill>
                <a:latin typeface="+mn-ea"/>
                <a:cs typeface="+mn-ea"/>
                <a:sym typeface="Arial" panose="020B0604020202020204" pitchFamily="34" charset="0"/>
              </a:endParaRPr>
            </a:p>
          </p:txBody>
        </p:sp>
        <p:sp>
          <p:nvSpPr>
            <p:cNvPr id="8" name="Pentagon 9"/>
            <p:cNvSpPr/>
            <p:nvPr/>
          </p:nvSpPr>
          <p:spPr>
            <a:xfrm>
              <a:off x="3013" y="3351"/>
              <a:ext cx="4904" cy="848"/>
            </a:xfrm>
            <a:prstGeom prst="homePlate">
              <a:avLst>
                <a:gd name="adj" fmla="val 36274"/>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5" b="1">
                <a:solidFill>
                  <a:schemeClr val="bg1"/>
                </a:solidFill>
                <a:latin typeface="+mn-ea"/>
                <a:cs typeface="+mn-ea"/>
                <a:sym typeface="Arial" panose="020B0604020202020204" pitchFamily="34" charset="0"/>
              </a:endParaRPr>
            </a:p>
          </p:txBody>
        </p:sp>
        <p:sp>
          <p:nvSpPr>
            <p:cNvPr id="9" name="Pentagon 10"/>
            <p:cNvSpPr/>
            <p:nvPr/>
          </p:nvSpPr>
          <p:spPr>
            <a:xfrm>
              <a:off x="3013" y="4981"/>
              <a:ext cx="4904" cy="848"/>
            </a:xfrm>
            <a:prstGeom prst="homePlate">
              <a:avLst>
                <a:gd name="adj" fmla="val 36274"/>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5" b="1">
                <a:solidFill>
                  <a:schemeClr val="bg1"/>
                </a:solidFill>
                <a:latin typeface="+mn-ea"/>
                <a:cs typeface="+mn-ea"/>
                <a:sym typeface="Arial" panose="020B0604020202020204" pitchFamily="34" charset="0"/>
              </a:endParaRPr>
            </a:p>
          </p:txBody>
        </p:sp>
        <p:sp>
          <p:nvSpPr>
            <p:cNvPr id="10" name="Pentagon 11"/>
            <p:cNvSpPr/>
            <p:nvPr/>
          </p:nvSpPr>
          <p:spPr>
            <a:xfrm>
              <a:off x="3013" y="6653"/>
              <a:ext cx="4904" cy="848"/>
            </a:xfrm>
            <a:prstGeom prst="homePlate">
              <a:avLst>
                <a:gd name="adj" fmla="val 36274"/>
              </a:avLst>
            </a:pr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5" b="1">
                <a:solidFill>
                  <a:schemeClr val="bg1"/>
                </a:solidFill>
                <a:latin typeface="+mn-ea"/>
                <a:cs typeface="+mn-ea"/>
                <a:sym typeface="Arial" panose="020B0604020202020204" pitchFamily="34" charset="0"/>
              </a:endParaRPr>
            </a:p>
          </p:txBody>
        </p:sp>
        <p:sp>
          <p:nvSpPr>
            <p:cNvPr id="12" name="Rectangle 33"/>
            <p:cNvSpPr/>
            <p:nvPr/>
          </p:nvSpPr>
          <p:spPr>
            <a:xfrm>
              <a:off x="4084" y="3560"/>
              <a:ext cx="3256" cy="530"/>
            </a:xfrm>
            <a:prstGeom prst="rect">
              <a:avLst/>
            </a:prstGeom>
          </p:spPr>
          <p:txBody>
            <a:bodyPr wrap="square">
              <a:spAutoFit/>
            </a:bodyPr>
            <a:lstStyle/>
            <a:p>
              <a:pPr algn="ctr">
                <a:lnSpc>
                  <a:spcPct val="120000"/>
                </a:lnSpc>
              </a:pPr>
              <a:r>
                <a:rPr lang="zh-CN" altLang="en-US" sz="1325" b="1">
                  <a:solidFill>
                    <a:schemeClr val="bg1"/>
                  </a:solidFill>
                  <a:latin typeface="+mn-ea"/>
                  <a:cs typeface="+mn-ea"/>
                  <a:sym typeface="Arial" panose="020B0604020202020204" pitchFamily="34" charset="0"/>
                </a:rPr>
                <a:t>提取关键趋势</a:t>
              </a:r>
              <a:r>
                <a:rPr lang="en-GB" sz="1325" b="1">
                  <a:solidFill>
                    <a:schemeClr val="bg1"/>
                  </a:solidFill>
                  <a:latin typeface="+mn-ea"/>
                  <a:cs typeface="+mn-ea"/>
                  <a:sym typeface="Arial" panose="020B0604020202020204" pitchFamily="34" charset="0"/>
                </a:rPr>
                <a:t> </a:t>
              </a:r>
              <a:endParaRPr lang="en-GB" sz="1325" b="1" dirty="0">
                <a:solidFill>
                  <a:schemeClr val="bg1"/>
                </a:solidFill>
                <a:latin typeface="+mn-ea"/>
                <a:cs typeface="+mn-ea"/>
                <a:sym typeface="Arial" panose="020B0604020202020204" pitchFamily="34" charset="0"/>
              </a:endParaRPr>
            </a:p>
          </p:txBody>
        </p:sp>
        <p:sp>
          <p:nvSpPr>
            <p:cNvPr id="13" name="TextBox 38"/>
            <p:cNvSpPr txBox="1"/>
            <p:nvPr/>
          </p:nvSpPr>
          <p:spPr>
            <a:xfrm>
              <a:off x="3042" y="3517"/>
              <a:ext cx="455" cy="531"/>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325" b="1" dirty="0">
                  <a:solidFill>
                    <a:schemeClr val="bg1"/>
                  </a:solidFill>
                  <a:latin typeface="+mn-ea"/>
                  <a:cs typeface="+mn-ea"/>
                  <a:sym typeface="Arial" panose="020B0604020202020204" pitchFamily="34" charset="0"/>
                </a:rPr>
                <a:t>1</a:t>
              </a:r>
              <a:endParaRPr lang="en-US" sz="1325" b="1" dirty="0">
                <a:solidFill>
                  <a:schemeClr val="bg1"/>
                </a:solidFill>
                <a:latin typeface="+mn-ea"/>
                <a:cs typeface="+mn-ea"/>
                <a:sym typeface="Arial" panose="020B0604020202020204" pitchFamily="34" charset="0"/>
              </a:endParaRPr>
            </a:p>
          </p:txBody>
        </p:sp>
        <p:sp>
          <p:nvSpPr>
            <p:cNvPr id="14" name="TextBox 191"/>
            <p:cNvSpPr txBox="1"/>
            <p:nvPr/>
          </p:nvSpPr>
          <p:spPr>
            <a:xfrm>
              <a:off x="3042" y="5148"/>
              <a:ext cx="455" cy="531"/>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325" b="1">
                  <a:solidFill>
                    <a:schemeClr val="bg1"/>
                  </a:solidFill>
                  <a:latin typeface="+mn-ea"/>
                  <a:cs typeface="+mn-ea"/>
                  <a:sym typeface="Arial" panose="020B0604020202020204" pitchFamily="34" charset="0"/>
                </a:rPr>
                <a:t>2</a:t>
              </a:r>
              <a:endParaRPr lang="en-US" sz="1325" b="1">
                <a:solidFill>
                  <a:schemeClr val="bg1"/>
                </a:solidFill>
                <a:latin typeface="+mn-ea"/>
                <a:cs typeface="+mn-ea"/>
                <a:sym typeface="Arial" panose="020B0604020202020204" pitchFamily="34" charset="0"/>
              </a:endParaRPr>
            </a:p>
          </p:txBody>
        </p:sp>
        <p:sp>
          <p:nvSpPr>
            <p:cNvPr id="15" name="TextBox 192"/>
            <p:cNvSpPr txBox="1"/>
            <p:nvPr/>
          </p:nvSpPr>
          <p:spPr>
            <a:xfrm>
              <a:off x="3042" y="6819"/>
              <a:ext cx="455" cy="532"/>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325" b="1">
                  <a:solidFill>
                    <a:schemeClr val="bg1"/>
                  </a:solidFill>
                  <a:latin typeface="+mn-ea"/>
                  <a:cs typeface="+mn-ea"/>
                  <a:sym typeface="Arial" panose="020B0604020202020204" pitchFamily="34" charset="0"/>
                </a:rPr>
                <a:t>3</a:t>
              </a:r>
              <a:endParaRPr lang="en-US" sz="1325" b="1">
                <a:solidFill>
                  <a:schemeClr val="bg1"/>
                </a:solidFill>
                <a:latin typeface="+mn-ea"/>
                <a:cs typeface="+mn-ea"/>
                <a:sym typeface="Arial" panose="020B0604020202020204" pitchFamily="34" charset="0"/>
              </a:endParaRPr>
            </a:p>
          </p:txBody>
        </p:sp>
        <p:sp>
          <p:nvSpPr>
            <p:cNvPr id="17" name="Rectangle 38"/>
            <p:cNvSpPr/>
            <p:nvPr/>
          </p:nvSpPr>
          <p:spPr>
            <a:xfrm>
              <a:off x="4084" y="5191"/>
              <a:ext cx="3256" cy="530"/>
            </a:xfrm>
            <a:prstGeom prst="rect">
              <a:avLst/>
            </a:prstGeom>
          </p:spPr>
          <p:txBody>
            <a:bodyPr wrap="square">
              <a:spAutoFit/>
            </a:bodyPr>
            <a:lstStyle/>
            <a:p>
              <a:pPr algn="ctr">
                <a:lnSpc>
                  <a:spcPct val="120000"/>
                </a:lnSpc>
              </a:pPr>
              <a:r>
                <a:rPr lang="zh-CN" altLang="en-US" sz="1325" b="1">
                  <a:solidFill>
                    <a:schemeClr val="bg1"/>
                  </a:solidFill>
                  <a:latin typeface="+mn-ea"/>
                  <a:cs typeface="+mn-ea"/>
                  <a:sym typeface="Arial" panose="020B0604020202020204" pitchFamily="34" charset="0"/>
                </a:rPr>
                <a:t>周期性分析</a:t>
              </a:r>
              <a:r>
                <a:rPr lang="en-GB" sz="1325" b="1">
                  <a:solidFill>
                    <a:schemeClr val="bg1"/>
                  </a:solidFill>
                  <a:latin typeface="+mn-ea"/>
                  <a:cs typeface="+mn-ea"/>
                  <a:sym typeface="Arial" panose="020B0604020202020204" pitchFamily="34" charset="0"/>
                </a:rPr>
                <a:t> </a:t>
              </a:r>
              <a:endParaRPr lang="en-GB" sz="1325" b="1" dirty="0">
                <a:solidFill>
                  <a:schemeClr val="bg1"/>
                </a:solidFill>
                <a:latin typeface="+mn-ea"/>
                <a:cs typeface="+mn-ea"/>
                <a:sym typeface="Arial" panose="020B0604020202020204" pitchFamily="34" charset="0"/>
              </a:endParaRPr>
            </a:p>
          </p:txBody>
        </p:sp>
        <p:sp>
          <p:nvSpPr>
            <p:cNvPr id="18" name="Rectangle 39"/>
            <p:cNvSpPr/>
            <p:nvPr/>
          </p:nvSpPr>
          <p:spPr>
            <a:xfrm>
              <a:off x="4084" y="6862"/>
              <a:ext cx="3256" cy="530"/>
            </a:xfrm>
            <a:prstGeom prst="rect">
              <a:avLst/>
            </a:prstGeom>
          </p:spPr>
          <p:txBody>
            <a:bodyPr wrap="square">
              <a:spAutoFit/>
            </a:bodyPr>
            <a:lstStyle/>
            <a:p>
              <a:pPr algn="ctr">
                <a:lnSpc>
                  <a:spcPct val="120000"/>
                </a:lnSpc>
              </a:pPr>
              <a:r>
                <a:rPr lang="zh-CN" altLang="en-US" sz="1325" b="1">
                  <a:solidFill>
                    <a:schemeClr val="bg1"/>
                  </a:solidFill>
                  <a:latin typeface="+mn-ea"/>
                  <a:cs typeface="+mn-ea"/>
                  <a:sym typeface="Arial" panose="020B0604020202020204" pitchFamily="34" charset="0"/>
                </a:rPr>
                <a:t>异常检测</a:t>
              </a:r>
              <a:r>
                <a:rPr lang="en-GB" sz="1325" b="1">
                  <a:solidFill>
                    <a:schemeClr val="bg1"/>
                  </a:solidFill>
                  <a:latin typeface="+mn-ea"/>
                  <a:cs typeface="+mn-ea"/>
                  <a:sym typeface="Arial" panose="020B0604020202020204" pitchFamily="34" charset="0"/>
                </a:rPr>
                <a:t> </a:t>
              </a:r>
              <a:endParaRPr lang="en-GB" sz="1325" b="1" dirty="0">
                <a:solidFill>
                  <a:schemeClr val="bg1"/>
                </a:solidFill>
                <a:latin typeface="+mn-ea"/>
                <a:cs typeface="+mn-ea"/>
                <a:sym typeface="Arial" panose="020B0604020202020204" pitchFamily="34" charset="0"/>
              </a:endParaRPr>
            </a:p>
          </p:txBody>
        </p:sp>
      </p:grpSp>
      <p:sp>
        <p:nvSpPr>
          <p:cNvPr id="34" name="Donut 44"/>
          <p:cNvSpPr/>
          <p:nvPr/>
        </p:nvSpPr>
        <p:spPr>
          <a:xfrm>
            <a:off x="5587762" y="1328326"/>
            <a:ext cx="686928" cy="686928"/>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35" name="Freeform 45"/>
          <p:cNvSpPr>
            <a:spLocks noEditPoints="1"/>
          </p:cNvSpPr>
          <p:nvPr/>
        </p:nvSpPr>
        <p:spPr bwMode="auto">
          <a:xfrm>
            <a:off x="5782850" y="1515530"/>
            <a:ext cx="296750" cy="312520"/>
          </a:xfrm>
          <a:custGeom>
            <a:avLst/>
            <a:gdLst>
              <a:gd name="T0" fmla="*/ 20 w 96"/>
              <a:gd name="T1" fmla="*/ 86 h 101"/>
              <a:gd name="T2" fmla="*/ 7 w 96"/>
              <a:gd name="T3" fmla="*/ 58 h 101"/>
              <a:gd name="T4" fmla="*/ 18 w 96"/>
              <a:gd name="T5" fmla="*/ 29 h 101"/>
              <a:gd name="T6" fmla="*/ 42 w 96"/>
              <a:gd name="T7" fmla="*/ 17 h 101"/>
              <a:gd name="T8" fmla="*/ 41 w 96"/>
              <a:gd name="T9" fmla="*/ 9 h 101"/>
              <a:gd name="T10" fmla="*/ 36 w 96"/>
              <a:gd name="T11" fmla="*/ 10 h 101"/>
              <a:gd name="T12" fmla="*/ 35 w 96"/>
              <a:gd name="T13" fmla="*/ 5 h 101"/>
              <a:gd name="T14" fmla="*/ 48 w 96"/>
              <a:gd name="T15" fmla="*/ 3 h 101"/>
              <a:gd name="T16" fmla="*/ 49 w 96"/>
              <a:gd name="T17" fmla="*/ 8 h 101"/>
              <a:gd name="T18" fmla="*/ 44 w 96"/>
              <a:gd name="T19" fmla="*/ 9 h 101"/>
              <a:gd name="T20" fmla="*/ 46 w 96"/>
              <a:gd name="T21" fmla="*/ 16 h 101"/>
              <a:gd name="T22" fmla="*/ 74 w 96"/>
              <a:gd name="T23" fmla="*/ 27 h 101"/>
              <a:gd name="T24" fmla="*/ 87 w 96"/>
              <a:gd name="T25" fmla="*/ 54 h 101"/>
              <a:gd name="T26" fmla="*/ 77 w 96"/>
              <a:gd name="T27" fmla="*/ 83 h 101"/>
              <a:gd name="T28" fmla="*/ 75 w 96"/>
              <a:gd name="T29" fmla="*/ 85 h 101"/>
              <a:gd name="T30" fmla="*/ 79 w 96"/>
              <a:gd name="T31" fmla="*/ 101 h 101"/>
              <a:gd name="T32" fmla="*/ 74 w 96"/>
              <a:gd name="T33" fmla="*/ 101 h 101"/>
              <a:gd name="T34" fmla="*/ 63 w 96"/>
              <a:gd name="T35" fmla="*/ 93 h 101"/>
              <a:gd name="T36" fmla="*/ 49 w 96"/>
              <a:gd name="T37" fmla="*/ 96 h 101"/>
              <a:gd name="T38" fmla="*/ 32 w 96"/>
              <a:gd name="T39" fmla="*/ 93 h 101"/>
              <a:gd name="T40" fmla="*/ 22 w 96"/>
              <a:gd name="T41" fmla="*/ 101 h 101"/>
              <a:gd name="T42" fmla="*/ 17 w 96"/>
              <a:gd name="T43" fmla="*/ 101 h 101"/>
              <a:gd name="T44" fmla="*/ 21 w 96"/>
              <a:gd name="T45" fmla="*/ 86 h 101"/>
              <a:gd name="T46" fmla="*/ 20 w 96"/>
              <a:gd name="T47" fmla="*/ 86 h 101"/>
              <a:gd name="T48" fmla="*/ 82 w 96"/>
              <a:gd name="T49" fmla="*/ 6 h 101"/>
              <a:gd name="T50" fmla="*/ 60 w 96"/>
              <a:gd name="T51" fmla="*/ 11 h 101"/>
              <a:gd name="T52" fmla="*/ 92 w 96"/>
              <a:gd name="T53" fmla="*/ 31 h 101"/>
              <a:gd name="T54" fmla="*/ 88 w 96"/>
              <a:gd name="T55" fmla="*/ 9 h 101"/>
              <a:gd name="T56" fmla="*/ 92 w 96"/>
              <a:gd name="T57" fmla="*/ 3 h 101"/>
              <a:gd name="T58" fmla="*/ 86 w 96"/>
              <a:gd name="T59" fmla="*/ 0 h 101"/>
              <a:gd name="T60" fmla="*/ 82 w 96"/>
              <a:gd name="T61" fmla="*/ 6 h 101"/>
              <a:gd name="T62" fmla="*/ 14 w 96"/>
              <a:gd name="T63" fmla="*/ 6 h 101"/>
              <a:gd name="T64" fmla="*/ 10 w 96"/>
              <a:gd name="T65" fmla="*/ 0 h 101"/>
              <a:gd name="T66" fmla="*/ 4 w 96"/>
              <a:gd name="T67" fmla="*/ 3 h 101"/>
              <a:gd name="T68" fmla="*/ 8 w 96"/>
              <a:gd name="T69" fmla="*/ 9 h 101"/>
              <a:gd name="T70" fmla="*/ 4 w 96"/>
              <a:gd name="T71" fmla="*/ 31 h 101"/>
              <a:gd name="T72" fmla="*/ 36 w 96"/>
              <a:gd name="T73" fmla="*/ 11 h 101"/>
              <a:gd name="T74" fmla="*/ 14 w 96"/>
              <a:gd name="T75" fmla="*/ 6 h 101"/>
              <a:gd name="T76" fmla="*/ 43 w 96"/>
              <a:gd name="T77" fmla="*/ 54 h 101"/>
              <a:gd name="T78" fmla="*/ 42 w 96"/>
              <a:gd name="T79" fmla="*/ 56 h 101"/>
              <a:gd name="T80" fmla="*/ 22 w 96"/>
              <a:gd name="T81" fmla="*/ 61 h 101"/>
              <a:gd name="T82" fmla="*/ 22 w 96"/>
              <a:gd name="T83" fmla="*/ 64 h 101"/>
              <a:gd name="T84" fmla="*/ 43 w 96"/>
              <a:gd name="T85" fmla="*/ 59 h 101"/>
              <a:gd name="T86" fmla="*/ 46 w 96"/>
              <a:gd name="T87" fmla="*/ 61 h 101"/>
              <a:gd name="T88" fmla="*/ 54 w 96"/>
              <a:gd name="T89" fmla="*/ 58 h 101"/>
              <a:gd name="T90" fmla="*/ 50 w 96"/>
              <a:gd name="T91" fmla="*/ 50 h 101"/>
              <a:gd name="T92" fmla="*/ 49 w 96"/>
              <a:gd name="T93" fmla="*/ 50 h 101"/>
              <a:gd name="T94" fmla="*/ 41 w 96"/>
              <a:gd name="T95" fmla="*/ 37 h 101"/>
              <a:gd name="T96" fmla="*/ 38 w 96"/>
              <a:gd name="T97" fmla="*/ 39 h 101"/>
              <a:gd name="T98" fmla="*/ 44 w 96"/>
              <a:gd name="T99" fmla="*/ 52 h 101"/>
              <a:gd name="T100" fmla="*/ 43 w 96"/>
              <a:gd name="T101" fmla="*/ 54 h 101"/>
              <a:gd name="T102" fmla="*/ 18 w 96"/>
              <a:gd name="T103" fmla="*/ 58 h 101"/>
              <a:gd name="T104" fmla="*/ 28 w 96"/>
              <a:gd name="T105" fmla="*/ 78 h 101"/>
              <a:gd name="T106" fmla="*/ 49 w 96"/>
              <a:gd name="T107" fmla="*/ 85 h 101"/>
              <a:gd name="T108" fmla="*/ 69 w 96"/>
              <a:gd name="T109" fmla="*/ 76 h 101"/>
              <a:gd name="T110" fmla="*/ 76 w 96"/>
              <a:gd name="T111" fmla="*/ 55 h 101"/>
              <a:gd name="T112" fmla="*/ 67 w 96"/>
              <a:gd name="T113" fmla="*/ 35 h 101"/>
              <a:gd name="T114" fmla="*/ 46 w 96"/>
              <a:gd name="T115" fmla="*/ 27 h 101"/>
              <a:gd name="T116" fmla="*/ 26 w 96"/>
              <a:gd name="T117" fmla="*/ 37 h 101"/>
              <a:gd name="T118" fmla="*/ 18 w 96"/>
              <a:gd name="T1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accent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a:solidFill>
                <a:schemeClr val="tx1">
                  <a:lumMod val="75000"/>
                  <a:lumOff val="25000"/>
                </a:schemeClr>
              </a:solidFill>
              <a:latin typeface="+mn-ea"/>
              <a:sym typeface="Arial" panose="020B0604020202020204" pitchFamily="34" charset="0"/>
            </a:endParaRPr>
          </a:p>
        </p:txBody>
      </p:sp>
      <p:sp>
        <p:nvSpPr>
          <p:cNvPr id="36" name="Freeform 46"/>
          <p:cNvSpPr>
            <a:spLocks noEditPoints="1"/>
          </p:cNvSpPr>
          <p:nvPr/>
        </p:nvSpPr>
        <p:spPr bwMode="auto">
          <a:xfrm>
            <a:off x="5786762" y="4257423"/>
            <a:ext cx="336888" cy="272379"/>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accent3"/>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a:solidFill>
                <a:schemeClr val="tx1">
                  <a:lumMod val="75000"/>
                  <a:lumOff val="25000"/>
                </a:schemeClr>
              </a:solidFill>
              <a:latin typeface="+mn-ea"/>
              <a:sym typeface="Arial" panose="020B0604020202020204" pitchFamily="34" charset="0"/>
            </a:endParaRPr>
          </a:p>
        </p:txBody>
      </p:sp>
      <p:sp>
        <p:nvSpPr>
          <p:cNvPr id="37" name="Freeform 47"/>
          <p:cNvSpPr>
            <a:spLocks noEditPoints="1"/>
          </p:cNvSpPr>
          <p:nvPr/>
        </p:nvSpPr>
        <p:spPr bwMode="auto">
          <a:xfrm>
            <a:off x="9099150" y="2789678"/>
            <a:ext cx="225071" cy="329722"/>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accent4"/>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a:solidFill>
                <a:schemeClr val="tx1">
                  <a:lumMod val="75000"/>
                  <a:lumOff val="25000"/>
                </a:schemeClr>
              </a:solidFill>
              <a:latin typeface="+mn-ea"/>
              <a:sym typeface="Arial" panose="020B0604020202020204" pitchFamily="34" charset="0"/>
            </a:endParaRPr>
          </a:p>
        </p:txBody>
      </p:sp>
      <p:sp>
        <p:nvSpPr>
          <p:cNvPr id="39" name="Donut 49"/>
          <p:cNvSpPr/>
          <p:nvPr/>
        </p:nvSpPr>
        <p:spPr>
          <a:xfrm>
            <a:off x="8868222" y="2597180"/>
            <a:ext cx="686928" cy="686928"/>
          </a:xfrm>
          <a:prstGeom prst="donut">
            <a:avLst>
              <a:gd name="adj" fmla="val 680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40" name="Donut 50"/>
          <p:cNvSpPr/>
          <p:nvPr/>
        </p:nvSpPr>
        <p:spPr>
          <a:xfrm>
            <a:off x="5613416" y="4045492"/>
            <a:ext cx="686928" cy="686928"/>
          </a:xfrm>
          <a:prstGeom prst="donut">
            <a:avLst>
              <a:gd name="adj" fmla="val 68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43" name="TextBox 53"/>
          <p:cNvSpPr txBox="1"/>
          <p:nvPr/>
        </p:nvSpPr>
        <p:spPr>
          <a:xfrm>
            <a:off x="6234565" y="1457240"/>
            <a:ext cx="1200150" cy="336550"/>
          </a:xfrm>
          <a:prstGeom prst="rect">
            <a:avLst/>
          </a:prstGeom>
          <a:noFill/>
        </p:spPr>
        <p:txBody>
          <a:bodyPr wrap="none" rtlCol="0">
            <a:spAutoFit/>
          </a:bodyPr>
          <a:lstStyle/>
          <a:p>
            <a:pPr algn="l">
              <a:lnSpc>
                <a:spcPct val="120000"/>
              </a:lnSpc>
            </a:pPr>
            <a:r>
              <a:rPr lang="zh-CN" altLang="en-US" sz="1325" b="1" dirty="0">
                <a:solidFill>
                  <a:schemeClr val="tx1">
                    <a:lumMod val="75000"/>
                    <a:lumOff val="25000"/>
                  </a:schemeClr>
                </a:solidFill>
                <a:latin typeface="+mn-ea"/>
                <a:cs typeface="+mn-ea"/>
                <a:sym typeface="Arial" panose="020B0604020202020204" pitchFamily="34" charset="0"/>
              </a:rPr>
              <a:t>提取关键趋势</a:t>
            </a:r>
            <a:endParaRPr lang="zh-CN" altLang="en-US" sz="1325" b="1" dirty="0">
              <a:solidFill>
                <a:schemeClr val="tx1">
                  <a:lumMod val="75000"/>
                  <a:lumOff val="25000"/>
                </a:schemeClr>
              </a:solidFill>
              <a:latin typeface="+mn-ea"/>
              <a:cs typeface="+mn-ea"/>
              <a:sym typeface="Arial" panose="020B0604020202020204" pitchFamily="34" charset="0"/>
            </a:endParaRPr>
          </a:p>
        </p:txBody>
      </p:sp>
      <p:sp>
        <p:nvSpPr>
          <p:cNvPr id="47" name="TextBox 57"/>
          <p:cNvSpPr txBox="1"/>
          <p:nvPr/>
        </p:nvSpPr>
        <p:spPr>
          <a:xfrm>
            <a:off x="6260235" y="4193238"/>
            <a:ext cx="1030605" cy="336550"/>
          </a:xfrm>
          <a:prstGeom prst="rect">
            <a:avLst/>
          </a:prstGeom>
          <a:noFill/>
        </p:spPr>
        <p:txBody>
          <a:bodyPr wrap="none" rtlCol="0">
            <a:spAutoFit/>
          </a:bodyPr>
          <a:lstStyle/>
          <a:p>
            <a:pPr algn="l">
              <a:lnSpc>
                <a:spcPct val="120000"/>
              </a:lnSpc>
            </a:pPr>
            <a:r>
              <a:rPr lang="zh-CN" altLang="en-US" sz="1325" b="1">
                <a:solidFill>
                  <a:schemeClr val="tx1">
                    <a:lumMod val="75000"/>
                    <a:lumOff val="25000"/>
                  </a:schemeClr>
                </a:solidFill>
                <a:latin typeface="+mn-ea"/>
                <a:cs typeface="+mn-ea"/>
                <a:sym typeface="Arial" panose="020B0604020202020204" pitchFamily="34" charset="0"/>
              </a:rPr>
              <a:t>周期性分析</a:t>
            </a:r>
            <a:endParaRPr lang="zh-CN" altLang="en-US" sz="1325" b="1">
              <a:solidFill>
                <a:schemeClr val="tx1">
                  <a:lumMod val="75000"/>
                  <a:lumOff val="25000"/>
                </a:schemeClr>
              </a:solidFill>
              <a:latin typeface="+mn-ea"/>
              <a:cs typeface="+mn-ea"/>
              <a:sym typeface="Arial" panose="020B0604020202020204" pitchFamily="34" charset="0"/>
            </a:endParaRPr>
          </a:p>
        </p:txBody>
      </p:sp>
      <p:sp>
        <p:nvSpPr>
          <p:cNvPr id="49" name="TextBox 59"/>
          <p:cNvSpPr txBox="1"/>
          <p:nvPr/>
        </p:nvSpPr>
        <p:spPr>
          <a:xfrm>
            <a:off x="9559572" y="2727882"/>
            <a:ext cx="861060" cy="336550"/>
          </a:xfrm>
          <a:prstGeom prst="rect">
            <a:avLst/>
          </a:prstGeom>
          <a:noFill/>
        </p:spPr>
        <p:txBody>
          <a:bodyPr wrap="none" rtlCol="0">
            <a:spAutoFit/>
          </a:bodyPr>
          <a:lstStyle/>
          <a:p>
            <a:pPr algn="l">
              <a:lnSpc>
                <a:spcPct val="120000"/>
              </a:lnSpc>
            </a:pPr>
            <a:r>
              <a:rPr lang="zh-CN" altLang="en-US" sz="1325" b="1">
                <a:solidFill>
                  <a:schemeClr val="tx1">
                    <a:lumMod val="75000"/>
                    <a:lumOff val="25000"/>
                  </a:schemeClr>
                </a:solidFill>
                <a:latin typeface="+mn-ea"/>
                <a:cs typeface="+mn-ea"/>
                <a:sym typeface="Arial" panose="020B0604020202020204" pitchFamily="34" charset="0"/>
              </a:rPr>
              <a:t>异常检测</a:t>
            </a:r>
            <a:endParaRPr lang="zh-CN" altLang="en-US" sz="1325" b="1">
              <a:solidFill>
                <a:schemeClr val="tx1">
                  <a:lumMod val="75000"/>
                  <a:lumOff val="25000"/>
                </a:schemeClr>
              </a:solidFill>
              <a:latin typeface="+mn-ea"/>
              <a:cs typeface="+mn-ea"/>
              <a:sym typeface="Arial" panose="020B0604020202020204" pitchFamily="34" charset="0"/>
            </a:endParaRPr>
          </a:p>
        </p:txBody>
      </p:sp>
      <p:sp>
        <p:nvSpPr>
          <p:cNvPr id="50" name="Rectangle 60"/>
          <p:cNvSpPr/>
          <p:nvPr/>
        </p:nvSpPr>
        <p:spPr>
          <a:xfrm>
            <a:off x="5441918" y="2039568"/>
            <a:ext cx="2421599" cy="1938020"/>
          </a:xfrm>
          <a:prstGeom prst="rect">
            <a:avLst/>
          </a:prstGeom>
        </p:spPr>
        <p:txBody>
          <a:bodyPr wrap="square">
            <a:noAutofit/>
          </a:bodyPr>
          <a:lstStyle/>
          <a:p>
            <a:pPr algn="just">
              <a:lnSpc>
                <a:spcPct val="120000"/>
              </a:lnSpc>
            </a:pPr>
            <a:r>
              <a:rPr lang="en-US" altLang="zh-CN"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a:t>
            </a:r>
            <a:r>
              <a:rPr lang="zh-CN" altLang="en-US"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通过对历史数据的分析，识别出开源社区活动的长期趋势。我们使用</a:t>
            </a:r>
            <a:r>
              <a:rPr lang="en-US" altLang="zh-CN"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ARIMA</a:t>
            </a:r>
            <a:r>
              <a:rPr lang="zh-CN" altLang="en-US"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模型或</a:t>
            </a:r>
            <a:r>
              <a:rPr lang="en-US" altLang="zh-CN"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LSTM</a:t>
            </a:r>
            <a:r>
              <a:rPr lang="zh-CN" altLang="en-US"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神经网络等时序建模方法来捕捉这种长期趋势，预测未来社区活跃度、问题处理时长、贡献者参与度等。</a:t>
            </a:r>
            <a:endParaRPr lang="zh-CN" altLang="en-US"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algn="just">
              <a:lnSpc>
                <a:spcPct val="120000"/>
              </a:lnSpc>
            </a:pPr>
            <a:r>
              <a:rPr lang="en-US" altLang="zh-CN"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a:t>
            </a:r>
            <a:r>
              <a:rPr lang="zh-CN" altLang="en-US"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关键趋势的提取能够揭示社区的发展方向，帮助预测未来可能的变化，并为项目管理者提供决策依据。</a:t>
            </a:r>
            <a:endParaRPr lang="en-GB"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51" name="Rectangle 61"/>
          <p:cNvSpPr/>
          <p:nvPr/>
        </p:nvSpPr>
        <p:spPr>
          <a:xfrm>
            <a:off x="5467572" y="4732420"/>
            <a:ext cx="2370352" cy="1568450"/>
          </a:xfrm>
          <a:prstGeom prst="rect">
            <a:avLst/>
          </a:prstGeom>
        </p:spPr>
        <p:txBody>
          <a:bodyPr wrap="square">
            <a:noAutofit/>
          </a:bodyPr>
          <a:lstStyle/>
          <a:p>
            <a:pPr algn="just">
              <a:lnSpc>
                <a:spcPct val="120000"/>
              </a:lnSpc>
            </a:pPr>
            <a:r>
              <a:rPr lang="en-US" altLang="zh-CN"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开源社区的活动常常呈现出明显的周期性，例如某些项目在特定的节假日或每周特定时间的活跃度有所波动。使用季节性分解法来识别这些周期性变化。</a:t>
            </a:r>
            <a:endParaRPr lang="zh-CN" altLang="en-US"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2.</a:t>
            </a:r>
            <a:r>
              <a:rPr lang="zh-CN" altLang="en-US"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通过分析周期性的高峰期和低谷期，帮助团队更好地安排开发资源与时间，预测社区的活跃期。</a:t>
            </a:r>
            <a:endParaRPr lang="zh-CN" altLang="en-US"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53" name="Rectangle 63"/>
          <p:cNvSpPr/>
          <p:nvPr/>
        </p:nvSpPr>
        <p:spPr>
          <a:xfrm>
            <a:off x="8803427" y="3300052"/>
            <a:ext cx="2275815" cy="1198880"/>
          </a:xfrm>
          <a:prstGeom prst="rect">
            <a:avLst/>
          </a:prstGeom>
        </p:spPr>
        <p:txBody>
          <a:bodyPr wrap="square">
            <a:spAutoFit/>
          </a:bodyPr>
          <a:lstStyle/>
          <a:p>
            <a:pPr algn="just">
              <a:lnSpc>
                <a:spcPct val="120000"/>
              </a:lnSpc>
            </a:pPr>
            <a:r>
              <a:rPr lang="en-US" altLang="zh-CN"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异常点检测用于识别社区中突发的异常事件，例如突然增加的贡献者活跃度或突然的项目停滞。我们采用机器学习方法来发现这些异常点。</a:t>
            </a:r>
            <a:endParaRPr lang="zh-CN" altLang="en-US"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2.</a:t>
            </a:r>
            <a:r>
              <a:rPr lang="zh-CN" altLang="en-US"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及时发现异常点有助于快速响应社区需求或发现潜在的问题。</a:t>
            </a:r>
            <a:endParaRPr lang="zh-CN" altLang="en-US" sz="10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54" name="文本框 53"/>
          <p:cNvSpPr txBox="1"/>
          <p:nvPr/>
        </p:nvSpPr>
        <p:spPr>
          <a:xfrm>
            <a:off x="550797" y="130368"/>
            <a:ext cx="3088100" cy="673735"/>
          </a:xfrm>
          <a:prstGeom prst="rect">
            <a:avLst/>
          </a:prstGeom>
          <a:noFill/>
        </p:spPr>
        <p:txBody>
          <a:bodyPr wrap="square" rtlCol="0" anchor="ctr">
            <a:noAutofit/>
          </a:bodyPr>
          <a:lstStyle/>
          <a:p>
            <a:pPr>
              <a:lnSpc>
                <a:spcPct val="120000"/>
              </a:lnSpc>
            </a:pPr>
            <a:r>
              <a:rPr lang="zh-CN" altLang="en-US" sz="32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时间序列分析</a:t>
            </a:r>
            <a:endParaRPr lang="zh-CN" altLang="en-US" sz="32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 calcmode="lin" valueType="num">
                                      <p:cBhvr>
                                        <p:cTn id="9" dur="500" fill="hold"/>
                                        <p:tgtEl>
                                          <p:spTgt spid="34"/>
                                        </p:tgtEl>
                                        <p:attrNameLst>
                                          <p:attrName>style.rotation</p:attrName>
                                        </p:attrNameLst>
                                      </p:cBhvr>
                                      <p:tavLst>
                                        <p:tav tm="0">
                                          <p:val>
                                            <p:fltVal val="360"/>
                                          </p:val>
                                        </p:tav>
                                        <p:tav tm="100000">
                                          <p:val>
                                            <p:fltVal val="0"/>
                                          </p:val>
                                        </p:tav>
                                      </p:tavLst>
                                    </p:anim>
                                    <p:animEffect transition="in" filter="fade">
                                      <p:cBhvr>
                                        <p:cTn id="10" dur="500"/>
                                        <p:tgtEl>
                                          <p:spTgt spid="34"/>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 calcmode="lin" valueType="num">
                                      <p:cBhvr>
                                        <p:cTn id="16" dur="500" fill="hold"/>
                                        <p:tgtEl>
                                          <p:spTgt spid="35"/>
                                        </p:tgtEl>
                                        <p:attrNameLst>
                                          <p:attrName>style.rotation</p:attrName>
                                        </p:attrNameLst>
                                      </p:cBhvr>
                                      <p:tavLst>
                                        <p:tav tm="0">
                                          <p:val>
                                            <p:fltVal val="360"/>
                                          </p:val>
                                        </p:tav>
                                        <p:tav tm="100000">
                                          <p:val>
                                            <p:fltVal val="0"/>
                                          </p:val>
                                        </p:tav>
                                      </p:tavLst>
                                    </p:anim>
                                    <p:animEffect transition="in" filter="fade">
                                      <p:cBhvr>
                                        <p:cTn id="17" dur="500"/>
                                        <p:tgtEl>
                                          <p:spTgt spid="3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fltVal val="0"/>
                                          </p:val>
                                        </p:tav>
                                        <p:tav tm="100000">
                                          <p:val>
                                            <p:strVal val="#ppt_h"/>
                                          </p:val>
                                        </p:tav>
                                      </p:tavLst>
                                    </p:anim>
                                    <p:animEffect transition="in" filter="fade">
                                      <p:cBhvr>
                                        <p:cTn id="27" dur="500"/>
                                        <p:tgtEl>
                                          <p:spTgt spid="50"/>
                                        </p:tgtEl>
                                      </p:cBhvr>
                                    </p:animEffect>
                                  </p:childTnLst>
                                </p:cTn>
                              </p:par>
                            </p:childTnLst>
                          </p:cTn>
                        </p:par>
                        <p:par>
                          <p:cTn id="28" fill="hold">
                            <p:stCondLst>
                              <p:cond delay="2000"/>
                            </p:stCondLst>
                            <p:childTnLst>
                              <p:par>
                                <p:cTn id="29" presetID="49" presetClass="entr" presetSubtype="0" decel="100000"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p:cTn id="31" dur="500" fill="hold"/>
                                        <p:tgtEl>
                                          <p:spTgt spid="40"/>
                                        </p:tgtEl>
                                        <p:attrNameLst>
                                          <p:attrName>ppt_w</p:attrName>
                                        </p:attrNameLst>
                                      </p:cBhvr>
                                      <p:tavLst>
                                        <p:tav tm="0">
                                          <p:val>
                                            <p:fltVal val="0"/>
                                          </p:val>
                                        </p:tav>
                                        <p:tav tm="100000">
                                          <p:val>
                                            <p:strVal val="#ppt_w"/>
                                          </p:val>
                                        </p:tav>
                                      </p:tavLst>
                                    </p:anim>
                                    <p:anim calcmode="lin" valueType="num">
                                      <p:cBhvr>
                                        <p:cTn id="32" dur="500" fill="hold"/>
                                        <p:tgtEl>
                                          <p:spTgt spid="40"/>
                                        </p:tgtEl>
                                        <p:attrNameLst>
                                          <p:attrName>ppt_h</p:attrName>
                                        </p:attrNameLst>
                                      </p:cBhvr>
                                      <p:tavLst>
                                        <p:tav tm="0">
                                          <p:val>
                                            <p:fltVal val="0"/>
                                          </p:val>
                                        </p:tav>
                                        <p:tav tm="100000">
                                          <p:val>
                                            <p:strVal val="#ppt_h"/>
                                          </p:val>
                                        </p:tav>
                                      </p:tavLst>
                                    </p:anim>
                                    <p:anim calcmode="lin" valueType="num">
                                      <p:cBhvr>
                                        <p:cTn id="33" dur="500" fill="hold"/>
                                        <p:tgtEl>
                                          <p:spTgt spid="40"/>
                                        </p:tgtEl>
                                        <p:attrNameLst>
                                          <p:attrName>style.rotation</p:attrName>
                                        </p:attrNameLst>
                                      </p:cBhvr>
                                      <p:tavLst>
                                        <p:tav tm="0">
                                          <p:val>
                                            <p:fltVal val="360"/>
                                          </p:val>
                                        </p:tav>
                                        <p:tav tm="100000">
                                          <p:val>
                                            <p:fltVal val="0"/>
                                          </p:val>
                                        </p:tav>
                                      </p:tavLst>
                                    </p:anim>
                                    <p:animEffect transition="in" filter="fade">
                                      <p:cBhvr>
                                        <p:cTn id="34" dur="500"/>
                                        <p:tgtEl>
                                          <p:spTgt spid="40"/>
                                        </p:tgtEl>
                                      </p:cBhvr>
                                    </p:animEffect>
                                  </p:childTnLst>
                                </p:cTn>
                              </p:par>
                            </p:childTnLst>
                          </p:cTn>
                        </p:par>
                        <p:par>
                          <p:cTn id="35" fill="hold">
                            <p:stCondLst>
                              <p:cond delay="2500"/>
                            </p:stCondLst>
                            <p:childTnLst>
                              <p:par>
                                <p:cTn id="36" presetID="49" presetClass="entr" presetSubtype="0" decel="10000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fltVal val="0"/>
                                          </p:val>
                                        </p:tav>
                                        <p:tav tm="100000">
                                          <p:val>
                                            <p:strVal val="#ppt_h"/>
                                          </p:val>
                                        </p:tav>
                                      </p:tavLst>
                                    </p:anim>
                                    <p:anim calcmode="lin" valueType="num">
                                      <p:cBhvr>
                                        <p:cTn id="40" dur="500" fill="hold"/>
                                        <p:tgtEl>
                                          <p:spTgt spid="36"/>
                                        </p:tgtEl>
                                        <p:attrNameLst>
                                          <p:attrName>style.rotation</p:attrName>
                                        </p:attrNameLst>
                                      </p:cBhvr>
                                      <p:tavLst>
                                        <p:tav tm="0">
                                          <p:val>
                                            <p:fltVal val="360"/>
                                          </p:val>
                                        </p:tav>
                                        <p:tav tm="100000">
                                          <p:val>
                                            <p:fltVal val="0"/>
                                          </p:val>
                                        </p:tav>
                                      </p:tavLst>
                                    </p:anim>
                                    <p:animEffect transition="in" filter="fade">
                                      <p:cBhvr>
                                        <p:cTn id="41" dur="500"/>
                                        <p:tgtEl>
                                          <p:spTgt spid="36"/>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p:cTn id="49" dur="500" fill="hold"/>
                                        <p:tgtEl>
                                          <p:spTgt spid="51"/>
                                        </p:tgtEl>
                                        <p:attrNameLst>
                                          <p:attrName>ppt_w</p:attrName>
                                        </p:attrNameLst>
                                      </p:cBhvr>
                                      <p:tavLst>
                                        <p:tav tm="0">
                                          <p:val>
                                            <p:fltVal val="0"/>
                                          </p:val>
                                        </p:tav>
                                        <p:tav tm="100000">
                                          <p:val>
                                            <p:strVal val="#ppt_w"/>
                                          </p:val>
                                        </p:tav>
                                      </p:tavLst>
                                    </p:anim>
                                    <p:anim calcmode="lin" valueType="num">
                                      <p:cBhvr>
                                        <p:cTn id="50" dur="500" fill="hold"/>
                                        <p:tgtEl>
                                          <p:spTgt spid="51"/>
                                        </p:tgtEl>
                                        <p:attrNameLst>
                                          <p:attrName>ppt_h</p:attrName>
                                        </p:attrNameLst>
                                      </p:cBhvr>
                                      <p:tavLst>
                                        <p:tav tm="0">
                                          <p:val>
                                            <p:fltVal val="0"/>
                                          </p:val>
                                        </p:tav>
                                        <p:tav tm="100000">
                                          <p:val>
                                            <p:strVal val="#ppt_h"/>
                                          </p:val>
                                        </p:tav>
                                      </p:tavLst>
                                    </p:anim>
                                    <p:animEffect transition="in" filter="fade">
                                      <p:cBhvr>
                                        <p:cTn id="51" dur="500"/>
                                        <p:tgtEl>
                                          <p:spTgt spid="51"/>
                                        </p:tgtEl>
                                      </p:cBhvr>
                                    </p:animEffect>
                                  </p:childTnLst>
                                </p:cTn>
                              </p:par>
                            </p:childTnLst>
                          </p:cTn>
                        </p:par>
                        <p:par>
                          <p:cTn id="52" fill="hold">
                            <p:stCondLst>
                              <p:cond delay="4000"/>
                            </p:stCondLst>
                            <p:childTnLst>
                              <p:par>
                                <p:cTn id="53" presetID="49" presetClass="entr" presetSubtype="0" decel="100000"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p:cTn id="55" dur="500" fill="hold"/>
                                        <p:tgtEl>
                                          <p:spTgt spid="39"/>
                                        </p:tgtEl>
                                        <p:attrNameLst>
                                          <p:attrName>ppt_w</p:attrName>
                                        </p:attrNameLst>
                                      </p:cBhvr>
                                      <p:tavLst>
                                        <p:tav tm="0">
                                          <p:val>
                                            <p:fltVal val="0"/>
                                          </p:val>
                                        </p:tav>
                                        <p:tav tm="100000">
                                          <p:val>
                                            <p:strVal val="#ppt_w"/>
                                          </p:val>
                                        </p:tav>
                                      </p:tavLst>
                                    </p:anim>
                                    <p:anim calcmode="lin" valueType="num">
                                      <p:cBhvr>
                                        <p:cTn id="56" dur="500" fill="hold"/>
                                        <p:tgtEl>
                                          <p:spTgt spid="39"/>
                                        </p:tgtEl>
                                        <p:attrNameLst>
                                          <p:attrName>ppt_h</p:attrName>
                                        </p:attrNameLst>
                                      </p:cBhvr>
                                      <p:tavLst>
                                        <p:tav tm="0">
                                          <p:val>
                                            <p:fltVal val="0"/>
                                          </p:val>
                                        </p:tav>
                                        <p:tav tm="100000">
                                          <p:val>
                                            <p:strVal val="#ppt_h"/>
                                          </p:val>
                                        </p:tav>
                                      </p:tavLst>
                                    </p:anim>
                                    <p:anim calcmode="lin" valueType="num">
                                      <p:cBhvr>
                                        <p:cTn id="57" dur="500" fill="hold"/>
                                        <p:tgtEl>
                                          <p:spTgt spid="39"/>
                                        </p:tgtEl>
                                        <p:attrNameLst>
                                          <p:attrName>style.rotation</p:attrName>
                                        </p:attrNameLst>
                                      </p:cBhvr>
                                      <p:tavLst>
                                        <p:tav tm="0">
                                          <p:val>
                                            <p:fltVal val="360"/>
                                          </p:val>
                                        </p:tav>
                                        <p:tav tm="100000">
                                          <p:val>
                                            <p:fltVal val="0"/>
                                          </p:val>
                                        </p:tav>
                                      </p:tavLst>
                                    </p:anim>
                                    <p:animEffect transition="in" filter="fade">
                                      <p:cBhvr>
                                        <p:cTn id="58" dur="500"/>
                                        <p:tgtEl>
                                          <p:spTgt spid="39"/>
                                        </p:tgtEl>
                                      </p:cBhvr>
                                    </p:animEffect>
                                  </p:childTnLst>
                                </p:cTn>
                              </p:par>
                            </p:childTnLst>
                          </p:cTn>
                        </p:par>
                        <p:par>
                          <p:cTn id="59" fill="hold">
                            <p:stCondLst>
                              <p:cond delay="4500"/>
                            </p:stCondLst>
                            <p:childTnLst>
                              <p:par>
                                <p:cTn id="60" presetID="49" presetClass="entr" presetSubtype="0" decel="100000" fill="hold" grpId="0" nodeType="afterEffect">
                                  <p:stCondLst>
                                    <p:cond delay="0"/>
                                  </p:stCondLst>
                                  <p:childTnLst>
                                    <p:set>
                                      <p:cBhvr>
                                        <p:cTn id="61" dur="1" fill="hold">
                                          <p:stCondLst>
                                            <p:cond delay="0"/>
                                          </p:stCondLst>
                                        </p:cTn>
                                        <p:tgtEl>
                                          <p:spTgt spid="37"/>
                                        </p:tgtEl>
                                        <p:attrNameLst>
                                          <p:attrName>style.visibility</p:attrName>
                                        </p:attrNameLst>
                                      </p:cBhvr>
                                      <p:to>
                                        <p:strVal val="visible"/>
                                      </p:to>
                                    </p:set>
                                    <p:anim calcmode="lin" valueType="num">
                                      <p:cBhvr>
                                        <p:cTn id="62" dur="500" fill="hold"/>
                                        <p:tgtEl>
                                          <p:spTgt spid="37"/>
                                        </p:tgtEl>
                                        <p:attrNameLst>
                                          <p:attrName>ppt_w</p:attrName>
                                        </p:attrNameLst>
                                      </p:cBhvr>
                                      <p:tavLst>
                                        <p:tav tm="0">
                                          <p:val>
                                            <p:fltVal val="0"/>
                                          </p:val>
                                        </p:tav>
                                        <p:tav tm="100000">
                                          <p:val>
                                            <p:strVal val="#ppt_w"/>
                                          </p:val>
                                        </p:tav>
                                      </p:tavLst>
                                    </p:anim>
                                    <p:anim calcmode="lin" valueType="num">
                                      <p:cBhvr>
                                        <p:cTn id="63" dur="500" fill="hold"/>
                                        <p:tgtEl>
                                          <p:spTgt spid="37"/>
                                        </p:tgtEl>
                                        <p:attrNameLst>
                                          <p:attrName>ppt_h</p:attrName>
                                        </p:attrNameLst>
                                      </p:cBhvr>
                                      <p:tavLst>
                                        <p:tav tm="0">
                                          <p:val>
                                            <p:fltVal val="0"/>
                                          </p:val>
                                        </p:tav>
                                        <p:tav tm="100000">
                                          <p:val>
                                            <p:strVal val="#ppt_h"/>
                                          </p:val>
                                        </p:tav>
                                      </p:tavLst>
                                    </p:anim>
                                    <p:anim calcmode="lin" valueType="num">
                                      <p:cBhvr>
                                        <p:cTn id="64" dur="500" fill="hold"/>
                                        <p:tgtEl>
                                          <p:spTgt spid="37"/>
                                        </p:tgtEl>
                                        <p:attrNameLst>
                                          <p:attrName>style.rotation</p:attrName>
                                        </p:attrNameLst>
                                      </p:cBhvr>
                                      <p:tavLst>
                                        <p:tav tm="0">
                                          <p:val>
                                            <p:fltVal val="360"/>
                                          </p:val>
                                        </p:tav>
                                        <p:tav tm="100000">
                                          <p:val>
                                            <p:fltVal val="0"/>
                                          </p:val>
                                        </p:tav>
                                      </p:tavLst>
                                    </p:anim>
                                    <p:animEffect transition="in" filter="fade">
                                      <p:cBhvr>
                                        <p:cTn id="65" dur="500"/>
                                        <p:tgtEl>
                                          <p:spTgt spid="37"/>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fade">
                                      <p:cBhvr>
                                        <p:cTn id="69" dur="500"/>
                                        <p:tgtEl>
                                          <p:spTgt spid="49"/>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p:cTn id="73" dur="500" fill="hold"/>
                                        <p:tgtEl>
                                          <p:spTgt spid="53"/>
                                        </p:tgtEl>
                                        <p:attrNameLst>
                                          <p:attrName>ppt_w</p:attrName>
                                        </p:attrNameLst>
                                      </p:cBhvr>
                                      <p:tavLst>
                                        <p:tav tm="0">
                                          <p:val>
                                            <p:fltVal val="0"/>
                                          </p:val>
                                        </p:tav>
                                        <p:tav tm="100000">
                                          <p:val>
                                            <p:strVal val="#ppt_w"/>
                                          </p:val>
                                        </p:tav>
                                      </p:tavLst>
                                    </p:anim>
                                    <p:anim calcmode="lin" valueType="num">
                                      <p:cBhvr>
                                        <p:cTn id="74" dur="500" fill="hold"/>
                                        <p:tgtEl>
                                          <p:spTgt spid="53"/>
                                        </p:tgtEl>
                                        <p:attrNameLst>
                                          <p:attrName>ppt_h</p:attrName>
                                        </p:attrNameLst>
                                      </p:cBhvr>
                                      <p:tavLst>
                                        <p:tav tm="0">
                                          <p:val>
                                            <p:fltVal val="0"/>
                                          </p:val>
                                        </p:tav>
                                        <p:tav tm="100000">
                                          <p:val>
                                            <p:strVal val="#ppt_h"/>
                                          </p:val>
                                        </p:tav>
                                      </p:tavLst>
                                    </p:anim>
                                    <p:animEffect transition="in" filter="fade">
                                      <p:cBhvr>
                                        <p:cTn id="7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9" grpId="0" animBg="1"/>
      <p:bldP spid="40" grpId="0" animBg="1"/>
      <p:bldP spid="43" grpId="0"/>
      <p:bldP spid="47" grpId="0"/>
      <p:bldP spid="49" grpId="0"/>
      <p:bldP spid="50" grpId="0"/>
      <p:bldP spid="51" grpId="0"/>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userDrawn="1"/>
        </p:nvGrpSpPr>
        <p:grpSpPr>
          <a:xfrm>
            <a:off x="6188075" y="2089150"/>
            <a:ext cx="4345940" cy="4183380"/>
            <a:chOff x="9745" y="3290"/>
            <a:chExt cx="6844" cy="6588"/>
          </a:xfrm>
        </p:grpSpPr>
        <p:sp>
          <p:nvSpPr>
            <p:cNvPr id="3" name="Oval 7"/>
            <p:cNvSpPr/>
            <p:nvPr/>
          </p:nvSpPr>
          <p:spPr>
            <a:xfrm>
              <a:off x="9745" y="3290"/>
              <a:ext cx="1033" cy="1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515">
                <a:solidFill>
                  <a:schemeClr val="bg1"/>
                </a:solidFill>
                <a:latin typeface="Agency FB" panose="020B0503020202020204" pitchFamily="34" charset="0"/>
                <a:ea typeface="微软雅黑" panose="020B0503020204020204" pitchFamily="34" charset="-122"/>
                <a:cs typeface="+mn-ea"/>
                <a:sym typeface="Arial" panose="020B0604020202020204" pitchFamily="34" charset="0"/>
              </a:endParaRPr>
            </a:p>
          </p:txBody>
        </p:sp>
        <p:sp>
          <p:nvSpPr>
            <p:cNvPr id="6" name="Oval 8"/>
            <p:cNvSpPr/>
            <p:nvPr/>
          </p:nvSpPr>
          <p:spPr>
            <a:xfrm>
              <a:off x="9745" y="4592"/>
              <a:ext cx="1033" cy="10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515">
                <a:solidFill>
                  <a:schemeClr val="bg1"/>
                </a:solidFill>
                <a:latin typeface="Agency FB" panose="020B0503020202020204" pitchFamily="34" charset="0"/>
                <a:ea typeface="微软雅黑" panose="020B0503020204020204" pitchFamily="34" charset="-122"/>
                <a:cs typeface="+mn-ea"/>
                <a:sym typeface="Arial" panose="020B0604020202020204" pitchFamily="34" charset="0"/>
              </a:endParaRPr>
            </a:p>
          </p:txBody>
        </p:sp>
        <p:sp>
          <p:nvSpPr>
            <p:cNvPr id="9" name="Oval 10"/>
            <p:cNvSpPr/>
            <p:nvPr/>
          </p:nvSpPr>
          <p:spPr>
            <a:xfrm>
              <a:off x="9745" y="5894"/>
              <a:ext cx="1033" cy="10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515">
                <a:solidFill>
                  <a:schemeClr val="bg1"/>
                </a:solidFill>
                <a:latin typeface="Agency FB" panose="020B0503020202020204" pitchFamily="34" charset="0"/>
                <a:ea typeface="微软雅黑" panose="020B0503020204020204" pitchFamily="34" charset="-122"/>
                <a:cs typeface="+mn-ea"/>
                <a:sym typeface="Arial" panose="020B0604020202020204" pitchFamily="34" charset="0"/>
              </a:endParaRPr>
            </a:p>
          </p:txBody>
        </p:sp>
        <p:sp>
          <p:nvSpPr>
            <p:cNvPr id="12" name="Oval 9"/>
            <p:cNvSpPr/>
            <p:nvPr/>
          </p:nvSpPr>
          <p:spPr>
            <a:xfrm>
              <a:off x="9745" y="7201"/>
              <a:ext cx="1033" cy="10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515">
                <a:solidFill>
                  <a:schemeClr val="bg1"/>
                </a:solidFill>
                <a:latin typeface="Agency FB" panose="020B0503020202020204" pitchFamily="34" charset="0"/>
                <a:ea typeface="微软雅黑" panose="020B0503020204020204" pitchFamily="34" charset="-122"/>
                <a:cs typeface="+mn-ea"/>
                <a:sym typeface="Arial" panose="020B0604020202020204" pitchFamily="34" charset="0"/>
              </a:endParaRPr>
            </a:p>
          </p:txBody>
        </p:sp>
        <p:grpSp>
          <p:nvGrpSpPr>
            <p:cNvPr id="14" name="Group 36"/>
            <p:cNvGrpSpPr/>
            <p:nvPr/>
          </p:nvGrpSpPr>
          <p:grpSpPr>
            <a:xfrm rot="0">
              <a:off x="11081" y="4569"/>
              <a:ext cx="4547" cy="5273"/>
              <a:chOff x="7346437" y="3001349"/>
              <a:chExt cx="3325083" cy="3856651"/>
            </a:xfrm>
          </p:grpSpPr>
          <p:sp>
            <p:nvSpPr>
              <p:cNvPr id="15" name="Freeform 5"/>
              <p:cNvSpPr/>
              <p:nvPr/>
            </p:nvSpPr>
            <p:spPr>
              <a:xfrm rot="16200000">
                <a:off x="7080653" y="3267133"/>
                <a:ext cx="3856651" cy="3325083"/>
              </a:xfrm>
              <a:custGeom>
                <a:avLst/>
                <a:gdLst>
                  <a:gd name="connsiteX0" fmla="*/ 4242316 w 4242316"/>
                  <a:gd name="connsiteY0" fmla="*/ 562708 h 3657591"/>
                  <a:gd name="connsiteX1" fmla="*/ 4117817 w 4242316"/>
                  <a:gd name="connsiteY1" fmla="*/ 562708 h 3657591"/>
                  <a:gd name="connsiteX2" fmla="*/ 4117817 w 4242316"/>
                  <a:gd name="connsiteY2" fmla="*/ 3094883 h 3657591"/>
                  <a:gd name="connsiteX3" fmla="*/ 3555109 w 4242316"/>
                  <a:gd name="connsiteY3" fmla="*/ 3657591 h 3657591"/>
                  <a:gd name="connsiteX4" fmla="*/ 0 w 4242316"/>
                  <a:gd name="connsiteY4" fmla="*/ 3657591 h 3657591"/>
                  <a:gd name="connsiteX5" fmla="*/ 0 w 4242316"/>
                  <a:gd name="connsiteY5" fmla="*/ 3094883 h 3657591"/>
                  <a:gd name="connsiteX6" fmla="*/ 3555109 w 4242316"/>
                  <a:gd name="connsiteY6" fmla="*/ 3094883 h 3657591"/>
                  <a:gd name="connsiteX7" fmla="*/ 3555109 w 4242316"/>
                  <a:gd name="connsiteY7" fmla="*/ 562708 h 3657591"/>
                  <a:gd name="connsiteX8" fmla="*/ 3430609 w 4242316"/>
                  <a:gd name="connsiteY8" fmla="*/ 562708 h 3657591"/>
                  <a:gd name="connsiteX9" fmla="*/ 3836463 w 4242316"/>
                  <a:gd name="connsiteY9" fmla="*/ 0 h 3657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2316" h="3657591">
                    <a:moveTo>
                      <a:pt x="4242316" y="562708"/>
                    </a:moveTo>
                    <a:lnTo>
                      <a:pt x="4117817" y="562708"/>
                    </a:lnTo>
                    <a:lnTo>
                      <a:pt x="4117817" y="3094883"/>
                    </a:lnTo>
                    <a:lnTo>
                      <a:pt x="3555109" y="3657591"/>
                    </a:lnTo>
                    <a:lnTo>
                      <a:pt x="0" y="3657591"/>
                    </a:lnTo>
                    <a:lnTo>
                      <a:pt x="0" y="3094883"/>
                    </a:lnTo>
                    <a:lnTo>
                      <a:pt x="3555109" y="3094883"/>
                    </a:lnTo>
                    <a:lnTo>
                      <a:pt x="3555109" y="562708"/>
                    </a:lnTo>
                    <a:lnTo>
                      <a:pt x="3430609" y="562708"/>
                    </a:lnTo>
                    <a:lnTo>
                      <a:pt x="383646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5"/>
              <p:cNvSpPr>
                <a:spLocks noEditPoints="1"/>
              </p:cNvSpPr>
              <p:nvPr/>
            </p:nvSpPr>
            <p:spPr bwMode="auto">
              <a:xfrm>
                <a:off x="8114763" y="3219375"/>
                <a:ext cx="352166" cy="301858"/>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p:spPr>
            <p:txBody>
              <a:bodyPr vert="horz" wrap="square" lIns="79401" tIns="39701" rIns="79401" bIns="3970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855">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7" name="Group 37"/>
            <p:cNvGrpSpPr/>
            <p:nvPr/>
          </p:nvGrpSpPr>
          <p:grpSpPr>
            <a:xfrm rot="0">
              <a:off x="11081" y="5913"/>
              <a:ext cx="3585" cy="3965"/>
              <a:chOff x="7346434" y="3957897"/>
              <a:chExt cx="2621703" cy="2900101"/>
            </a:xfrm>
          </p:grpSpPr>
          <p:sp>
            <p:nvSpPr>
              <p:cNvPr id="18" name="Freeform 4"/>
              <p:cNvSpPr/>
              <p:nvPr/>
            </p:nvSpPr>
            <p:spPr>
              <a:xfrm rot="16200000">
                <a:off x="7207235" y="4097096"/>
                <a:ext cx="2900101" cy="2621703"/>
              </a:xfrm>
              <a:custGeom>
                <a:avLst/>
                <a:gdLst>
                  <a:gd name="connsiteX0" fmla="*/ 2496508 w 3190111"/>
                  <a:gd name="connsiteY0" fmla="*/ 2321164 h 2883873"/>
                  <a:gd name="connsiteX1" fmla="*/ 2496508 w 3190111"/>
                  <a:gd name="connsiteY1" fmla="*/ 2883872 h 2883873"/>
                  <a:gd name="connsiteX2" fmla="*/ 0 w 3190111"/>
                  <a:gd name="connsiteY2" fmla="*/ 2883872 h 2883873"/>
                  <a:gd name="connsiteX3" fmla="*/ 0 w 3190111"/>
                  <a:gd name="connsiteY3" fmla="*/ 2321164 h 2883873"/>
                  <a:gd name="connsiteX4" fmla="*/ 3190111 w 3190111"/>
                  <a:gd name="connsiteY4" fmla="*/ 562708 h 2883873"/>
                  <a:gd name="connsiteX5" fmla="*/ 3062414 w 3190111"/>
                  <a:gd name="connsiteY5" fmla="*/ 562708 h 2883873"/>
                  <a:gd name="connsiteX6" fmla="*/ 3062414 w 3190111"/>
                  <a:gd name="connsiteY6" fmla="*/ 2321165 h 2883873"/>
                  <a:gd name="connsiteX7" fmla="*/ 3065612 w 3190111"/>
                  <a:gd name="connsiteY7" fmla="*/ 2321165 h 2883873"/>
                  <a:gd name="connsiteX8" fmla="*/ 2499706 w 3190111"/>
                  <a:gd name="connsiteY8" fmla="*/ 2883873 h 2883873"/>
                  <a:gd name="connsiteX9" fmla="*/ 2499706 w 3190111"/>
                  <a:gd name="connsiteY9" fmla="*/ 2321165 h 2883873"/>
                  <a:gd name="connsiteX10" fmla="*/ 2499706 w 3190111"/>
                  <a:gd name="connsiteY10" fmla="*/ 562708 h 2883873"/>
                  <a:gd name="connsiteX11" fmla="*/ 2378404 w 3190111"/>
                  <a:gd name="connsiteY11" fmla="*/ 562708 h 2883873"/>
                  <a:gd name="connsiteX12" fmla="*/ 2784258 w 3190111"/>
                  <a:gd name="connsiteY12" fmla="*/ 0 h 288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90111" h="2883873">
                    <a:moveTo>
                      <a:pt x="2496508" y="2321164"/>
                    </a:moveTo>
                    <a:lnTo>
                      <a:pt x="2496508" y="2883872"/>
                    </a:lnTo>
                    <a:lnTo>
                      <a:pt x="0" y="2883872"/>
                    </a:lnTo>
                    <a:lnTo>
                      <a:pt x="0" y="2321164"/>
                    </a:lnTo>
                    <a:close/>
                    <a:moveTo>
                      <a:pt x="3190111" y="562708"/>
                    </a:moveTo>
                    <a:lnTo>
                      <a:pt x="3062414" y="562708"/>
                    </a:lnTo>
                    <a:lnTo>
                      <a:pt x="3062414" y="2321165"/>
                    </a:lnTo>
                    <a:lnTo>
                      <a:pt x="3065612" y="2321165"/>
                    </a:lnTo>
                    <a:lnTo>
                      <a:pt x="2499706" y="2883873"/>
                    </a:lnTo>
                    <a:lnTo>
                      <a:pt x="2499706" y="2321165"/>
                    </a:lnTo>
                    <a:lnTo>
                      <a:pt x="2499706" y="562708"/>
                    </a:lnTo>
                    <a:lnTo>
                      <a:pt x="2378404" y="562708"/>
                    </a:lnTo>
                    <a:lnTo>
                      <a:pt x="278425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6"/>
              <p:cNvSpPr>
                <a:spLocks noEditPoints="1"/>
              </p:cNvSpPr>
              <p:nvPr/>
            </p:nvSpPr>
            <p:spPr bwMode="auto">
              <a:xfrm>
                <a:off x="8101752" y="4176428"/>
                <a:ext cx="378190" cy="338289"/>
              </a:xfrm>
              <a:custGeom>
                <a:avLst/>
                <a:gdLst>
                  <a:gd name="T0" fmla="*/ 36 w 101"/>
                  <a:gd name="T1" fmla="*/ 77 h 90"/>
                  <a:gd name="T2" fmla="*/ 39 w 101"/>
                  <a:gd name="T3" fmla="*/ 80 h 90"/>
                  <a:gd name="T4" fmla="*/ 42 w 101"/>
                  <a:gd name="T5" fmla="*/ 80 h 90"/>
                  <a:gd name="T6" fmla="*/ 44 w 101"/>
                  <a:gd name="T7" fmla="*/ 79 h 90"/>
                  <a:gd name="T8" fmla="*/ 46 w 101"/>
                  <a:gd name="T9" fmla="*/ 75 h 90"/>
                  <a:gd name="T10" fmla="*/ 46 w 101"/>
                  <a:gd name="T11" fmla="*/ 75 h 90"/>
                  <a:gd name="T12" fmla="*/ 46 w 101"/>
                  <a:gd name="T13" fmla="*/ 47 h 90"/>
                  <a:gd name="T14" fmla="*/ 30 w 101"/>
                  <a:gd name="T15" fmla="*/ 52 h 90"/>
                  <a:gd name="T16" fmla="*/ 0 w 101"/>
                  <a:gd name="T17" fmla="*/ 52 h 90"/>
                  <a:gd name="T18" fmla="*/ 44 w 101"/>
                  <a:gd name="T19" fmla="*/ 6 h 90"/>
                  <a:gd name="T20" fmla="*/ 46 w 101"/>
                  <a:gd name="T21" fmla="*/ 0 h 90"/>
                  <a:gd name="T22" fmla="*/ 55 w 101"/>
                  <a:gd name="T23" fmla="*/ 0 h 90"/>
                  <a:gd name="T24" fmla="*/ 57 w 101"/>
                  <a:gd name="T25" fmla="*/ 6 h 90"/>
                  <a:gd name="T26" fmla="*/ 101 w 101"/>
                  <a:gd name="T27" fmla="*/ 52 h 90"/>
                  <a:gd name="T28" fmla="*/ 72 w 101"/>
                  <a:gd name="T29" fmla="*/ 52 h 90"/>
                  <a:gd name="T30" fmla="*/ 56 w 101"/>
                  <a:gd name="T31" fmla="*/ 47 h 90"/>
                  <a:gd name="T32" fmla="*/ 56 w 101"/>
                  <a:gd name="T33" fmla="*/ 75 h 90"/>
                  <a:gd name="T34" fmla="*/ 56 w 101"/>
                  <a:gd name="T35" fmla="*/ 75 h 90"/>
                  <a:gd name="T36" fmla="*/ 50 w 101"/>
                  <a:gd name="T37" fmla="*/ 88 h 90"/>
                  <a:gd name="T38" fmla="*/ 43 w 101"/>
                  <a:gd name="T39" fmla="*/ 90 h 90"/>
                  <a:gd name="T40" fmla="*/ 36 w 101"/>
                  <a:gd name="T41" fmla="*/ 89 h 90"/>
                  <a:gd name="T42" fmla="*/ 26 w 101"/>
                  <a:gd name="T43" fmla="*/ 79 h 90"/>
                  <a:gd name="T44" fmla="*/ 36 w 101"/>
                  <a:gd name="T45" fmla="*/ 77 h 90"/>
                  <a:gd name="T46" fmla="*/ 72 w 101"/>
                  <a:gd name="T47" fmla="*/ 43 h 90"/>
                  <a:gd name="T48" fmla="*/ 80 w 101"/>
                  <a:gd name="T49" fmla="*/ 41 h 90"/>
                  <a:gd name="T50" fmla="*/ 57 w 101"/>
                  <a:gd name="T51" fmla="*/ 13 h 90"/>
                  <a:gd name="T52" fmla="*/ 72 w 101"/>
                  <a:gd name="T53" fmla="*/ 43 h 90"/>
                  <a:gd name="T54" fmla="*/ 10 w 101"/>
                  <a:gd name="T55" fmla="*/ 40 h 90"/>
                  <a:gd name="T56" fmla="*/ 20 w 101"/>
                  <a:gd name="T57" fmla="*/ 39 h 90"/>
                  <a:gd name="T58" fmla="*/ 33 w 101"/>
                  <a:gd name="T59" fmla="*/ 16 h 90"/>
                  <a:gd name="T60" fmla="*/ 10 w 101"/>
                  <a:gd name="T61" fmla="*/ 4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 h="90">
                    <a:moveTo>
                      <a:pt x="36" y="77"/>
                    </a:moveTo>
                    <a:cubicBezTo>
                      <a:pt x="36" y="78"/>
                      <a:pt x="37" y="79"/>
                      <a:pt x="39" y="80"/>
                    </a:cubicBezTo>
                    <a:cubicBezTo>
                      <a:pt x="40" y="80"/>
                      <a:pt x="41" y="80"/>
                      <a:pt x="42" y="80"/>
                    </a:cubicBezTo>
                    <a:cubicBezTo>
                      <a:pt x="43" y="80"/>
                      <a:pt x="43" y="79"/>
                      <a:pt x="44" y="79"/>
                    </a:cubicBezTo>
                    <a:cubicBezTo>
                      <a:pt x="45" y="78"/>
                      <a:pt x="46" y="77"/>
                      <a:pt x="46" y="75"/>
                    </a:cubicBezTo>
                    <a:cubicBezTo>
                      <a:pt x="46" y="75"/>
                      <a:pt x="46" y="75"/>
                      <a:pt x="46" y="75"/>
                    </a:cubicBezTo>
                    <a:cubicBezTo>
                      <a:pt x="46" y="47"/>
                      <a:pt x="46" y="47"/>
                      <a:pt x="46" y="47"/>
                    </a:cubicBezTo>
                    <a:cubicBezTo>
                      <a:pt x="39" y="47"/>
                      <a:pt x="34" y="49"/>
                      <a:pt x="30" y="52"/>
                    </a:cubicBezTo>
                    <a:cubicBezTo>
                      <a:pt x="19" y="47"/>
                      <a:pt x="9" y="47"/>
                      <a:pt x="0" y="52"/>
                    </a:cubicBezTo>
                    <a:cubicBezTo>
                      <a:pt x="2" y="26"/>
                      <a:pt x="16" y="9"/>
                      <a:pt x="44" y="6"/>
                    </a:cubicBezTo>
                    <a:cubicBezTo>
                      <a:pt x="46" y="0"/>
                      <a:pt x="46" y="0"/>
                      <a:pt x="46" y="0"/>
                    </a:cubicBezTo>
                    <a:cubicBezTo>
                      <a:pt x="55" y="0"/>
                      <a:pt x="55" y="0"/>
                      <a:pt x="55" y="0"/>
                    </a:cubicBezTo>
                    <a:cubicBezTo>
                      <a:pt x="57" y="6"/>
                      <a:pt x="57" y="6"/>
                      <a:pt x="57" y="6"/>
                    </a:cubicBezTo>
                    <a:cubicBezTo>
                      <a:pt x="85" y="9"/>
                      <a:pt x="99" y="26"/>
                      <a:pt x="101" y="52"/>
                    </a:cubicBezTo>
                    <a:cubicBezTo>
                      <a:pt x="92" y="47"/>
                      <a:pt x="83" y="47"/>
                      <a:pt x="72" y="52"/>
                    </a:cubicBezTo>
                    <a:cubicBezTo>
                      <a:pt x="67" y="49"/>
                      <a:pt x="63" y="47"/>
                      <a:pt x="56" y="47"/>
                    </a:cubicBezTo>
                    <a:cubicBezTo>
                      <a:pt x="56" y="75"/>
                      <a:pt x="56" y="75"/>
                      <a:pt x="56" y="75"/>
                    </a:cubicBezTo>
                    <a:cubicBezTo>
                      <a:pt x="56" y="75"/>
                      <a:pt x="56" y="75"/>
                      <a:pt x="56" y="75"/>
                    </a:cubicBezTo>
                    <a:cubicBezTo>
                      <a:pt x="56" y="81"/>
                      <a:pt x="54" y="85"/>
                      <a:pt x="50" y="88"/>
                    </a:cubicBezTo>
                    <a:cubicBezTo>
                      <a:pt x="48" y="89"/>
                      <a:pt x="45" y="90"/>
                      <a:pt x="43" y="90"/>
                    </a:cubicBezTo>
                    <a:cubicBezTo>
                      <a:pt x="40" y="90"/>
                      <a:pt x="38" y="90"/>
                      <a:pt x="36" y="89"/>
                    </a:cubicBezTo>
                    <a:cubicBezTo>
                      <a:pt x="31" y="88"/>
                      <a:pt x="27" y="84"/>
                      <a:pt x="26" y="79"/>
                    </a:cubicBezTo>
                    <a:cubicBezTo>
                      <a:pt x="36" y="77"/>
                      <a:pt x="36" y="77"/>
                      <a:pt x="36" y="77"/>
                    </a:cubicBezTo>
                    <a:close/>
                    <a:moveTo>
                      <a:pt x="72" y="43"/>
                    </a:moveTo>
                    <a:cubicBezTo>
                      <a:pt x="75" y="42"/>
                      <a:pt x="77" y="41"/>
                      <a:pt x="80" y="41"/>
                    </a:cubicBezTo>
                    <a:cubicBezTo>
                      <a:pt x="78" y="23"/>
                      <a:pt x="69" y="16"/>
                      <a:pt x="57" y="13"/>
                    </a:cubicBezTo>
                    <a:cubicBezTo>
                      <a:pt x="67" y="20"/>
                      <a:pt x="73" y="29"/>
                      <a:pt x="72" y="43"/>
                    </a:cubicBezTo>
                    <a:close/>
                    <a:moveTo>
                      <a:pt x="10" y="40"/>
                    </a:moveTo>
                    <a:cubicBezTo>
                      <a:pt x="14" y="40"/>
                      <a:pt x="17" y="40"/>
                      <a:pt x="20" y="39"/>
                    </a:cubicBezTo>
                    <a:cubicBezTo>
                      <a:pt x="25" y="31"/>
                      <a:pt x="29" y="23"/>
                      <a:pt x="33" y="16"/>
                    </a:cubicBezTo>
                    <a:cubicBezTo>
                      <a:pt x="20" y="19"/>
                      <a:pt x="13" y="27"/>
                      <a:pt x="10" y="40"/>
                    </a:cubicBezTo>
                    <a:close/>
                  </a:path>
                </a:pathLst>
              </a:custGeom>
              <a:solidFill>
                <a:schemeClr val="bg1"/>
              </a:solidFill>
              <a:ln>
                <a:noFill/>
              </a:ln>
            </p:spPr>
            <p:txBody>
              <a:bodyPr vert="horz" wrap="square" lIns="79401" tIns="39701" rIns="79401" bIns="3970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855">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1" name="Freeform 6"/>
            <p:cNvSpPr/>
            <p:nvPr/>
          </p:nvSpPr>
          <p:spPr>
            <a:xfrm rot="16200000">
              <a:off x="10548" y="3836"/>
              <a:ext cx="6575" cy="5509"/>
            </a:xfrm>
            <a:custGeom>
              <a:avLst/>
              <a:gdLst>
                <a:gd name="connsiteX0" fmla="*/ 5289608 w 5289608"/>
                <a:gd name="connsiteY0" fmla="*/ 562708 h 4431309"/>
                <a:gd name="connsiteX1" fmla="*/ 5165108 w 5289608"/>
                <a:gd name="connsiteY1" fmla="*/ 562708 h 4431309"/>
                <a:gd name="connsiteX2" fmla="*/ 5165108 w 5289608"/>
                <a:gd name="connsiteY2" fmla="*/ 3868601 h 4431309"/>
                <a:gd name="connsiteX3" fmla="*/ 4602401 w 5289608"/>
                <a:gd name="connsiteY3" fmla="*/ 4431309 h 4431309"/>
                <a:gd name="connsiteX4" fmla="*/ 0 w 5289608"/>
                <a:gd name="connsiteY4" fmla="*/ 4431309 h 4431309"/>
                <a:gd name="connsiteX5" fmla="*/ 0 w 5289608"/>
                <a:gd name="connsiteY5" fmla="*/ 3868601 h 4431309"/>
                <a:gd name="connsiteX6" fmla="*/ 4602401 w 5289608"/>
                <a:gd name="connsiteY6" fmla="*/ 3868601 h 4431309"/>
                <a:gd name="connsiteX7" fmla="*/ 4602401 w 5289608"/>
                <a:gd name="connsiteY7" fmla="*/ 562708 h 4431309"/>
                <a:gd name="connsiteX8" fmla="*/ 4477901 w 5289608"/>
                <a:gd name="connsiteY8" fmla="*/ 562708 h 4431309"/>
                <a:gd name="connsiteX9" fmla="*/ 4883755 w 5289608"/>
                <a:gd name="connsiteY9" fmla="*/ 0 h 4431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9608" h="4431309">
                  <a:moveTo>
                    <a:pt x="5289608" y="562708"/>
                  </a:moveTo>
                  <a:lnTo>
                    <a:pt x="5165108" y="562708"/>
                  </a:lnTo>
                  <a:lnTo>
                    <a:pt x="5165108" y="3868601"/>
                  </a:lnTo>
                  <a:lnTo>
                    <a:pt x="4602401" y="4431309"/>
                  </a:lnTo>
                  <a:lnTo>
                    <a:pt x="0" y="4431309"/>
                  </a:lnTo>
                  <a:lnTo>
                    <a:pt x="0" y="3868601"/>
                  </a:lnTo>
                  <a:lnTo>
                    <a:pt x="4602401" y="3868601"/>
                  </a:lnTo>
                  <a:lnTo>
                    <a:pt x="4602401" y="562708"/>
                  </a:lnTo>
                  <a:lnTo>
                    <a:pt x="4477901" y="562708"/>
                  </a:lnTo>
                  <a:lnTo>
                    <a:pt x="488375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17"/>
            <p:cNvSpPr>
              <a:spLocks noEditPoints="1"/>
            </p:cNvSpPr>
            <p:nvPr/>
          </p:nvSpPr>
          <p:spPr bwMode="auto">
            <a:xfrm>
              <a:off x="12140" y="3552"/>
              <a:ext cx="505" cy="510"/>
            </a:xfrm>
            <a:custGeom>
              <a:avLst/>
              <a:gdLst>
                <a:gd name="T0" fmla="*/ 49 w 99"/>
                <a:gd name="T1" fmla="*/ 0 h 100"/>
                <a:gd name="T2" fmla="*/ 99 w 99"/>
                <a:gd name="T3" fmla="*/ 50 h 100"/>
                <a:gd name="T4" fmla="*/ 49 w 99"/>
                <a:gd name="T5" fmla="*/ 100 h 100"/>
                <a:gd name="T6" fmla="*/ 0 w 99"/>
                <a:gd name="T7" fmla="*/ 50 h 100"/>
                <a:gd name="T8" fmla="*/ 49 w 99"/>
                <a:gd name="T9" fmla="*/ 0 h 100"/>
                <a:gd name="T10" fmla="*/ 45 w 99"/>
                <a:gd name="T11" fmla="*/ 15 h 100"/>
                <a:gd name="T12" fmla="*/ 45 w 99"/>
                <a:gd name="T13" fmla="*/ 44 h 100"/>
                <a:gd name="T14" fmla="*/ 54 w 99"/>
                <a:gd name="T15" fmla="*/ 44 h 100"/>
                <a:gd name="T16" fmla="*/ 54 w 99"/>
                <a:gd name="T17" fmla="*/ 15 h 100"/>
                <a:gd name="T18" fmla="*/ 45 w 99"/>
                <a:gd name="T19" fmla="*/ 15 h 100"/>
                <a:gd name="T20" fmla="*/ 67 w 99"/>
                <a:gd name="T21" fmla="*/ 24 h 100"/>
                <a:gd name="T22" fmla="*/ 61 w 99"/>
                <a:gd name="T23" fmla="*/ 32 h 100"/>
                <a:gd name="T24" fmla="*/ 64 w 99"/>
                <a:gd name="T25" fmla="*/ 35 h 100"/>
                <a:gd name="T26" fmla="*/ 70 w 99"/>
                <a:gd name="T27" fmla="*/ 50 h 100"/>
                <a:gd name="T28" fmla="*/ 64 w 99"/>
                <a:gd name="T29" fmla="*/ 65 h 100"/>
                <a:gd name="T30" fmla="*/ 49 w 99"/>
                <a:gd name="T31" fmla="*/ 71 h 100"/>
                <a:gd name="T32" fmla="*/ 35 w 99"/>
                <a:gd name="T33" fmla="*/ 65 h 100"/>
                <a:gd name="T34" fmla="*/ 28 w 99"/>
                <a:gd name="T35" fmla="*/ 50 h 100"/>
                <a:gd name="T36" fmla="*/ 35 w 99"/>
                <a:gd name="T37" fmla="*/ 35 h 100"/>
                <a:gd name="T38" fmla="*/ 37 w 99"/>
                <a:gd name="T39" fmla="*/ 32 h 100"/>
                <a:gd name="T40" fmla="*/ 31 w 99"/>
                <a:gd name="T41" fmla="*/ 24 h 100"/>
                <a:gd name="T42" fmla="*/ 27 w 99"/>
                <a:gd name="T43" fmla="*/ 28 h 100"/>
                <a:gd name="T44" fmla="*/ 18 w 99"/>
                <a:gd name="T45" fmla="*/ 50 h 100"/>
                <a:gd name="T46" fmla="*/ 27 w 99"/>
                <a:gd name="T47" fmla="*/ 72 h 100"/>
                <a:gd name="T48" fmla="*/ 49 w 99"/>
                <a:gd name="T49" fmla="*/ 81 h 100"/>
                <a:gd name="T50" fmla="*/ 72 w 99"/>
                <a:gd name="T51" fmla="*/ 72 h 100"/>
                <a:gd name="T52" fmla="*/ 81 w 99"/>
                <a:gd name="T53" fmla="*/ 50 h 100"/>
                <a:gd name="T54" fmla="*/ 72 w 99"/>
                <a:gd name="T55" fmla="*/ 28 h 100"/>
                <a:gd name="T56" fmla="*/ 67 w 99"/>
                <a:gd name="T57"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00">
                  <a:moveTo>
                    <a:pt x="49" y="0"/>
                  </a:moveTo>
                  <a:cubicBezTo>
                    <a:pt x="77" y="0"/>
                    <a:pt x="99" y="22"/>
                    <a:pt x="99" y="50"/>
                  </a:cubicBezTo>
                  <a:cubicBezTo>
                    <a:pt x="99" y="77"/>
                    <a:pt x="77" y="100"/>
                    <a:pt x="49" y="100"/>
                  </a:cubicBezTo>
                  <a:cubicBezTo>
                    <a:pt x="22" y="100"/>
                    <a:pt x="0" y="77"/>
                    <a:pt x="0" y="50"/>
                  </a:cubicBezTo>
                  <a:cubicBezTo>
                    <a:pt x="0" y="22"/>
                    <a:pt x="22" y="0"/>
                    <a:pt x="49" y="0"/>
                  </a:cubicBezTo>
                  <a:close/>
                  <a:moveTo>
                    <a:pt x="45" y="15"/>
                  </a:moveTo>
                  <a:cubicBezTo>
                    <a:pt x="45" y="44"/>
                    <a:pt x="45" y="44"/>
                    <a:pt x="45" y="44"/>
                  </a:cubicBezTo>
                  <a:cubicBezTo>
                    <a:pt x="54" y="44"/>
                    <a:pt x="54" y="44"/>
                    <a:pt x="54" y="44"/>
                  </a:cubicBezTo>
                  <a:cubicBezTo>
                    <a:pt x="54" y="15"/>
                    <a:pt x="54" y="15"/>
                    <a:pt x="54" y="15"/>
                  </a:cubicBezTo>
                  <a:cubicBezTo>
                    <a:pt x="45" y="15"/>
                    <a:pt x="45" y="15"/>
                    <a:pt x="45" y="15"/>
                  </a:cubicBezTo>
                  <a:close/>
                  <a:moveTo>
                    <a:pt x="67" y="24"/>
                  </a:moveTo>
                  <a:cubicBezTo>
                    <a:pt x="61" y="32"/>
                    <a:pt x="61" y="32"/>
                    <a:pt x="61" y="32"/>
                  </a:cubicBezTo>
                  <a:cubicBezTo>
                    <a:pt x="62" y="33"/>
                    <a:pt x="63" y="34"/>
                    <a:pt x="64" y="35"/>
                  </a:cubicBezTo>
                  <a:cubicBezTo>
                    <a:pt x="68" y="39"/>
                    <a:pt x="70" y="44"/>
                    <a:pt x="70" y="50"/>
                  </a:cubicBezTo>
                  <a:cubicBezTo>
                    <a:pt x="70" y="55"/>
                    <a:pt x="68" y="61"/>
                    <a:pt x="64" y="65"/>
                  </a:cubicBezTo>
                  <a:cubicBezTo>
                    <a:pt x="60" y="68"/>
                    <a:pt x="55" y="71"/>
                    <a:pt x="49" y="71"/>
                  </a:cubicBezTo>
                  <a:cubicBezTo>
                    <a:pt x="44" y="71"/>
                    <a:pt x="38" y="68"/>
                    <a:pt x="35" y="65"/>
                  </a:cubicBezTo>
                  <a:cubicBezTo>
                    <a:pt x="31" y="61"/>
                    <a:pt x="28" y="55"/>
                    <a:pt x="28" y="50"/>
                  </a:cubicBezTo>
                  <a:cubicBezTo>
                    <a:pt x="28" y="44"/>
                    <a:pt x="31" y="39"/>
                    <a:pt x="35" y="35"/>
                  </a:cubicBezTo>
                  <a:cubicBezTo>
                    <a:pt x="35" y="34"/>
                    <a:pt x="36" y="33"/>
                    <a:pt x="37" y="32"/>
                  </a:cubicBezTo>
                  <a:cubicBezTo>
                    <a:pt x="31" y="24"/>
                    <a:pt x="31" y="24"/>
                    <a:pt x="31" y="24"/>
                  </a:cubicBezTo>
                  <a:cubicBezTo>
                    <a:pt x="30" y="25"/>
                    <a:pt x="29" y="26"/>
                    <a:pt x="27" y="28"/>
                  </a:cubicBezTo>
                  <a:cubicBezTo>
                    <a:pt x="22" y="33"/>
                    <a:pt x="18" y="41"/>
                    <a:pt x="18" y="50"/>
                  </a:cubicBezTo>
                  <a:cubicBezTo>
                    <a:pt x="18" y="58"/>
                    <a:pt x="22" y="66"/>
                    <a:pt x="27" y="72"/>
                  </a:cubicBezTo>
                  <a:cubicBezTo>
                    <a:pt x="33" y="77"/>
                    <a:pt x="41" y="81"/>
                    <a:pt x="49" y="81"/>
                  </a:cubicBezTo>
                  <a:cubicBezTo>
                    <a:pt x="58" y="81"/>
                    <a:pt x="66" y="77"/>
                    <a:pt x="72" y="72"/>
                  </a:cubicBezTo>
                  <a:cubicBezTo>
                    <a:pt x="77" y="66"/>
                    <a:pt x="81" y="58"/>
                    <a:pt x="81" y="50"/>
                  </a:cubicBezTo>
                  <a:cubicBezTo>
                    <a:pt x="81" y="41"/>
                    <a:pt x="77" y="33"/>
                    <a:pt x="72" y="28"/>
                  </a:cubicBezTo>
                  <a:cubicBezTo>
                    <a:pt x="70" y="26"/>
                    <a:pt x="69" y="25"/>
                    <a:pt x="67" y="24"/>
                  </a:cubicBezTo>
                  <a:close/>
                </a:path>
              </a:pathLst>
            </a:custGeom>
            <a:solidFill>
              <a:schemeClr val="bg1"/>
            </a:solidFill>
            <a:ln>
              <a:noFill/>
            </a:ln>
          </p:spPr>
          <p:txBody>
            <a:bodyPr vert="horz" wrap="square" lIns="79401" tIns="39701" rIns="79401" bIns="3970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855">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3" name="Group 38"/>
            <p:cNvGrpSpPr/>
            <p:nvPr/>
          </p:nvGrpSpPr>
          <p:grpSpPr>
            <a:xfrm rot="0">
              <a:off x="11081" y="7214"/>
              <a:ext cx="2623" cy="2664"/>
              <a:chOff x="7346434" y="4909620"/>
              <a:chExt cx="1918320" cy="1948378"/>
            </a:xfrm>
          </p:grpSpPr>
          <p:sp>
            <p:nvSpPr>
              <p:cNvPr id="24" name="Freeform 3"/>
              <p:cNvSpPr/>
              <p:nvPr/>
            </p:nvSpPr>
            <p:spPr>
              <a:xfrm rot="16200000">
                <a:off x="7331405" y="4924649"/>
                <a:ext cx="1948378" cy="1918320"/>
              </a:xfrm>
              <a:custGeom>
                <a:avLst/>
                <a:gdLst>
                  <a:gd name="connsiteX0" fmla="*/ 2143216 w 2143216"/>
                  <a:gd name="connsiteY0" fmla="*/ 562708 h 2110152"/>
                  <a:gd name="connsiteX1" fmla="*/ 2018715 w 2143216"/>
                  <a:gd name="connsiteY1" fmla="*/ 562708 h 2110152"/>
                  <a:gd name="connsiteX2" fmla="*/ 2018715 w 2143216"/>
                  <a:gd name="connsiteY2" fmla="*/ 1547444 h 2110152"/>
                  <a:gd name="connsiteX3" fmla="*/ 1456007 w 2143216"/>
                  <a:gd name="connsiteY3" fmla="*/ 2110152 h 2110152"/>
                  <a:gd name="connsiteX4" fmla="*/ 1456007 w 2143216"/>
                  <a:gd name="connsiteY4" fmla="*/ 2110151 h 2110152"/>
                  <a:gd name="connsiteX5" fmla="*/ 0 w 2143216"/>
                  <a:gd name="connsiteY5" fmla="*/ 2110151 h 2110152"/>
                  <a:gd name="connsiteX6" fmla="*/ 0 w 2143216"/>
                  <a:gd name="connsiteY6" fmla="*/ 1547443 h 2110152"/>
                  <a:gd name="connsiteX7" fmla="*/ 1456007 w 2143216"/>
                  <a:gd name="connsiteY7" fmla="*/ 1547443 h 2110152"/>
                  <a:gd name="connsiteX8" fmla="*/ 1456007 w 2143216"/>
                  <a:gd name="connsiteY8" fmla="*/ 562708 h 2110152"/>
                  <a:gd name="connsiteX9" fmla="*/ 1331509 w 2143216"/>
                  <a:gd name="connsiteY9" fmla="*/ 562708 h 2110152"/>
                  <a:gd name="connsiteX10" fmla="*/ 1737363 w 2143216"/>
                  <a:gd name="connsiteY10" fmla="*/ 0 h 211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216" h="2110152">
                    <a:moveTo>
                      <a:pt x="2143216" y="562708"/>
                    </a:moveTo>
                    <a:lnTo>
                      <a:pt x="2018715" y="562708"/>
                    </a:lnTo>
                    <a:lnTo>
                      <a:pt x="2018715" y="1547444"/>
                    </a:lnTo>
                    <a:lnTo>
                      <a:pt x="1456007" y="2110152"/>
                    </a:lnTo>
                    <a:lnTo>
                      <a:pt x="1456007" y="2110151"/>
                    </a:lnTo>
                    <a:lnTo>
                      <a:pt x="0" y="2110151"/>
                    </a:lnTo>
                    <a:lnTo>
                      <a:pt x="0" y="1547443"/>
                    </a:lnTo>
                    <a:lnTo>
                      <a:pt x="1456007" y="1547443"/>
                    </a:lnTo>
                    <a:lnTo>
                      <a:pt x="1456007" y="562708"/>
                    </a:lnTo>
                    <a:lnTo>
                      <a:pt x="1331509" y="562708"/>
                    </a:lnTo>
                    <a:lnTo>
                      <a:pt x="173736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18"/>
              <p:cNvSpPr>
                <a:spLocks noEditPoints="1"/>
              </p:cNvSpPr>
              <p:nvPr/>
            </p:nvSpPr>
            <p:spPr bwMode="auto">
              <a:xfrm>
                <a:off x="8091344" y="5076469"/>
                <a:ext cx="399007" cy="404213"/>
              </a:xfrm>
              <a:custGeom>
                <a:avLst/>
                <a:gdLst>
                  <a:gd name="T0" fmla="*/ 94 w 107"/>
                  <a:gd name="T1" fmla="*/ 30 h 108"/>
                  <a:gd name="T2" fmla="*/ 77 w 107"/>
                  <a:gd name="T3" fmla="*/ 95 h 108"/>
                  <a:gd name="T4" fmla="*/ 13 w 107"/>
                  <a:gd name="T5" fmla="*/ 77 h 108"/>
                  <a:gd name="T6" fmla="*/ 30 w 107"/>
                  <a:gd name="T7" fmla="*/ 13 h 108"/>
                  <a:gd name="T8" fmla="*/ 94 w 107"/>
                  <a:gd name="T9" fmla="*/ 30 h 108"/>
                  <a:gd name="T10" fmla="*/ 68 w 107"/>
                  <a:gd name="T11" fmla="*/ 46 h 108"/>
                  <a:gd name="T12" fmla="*/ 68 w 107"/>
                  <a:gd name="T13" fmla="*/ 46 h 108"/>
                  <a:gd name="T14" fmla="*/ 58 w 107"/>
                  <a:gd name="T15" fmla="*/ 38 h 108"/>
                  <a:gd name="T16" fmla="*/ 45 w 107"/>
                  <a:gd name="T17" fmla="*/ 40 h 108"/>
                  <a:gd name="T18" fmla="*/ 45 w 107"/>
                  <a:gd name="T19" fmla="*/ 40 h 108"/>
                  <a:gd name="T20" fmla="*/ 38 w 107"/>
                  <a:gd name="T21" fmla="*/ 50 h 108"/>
                  <a:gd name="T22" fmla="*/ 39 w 107"/>
                  <a:gd name="T23" fmla="*/ 62 h 108"/>
                  <a:gd name="T24" fmla="*/ 39 w 107"/>
                  <a:gd name="T25" fmla="*/ 62 h 108"/>
                  <a:gd name="T26" fmla="*/ 49 w 107"/>
                  <a:gd name="T27" fmla="*/ 69 h 108"/>
                  <a:gd name="T28" fmla="*/ 62 w 107"/>
                  <a:gd name="T29" fmla="*/ 68 h 108"/>
                  <a:gd name="T30" fmla="*/ 62 w 107"/>
                  <a:gd name="T31" fmla="*/ 68 h 108"/>
                  <a:gd name="T32" fmla="*/ 69 w 107"/>
                  <a:gd name="T33" fmla="*/ 58 h 108"/>
                  <a:gd name="T34" fmla="*/ 68 w 107"/>
                  <a:gd name="T35" fmla="*/ 46 h 108"/>
                  <a:gd name="T36" fmla="*/ 63 w 107"/>
                  <a:gd name="T37" fmla="*/ 56 h 108"/>
                  <a:gd name="T38" fmla="*/ 62 w 107"/>
                  <a:gd name="T39" fmla="*/ 49 h 108"/>
                  <a:gd name="T40" fmla="*/ 62 w 107"/>
                  <a:gd name="T41" fmla="*/ 49 h 108"/>
                  <a:gd name="T42" fmla="*/ 56 w 107"/>
                  <a:gd name="T43" fmla="*/ 44 h 108"/>
                  <a:gd name="T44" fmla="*/ 48 w 107"/>
                  <a:gd name="T45" fmla="*/ 45 h 108"/>
                  <a:gd name="T46" fmla="*/ 48 w 107"/>
                  <a:gd name="T47" fmla="*/ 45 h 108"/>
                  <a:gd name="T48" fmla="*/ 44 w 107"/>
                  <a:gd name="T49" fmla="*/ 51 h 108"/>
                  <a:gd name="T50" fmla="*/ 45 w 107"/>
                  <a:gd name="T51" fmla="*/ 59 h 108"/>
                  <a:gd name="T52" fmla="*/ 45 w 107"/>
                  <a:gd name="T53" fmla="*/ 59 h 108"/>
                  <a:gd name="T54" fmla="*/ 51 w 107"/>
                  <a:gd name="T55" fmla="*/ 64 h 108"/>
                  <a:gd name="T56" fmla="*/ 59 w 107"/>
                  <a:gd name="T57" fmla="*/ 63 h 108"/>
                  <a:gd name="T58" fmla="*/ 59 w 107"/>
                  <a:gd name="T59" fmla="*/ 63 h 108"/>
                  <a:gd name="T60" fmla="*/ 63 w 107"/>
                  <a:gd name="T61" fmla="*/ 56 h 108"/>
                  <a:gd name="T62" fmla="*/ 29 w 107"/>
                  <a:gd name="T63" fmla="*/ 24 h 108"/>
                  <a:gd name="T64" fmla="*/ 17 w 107"/>
                  <a:gd name="T65" fmla="*/ 65 h 108"/>
                  <a:gd name="T66" fmla="*/ 25 w 107"/>
                  <a:gd name="T67" fmla="*/ 63 h 108"/>
                  <a:gd name="T68" fmla="*/ 29 w 107"/>
                  <a:gd name="T69" fmla="*/ 24 h 108"/>
                  <a:gd name="T70" fmla="*/ 69 w 107"/>
                  <a:gd name="T71" fmla="*/ 37 h 108"/>
                  <a:gd name="T72" fmla="*/ 73 w 107"/>
                  <a:gd name="T73" fmla="*/ 42 h 108"/>
                  <a:gd name="T74" fmla="*/ 74 w 107"/>
                  <a:gd name="T75" fmla="*/ 45 h 108"/>
                  <a:gd name="T76" fmla="*/ 91 w 107"/>
                  <a:gd name="T77" fmla="*/ 38 h 108"/>
                  <a:gd name="T78" fmla="*/ 89 w 107"/>
                  <a:gd name="T79" fmla="*/ 33 h 108"/>
                  <a:gd name="T80" fmla="*/ 82 w 107"/>
                  <a:gd name="T81" fmla="*/ 25 h 108"/>
                  <a:gd name="T82" fmla="*/ 69 w 107"/>
                  <a:gd name="T83" fmla="*/ 37 h 108"/>
                  <a:gd name="T84" fmla="*/ 92 w 107"/>
                  <a:gd name="T85" fmla="*/ 43 h 108"/>
                  <a:gd name="T86" fmla="*/ 75 w 107"/>
                  <a:gd name="T87" fmla="*/ 47 h 108"/>
                  <a:gd name="T88" fmla="*/ 76 w 107"/>
                  <a:gd name="T89" fmla="*/ 53 h 108"/>
                  <a:gd name="T90" fmla="*/ 93 w 107"/>
                  <a:gd name="T91" fmla="*/ 54 h 108"/>
                  <a:gd name="T92" fmla="*/ 92 w 107"/>
                  <a:gd name="T93" fmla="*/ 43 h 108"/>
                  <a:gd name="T94" fmla="*/ 70 w 107"/>
                  <a:gd name="T95" fmla="*/ 44 h 108"/>
                  <a:gd name="T96" fmla="*/ 44 w 107"/>
                  <a:gd name="T97" fmla="*/ 37 h 108"/>
                  <a:gd name="T98" fmla="*/ 37 w 107"/>
                  <a:gd name="T99" fmla="*/ 63 h 108"/>
                  <a:gd name="T100" fmla="*/ 63 w 107"/>
                  <a:gd name="T101" fmla="*/ 70 h 108"/>
                  <a:gd name="T102" fmla="*/ 70 w 107"/>
                  <a:gd name="T103" fmla="*/ 4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7" h="108">
                    <a:moveTo>
                      <a:pt x="94" y="30"/>
                    </a:moveTo>
                    <a:cubicBezTo>
                      <a:pt x="107" y="53"/>
                      <a:pt x="100" y="82"/>
                      <a:pt x="77" y="95"/>
                    </a:cubicBezTo>
                    <a:cubicBezTo>
                      <a:pt x="54" y="108"/>
                      <a:pt x="26" y="100"/>
                      <a:pt x="13" y="77"/>
                    </a:cubicBezTo>
                    <a:cubicBezTo>
                      <a:pt x="0" y="55"/>
                      <a:pt x="7" y="26"/>
                      <a:pt x="30" y="13"/>
                    </a:cubicBezTo>
                    <a:cubicBezTo>
                      <a:pt x="52" y="0"/>
                      <a:pt x="81" y="8"/>
                      <a:pt x="94" y="30"/>
                    </a:cubicBezTo>
                    <a:close/>
                    <a:moveTo>
                      <a:pt x="68" y="46"/>
                    </a:moveTo>
                    <a:cubicBezTo>
                      <a:pt x="68" y="46"/>
                      <a:pt x="68" y="46"/>
                      <a:pt x="68" y="46"/>
                    </a:cubicBezTo>
                    <a:cubicBezTo>
                      <a:pt x="65" y="42"/>
                      <a:pt x="62" y="39"/>
                      <a:pt x="58" y="38"/>
                    </a:cubicBezTo>
                    <a:cubicBezTo>
                      <a:pt x="54" y="37"/>
                      <a:pt x="49" y="37"/>
                      <a:pt x="45" y="40"/>
                    </a:cubicBezTo>
                    <a:cubicBezTo>
                      <a:pt x="45" y="40"/>
                      <a:pt x="45" y="40"/>
                      <a:pt x="45" y="40"/>
                    </a:cubicBezTo>
                    <a:cubicBezTo>
                      <a:pt x="41" y="42"/>
                      <a:pt x="39" y="46"/>
                      <a:pt x="38" y="50"/>
                    </a:cubicBezTo>
                    <a:cubicBezTo>
                      <a:pt x="37" y="54"/>
                      <a:pt x="37" y="58"/>
                      <a:pt x="39" y="62"/>
                    </a:cubicBezTo>
                    <a:cubicBezTo>
                      <a:pt x="39" y="62"/>
                      <a:pt x="39" y="62"/>
                      <a:pt x="39" y="62"/>
                    </a:cubicBezTo>
                    <a:cubicBezTo>
                      <a:pt x="42" y="66"/>
                      <a:pt x="45" y="68"/>
                      <a:pt x="49" y="69"/>
                    </a:cubicBezTo>
                    <a:cubicBezTo>
                      <a:pt x="53" y="71"/>
                      <a:pt x="58" y="70"/>
                      <a:pt x="62" y="68"/>
                    </a:cubicBezTo>
                    <a:cubicBezTo>
                      <a:pt x="62" y="68"/>
                      <a:pt x="62" y="68"/>
                      <a:pt x="62" y="68"/>
                    </a:cubicBezTo>
                    <a:cubicBezTo>
                      <a:pt x="65" y="66"/>
                      <a:pt x="68" y="62"/>
                      <a:pt x="69" y="58"/>
                    </a:cubicBezTo>
                    <a:cubicBezTo>
                      <a:pt x="70" y="54"/>
                      <a:pt x="70" y="50"/>
                      <a:pt x="68" y="46"/>
                    </a:cubicBezTo>
                    <a:close/>
                    <a:moveTo>
                      <a:pt x="63" y="56"/>
                    </a:moveTo>
                    <a:cubicBezTo>
                      <a:pt x="64" y="54"/>
                      <a:pt x="64" y="51"/>
                      <a:pt x="62" y="49"/>
                    </a:cubicBezTo>
                    <a:cubicBezTo>
                      <a:pt x="62" y="49"/>
                      <a:pt x="62" y="49"/>
                      <a:pt x="62" y="49"/>
                    </a:cubicBezTo>
                    <a:cubicBezTo>
                      <a:pt x="61" y="46"/>
                      <a:pt x="59" y="45"/>
                      <a:pt x="56" y="44"/>
                    </a:cubicBezTo>
                    <a:cubicBezTo>
                      <a:pt x="54" y="43"/>
                      <a:pt x="51" y="44"/>
                      <a:pt x="48" y="45"/>
                    </a:cubicBezTo>
                    <a:cubicBezTo>
                      <a:pt x="48" y="45"/>
                      <a:pt x="48" y="45"/>
                      <a:pt x="48" y="45"/>
                    </a:cubicBezTo>
                    <a:cubicBezTo>
                      <a:pt x="46" y="46"/>
                      <a:pt x="44" y="49"/>
                      <a:pt x="44" y="51"/>
                    </a:cubicBezTo>
                    <a:cubicBezTo>
                      <a:pt x="43" y="54"/>
                      <a:pt x="43" y="56"/>
                      <a:pt x="45" y="59"/>
                    </a:cubicBezTo>
                    <a:cubicBezTo>
                      <a:pt x="45" y="59"/>
                      <a:pt x="45" y="59"/>
                      <a:pt x="45" y="59"/>
                    </a:cubicBezTo>
                    <a:cubicBezTo>
                      <a:pt x="46" y="61"/>
                      <a:pt x="48" y="63"/>
                      <a:pt x="51" y="64"/>
                    </a:cubicBezTo>
                    <a:cubicBezTo>
                      <a:pt x="53" y="64"/>
                      <a:pt x="56" y="64"/>
                      <a:pt x="59" y="63"/>
                    </a:cubicBezTo>
                    <a:cubicBezTo>
                      <a:pt x="59" y="63"/>
                      <a:pt x="59" y="63"/>
                      <a:pt x="59" y="63"/>
                    </a:cubicBezTo>
                    <a:cubicBezTo>
                      <a:pt x="61" y="61"/>
                      <a:pt x="63" y="59"/>
                      <a:pt x="63" y="56"/>
                    </a:cubicBezTo>
                    <a:close/>
                    <a:moveTo>
                      <a:pt x="29" y="24"/>
                    </a:moveTo>
                    <a:cubicBezTo>
                      <a:pt x="16" y="36"/>
                      <a:pt x="14" y="50"/>
                      <a:pt x="17" y="65"/>
                    </a:cubicBezTo>
                    <a:cubicBezTo>
                      <a:pt x="20" y="64"/>
                      <a:pt x="23" y="64"/>
                      <a:pt x="25" y="63"/>
                    </a:cubicBezTo>
                    <a:cubicBezTo>
                      <a:pt x="21" y="49"/>
                      <a:pt x="22" y="36"/>
                      <a:pt x="29" y="24"/>
                    </a:cubicBezTo>
                    <a:close/>
                    <a:moveTo>
                      <a:pt x="69" y="37"/>
                    </a:moveTo>
                    <a:cubicBezTo>
                      <a:pt x="70" y="38"/>
                      <a:pt x="72" y="40"/>
                      <a:pt x="73" y="42"/>
                    </a:cubicBezTo>
                    <a:cubicBezTo>
                      <a:pt x="74" y="43"/>
                      <a:pt x="74" y="44"/>
                      <a:pt x="74" y="45"/>
                    </a:cubicBezTo>
                    <a:cubicBezTo>
                      <a:pt x="91" y="38"/>
                      <a:pt x="91" y="38"/>
                      <a:pt x="91" y="38"/>
                    </a:cubicBezTo>
                    <a:cubicBezTo>
                      <a:pt x="90" y="36"/>
                      <a:pt x="89" y="35"/>
                      <a:pt x="89" y="33"/>
                    </a:cubicBezTo>
                    <a:cubicBezTo>
                      <a:pt x="87" y="30"/>
                      <a:pt x="85" y="28"/>
                      <a:pt x="82" y="25"/>
                    </a:cubicBezTo>
                    <a:cubicBezTo>
                      <a:pt x="69" y="37"/>
                      <a:pt x="69" y="37"/>
                      <a:pt x="69" y="37"/>
                    </a:cubicBezTo>
                    <a:close/>
                    <a:moveTo>
                      <a:pt x="92" y="43"/>
                    </a:moveTo>
                    <a:cubicBezTo>
                      <a:pt x="75" y="47"/>
                      <a:pt x="75" y="47"/>
                      <a:pt x="75" y="47"/>
                    </a:cubicBezTo>
                    <a:cubicBezTo>
                      <a:pt x="76" y="49"/>
                      <a:pt x="76" y="51"/>
                      <a:pt x="76" y="53"/>
                    </a:cubicBezTo>
                    <a:cubicBezTo>
                      <a:pt x="93" y="54"/>
                      <a:pt x="93" y="54"/>
                      <a:pt x="93" y="54"/>
                    </a:cubicBezTo>
                    <a:cubicBezTo>
                      <a:pt x="94" y="50"/>
                      <a:pt x="93" y="46"/>
                      <a:pt x="92" y="43"/>
                    </a:cubicBezTo>
                    <a:close/>
                    <a:moveTo>
                      <a:pt x="70" y="44"/>
                    </a:moveTo>
                    <a:cubicBezTo>
                      <a:pt x="65" y="35"/>
                      <a:pt x="53" y="32"/>
                      <a:pt x="44" y="37"/>
                    </a:cubicBezTo>
                    <a:cubicBezTo>
                      <a:pt x="35" y="42"/>
                      <a:pt x="32" y="54"/>
                      <a:pt x="37" y="63"/>
                    </a:cubicBezTo>
                    <a:cubicBezTo>
                      <a:pt x="42" y="72"/>
                      <a:pt x="54" y="76"/>
                      <a:pt x="63" y="70"/>
                    </a:cubicBezTo>
                    <a:cubicBezTo>
                      <a:pt x="72" y="65"/>
                      <a:pt x="75" y="53"/>
                      <a:pt x="70" y="44"/>
                    </a:cubicBezTo>
                    <a:close/>
                  </a:path>
                </a:pathLst>
              </a:custGeom>
              <a:solidFill>
                <a:schemeClr val="bg1"/>
              </a:solidFill>
              <a:ln>
                <a:noFill/>
              </a:ln>
            </p:spPr>
            <p:txBody>
              <a:bodyPr vert="horz" wrap="square" lIns="79401" tIns="39701" rIns="79401" bIns="3970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855">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26" name="Group 19"/>
          <p:cNvGrpSpPr/>
          <p:nvPr/>
        </p:nvGrpSpPr>
        <p:grpSpPr>
          <a:xfrm>
            <a:off x="1685299" y="2126668"/>
            <a:ext cx="398037" cy="298720"/>
            <a:chOff x="789999" y="2242985"/>
            <a:chExt cx="504229" cy="378415"/>
          </a:xfrm>
        </p:grpSpPr>
        <p:sp>
          <p:nvSpPr>
            <p:cNvPr id="27" name="Rectangle 20"/>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8" name="Rectangle 21"/>
            <p:cNvSpPr/>
            <p:nvPr/>
          </p:nvSpPr>
          <p:spPr>
            <a:xfrm>
              <a:off x="789999" y="2242985"/>
              <a:ext cx="436099" cy="321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grpSp>
      <p:sp>
        <p:nvSpPr>
          <p:cNvPr id="29" name="Rectangle 22"/>
          <p:cNvSpPr/>
          <p:nvPr/>
        </p:nvSpPr>
        <p:spPr>
          <a:xfrm>
            <a:off x="2178469" y="2031659"/>
            <a:ext cx="3299477" cy="533400"/>
          </a:xfrm>
          <a:prstGeom prst="rect">
            <a:avLst/>
          </a:prstGeom>
        </p:spPr>
        <p:txBody>
          <a:bodyPr wrap="square">
            <a:noAutofit/>
          </a:bodyPr>
          <a:lstStyle/>
          <a:p>
            <a:pPr algn="just">
              <a:lnSpc>
                <a:spcPct val="120000"/>
              </a:lnSpc>
            </a:pP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时序图：展示社区活动随时间变化的趋势，帮助识别社区的活跃周期和高峰期。</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p:txBody>
      </p:sp>
      <p:grpSp>
        <p:nvGrpSpPr>
          <p:cNvPr id="30" name="Group 23"/>
          <p:cNvGrpSpPr/>
          <p:nvPr/>
        </p:nvGrpSpPr>
        <p:grpSpPr>
          <a:xfrm>
            <a:off x="1685299" y="3036072"/>
            <a:ext cx="398037" cy="298720"/>
            <a:chOff x="789999" y="2242985"/>
            <a:chExt cx="504229" cy="378415"/>
          </a:xfrm>
        </p:grpSpPr>
        <p:sp>
          <p:nvSpPr>
            <p:cNvPr id="31" name="Rectangle 24"/>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2" name="Rectangle 25"/>
            <p:cNvSpPr/>
            <p:nvPr/>
          </p:nvSpPr>
          <p:spPr>
            <a:xfrm>
              <a:off x="789999" y="2242985"/>
              <a:ext cx="436099" cy="3219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grpSp>
      <p:sp>
        <p:nvSpPr>
          <p:cNvPr id="33" name="Rectangle 26"/>
          <p:cNvSpPr/>
          <p:nvPr/>
        </p:nvSpPr>
        <p:spPr>
          <a:xfrm>
            <a:off x="2178469" y="2786839"/>
            <a:ext cx="3390613" cy="752545"/>
          </a:xfrm>
          <a:prstGeom prst="rect">
            <a:avLst/>
          </a:prstGeom>
        </p:spPr>
        <p:txBody>
          <a:bodyPr wrap="square">
            <a:noAutofit/>
          </a:bodyPr>
          <a:lstStyle/>
          <a:p>
            <a:pPr algn="just">
              <a:lnSpc>
                <a:spcPct val="120000"/>
              </a:lnSpc>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热力图：展示社区在不同时间段的活动密集度，例如某些特定的时间段或日期（如节假日）可能有更高的开发或问题解决活动。</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p:txBody>
      </p:sp>
      <p:grpSp>
        <p:nvGrpSpPr>
          <p:cNvPr id="34" name="Group 27"/>
          <p:cNvGrpSpPr/>
          <p:nvPr/>
        </p:nvGrpSpPr>
        <p:grpSpPr>
          <a:xfrm>
            <a:off x="1685299" y="3967620"/>
            <a:ext cx="398037" cy="298720"/>
            <a:chOff x="789999" y="2242985"/>
            <a:chExt cx="504229" cy="378415"/>
          </a:xfrm>
        </p:grpSpPr>
        <p:sp>
          <p:nvSpPr>
            <p:cNvPr id="35" name="Rectangle 28"/>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6" name="Rectangle 29"/>
            <p:cNvSpPr/>
            <p:nvPr/>
          </p:nvSpPr>
          <p:spPr>
            <a:xfrm>
              <a:off x="789999" y="2242985"/>
              <a:ext cx="436099" cy="321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grpSp>
      <p:sp>
        <p:nvSpPr>
          <p:cNvPr id="37" name="Rectangle 30"/>
          <p:cNvSpPr/>
          <p:nvPr/>
        </p:nvSpPr>
        <p:spPr>
          <a:xfrm>
            <a:off x="2178469" y="3761738"/>
            <a:ext cx="3299477" cy="755015"/>
          </a:xfrm>
          <a:prstGeom prst="rect">
            <a:avLst/>
          </a:prstGeom>
        </p:spPr>
        <p:txBody>
          <a:bodyPr wrap="square">
            <a:noAutofit/>
          </a:bodyPr>
          <a:lstStyle/>
          <a:p>
            <a:pPr marL="0" indent="0" algn="just" defTabSz="0" rtl="0" eaLnBrk="1" latinLnBrk="0" hangingPunct="1">
              <a:lnSpc>
                <a:spcPct val="120000"/>
              </a:lnSpc>
              <a:spcBef>
                <a:spcPct val="0"/>
              </a:spcBef>
              <a:spcAft>
                <a:spcPct val="0"/>
              </a:spcAft>
              <a:buNone/>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网络图：展示开发者之间的合作关系，通过节点和边的连接，揭示社区内的重要贡献者与合作关系。</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p:txBody>
      </p:sp>
      <p:grpSp>
        <p:nvGrpSpPr>
          <p:cNvPr id="38" name="Group 31"/>
          <p:cNvGrpSpPr/>
          <p:nvPr/>
        </p:nvGrpSpPr>
        <p:grpSpPr>
          <a:xfrm>
            <a:off x="1685299" y="4858799"/>
            <a:ext cx="398037" cy="298720"/>
            <a:chOff x="789999" y="2242985"/>
            <a:chExt cx="504229" cy="378415"/>
          </a:xfrm>
        </p:grpSpPr>
        <p:sp>
          <p:nvSpPr>
            <p:cNvPr id="39" name="Rectangle 32"/>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0" name="Rectangle 33"/>
            <p:cNvSpPr/>
            <p:nvPr/>
          </p:nvSpPr>
          <p:spPr>
            <a:xfrm>
              <a:off x="789999" y="2242985"/>
              <a:ext cx="436099" cy="321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grpSp>
      <p:sp>
        <p:nvSpPr>
          <p:cNvPr id="41" name="Rectangle 34"/>
          <p:cNvSpPr/>
          <p:nvPr/>
        </p:nvSpPr>
        <p:spPr>
          <a:xfrm>
            <a:off x="2178469" y="4763769"/>
            <a:ext cx="3299477" cy="533400"/>
          </a:xfrm>
          <a:prstGeom prst="rect">
            <a:avLst/>
          </a:prstGeom>
        </p:spPr>
        <p:txBody>
          <a:bodyPr wrap="square">
            <a:noAutofit/>
          </a:bodyPr>
          <a:lstStyle/>
          <a:p>
            <a:pPr marL="0" indent="0" algn="just" defTabSz="0" rtl="0" eaLnBrk="1" latinLnBrk="0" hangingPunct="1">
              <a:lnSpc>
                <a:spcPct val="120000"/>
              </a:lnSpc>
              <a:spcBef>
                <a:spcPct val="0"/>
              </a:spcBef>
              <a:spcAft>
                <a:spcPct val="0"/>
              </a:spcAft>
              <a:buNone/>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柱状图与折线图：用于显示如问题响应时间、代码提交量等的时序变化。</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54" name="文本框 53"/>
          <p:cNvSpPr txBox="1"/>
          <p:nvPr/>
        </p:nvSpPr>
        <p:spPr>
          <a:xfrm>
            <a:off x="659192" y="157841"/>
            <a:ext cx="2697457" cy="673735"/>
          </a:xfrm>
          <a:prstGeom prst="rect">
            <a:avLst/>
          </a:prstGeom>
          <a:noFill/>
        </p:spPr>
        <p:txBody>
          <a:bodyPr wrap="square" rtlCol="0" anchor="ctr">
            <a:noAutofit/>
          </a:bodyPr>
          <a:p>
            <a:pPr marL="0" indent="0" algn="l" defTabSz="0" rtl="0" eaLnBrk="1" latinLnBrk="0" hangingPunct="1">
              <a:lnSpc>
                <a:spcPct val="120000"/>
              </a:lnSpc>
              <a:spcBef>
                <a:spcPct val="0"/>
              </a:spcBef>
              <a:spcAft>
                <a:spcPct val="0"/>
              </a:spcAft>
              <a:buNone/>
            </a:pPr>
            <a:r>
              <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可视化工具</a:t>
            </a:r>
            <a:endPar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grpSp>
        <p:nvGrpSpPr>
          <p:cNvPr id="42" name="Group 19"/>
          <p:cNvGrpSpPr/>
          <p:nvPr/>
        </p:nvGrpSpPr>
        <p:grpSpPr>
          <a:xfrm>
            <a:off x="1685277" y="5648394"/>
            <a:ext cx="398037" cy="298720"/>
            <a:chOff x="789999" y="2242985"/>
            <a:chExt cx="504229" cy="378415"/>
          </a:xfrm>
        </p:grpSpPr>
        <p:sp>
          <p:nvSpPr>
            <p:cNvPr id="43" name="Rectangle 20"/>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4" name="Rectangle 21"/>
            <p:cNvSpPr/>
            <p:nvPr/>
          </p:nvSpPr>
          <p:spPr>
            <a:xfrm>
              <a:off x="789999" y="2242985"/>
              <a:ext cx="436099" cy="321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grpSp>
      <p:sp>
        <p:nvSpPr>
          <p:cNvPr id="45" name="Rectangle 22"/>
          <p:cNvSpPr/>
          <p:nvPr/>
        </p:nvSpPr>
        <p:spPr>
          <a:xfrm>
            <a:off x="2178469" y="5545645"/>
            <a:ext cx="3299499" cy="548753"/>
          </a:xfrm>
          <a:prstGeom prst="rect">
            <a:avLst/>
          </a:prstGeom>
        </p:spPr>
        <p:txBody>
          <a:bodyPr wrap="square">
            <a:noAutofit/>
          </a:bodyPr>
          <a:p>
            <a:pPr marL="0" indent="0" algn="just" defTabSz="0" rtl="0" eaLnBrk="1" latinLnBrk="0" hangingPunct="1">
              <a:lnSpc>
                <a:spcPct val="120000"/>
              </a:lnSpc>
              <a:spcBef>
                <a:spcPct val="0"/>
              </a:spcBef>
              <a:spcAft>
                <a:spcPct val="0"/>
              </a:spcAft>
              <a:buNone/>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散点图与回归分析图：展示不同变量之间的关系，例如贡献者数与项目活跃度的关系。</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p:txBody>
      </p:sp>
      <p:grpSp>
        <p:nvGrpSpPr>
          <p:cNvPr id="55" name="组合 54"/>
          <p:cNvGrpSpPr/>
          <p:nvPr userDrawn="1"/>
        </p:nvGrpSpPr>
        <p:grpSpPr>
          <a:xfrm>
            <a:off x="789940" y="1096645"/>
            <a:ext cx="7162165" cy="623570"/>
            <a:chOff x="1244" y="1727"/>
            <a:chExt cx="11279" cy="982"/>
          </a:xfrm>
        </p:grpSpPr>
        <p:sp>
          <p:nvSpPr>
            <p:cNvPr id="51" name="Diamond 29"/>
            <p:cNvSpPr/>
            <p:nvPr>
              <p:custDataLst>
                <p:tags r:id="rId1"/>
              </p:custDataLst>
            </p:nvPr>
          </p:nvSpPr>
          <p:spPr>
            <a:xfrm>
              <a:off x="1244" y="1727"/>
              <a:ext cx="983" cy="983"/>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7500" lnSpcReduction="20000"/>
            </a:bodyPr>
            <a:p>
              <a:pPr algn="ctr"/>
              <a:endParaRPr lang="en-US" altLang="zh-CN" sz="3200">
                <a:solidFill>
                  <a:schemeClr val="bg1"/>
                </a:solidFill>
                <a:latin typeface="Impact" panose="020B0806030902050204" pitchFamily="34" charset="0"/>
              </a:endParaRPr>
            </a:p>
          </p:txBody>
        </p:sp>
        <p:sp>
          <p:nvSpPr>
            <p:cNvPr id="52" name="文本框 51"/>
            <p:cNvSpPr txBox="1"/>
            <p:nvPr userDrawn="1"/>
          </p:nvSpPr>
          <p:spPr>
            <a:xfrm>
              <a:off x="2569" y="1821"/>
              <a:ext cx="9955" cy="795"/>
            </a:xfrm>
            <a:prstGeom prst="rect">
              <a:avLst/>
            </a:prstGeom>
            <a:noFill/>
          </p:spPr>
          <p:txBody>
            <a:bodyPr wrap="square" rtlCol="0" anchor="ctr">
              <a:noAutofit/>
            </a:bodyPr>
            <a:p>
              <a:pPr algn="l">
                <a:lnSpc>
                  <a:spcPct val="120000"/>
                </a:lnSpc>
              </a:pPr>
              <a:r>
                <a:rPr lang="zh-CN" altLang="en-US" sz="1400" b="1" dirty="0">
                  <a:solidFill>
                    <a:schemeClr val="tx1">
                      <a:lumMod val="75000"/>
                      <a:lumOff val="25000"/>
                    </a:schemeClr>
                  </a:solidFill>
                  <a:latin typeface="宋体" panose="02010600030101010101" pitchFamily="2" charset="-122"/>
                  <a:ea typeface="宋体" panose="02010600030101010101" pitchFamily="2" charset="-122"/>
                  <a:cs typeface="+mn-ea"/>
                </a:rPr>
                <a:t>ECharts</a:t>
              </a:r>
              <a:r>
                <a:rPr lang="zh-CN" altLang="en-US" sz="1400" dirty="0">
                  <a:solidFill>
                    <a:schemeClr val="tx1">
                      <a:lumMod val="75000"/>
                      <a:lumOff val="25000"/>
                    </a:schemeClr>
                  </a:solidFill>
                  <a:latin typeface="宋体" panose="02010600030101010101" pitchFamily="2" charset="-122"/>
                  <a:ea typeface="宋体" panose="02010600030101010101" pitchFamily="2" charset="-122"/>
                  <a:cs typeface="+mn-ea"/>
                </a:rPr>
                <a:t>是一个基于JavaScript的开源数据可视化库，能够创建交互式的图表。</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cs typeface="+mn-ea"/>
              </a:endParaRPr>
            </a:p>
            <a:p>
              <a:pPr algn="l">
                <a:lnSpc>
                  <a:spcPct val="120000"/>
                </a:lnSpc>
              </a:pPr>
              <a:r>
                <a:rPr lang="zh-CN" altLang="en-US" sz="1400" dirty="0">
                  <a:solidFill>
                    <a:schemeClr val="tx1">
                      <a:lumMod val="75000"/>
                      <a:lumOff val="25000"/>
                    </a:schemeClr>
                  </a:solidFill>
                  <a:latin typeface="宋体" panose="02010600030101010101" pitchFamily="2" charset="-122"/>
                  <a:ea typeface="宋体" panose="02010600030101010101" pitchFamily="2" charset="-122"/>
                  <a:cs typeface="+mn-ea"/>
                </a:rPr>
                <a:t>它特别适</a:t>
              </a: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合用于处理大量数据并生成动态、实时的可视化结果。</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par>
                                <p:cTn id="8" presetID="3" presetClass="entr" presetSubtype="1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blinds(horizontal)">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horizontal)">
                                      <p:cBhvr>
                                        <p:cTn id="18" dur="500"/>
                                        <p:tgtEl>
                                          <p:spTgt spid="29"/>
                                        </p:tgtEl>
                                      </p:cBhvr>
                                    </p:animEffect>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blinds(horizontal)">
                                      <p:cBhvr>
                                        <p:cTn id="25" dur="500"/>
                                        <p:tgtEl>
                                          <p:spTgt spid="33"/>
                                        </p:tgtEl>
                                      </p:cBhvr>
                                    </p:animEffect>
                                  </p:childTnLst>
                                </p:cTn>
                              </p:par>
                            </p:childTnLst>
                          </p:cTn>
                        </p:par>
                        <p:par>
                          <p:cTn id="26" fill="hold">
                            <p:stCondLst>
                              <p:cond delay="1000"/>
                            </p:stCondLst>
                            <p:childTnLst>
                              <p:par>
                                <p:cTn id="27" presetID="3" presetClass="entr" presetSubtype="10"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linds(horizontal)">
                                      <p:cBhvr>
                                        <p:cTn id="29" dur="500"/>
                                        <p:tgtEl>
                                          <p:spTgt spid="3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blinds(horizontal)">
                                      <p:cBhvr>
                                        <p:cTn id="32" dur="500"/>
                                        <p:tgtEl>
                                          <p:spTgt spid="37"/>
                                        </p:tgtEl>
                                      </p:cBhvr>
                                    </p:animEffect>
                                  </p:childTnLst>
                                </p:cTn>
                              </p:par>
                            </p:childTnLst>
                          </p:cTn>
                        </p:par>
                        <p:par>
                          <p:cTn id="33" fill="hold">
                            <p:stCondLst>
                              <p:cond delay="1500"/>
                            </p:stCondLst>
                            <p:childTnLst>
                              <p:par>
                                <p:cTn id="34" presetID="3" presetClass="entr" presetSubtype="10"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blinds(horizontal)">
                                      <p:cBhvr>
                                        <p:cTn id="36" dur="500"/>
                                        <p:tgtEl>
                                          <p:spTgt spid="3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blinds(horizontal)">
                                      <p:cBhvr>
                                        <p:cTn id="39" dur="500"/>
                                        <p:tgtEl>
                                          <p:spTgt spid="41"/>
                                        </p:tgtEl>
                                      </p:cBhvr>
                                    </p:animEffect>
                                  </p:childTnLst>
                                </p:cTn>
                              </p:par>
                            </p:childTnLst>
                          </p:cTn>
                        </p:par>
                        <p:par>
                          <p:cTn id="40" fill="hold">
                            <p:stCondLst>
                              <p:cond delay="2000"/>
                            </p:stCondLst>
                            <p:childTnLst>
                              <p:par>
                                <p:cTn id="41" presetID="3" presetClass="entr" presetSubtype="10" fill="hold"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linds(horizontal)">
                                      <p:cBhvr>
                                        <p:cTn id="43" dur="500"/>
                                        <p:tgtEl>
                                          <p:spTgt spid="4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blinds(horizontal)">
                                      <p:cBhvr>
                                        <p:cTn id="4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P spid="37" grpId="0"/>
      <p:bldP spid="41"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8"/>
          <p:cNvSpPr txBox="1"/>
          <p:nvPr/>
        </p:nvSpPr>
        <p:spPr>
          <a:xfrm>
            <a:off x="6906719" y="3104995"/>
            <a:ext cx="3313475" cy="746525"/>
          </a:xfrm>
          <a:prstGeom prst="rect">
            <a:avLst/>
          </a:prstGeom>
          <a:noFill/>
        </p:spPr>
        <p:txBody>
          <a:bodyPr wrap="square" lIns="0" tIns="0" rIns="0" bIns="0" rtlCol="0">
            <a:noAutofit/>
          </a:bodyPr>
          <a:lstStyle/>
          <a:p>
            <a:r>
              <a:rPr lang="zh-CN" altLang="en-US" sz="4800" dirty="0">
                <a:solidFill>
                  <a:schemeClr val="bg2">
                    <a:lumMod val="50000"/>
                  </a:schemeClr>
                </a:solidFill>
                <a:latin typeface="微软雅黑" panose="020B0503020204020204" pitchFamily="34" charset="-122"/>
                <a:ea typeface="微软雅黑" panose="020B0503020204020204" pitchFamily="34" charset="-122"/>
                <a:cs typeface="+mn-ea"/>
                <a:sym typeface="+mn-lt"/>
              </a:rPr>
              <a:t>设计方案和可视化结果</a:t>
            </a:r>
            <a:endParaRPr lang="zh-CN" altLang="en-US" sz="48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7573771" y="1463635"/>
            <a:ext cx="1979448" cy="1641347"/>
          </a:xfrm>
          <a:prstGeom prst="rect">
            <a:avLst/>
          </a:prstGeom>
          <a:noFill/>
        </p:spPr>
        <p:txBody>
          <a:bodyPr wrap="square" lIns="0" tIns="0" rIns="0" bIns="0" rtlCol="0">
            <a:spAutoFit/>
          </a:bodyPr>
          <a:lstStyle/>
          <a:p>
            <a:r>
              <a:rPr lang="en-US" altLang="zh-CN" sz="10665" dirty="0">
                <a:solidFill>
                  <a:schemeClr val="bg2">
                    <a:lumMod val="50000"/>
                  </a:schemeClr>
                </a:solidFill>
                <a:latin typeface="Narkisim" panose="020E0502050101010101" pitchFamily="34" charset="-79"/>
                <a:ea typeface="华康雅宋体W9(P)" panose="02020900000000000000" pitchFamily="18" charset="-122"/>
                <a:cs typeface="Narkisim" panose="020E0502050101010101" pitchFamily="34" charset="-79"/>
                <a:sym typeface="+mn-lt"/>
              </a:rPr>
              <a:t>03</a:t>
            </a:r>
            <a:endParaRPr lang="en-GB" altLang="zh-CN" sz="10665" dirty="0">
              <a:solidFill>
                <a:schemeClr val="bg2">
                  <a:lumMod val="50000"/>
                </a:schemeClr>
              </a:solidFill>
              <a:latin typeface="Narkisim" panose="020E0502050101010101" pitchFamily="34" charset="-79"/>
              <a:ea typeface="华康雅宋体W9(P)" panose="02020900000000000000" pitchFamily="18" charset="-122"/>
              <a:cs typeface="Narkisim" panose="020E0502050101010101" pitchFamily="34" charset="-79"/>
              <a:sym typeface="+mn-lt"/>
            </a:endParaRPr>
          </a:p>
        </p:txBody>
      </p:sp>
      <p:pic>
        <p:nvPicPr>
          <p:cNvPr id="5" name="图片 4"/>
          <p:cNvPicPr>
            <a:picLocks noChangeAspect="1"/>
          </p:cNvPicPr>
          <p:nvPr/>
        </p:nvPicPr>
        <p:blipFill>
          <a:blip r:embed="rId1"/>
          <a:stretch>
            <a:fillRect/>
          </a:stretch>
        </p:blipFill>
        <p:spPr>
          <a:xfrm>
            <a:off x="909719" y="-791"/>
            <a:ext cx="5023539" cy="5846571"/>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
                                        </p:tgtEl>
                                        <p:attrNameLst>
                                          <p:attrName>style.visibility</p:attrName>
                                        </p:attrNameLst>
                                      </p:cBhvr>
                                      <p:to>
                                        <p:strVal val="visible"/>
                                      </p:to>
                                    </p:set>
                                    <p:animEffect transition="in" filter="wipe(left)">
                                      <p:cBhvr>
                                        <p:cTn id="12" dur="200"/>
                                        <p:tgtEl>
                                          <p:spTgt spid="4"/>
                                        </p:tgtEl>
                                      </p:cBhvr>
                                    </p:animEffect>
                                  </p:childTnLst>
                                </p:cTn>
                              </p:par>
                            </p:childTnLst>
                          </p:cTn>
                        </p:par>
                        <p:par>
                          <p:cTn id="13" fill="hold">
                            <p:stCondLst>
                              <p:cond delay="759"/>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2"/>
                                        </p:tgtEl>
                                        <p:attrNameLst>
                                          <p:attrName>style.visibility</p:attrName>
                                        </p:attrNameLst>
                                      </p:cBhvr>
                                      <p:to>
                                        <p:strVal val="visible"/>
                                      </p:to>
                                    </p:set>
                                    <p:animEffect transition="in" filter="wipe(left)">
                                      <p:cBhvr>
                                        <p:cTn id="16" dur="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8"/>
          <p:cNvSpPr/>
          <p:nvPr/>
        </p:nvSpPr>
        <p:spPr>
          <a:xfrm>
            <a:off x="5547510" y="2281640"/>
            <a:ext cx="4656882" cy="441960"/>
          </a:xfrm>
          <a:prstGeom prst="rect">
            <a:avLst/>
          </a:prstGeom>
        </p:spPr>
        <p:txBody>
          <a:bodyPr wrap="square" lIns="0" tIns="0" rIns="0" bIns="0">
            <a:noAutofit/>
          </a:bodyPr>
          <a:lstStyle/>
          <a:p>
            <a:pPr>
              <a:lnSpc>
                <a:spcPct val="120000"/>
              </a:lnSpc>
            </a:pP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通过时序趋势、活动占比和行为分布，揭示开发者的活跃规律、高峰时段和异常行为，为优化社区资源调配和效率提升提供数据支持。</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21" name="TextBox 29"/>
          <p:cNvSpPr txBox="1"/>
          <p:nvPr/>
        </p:nvSpPr>
        <p:spPr>
          <a:xfrm>
            <a:off x="5547510" y="2006050"/>
            <a:ext cx="2698542" cy="220980"/>
          </a:xfrm>
          <a:prstGeom prst="rect">
            <a:avLst/>
          </a:prstGeom>
          <a:noFill/>
        </p:spPr>
        <p:txBody>
          <a:bodyPr wrap="square" lIns="0" tIns="0" rIns="0" bIns="0" rtlCol="0">
            <a:noAutofit/>
          </a:bodyPr>
          <a:lstStyle/>
          <a:p>
            <a:pPr>
              <a:lnSpc>
                <a:spcPct val="120000"/>
              </a:lnSpc>
            </a:pPr>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社区活跃度分析</a:t>
            </a: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23" name="Rectangle 28"/>
          <p:cNvSpPr/>
          <p:nvPr/>
        </p:nvSpPr>
        <p:spPr>
          <a:xfrm>
            <a:off x="5547510" y="3178201"/>
            <a:ext cx="4656882" cy="441960"/>
          </a:xfrm>
          <a:prstGeom prst="rect">
            <a:avLst/>
          </a:prstGeom>
        </p:spPr>
        <p:txBody>
          <a:bodyPr wrap="square" lIns="0" tIns="0" rIns="0" bIns="0">
            <a:noAutofit/>
          </a:bodyPr>
          <a:lstStyle/>
          <a:p>
            <a:pPr>
              <a:lnSpc>
                <a:spcPct val="120000"/>
              </a:lnSpc>
            </a:pP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聚焦于新贡献者的加入和不活跃贡献者的流失，帮助理解社区的活力和可持续性。</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24" name="TextBox 29"/>
          <p:cNvSpPr txBox="1"/>
          <p:nvPr/>
        </p:nvSpPr>
        <p:spPr>
          <a:xfrm>
            <a:off x="5547510" y="2901976"/>
            <a:ext cx="2698542" cy="220980"/>
          </a:xfrm>
          <a:prstGeom prst="rect">
            <a:avLst/>
          </a:prstGeom>
          <a:noFill/>
        </p:spPr>
        <p:txBody>
          <a:bodyPr wrap="square" lIns="0" tIns="0" rIns="0" bIns="0" rtlCol="0">
            <a:noAutofit/>
          </a:bodyPr>
          <a:lstStyle/>
          <a:p>
            <a:pPr>
              <a:lnSpc>
                <a:spcPct val="120000"/>
              </a:lnSpc>
            </a:pPr>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参与者动态分析</a:t>
            </a: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26" name="Rectangle 28"/>
          <p:cNvSpPr/>
          <p:nvPr/>
        </p:nvSpPr>
        <p:spPr>
          <a:xfrm>
            <a:off x="5547524" y="4063130"/>
            <a:ext cx="4656882" cy="441960"/>
          </a:xfrm>
          <a:prstGeom prst="rect">
            <a:avLst/>
          </a:prstGeom>
        </p:spPr>
        <p:txBody>
          <a:bodyPr wrap="square" lIns="0" tIns="0" rIns="0" bIns="0">
            <a:noAutofit/>
          </a:bodyPr>
          <a:lstStyle/>
          <a:p>
            <a:pPr>
              <a:lnSpc>
                <a:spcPct val="120000"/>
              </a:lnSpc>
            </a:pP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聚焦社区在问题处理方面的效率，分析新增和关闭</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 Issue </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的动态变化，以及问题响应时间的整体表现。</a:t>
            </a:r>
            <a:endParaRPr lang="en-GB" altLang="zh-CN" sz="12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27" name="TextBox 29"/>
          <p:cNvSpPr txBox="1"/>
          <p:nvPr/>
        </p:nvSpPr>
        <p:spPr>
          <a:xfrm>
            <a:off x="5547524" y="3787540"/>
            <a:ext cx="2698542" cy="220980"/>
          </a:xfrm>
          <a:prstGeom prst="rect">
            <a:avLst/>
          </a:prstGeom>
          <a:noFill/>
        </p:spPr>
        <p:txBody>
          <a:bodyPr wrap="square" lIns="0" tIns="0" rIns="0" bIns="0" rtlCol="0">
            <a:noAutofit/>
          </a:bodyPr>
          <a:lstStyle/>
          <a:p>
            <a:pPr>
              <a:lnSpc>
                <a:spcPct val="120000"/>
              </a:lnSpc>
            </a:pPr>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问题处理效率分析</a:t>
            </a: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29" name="Rectangle 28"/>
          <p:cNvSpPr/>
          <p:nvPr/>
        </p:nvSpPr>
        <p:spPr>
          <a:xfrm>
            <a:off x="5547510" y="4975194"/>
            <a:ext cx="4656882" cy="441960"/>
          </a:xfrm>
          <a:prstGeom prst="rect">
            <a:avLst/>
          </a:prstGeom>
        </p:spPr>
        <p:txBody>
          <a:bodyPr wrap="square" lIns="0" tIns="0" rIns="0" bIns="0">
            <a:noAutofit/>
          </a:bodyPr>
          <a:lstStyle/>
          <a:p>
            <a:pPr>
              <a:lnSpc>
                <a:spcPct val="120000"/>
              </a:lnSpc>
            </a:pP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了解社区在不同时间段的技术投入与开发活跃度，识别优化开发效率的机会。</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30" name="TextBox 29"/>
          <p:cNvSpPr txBox="1"/>
          <p:nvPr/>
        </p:nvSpPr>
        <p:spPr>
          <a:xfrm>
            <a:off x="5547510" y="4698969"/>
            <a:ext cx="2698542" cy="220980"/>
          </a:xfrm>
          <a:prstGeom prst="rect">
            <a:avLst/>
          </a:prstGeom>
          <a:noFill/>
        </p:spPr>
        <p:txBody>
          <a:bodyPr wrap="square" lIns="0" tIns="0" rIns="0" bIns="0" rtlCol="0">
            <a:noAutofit/>
          </a:bodyPr>
          <a:lstStyle/>
          <a:p>
            <a:pPr>
              <a:lnSpc>
                <a:spcPct val="120000"/>
              </a:lnSpc>
            </a:pPr>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代码贡献模式分析</a:t>
            </a: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p:txBody>
      </p:sp>
      <p:grpSp>
        <p:nvGrpSpPr>
          <p:cNvPr id="42" name="组合 41"/>
          <p:cNvGrpSpPr/>
          <p:nvPr userDrawn="1"/>
        </p:nvGrpSpPr>
        <p:grpSpPr>
          <a:xfrm>
            <a:off x="1054735" y="1889760"/>
            <a:ext cx="3598545" cy="3527425"/>
            <a:chOff x="1661" y="2976"/>
            <a:chExt cx="5667" cy="5555"/>
          </a:xfrm>
        </p:grpSpPr>
        <p:sp>
          <p:nvSpPr>
            <p:cNvPr id="16" name="Freeform 25"/>
            <p:cNvSpPr/>
            <p:nvPr/>
          </p:nvSpPr>
          <p:spPr bwMode="auto">
            <a:xfrm>
              <a:off x="1661" y="5321"/>
              <a:ext cx="2779" cy="3210"/>
            </a:xfrm>
            <a:custGeom>
              <a:avLst/>
              <a:gdLst>
                <a:gd name="T0" fmla="*/ 1209 w 1440"/>
                <a:gd name="T1" fmla="*/ 978 h 1696"/>
                <a:gd name="T2" fmla="*/ 848 w 1440"/>
                <a:gd name="T3" fmla="*/ 1232 h 1696"/>
                <a:gd name="T4" fmla="*/ 464 w 1440"/>
                <a:gd name="T5" fmla="*/ 848 h 1696"/>
                <a:gd name="T6" fmla="*/ 848 w 1440"/>
                <a:gd name="T7" fmla="*/ 464 h 1696"/>
                <a:gd name="T8" fmla="*/ 969 w 1440"/>
                <a:gd name="T9" fmla="*/ 483 h 1696"/>
                <a:gd name="T10" fmla="*/ 969 w 1440"/>
                <a:gd name="T11" fmla="*/ 9 h 1696"/>
                <a:gd name="T12" fmla="*/ 848 w 1440"/>
                <a:gd name="T13" fmla="*/ 0 h 1696"/>
                <a:gd name="T14" fmla="*/ 0 w 1440"/>
                <a:gd name="T15" fmla="*/ 848 h 1696"/>
                <a:gd name="T16" fmla="*/ 848 w 1440"/>
                <a:gd name="T17" fmla="*/ 1696 h 1696"/>
                <a:gd name="T18" fmla="*/ 1440 w 1440"/>
                <a:gd name="T19" fmla="*/ 1455 h 1696"/>
                <a:gd name="T20" fmla="*/ 1209 w 1440"/>
                <a:gd name="T21" fmla="*/ 97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696">
                  <a:moveTo>
                    <a:pt x="1209" y="978"/>
                  </a:moveTo>
                  <a:cubicBezTo>
                    <a:pt x="1156" y="1126"/>
                    <a:pt x="1014" y="1232"/>
                    <a:pt x="848" y="1232"/>
                  </a:cubicBezTo>
                  <a:cubicBezTo>
                    <a:pt x="636" y="1232"/>
                    <a:pt x="464" y="1060"/>
                    <a:pt x="464" y="848"/>
                  </a:cubicBezTo>
                  <a:cubicBezTo>
                    <a:pt x="464" y="636"/>
                    <a:pt x="636" y="464"/>
                    <a:pt x="848" y="464"/>
                  </a:cubicBezTo>
                  <a:cubicBezTo>
                    <a:pt x="890" y="464"/>
                    <a:pt x="931" y="471"/>
                    <a:pt x="969" y="483"/>
                  </a:cubicBezTo>
                  <a:cubicBezTo>
                    <a:pt x="969" y="9"/>
                    <a:pt x="969" y="9"/>
                    <a:pt x="969" y="9"/>
                  </a:cubicBezTo>
                  <a:cubicBezTo>
                    <a:pt x="929" y="3"/>
                    <a:pt x="889" y="0"/>
                    <a:pt x="848" y="0"/>
                  </a:cubicBezTo>
                  <a:cubicBezTo>
                    <a:pt x="380" y="0"/>
                    <a:pt x="0" y="380"/>
                    <a:pt x="0" y="848"/>
                  </a:cubicBezTo>
                  <a:cubicBezTo>
                    <a:pt x="0" y="1316"/>
                    <a:pt x="380" y="1696"/>
                    <a:pt x="848" y="1696"/>
                  </a:cubicBezTo>
                  <a:cubicBezTo>
                    <a:pt x="1078" y="1696"/>
                    <a:pt x="1287" y="1604"/>
                    <a:pt x="1440" y="1455"/>
                  </a:cubicBezTo>
                  <a:cubicBezTo>
                    <a:pt x="1315" y="1322"/>
                    <a:pt x="1235" y="1156"/>
                    <a:pt x="1209" y="978"/>
                  </a:cubicBezTo>
                  <a:close/>
                </a:path>
              </a:pathLst>
            </a:custGeom>
            <a:solidFill>
              <a:schemeClr val="accent3"/>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mn-ea"/>
                <a:cs typeface="+mn-ea"/>
                <a:sym typeface="Arial" panose="020B0604020202020204" pitchFamily="34" charset="0"/>
              </a:endParaRPr>
            </a:p>
          </p:txBody>
        </p:sp>
        <p:sp>
          <p:nvSpPr>
            <p:cNvPr id="17" name="Freeform 26"/>
            <p:cNvSpPr/>
            <p:nvPr/>
          </p:nvSpPr>
          <p:spPr bwMode="auto">
            <a:xfrm>
              <a:off x="3633" y="4618"/>
              <a:ext cx="1745" cy="886"/>
            </a:xfrm>
            <a:custGeom>
              <a:avLst/>
              <a:gdLst>
                <a:gd name="T0" fmla="*/ 849 w 904"/>
                <a:gd name="T1" fmla="*/ 0 h 468"/>
                <a:gd name="T2" fmla="*/ 873 w 904"/>
                <a:gd name="T3" fmla="*/ 58 h 468"/>
                <a:gd name="T4" fmla="*/ 507 w 904"/>
                <a:gd name="T5" fmla="*/ 436 h 468"/>
                <a:gd name="T6" fmla="*/ 396 w 904"/>
                <a:gd name="T7" fmla="*/ 436 h 468"/>
                <a:gd name="T8" fmla="*/ 30 w 904"/>
                <a:gd name="T9" fmla="*/ 58 h 468"/>
                <a:gd name="T10" fmla="*/ 55 w 904"/>
                <a:gd name="T11" fmla="*/ 0 h 468"/>
                <a:gd name="T12" fmla="*/ 849 w 90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849" y="0"/>
                  </a:moveTo>
                  <a:cubicBezTo>
                    <a:pt x="893" y="0"/>
                    <a:pt x="904" y="26"/>
                    <a:pt x="873" y="58"/>
                  </a:cubicBezTo>
                  <a:cubicBezTo>
                    <a:pt x="507" y="436"/>
                    <a:pt x="507" y="436"/>
                    <a:pt x="507" y="436"/>
                  </a:cubicBezTo>
                  <a:cubicBezTo>
                    <a:pt x="477" y="468"/>
                    <a:pt x="427" y="468"/>
                    <a:pt x="396" y="436"/>
                  </a:cubicBezTo>
                  <a:cubicBezTo>
                    <a:pt x="30" y="58"/>
                    <a:pt x="30" y="58"/>
                    <a:pt x="30" y="58"/>
                  </a:cubicBezTo>
                  <a:cubicBezTo>
                    <a:pt x="0" y="26"/>
                    <a:pt x="11" y="0"/>
                    <a:pt x="55" y="0"/>
                  </a:cubicBezTo>
                  <a:lnTo>
                    <a:pt x="849" y="0"/>
                  </a:lnTo>
                  <a:close/>
                </a:path>
              </a:pathLst>
            </a:custGeom>
            <a:solidFill>
              <a:schemeClr val="accent1"/>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mn-ea"/>
                <a:cs typeface="+mn-ea"/>
                <a:sym typeface="Arial" panose="020B0604020202020204" pitchFamily="34" charset="0"/>
              </a:endParaRPr>
            </a:p>
          </p:txBody>
        </p:sp>
        <p:sp>
          <p:nvSpPr>
            <p:cNvPr id="18" name="Freeform 27"/>
            <p:cNvSpPr/>
            <p:nvPr/>
          </p:nvSpPr>
          <p:spPr bwMode="auto">
            <a:xfrm>
              <a:off x="1661" y="2976"/>
              <a:ext cx="3275" cy="2725"/>
            </a:xfrm>
            <a:custGeom>
              <a:avLst/>
              <a:gdLst>
                <a:gd name="T0" fmla="*/ 848 w 1696"/>
                <a:gd name="T1" fmla="*/ 0 h 1440"/>
                <a:gd name="T2" fmla="*/ 0 w 1696"/>
                <a:gd name="T3" fmla="*/ 848 h 1440"/>
                <a:gd name="T4" fmla="*/ 241 w 1696"/>
                <a:gd name="T5" fmla="*/ 1440 h 1440"/>
                <a:gd name="T6" fmla="*/ 718 w 1696"/>
                <a:gd name="T7" fmla="*/ 1209 h 1440"/>
                <a:gd name="T8" fmla="*/ 464 w 1696"/>
                <a:gd name="T9" fmla="*/ 848 h 1440"/>
                <a:gd name="T10" fmla="*/ 848 w 1696"/>
                <a:gd name="T11" fmla="*/ 464 h 1440"/>
                <a:gd name="T12" fmla="*/ 1232 w 1696"/>
                <a:gd name="T13" fmla="*/ 848 h 1440"/>
                <a:gd name="T14" fmla="*/ 1213 w 1696"/>
                <a:gd name="T15" fmla="*/ 966 h 1440"/>
                <a:gd name="T16" fmla="*/ 1293 w 1696"/>
                <a:gd name="T17" fmla="*/ 966 h 1440"/>
                <a:gd name="T18" fmla="*/ 1293 w 1696"/>
                <a:gd name="T19" fmla="*/ 1062 h 1440"/>
                <a:gd name="T20" fmla="*/ 1669 w 1696"/>
                <a:gd name="T21" fmla="*/ 1062 h 1440"/>
                <a:gd name="T22" fmla="*/ 1696 w 1696"/>
                <a:gd name="T23" fmla="*/ 848 h 1440"/>
                <a:gd name="T24" fmla="*/ 848 w 1696"/>
                <a:gd name="T25"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6" h="1440">
                  <a:moveTo>
                    <a:pt x="848" y="0"/>
                  </a:moveTo>
                  <a:cubicBezTo>
                    <a:pt x="380" y="0"/>
                    <a:pt x="0" y="380"/>
                    <a:pt x="0" y="848"/>
                  </a:cubicBezTo>
                  <a:cubicBezTo>
                    <a:pt x="0" y="1078"/>
                    <a:pt x="92" y="1287"/>
                    <a:pt x="241" y="1440"/>
                  </a:cubicBezTo>
                  <a:cubicBezTo>
                    <a:pt x="374" y="1315"/>
                    <a:pt x="540" y="1235"/>
                    <a:pt x="718" y="1209"/>
                  </a:cubicBezTo>
                  <a:cubicBezTo>
                    <a:pt x="570" y="1156"/>
                    <a:pt x="464" y="1014"/>
                    <a:pt x="464" y="848"/>
                  </a:cubicBezTo>
                  <a:cubicBezTo>
                    <a:pt x="464" y="636"/>
                    <a:pt x="636" y="464"/>
                    <a:pt x="848" y="464"/>
                  </a:cubicBezTo>
                  <a:cubicBezTo>
                    <a:pt x="1060" y="464"/>
                    <a:pt x="1232" y="636"/>
                    <a:pt x="1232" y="848"/>
                  </a:cubicBezTo>
                  <a:cubicBezTo>
                    <a:pt x="1232" y="889"/>
                    <a:pt x="1225" y="929"/>
                    <a:pt x="1213" y="966"/>
                  </a:cubicBezTo>
                  <a:cubicBezTo>
                    <a:pt x="1293" y="966"/>
                    <a:pt x="1293" y="966"/>
                    <a:pt x="1293" y="966"/>
                  </a:cubicBezTo>
                  <a:cubicBezTo>
                    <a:pt x="1293" y="1062"/>
                    <a:pt x="1293" y="1062"/>
                    <a:pt x="1293" y="1062"/>
                  </a:cubicBezTo>
                  <a:cubicBezTo>
                    <a:pt x="1669" y="1062"/>
                    <a:pt x="1669" y="1062"/>
                    <a:pt x="1669" y="1062"/>
                  </a:cubicBezTo>
                  <a:cubicBezTo>
                    <a:pt x="1687" y="994"/>
                    <a:pt x="1696" y="922"/>
                    <a:pt x="1696" y="848"/>
                  </a:cubicBezTo>
                  <a:cubicBezTo>
                    <a:pt x="1696" y="380"/>
                    <a:pt x="1316" y="0"/>
                    <a:pt x="848" y="0"/>
                  </a:cubicBezTo>
                  <a:close/>
                </a:path>
              </a:pathLst>
            </a:custGeom>
            <a:solidFill>
              <a:schemeClr val="accent1"/>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mn-ea"/>
                <a:cs typeface="+mn-ea"/>
                <a:sym typeface="Arial" panose="020B0604020202020204" pitchFamily="34" charset="0"/>
              </a:endParaRPr>
            </a:p>
          </p:txBody>
        </p:sp>
        <p:sp>
          <p:nvSpPr>
            <p:cNvPr id="15" name="Freeform 24"/>
            <p:cNvSpPr/>
            <p:nvPr/>
          </p:nvSpPr>
          <p:spPr bwMode="auto">
            <a:xfrm>
              <a:off x="3328" y="4932"/>
              <a:ext cx="904" cy="1711"/>
            </a:xfrm>
            <a:custGeom>
              <a:avLst/>
              <a:gdLst>
                <a:gd name="T0" fmla="*/ 0 w 468"/>
                <a:gd name="T1" fmla="*/ 55 h 904"/>
                <a:gd name="T2" fmla="*/ 57 w 468"/>
                <a:gd name="T3" fmla="*/ 30 h 904"/>
                <a:gd name="T4" fmla="*/ 436 w 468"/>
                <a:gd name="T5" fmla="*/ 397 h 904"/>
                <a:gd name="T6" fmla="*/ 436 w 468"/>
                <a:gd name="T7" fmla="*/ 508 h 904"/>
                <a:gd name="T8" fmla="*/ 57 w 468"/>
                <a:gd name="T9" fmla="*/ 874 h 904"/>
                <a:gd name="T10" fmla="*/ 0 w 468"/>
                <a:gd name="T11" fmla="*/ 849 h 904"/>
                <a:gd name="T12" fmla="*/ 0 w 468"/>
                <a:gd name="T13" fmla="*/ 55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0" y="55"/>
                  </a:moveTo>
                  <a:cubicBezTo>
                    <a:pt x="0" y="11"/>
                    <a:pt x="26" y="0"/>
                    <a:pt x="57" y="30"/>
                  </a:cubicBezTo>
                  <a:cubicBezTo>
                    <a:pt x="436" y="397"/>
                    <a:pt x="436" y="397"/>
                    <a:pt x="436" y="397"/>
                  </a:cubicBezTo>
                  <a:cubicBezTo>
                    <a:pt x="468" y="427"/>
                    <a:pt x="468" y="477"/>
                    <a:pt x="436" y="508"/>
                  </a:cubicBezTo>
                  <a:cubicBezTo>
                    <a:pt x="57" y="874"/>
                    <a:pt x="57" y="874"/>
                    <a:pt x="57" y="874"/>
                  </a:cubicBezTo>
                  <a:cubicBezTo>
                    <a:pt x="26" y="904"/>
                    <a:pt x="0" y="893"/>
                    <a:pt x="0" y="849"/>
                  </a:cubicBezTo>
                  <a:lnTo>
                    <a:pt x="0" y="55"/>
                  </a:lnTo>
                  <a:close/>
                </a:path>
              </a:pathLst>
            </a:custGeom>
            <a:solidFill>
              <a:schemeClr val="accent3"/>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mn-ea"/>
                <a:cs typeface="+mn-ea"/>
                <a:sym typeface="Arial" panose="020B0604020202020204" pitchFamily="34" charset="0"/>
              </a:endParaRPr>
            </a:p>
          </p:txBody>
        </p:sp>
        <p:sp>
          <p:nvSpPr>
            <p:cNvPr id="13" name="Freeform 22"/>
            <p:cNvSpPr/>
            <p:nvPr/>
          </p:nvSpPr>
          <p:spPr bwMode="auto">
            <a:xfrm>
              <a:off x="3633" y="6024"/>
              <a:ext cx="1745" cy="886"/>
            </a:xfrm>
            <a:custGeom>
              <a:avLst/>
              <a:gdLst>
                <a:gd name="T0" fmla="*/ 55 w 904"/>
                <a:gd name="T1" fmla="*/ 468 h 468"/>
                <a:gd name="T2" fmla="*/ 30 w 904"/>
                <a:gd name="T3" fmla="*/ 411 h 468"/>
                <a:gd name="T4" fmla="*/ 396 w 904"/>
                <a:gd name="T5" fmla="*/ 32 h 468"/>
                <a:gd name="T6" fmla="*/ 507 w 904"/>
                <a:gd name="T7" fmla="*/ 32 h 468"/>
                <a:gd name="T8" fmla="*/ 873 w 904"/>
                <a:gd name="T9" fmla="*/ 411 h 468"/>
                <a:gd name="T10" fmla="*/ 849 w 904"/>
                <a:gd name="T11" fmla="*/ 468 h 468"/>
                <a:gd name="T12" fmla="*/ 55 w 904"/>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55" y="468"/>
                  </a:moveTo>
                  <a:cubicBezTo>
                    <a:pt x="11" y="468"/>
                    <a:pt x="0" y="442"/>
                    <a:pt x="30" y="411"/>
                  </a:cubicBezTo>
                  <a:cubicBezTo>
                    <a:pt x="396" y="32"/>
                    <a:pt x="396" y="32"/>
                    <a:pt x="396" y="32"/>
                  </a:cubicBezTo>
                  <a:cubicBezTo>
                    <a:pt x="427" y="0"/>
                    <a:pt x="477" y="0"/>
                    <a:pt x="507" y="32"/>
                  </a:cubicBezTo>
                  <a:cubicBezTo>
                    <a:pt x="873" y="411"/>
                    <a:pt x="873" y="411"/>
                    <a:pt x="873" y="411"/>
                  </a:cubicBezTo>
                  <a:cubicBezTo>
                    <a:pt x="904" y="442"/>
                    <a:pt x="893" y="468"/>
                    <a:pt x="849" y="468"/>
                  </a:cubicBezTo>
                  <a:lnTo>
                    <a:pt x="55" y="468"/>
                  </a:lnTo>
                  <a:close/>
                </a:path>
              </a:pathLst>
            </a:custGeom>
            <a:solidFill>
              <a:schemeClr val="accent4"/>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mn-ea"/>
                <a:cs typeface="+mn-ea"/>
                <a:sym typeface="Arial" panose="020B0604020202020204" pitchFamily="34" charset="0"/>
              </a:endParaRPr>
            </a:p>
          </p:txBody>
        </p:sp>
        <p:sp>
          <p:nvSpPr>
            <p:cNvPr id="14" name="Freeform 23"/>
            <p:cNvSpPr/>
            <p:nvPr/>
          </p:nvSpPr>
          <p:spPr bwMode="auto">
            <a:xfrm>
              <a:off x="4056" y="5806"/>
              <a:ext cx="3272" cy="2725"/>
            </a:xfrm>
            <a:custGeom>
              <a:avLst/>
              <a:gdLst>
                <a:gd name="T0" fmla="*/ 978 w 1696"/>
                <a:gd name="T1" fmla="*/ 231 h 1440"/>
                <a:gd name="T2" fmla="*/ 1232 w 1696"/>
                <a:gd name="T3" fmla="*/ 592 h 1440"/>
                <a:gd name="T4" fmla="*/ 848 w 1696"/>
                <a:gd name="T5" fmla="*/ 976 h 1440"/>
                <a:gd name="T6" fmla="*/ 464 w 1696"/>
                <a:gd name="T7" fmla="*/ 592 h 1440"/>
                <a:gd name="T8" fmla="*/ 487 w 1696"/>
                <a:gd name="T9" fmla="*/ 462 h 1440"/>
                <a:gd name="T10" fmla="*/ 10 w 1696"/>
                <a:gd name="T11" fmla="*/ 462 h 1440"/>
                <a:gd name="T12" fmla="*/ 0 w 1696"/>
                <a:gd name="T13" fmla="*/ 592 h 1440"/>
                <a:gd name="T14" fmla="*/ 848 w 1696"/>
                <a:gd name="T15" fmla="*/ 1440 h 1440"/>
                <a:gd name="T16" fmla="*/ 1696 w 1696"/>
                <a:gd name="T17" fmla="*/ 592 h 1440"/>
                <a:gd name="T18" fmla="*/ 1455 w 1696"/>
                <a:gd name="T19" fmla="*/ 0 h 1440"/>
                <a:gd name="T20" fmla="*/ 978 w 1696"/>
                <a:gd name="T21" fmla="*/ 231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1440">
                  <a:moveTo>
                    <a:pt x="978" y="231"/>
                  </a:moveTo>
                  <a:cubicBezTo>
                    <a:pt x="1126" y="284"/>
                    <a:pt x="1232" y="426"/>
                    <a:pt x="1232" y="592"/>
                  </a:cubicBezTo>
                  <a:cubicBezTo>
                    <a:pt x="1232" y="804"/>
                    <a:pt x="1060" y="976"/>
                    <a:pt x="848" y="976"/>
                  </a:cubicBezTo>
                  <a:cubicBezTo>
                    <a:pt x="636" y="976"/>
                    <a:pt x="464" y="804"/>
                    <a:pt x="464" y="592"/>
                  </a:cubicBezTo>
                  <a:cubicBezTo>
                    <a:pt x="464" y="546"/>
                    <a:pt x="472" y="503"/>
                    <a:pt x="487" y="462"/>
                  </a:cubicBezTo>
                  <a:cubicBezTo>
                    <a:pt x="10" y="462"/>
                    <a:pt x="10" y="462"/>
                    <a:pt x="10" y="462"/>
                  </a:cubicBezTo>
                  <a:cubicBezTo>
                    <a:pt x="3" y="504"/>
                    <a:pt x="0" y="548"/>
                    <a:pt x="0" y="592"/>
                  </a:cubicBezTo>
                  <a:cubicBezTo>
                    <a:pt x="0" y="1060"/>
                    <a:pt x="380" y="1440"/>
                    <a:pt x="848" y="1440"/>
                  </a:cubicBezTo>
                  <a:cubicBezTo>
                    <a:pt x="1316" y="1440"/>
                    <a:pt x="1696" y="1060"/>
                    <a:pt x="1696" y="592"/>
                  </a:cubicBezTo>
                  <a:cubicBezTo>
                    <a:pt x="1696" y="362"/>
                    <a:pt x="1604" y="153"/>
                    <a:pt x="1455" y="0"/>
                  </a:cubicBezTo>
                  <a:cubicBezTo>
                    <a:pt x="1322" y="125"/>
                    <a:pt x="1156" y="205"/>
                    <a:pt x="978" y="231"/>
                  </a:cubicBezTo>
                  <a:close/>
                </a:path>
              </a:pathLst>
            </a:custGeom>
            <a:solidFill>
              <a:schemeClr val="accent4"/>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mn-ea"/>
                <a:cs typeface="+mn-ea"/>
                <a:sym typeface="Arial" panose="020B0604020202020204" pitchFamily="34" charset="0"/>
              </a:endParaRPr>
            </a:p>
          </p:txBody>
        </p:sp>
        <p:sp>
          <p:nvSpPr>
            <p:cNvPr id="11" name="Freeform 20"/>
            <p:cNvSpPr/>
            <p:nvPr/>
          </p:nvSpPr>
          <p:spPr bwMode="auto">
            <a:xfrm>
              <a:off x="4757" y="4933"/>
              <a:ext cx="904" cy="1710"/>
            </a:xfrm>
            <a:custGeom>
              <a:avLst/>
              <a:gdLst>
                <a:gd name="T0" fmla="*/ 468 w 468"/>
                <a:gd name="T1" fmla="*/ 849 h 904"/>
                <a:gd name="T2" fmla="*/ 410 w 468"/>
                <a:gd name="T3" fmla="*/ 874 h 904"/>
                <a:gd name="T4" fmla="*/ 32 w 468"/>
                <a:gd name="T5" fmla="*/ 508 h 904"/>
                <a:gd name="T6" fmla="*/ 32 w 468"/>
                <a:gd name="T7" fmla="*/ 397 h 904"/>
                <a:gd name="T8" fmla="*/ 410 w 468"/>
                <a:gd name="T9" fmla="*/ 30 h 904"/>
                <a:gd name="T10" fmla="*/ 468 w 468"/>
                <a:gd name="T11" fmla="*/ 55 h 904"/>
                <a:gd name="T12" fmla="*/ 468 w 468"/>
                <a:gd name="T13" fmla="*/ 849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468" y="849"/>
                  </a:moveTo>
                  <a:cubicBezTo>
                    <a:pt x="468" y="893"/>
                    <a:pt x="442" y="904"/>
                    <a:pt x="410" y="874"/>
                  </a:cubicBezTo>
                  <a:cubicBezTo>
                    <a:pt x="32" y="508"/>
                    <a:pt x="32" y="508"/>
                    <a:pt x="32" y="508"/>
                  </a:cubicBezTo>
                  <a:cubicBezTo>
                    <a:pt x="0" y="477"/>
                    <a:pt x="0" y="427"/>
                    <a:pt x="32" y="397"/>
                  </a:cubicBezTo>
                  <a:cubicBezTo>
                    <a:pt x="410" y="30"/>
                    <a:pt x="410" y="30"/>
                    <a:pt x="410" y="30"/>
                  </a:cubicBezTo>
                  <a:cubicBezTo>
                    <a:pt x="442" y="0"/>
                    <a:pt x="468" y="11"/>
                    <a:pt x="468" y="55"/>
                  </a:cubicBezTo>
                  <a:lnTo>
                    <a:pt x="468" y="849"/>
                  </a:lnTo>
                  <a:close/>
                </a:path>
              </a:pathLst>
            </a:custGeom>
            <a:solidFill>
              <a:schemeClr val="accent2"/>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mn-ea"/>
                <a:cs typeface="+mn-ea"/>
                <a:sym typeface="Arial" panose="020B0604020202020204" pitchFamily="34" charset="0"/>
              </a:endParaRPr>
            </a:p>
          </p:txBody>
        </p:sp>
        <p:sp>
          <p:nvSpPr>
            <p:cNvPr id="12" name="Freeform 21"/>
            <p:cNvSpPr/>
            <p:nvPr/>
          </p:nvSpPr>
          <p:spPr bwMode="auto">
            <a:xfrm>
              <a:off x="4549" y="2976"/>
              <a:ext cx="2779" cy="3210"/>
            </a:xfrm>
            <a:custGeom>
              <a:avLst/>
              <a:gdLst>
                <a:gd name="T0" fmla="*/ 592 w 1440"/>
                <a:gd name="T1" fmla="*/ 0 h 1696"/>
                <a:gd name="T2" fmla="*/ 0 w 1440"/>
                <a:gd name="T3" fmla="*/ 241 h 1696"/>
                <a:gd name="T4" fmla="*/ 231 w 1440"/>
                <a:gd name="T5" fmla="*/ 718 h 1696"/>
                <a:gd name="T6" fmla="*/ 592 w 1440"/>
                <a:gd name="T7" fmla="*/ 464 h 1696"/>
                <a:gd name="T8" fmla="*/ 976 w 1440"/>
                <a:gd name="T9" fmla="*/ 848 h 1696"/>
                <a:gd name="T10" fmla="*/ 592 w 1440"/>
                <a:gd name="T11" fmla="*/ 1232 h 1696"/>
                <a:gd name="T12" fmla="*/ 452 w 1440"/>
                <a:gd name="T13" fmla="*/ 1206 h 1696"/>
                <a:gd name="T14" fmla="*/ 452 w 1440"/>
                <a:gd name="T15" fmla="*/ 1300 h 1696"/>
                <a:gd name="T16" fmla="*/ 389 w 1440"/>
                <a:gd name="T17" fmla="*/ 1300 h 1696"/>
                <a:gd name="T18" fmla="*/ 389 w 1440"/>
                <a:gd name="T19" fmla="*/ 1671 h 1696"/>
                <a:gd name="T20" fmla="*/ 592 w 1440"/>
                <a:gd name="T21" fmla="*/ 1696 h 1696"/>
                <a:gd name="T22" fmla="*/ 1440 w 1440"/>
                <a:gd name="T23" fmla="*/ 848 h 1696"/>
                <a:gd name="T24" fmla="*/ 592 w 1440"/>
                <a:gd name="T25" fmla="*/ 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696">
                  <a:moveTo>
                    <a:pt x="592" y="0"/>
                  </a:moveTo>
                  <a:cubicBezTo>
                    <a:pt x="362" y="0"/>
                    <a:pt x="153" y="92"/>
                    <a:pt x="0" y="241"/>
                  </a:cubicBezTo>
                  <a:cubicBezTo>
                    <a:pt x="125" y="374"/>
                    <a:pt x="205" y="540"/>
                    <a:pt x="231" y="718"/>
                  </a:cubicBezTo>
                  <a:cubicBezTo>
                    <a:pt x="284" y="570"/>
                    <a:pt x="426" y="464"/>
                    <a:pt x="592" y="464"/>
                  </a:cubicBezTo>
                  <a:cubicBezTo>
                    <a:pt x="804" y="464"/>
                    <a:pt x="976" y="636"/>
                    <a:pt x="976" y="848"/>
                  </a:cubicBezTo>
                  <a:cubicBezTo>
                    <a:pt x="976" y="1060"/>
                    <a:pt x="804" y="1232"/>
                    <a:pt x="592" y="1232"/>
                  </a:cubicBezTo>
                  <a:cubicBezTo>
                    <a:pt x="543" y="1232"/>
                    <a:pt x="495" y="1223"/>
                    <a:pt x="452" y="1206"/>
                  </a:cubicBezTo>
                  <a:cubicBezTo>
                    <a:pt x="452" y="1300"/>
                    <a:pt x="452" y="1300"/>
                    <a:pt x="452" y="1300"/>
                  </a:cubicBezTo>
                  <a:cubicBezTo>
                    <a:pt x="389" y="1300"/>
                    <a:pt x="389" y="1300"/>
                    <a:pt x="389" y="1300"/>
                  </a:cubicBezTo>
                  <a:cubicBezTo>
                    <a:pt x="389" y="1671"/>
                    <a:pt x="389" y="1671"/>
                    <a:pt x="389" y="1671"/>
                  </a:cubicBezTo>
                  <a:cubicBezTo>
                    <a:pt x="454" y="1687"/>
                    <a:pt x="522" y="1696"/>
                    <a:pt x="592" y="1696"/>
                  </a:cubicBezTo>
                  <a:cubicBezTo>
                    <a:pt x="1060" y="1696"/>
                    <a:pt x="1440" y="1316"/>
                    <a:pt x="1440" y="848"/>
                  </a:cubicBezTo>
                  <a:cubicBezTo>
                    <a:pt x="1440" y="380"/>
                    <a:pt x="1060" y="0"/>
                    <a:pt x="592" y="0"/>
                  </a:cubicBezTo>
                  <a:close/>
                </a:path>
              </a:pathLst>
            </a:custGeom>
            <a:solidFill>
              <a:schemeClr val="accent2"/>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mn-ea"/>
                <a:cs typeface="+mn-ea"/>
                <a:sym typeface="Arial" panose="020B0604020202020204" pitchFamily="34" charset="0"/>
              </a:endParaRPr>
            </a:p>
          </p:txBody>
        </p:sp>
        <p:sp>
          <p:nvSpPr>
            <p:cNvPr id="36" name="文本框 35"/>
            <p:cNvSpPr txBox="1"/>
            <p:nvPr userDrawn="1"/>
          </p:nvSpPr>
          <p:spPr>
            <a:xfrm>
              <a:off x="2127" y="3159"/>
              <a:ext cx="2184" cy="733"/>
            </a:xfrm>
            <a:prstGeom prst="rect">
              <a:avLst/>
            </a:prstGeom>
            <a:noFill/>
          </p:spPr>
          <p:txBody>
            <a:bodyPr wrap="square" rtlCol="0" anchor="ctr">
              <a:noAutofit/>
            </a:bodyPr>
            <a:p>
              <a:pPr algn="just">
                <a:lnSpc>
                  <a:spcPct val="120000"/>
                </a:lnSpc>
              </a:pPr>
              <a:r>
                <a:rPr lang="zh-CN" altLang="en-US" dirty="0">
                  <a:solidFill>
                    <a:srgbClr val="FFFFFF"/>
                  </a:solidFill>
                  <a:latin typeface="宋体" panose="02010600030101010101" pitchFamily="2" charset="-122"/>
                  <a:ea typeface="宋体" panose="02010600030101010101" pitchFamily="2" charset="-122"/>
                </a:rPr>
                <a:t>社区活跃度</a:t>
              </a:r>
              <a:endParaRPr lang="zh-CN" altLang="en-US" dirty="0">
                <a:solidFill>
                  <a:srgbClr val="FFFFFF"/>
                </a:solidFill>
                <a:latin typeface="宋体" panose="02010600030101010101" pitchFamily="2" charset="-122"/>
                <a:ea typeface="宋体" panose="02010600030101010101" pitchFamily="2" charset="-122"/>
              </a:endParaRPr>
            </a:p>
          </p:txBody>
        </p:sp>
        <p:sp>
          <p:nvSpPr>
            <p:cNvPr id="37" name="文本框 36"/>
            <p:cNvSpPr txBox="1"/>
            <p:nvPr userDrawn="1"/>
          </p:nvSpPr>
          <p:spPr>
            <a:xfrm>
              <a:off x="4682" y="3159"/>
              <a:ext cx="2184" cy="733"/>
            </a:xfrm>
            <a:prstGeom prst="rect">
              <a:avLst/>
            </a:prstGeom>
            <a:noFill/>
          </p:spPr>
          <p:txBody>
            <a:bodyPr wrap="square" rtlCol="0" anchor="ctr">
              <a:noAutofit/>
            </a:bodyPr>
            <a:p>
              <a:pPr algn="just">
                <a:lnSpc>
                  <a:spcPct val="120000"/>
                </a:lnSpc>
              </a:pPr>
              <a:r>
                <a:rPr lang="zh-CN" altLang="en-US">
                  <a:solidFill>
                    <a:srgbClr val="FFFFFF"/>
                  </a:solidFill>
                  <a:latin typeface="宋体" panose="02010600030101010101" pitchFamily="2" charset="-122"/>
                  <a:ea typeface="宋体" panose="02010600030101010101" pitchFamily="2" charset="-122"/>
                </a:rPr>
                <a:t>参与者动态</a:t>
              </a:r>
              <a:endParaRPr>
                <a:solidFill>
                  <a:srgbClr val="FFFFFF"/>
                </a:solidFill>
                <a:latin typeface="宋体" panose="02010600030101010101" pitchFamily="2" charset="-122"/>
                <a:ea typeface="宋体" panose="02010600030101010101" pitchFamily="2" charset="-122"/>
              </a:endParaRPr>
            </a:p>
          </p:txBody>
        </p:sp>
        <p:sp>
          <p:nvSpPr>
            <p:cNvPr id="39" name="文本框 38"/>
            <p:cNvSpPr txBox="1"/>
            <p:nvPr userDrawn="1"/>
          </p:nvSpPr>
          <p:spPr>
            <a:xfrm>
              <a:off x="1862" y="7566"/>
              <a:ext cx="2448" cy="667"/>
            </a:xfrm>
            <a:prstGeom prst="rect">
              <a:avLst/>
            </a:prstGeom>
            <a:noFill/>
          </p:spPr>
          <p:txBody>
            <a:bodyPr wrap="none" rtlCol="0" anchor="ctr">
              <a:spAutoFit/>
            </a:bodyPr>
            <a:p>
              <a:pPr marL="0" indent="0" algn="just" defTabSz="0" rtl="0" eaLnBrk="1" latinLnBrk="0" hangingPunct="1">
                <a:lnSpc>
                  <a:spcPct val="120000"/>
                </a:lnSpc>
                <a:spcBef>
                  <a:spcPct val="0"/>
                </a:spcBef>
                <a:spcAft>
                  <a:spcPct val="0"/>
                </a:spcAft>
                <a:buNone/>
              </a:pPr>
              <a:r>
                <a:rPr lang="zh-CN" altLang="en-US" dirty="0">
                  <a:solidFill>
                    <a:srgbClr val="FFFFFF"/>
                  </a:solidFill>
                  <a:latin typeface="宋体" panose="02010600030101010101" pitchFamily="2" charset="-122"/>
                  <a:ea typeface="宋体" panose="02010600030101010101" pitchFamily="2" charset="-122"/>
                </a:rPr>
                <a:t>问题处理效率</a:t>
              </a:r>
              <a:endParaRPr lang="zh-CN" altLang="en-US" dirty="0">
                <a:solidFill>
                  <a:srgbClr val="FFFFFF"/>
                </a:solidFill>
                <a:latin typeface="宋体" panose="02010600030101010101" pitchFamily="2" charset="-122"/>
                <a:ea typeface="宋体" panose="02010600030101010101" pitchFamily="2" charset="-122"/>
              </a:endParaRPr>
            </a:p>
          </p:txBody>
        </p:sp>
        <p:sp>
          <p:nvSpPr>
            <p:cNvPr id="40" name="文本框 39"/>
            <p:cNvSpPr txBox="1"/>
            <p:nvPr userDrawn="1"/>
          </p:nvSpPr>
          <p:spPr>
            <a:xfrm>
              <a:off x="4418" y="7566"/>
              <a:ext cx="2448" cy="667"/>
            </a:xfrm>
            <a:prstGeom prst="rect">
              <a:avLst/>
            </a:prstGeom>
            <a:noFill/>
          </p:spPr>
          <p:txBody>
            <a:bodyPr wrap="none" rtlCol="0" anchor="ctr">
              <a:spAutoFit/>
            </a:bodyPr>
            <a:p>
              <a:pPr marL="0" indent="0" algn="just" defTabSz="0" rtl="0" eaLnBrk="1" latinLnBrk="0" hangingPunct="1">
                <a:lnSpc>
                  <a:spcPct val="120000"/>
                </a:lnSpc>
                <a:spcBef>
                  <a:spcPct val="0"/>
                </a:spcBef>
                <a:spcAft>
                  <a:spcPct val="0"/>
                </a:spcAft>
                <a:buNone/>
              </a:pPr>
              <a:r>
                <a:rPr lang="zh-CN" altLang="en-US" dirty="0">
                  <a:solidFill>
                    <a:srgbClr val="FFFFFF"/>
                  </a:solidFill>
                  <a:latin typeface="宋体" panose="02010600030101010101" pitchFamily="2" charset="-122"/>
                  <a:ea typeface="宋体" panose="02010600030101010101" pitchFamily="2" charset="-122"/>
                </a:rPr>
                <a:t>代码贡献模式</a:t>
              </a:r>
              <a:endParaRPr lang="zh-CN" altLang="en-US" dirty="0">
                <a:solidFill>
                  <a:srgbClr val="FFFFFF"/>
                </a:solidFill>
                <a:latin typeface="宋体" panose="02010600030101010101" pitchFamily="2" charset="-122"/>
                <a:ea typeface="宋体" panose="02010600030101010101" pitchFamily="2" charset="-122"/>
              </a:endParaRPr>
            </a:p>
          </p:txBody>
        </p:sp>
      </p:grpSp>
      <p:sp>
        <p:nvSpPr>
          <p:cNvPr id="41" name="文本框 40"/>
          <p:cNvSpPr txBox="1"/>
          <p:nvPr userDrawn="1"/>
        </p:nvSpPr>
        <p:spPr>
          <a:xfrm>
            <a:off x="869759" y="113303"/>
            <a:ext cx="2014220" cy="755650"/>
          </a:xfrm>
          <a:prstGeom prst="rect">
            <a:avLst/>
          </a:prstGeom>
          <a:noFill/>
        </p:spPr>
        <p:txBody>
          <a:bodyPr wrap="none" rtlCol="0" anchor="ctr">
            <a:spAutoFit/>
          </a:bodyPr>
          <a:p>
            <a:pPr>
              <a:lnSpc>
                <a:spcPct val="120000"/>
              </a:lnSpc>
            </a:pPr>
            <a:r>
              <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设计方案</a:t>
            </a:r>
            <a:endPar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blinds(horizontal)">
                                      <p:cBhvr>
                                        <p:cTn id="11" dur="500"/>
                                        <p:tgtEl>
                                          <p:spTgt spid="27"/>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blinds(horizontal)">
                                      <p:cBhvr>
                                        <p:cTn id="14" dur="500"/>
                                        <p:tgtEl>
                                          <p:spTgt spid="24"/>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linds(horizontal)">
                                      <p:cBhvr>
                                        <p:cTn id="20" dur="500"/>
                                        <p:tgtEl>
                                          <p:spTgt spid="3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linds(horizontal)">
                                      <p:cBhvr>
                                        <p:cTn id="26" dur="500"/>
                                        <p:tgtEl>
                                          <p:spTgt spid="2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linds(horizontal)">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4" grpId="0"/>
      <p:bldP spid="21" grpId="0"/>
      <p:bldP spid="30" grpId="0"/>
      <p:bldP spid="26" grpId="0"/>
      <p:bldP spid="23" grpId="0"/>
      <p:bldP spid="20"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746051" y="4198997"/>
            <a:ext cx="1524355" cy="283307"/>
          </a:xfrm>
          <a:prstGeom prst="rect">
            <a:avLst/>
          </a:prstGeom>
          <a:noFill/>
        </p:spPr>
        <p:txBody>
          <a:bodyPr wrap="square" rtlCol="0">
            <a:noAutofit/>
          </a:bodyPr>
          <a:lstStyle/>
          <a:p>
            <a:pPr>
              <a:lnSpc>
                <a:spcPct val="120000"/>
              </a:lnSpc>
            </a:pPr>
            <a:r>
              <a:rPr lang="zh-CN" altLang="en-US" sz="1400">
                <a:solidFill>
                  <a:srgbClr val="000000"/>
                </a:solidFill>
                <a:latin typeface="宋体" panose="02010600030101010101" pitchFamily="2" charset="-122"/>
                <a:ea typeface="宋体" panose="02010600030101010101" pitchFamily="2" charset="-122"/>
              </a:rPr>
              <a:t>目标用户：</a:t>
            </a:r>
            <a:endParaRPr sz="1400">
              <a:solidFill>
                <a:srgbClr val="000000"/>
              </a:solidFill>
              <a:latin typeface="宋体" panose="02010600030101010101" pitchFamily="2" charset="-122"/>
              <a:ea typeface="宋体" panose="02010600030101010101" pitchFamily="2" charset="-122"/>
            </a:endParaRPr>
          </a:p>
        </p:txBody>
      </p:sp>
      <p:sp>
        <p:nvSpPr>
          <p:cNvPr id="30" name="Rectangle 29"/>
          <p:cNvSpPr/>
          <p:nvPr/>
        </p:nvSpPr>
        <p:spPr>
          <a:xfrm>
            <a:off x="746051" y="4499697"/>
            <a:ext cx="3091168" cy="1620447"/>
          </a:xfrm>
          <a:prstGeom prst="rect">
            <a:avLst/>
          </a:prstGeom>
        </p:spPr>
        <p:txBody>
          <a:bodyPr wrap="square">
            <a:noAutofit/>
          </a:bodyPr>
          <a:lstStyle/>
          <a:p>
            <a:pPr marL="171450" indent="-171450" algn="just">
              <a:lnSpc>
                <a:spcPct val="130000"/>
              </a:lnSpc>
              <a:buFont typeface="Arial" panose="020B0604020202020204" pitchFamily="34" charset="0"/>
              <a:buChar char="•"/>
            </a:pP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社区管理者：负责提升社区的活跃度，进行数据驱动的决策。</a:t>
            </a:r>
            <a:endPar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a:p>
            <a:pPr marL="171450" indent="-171450" algn="just">
              <a:lnSpc>
                <a:spcPct val="130000"/>
              </a:lnSpc>
              <a:buFont typeface="Arial" panose="020B0604020202020204" pitchFamily="34" charset="0"/>
              <a:buChar char="•"/>
            </a:pP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开发者和贡献者：参与者了解自己在社区中的活跃度，并获得相关反馈。</a:t>
            </a:r>
            <a:endPar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a:p>
            <a:pPr marL="171450" indent="-171450" algn="just">
              <a:lnSpc>
                <a:spcPct val="130000"/>
              </a:lnSpc>
              <a:buFont typeface="Arial" panose="020B0604020202020204" pitchFamily="34" charset="0"/>
              <a:buChar char="•"/>
            </a:pP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项目发起人：跟踪项目的健康状况，获取开发动态</a:t>
            </a:r>
            <a:endParaRPr lang="en-GB" altLang="zh-CN"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32" name="文本框 31"/>
          <p:cNvSpPr txBox="1"/>
          <p:nvPr userDrawn="1"/>
        </p:nvSpPr>
        <p:spPr>
          <a:xfrm>
            <a:off x="551655" y="187280"/>
            <a:ext cx="2676525" cy="607695"/>
          </a:xfrm>
          <a:prstGeom prst="rect">
            <a:avLst/>
          </a:prstGeom>
          <a:noFill/>
        </p:spPr>
        <p:txBody>
          <a:bodyPr wrap="none" rtlCol="0" anchor="ctr">
            <a:spAutoFit/>
          </a:bodyPr>
          <a:p>
            <a:pPr algn="l">
              <a:lnSpc>
                <a:spcPct val="120000"/>
              </a:lnSpc>
            </a:pPr>
            <a:r>
              <a:rPr lang="zh-CN"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社区活跃度分析</a:t>
            </a:r>
            <a:endParaRPr lang="zh-CN"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sp>
        <p:nvSpPr>
          <p:cNvPr id="33" name="TextBox 28"/>
          <p:cNvSpPr txBox="1"/>
          <p:nvPr/>
        </p:nvSpPr>
        <p:spPr>
          <a:xfrm>
            <a:off x="746051" y="1445765"/>
            <a:ext cx="1524355" cy="283307"/>
          </a:xfrm>
          <a:prstGeom prst="rect">
            <a:avLst/>
          </a:prstGeom>
          <a:noFill/>
        </p:spPr>
        <p:txBody>
          <a:bodyPr wrap="square" rtlCol="0">
            <a:noAutofit/>
          </a:bodyPr>
          <a:p>
            <a:pPr>
              <a:lnSpc>
                <a:spcPct val="120000"/>
              </a:lnSpc>
            </a:pPr>
            <a:r>
              <a:rPr lang="zh-CN" altLang="en-US" sz="1400">
                <a:solidFill>
                  <a:srgbClr val="000000"/>
                </a:solidFill>
                <a:latin typeface="宋体" panose="02010600030101010101" pitchFamily="2" charset="-122"/>
                <a:ea typeface="宋体" panose="02010600030101010101" pitchFamily="2" charset="-122"/>
              </a:rPr>
              <a:t>活跃度定义：</a:t>
            </a:r>
            <a:endParaRPr sz="1400">
              <a:solidFill>
                <a:srgbClr val="000000"/>
              </a:solidFill>
              <a:latin typeface="宋体" panose="02010600030101010101" pitchFamily="2" charset="-122"/>
              <a:ea typeface="宋体" panose="02010600030101010101" pitchFamily="2" charset="-122"/>
            </a:endParaRPr>
          </a:p>
        </p:txBody>
      </p:sp>
      <p:sp>
        <p:nvSpPr>
          <p:cNvPr id="35" name="Rectangle 29"/>
          <p:cNvSpPr/>
          <p:nvPr/>
        </p:nvSpPr>
        <p:spPr>
          <a:xfrm>
            <a:off x="746051" y="1746465"/>
            <a:ext cx="3091147" cy="2257810"/>
          </a:xfrm>
          <a:prstGeom prst="rect">
            <a:avLst/>
          </a:prstGeom>
        </p:spPr>
        <p:txBody>
          <a:bodyPr wrap="square">
            <a:noAutofit/>
          </a:bodyPr>
          <a:p>
            <a:pPr indent="0" algn="just">
              <a:lnSpc>
                <a:spcPct val="130000"/>
              </a:lnSpc>
              <a:buNone/>
            </a:pP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社区成员在一定时间内的参与程度</a:t>
            </a:r>
            <a:endPar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a:p>
            <a:pPr marL="171450" indent="-171450" algn="just">
              <a:lnSpc>
                <a:spcPct val="130000"/>
              </a:lnSpc>
              <a:buFont typeface="Arial" panose="020B0604020202020204" pitchFamily="34" charset="0"/>
              <a:buChar char="•"/>
            </a:pP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提交的</a:t>
            </a:r>
            <a:r>
              <a:rPr lang="en-US" altLang="zh-CN"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PR</a:t>
            </a: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a:t>
            </a:r>
            <a:r>
              <a:rPr lang="en-US" altLang="zh-CN"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Pull Requests</a:t>
            </a: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）数量：表示贡献者对项目的代码提交数量。</a:t>
            </a:r>
            <a:endPar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a:p>
            <a:pPr marL="171450" indent="-171450" algn="just">
              <a:lnSpc>
                <a:spcPct val="130000"/>
              </a:lnSpc>
              <a:buFont typeface="Arial" panose="020B0604020202020204" pitchFamily="34" charset="0"/>
              <a:buChar char="•"/>
            </a:pP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解决的</a:t>
            </a:r>
            <a:r>
              <a:rPr lang="en-US" altLang="zh-CN"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Issues</a:t>
            </a: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（问题）数量：代表社区成员对问题的反馈和解决情况。</a:t>
            </a:r>
            <a:endPar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a:p>
            <a:pPr marL="171450" indent="-171450" algn="just">
              <a:lnSpc>
                <a:spcPct val="130000"/>
              </a:lnSpc>
              <a:buFont typeface="Arial" panose="020B0604020202020204" pitchFamily="34" charset="0"/>
              <a:buChar char="•"/>
            </a:pP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讨论的参与度：成员在项目讨论、评论和协作中的活跃度。</a:t>
            </a:r>
            <a:endPar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a:p>
            <a:pPr marL="171450" indent="-171450" algn="just">
              <a:lnSpc>
                <a:spcPct val="130000"/>
              </a:lnSpc>
              <a:buFont typeface="Arial" panose="020B0604020202020204" pitchFamily="34" charset="0"/>
              <a:buChar char="•"/>
            </a:pP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代码贡献量：提交的代码行数和改动的数量，衡量贡献者对项目的贡献力度。</a:t>
            </a:r>
            <a:endParaRPr lang="en-GB" altLang="zh-CN"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36" name="TextBox 28"/>
          <p:cNvSpPr txBox="1"/>
          <p:nvPr/>
        </p:nvSpPr>
        <p:spPr>
          <a:xfrm>
            <a:off x="8134350" y="1445895"/>
            <a:ext cx="1524635" cy="283210"/>
          </a:xfrm>
          <a:prstGeom prst="rect">
            <a:avLst/>
          </a:prstGeom>
          <a:noFill/>
        </p:spPr>
        <p:txBody>
          <a:bodyPr wrap="square" rtlCol="0">
            <a:noAutofit/>
          </a:bodyPr>
          <a:p>
            <a:pPr>
              <a:lnSpc>
                <a:spcPct val="120000"/>
              </a:lnSpc>
            </a:pPr>
            <a:r>
              <a:rPr lang="zh-CN" altLang="en-US" sz="1400">
                <a:solidFill>
                  <a:srgbClr val="000000"/>
                </a:solidFill>
                <a:latin typeface="宋体" panose="02010600030101010101" pitchFamily="2" charset="-122"/>
                <a:ea typeface="宋体" panose="02010600030101010101" pitchFamily="2" charset="-122"/>
              </a:rPr>
              <a:t>分析目标：</a:t>
            </a:r>
            <a:endParaRPr sz="1400">
              <a:solidFill>
                <a:srgbClr val="000000"/>
              </a:solidFill>
              <a:latin typeface="宋体" panose="02010600030101010101" pitchFamily="2" charset="-122"/>
              <a:ea typeface="宋体" panose="02010600030101010101" pitchFamily="2" charset="-122"/>
            </a:endParaRPr>
          </a:p>
        </p:txBody>
      </p:sp>
      <p:sp>
        <p:nvSpPr>
          <p:cNvPr id="37" name="Rectangle 29"/>
          <p:cNvSpPr/>
          <p:nvPr/>
        </p:nvSpPr>
        <p:spPr>
          <a:xfrm>
            <a:off x="8134350" y="1746250"/>
            <a:ext cx="3091180" cy="2258060"/>
          </a:xfrm>
          <a:prstGeom prst="rect">
            <a:avLst/>
          </a:prstGeom>
        </p:spPr>
        <p:txBody>
          <a:bodyPr wrap="square">
            <a:noAutofit/>
          </a:bodyPr>
          <a:p>
            <a:pPr marL="171450" indent="-171450" algn="just">
              <a:lnSpc>
                <a:spcPct val="130000"/>
              </a:lnSpc>
              <a:buFont typeface="Arial" panose="020B0604020202020204" pitchFamily="34" charset="0"/>
              <a:buChar char="•"/>
            </a:pP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识别活跃周期：</a:t>
            </a:r>
            <a:r>
              <a:rPr lang="en-US" altLang="zh-CN"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 </a:t>
            </a: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找出社区的高峰活跃期和低谷期，帮助了解社区的工作节奏。</a:t>
            </a:r>
            <a:endPar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a:p>
            <a:pPr marL="171450" indent="-171450" algn="just">
              <a:lnSpc>
                <a:spcPct val="130000"/>
              </a:lnSpc>
              <a:buFont typeface="Arial" panose="020B0604020202020204" pitchFamily="34" charset="0"/>
              <a:buChar char="•"/>
            </a:pP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预测趋势：</a:t>
            </a:r>
            <a:r>
              <a:rPr lang="en-US" altLang="zh-CN"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 </a:t>
            </a: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基于历史数据，预测社区未来的活跃度变化趋势。</a:t>
            </a:r>
            <a:endPar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a:p>
            <a:pPr marL="171450" indent="-171450" algn="just">
              <a:lnSpc>
                <a:spcPct val="130000"/>
              </a:lnSpc>
              <a:buFont typeface="Arial" panose="020B0604020202020204" pitchFamily="34" charset="0"/>
              <a:buChar char="•"/>
            </a:pP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分析参与者行为：</a:t>
            </a:r>
            <a:r>
              <a:rPr lang="en-US" altLang="zh-CN"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 </a:t>
            </a: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通过活跃度数据，分析社区成员的行为模式，例如新贡献者加入的时间段、不活跃贡献者流失的时间点等。</a:t>
            </a:r>
            <a:endPar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a:p>
            <a:pPr marL="171450" indent="-171450" algn="just">
              <a:lnSpc>
                <a:spcPct val="130000"/>
              </a:lnSpc>
              <a:buFont typeface="Arial" panose="020B0604020202020204" pitchFamily="34" charset="0"/>
              <a:buChar char="•"/>
            </a:pP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优化资源配置：</a:t>
            </a:r>
            <a:r>
              <a:rPr lang="en-US" altLang="zh-CN"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 </a:t>
            </a: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根据社区活跃度的变化，调整社区管理和运营策略。</a:t>
            </a:r>
            <a:endParaRPr lang="en-GB" altLang="zh-CN"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38" name="TextBox 28"/>
          <p:cNvSpPr txBox="1"/>
          <p:nvPr/>
        </p:nvSpPr>
        <p:spPr>
          <a:xfrm>
            <a:off x="8134350" y="4199255"/>
            <a:ext cx="1524635" cy="283210"/>
          </a:xfrm>
          <a:prstGeom prst="rect">
            <a:avLst/>
          </a:prstGeom>
          <a:noFill/>
        </p:spPr>
        <p:txBody>
          <a:bodyPr wrap="square" rtlCol="0">
            <a:noAutofit/>
          </a:bodyPr>
          <a:p>
            <a:pPr>
              <a:lnSpc>
                <a:spcPct val="120000"/>
              </a:lnSpc>
            </a:pPr>
            <a:r>
              <a:rPr lang="zh-CN" altLang="en-US" sz="1400">
                <a:solidFill>
                  <a:srgbClr val="000000"/>
                </a:solidFill>
                <a:latin typeface="宋体" panose="02010600030101010101" pitchFamily="2" charset="-122"/>
                <a:ea typeface="宋体" panose="02010600030101010101" pitchFamily="2" charset="-122"/>
              </a:rPr>
              <a:t>关键指标：</a:t>
            </a:r>
            <a:endParaRPr sz="1400">
              <a:solidFill>
                <a:srgbClr val="000000"/>
              </a:solidFill>
              <a:latin typeface="宋体" panose="02010600030101010101" pitchFamily="2" charset="-122"/>
              <a:ea typeface="宋体" panose="02010600030101010101" pitchFamily="2" charset="-122"/>
            </a:endParaRPr>
          </a:p>
        </p:txBody>
      </p:sp>
      <p:sp>
        <p:nvSpPr>
          <p:cNvPr id="39" name="Rectangle 29"/>
          <p:cNvSpPr/>
          <p:nvPr/>
        </p:nvSpPr>
        <p:spPr>
          <a:xfrm>
            <a:off x="8134350" y="4499610"/>
            <a:ext cx="3361055" cy="2203450"/>
          </a:xfrm>
          <a:prstGeom prst="rect">
            <a:avLst/>
          </a:prstGeom>
        </p:spPr>
        <p:txBody>
          <a:bodyPr wrap="square">
            <a:noAutofit/>
          </a:bodyPr>
          <a:p>
            <a:pPr marL="171450" indent="-171450" algn="just">
              <a:lnSpc>
                <a:spcPct val="130000"/>
              </a:lnSpc>
              <a:buFont typeface="Arial" panose="020B0604020202020204" pitchFamily="34" charset="0"/>
              <a:buChar char="•"/>
            </a:pPr>
            <a:r>
              <a:rPr lang="en-US" altLang="zh-CN"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PR </a:t>
            </a: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提交数量：分析社区成员提交的</a:t>
            </a:r>
            <a:r>
              <a:rPr lang="en-US" altLang="zh-CN"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 PR </a:t>
            </a: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数量变化，了解代码贡献的活跃度。</a:t>
            </a:r>
            <a:endPar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a:p>
            <a:pPr marL="171450" indent="-171450" algn="just">
              <a:lnSpc>
                <a:spcPct val="130000"/>
              </a:lnSpc>
              <a:buFont typeface="Arial" panose="020B0604020202020204" pitchFamily="34" charset="0"/>
              <a:buChar char="•"/>
            </a:pPr>
            <a:r>
              <a:rPr lang="en-US" altLang="zh-CN"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Issues </a:t>
            </a: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解决速度：分析问题响应和解决的时效性，评估社区在处理问题方面的效率。</a:t>
            </a:r>
            <a:endPar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a:p>
            <a:pPr marL="171450" indent="-171450" algn="just">
              <a:lnSpc>
                <a:spcPct val="130000"/>
              </a:lnSpc>
              <a:buFont typeface="Arial" panose="020B0604020202020204" pitchFamily="34" charset="0"/>
              <a:buChar char="•"/>
            </a:pP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活跃贡献者数：统计在某段时间内活跃的贡献者数量，判断社区是否能够保持稳定的参与。</a:t>
            </a:r>
            <a:endPar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a:p>
            <a:pPr marL="171450" indent="-171450" algn="just">
              <a:lnSpc>
                <a:spcPct val="130000"/>
              </a:lnSpc>
              <a:buFont typeface="Arial" panose="020B0604020202020204" pitchFamily="34" charset="0"/>
              <a:buChar char="•"/>
            </a:pPr>
            <a:r>
              <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开发者参与度：分析开发者对讨论、代码审查等活动的参与频率。</a:t>
            </a:r>
            <a:endParaRPr lang="zh-CN" altLang="en-US"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a:p>
            <a:pPr marL="171450" indent="-171450" algn="just">
              <a:lnSpc>
                <a:spcPct val="130000"/>
              </a:lnSpc>
              <a:buFont typeface="Arial" panose="020B0604020202020204" pitchFamily="34" charset="0"/>
              <a:buChar char="•"/>
            </a:pPr>
            <a:endParaRPr lang="en-GB" altLang="zh-CN" sz="1100"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2" name="Round Same Side Corner Rectangle 4"/>
          <p:cNvSpPr/>
          <p:nvPr/>
        </p:nvSpPr>
        <p:spPr>
          <a:xfrm>
            <a:off x="5676900" y="1396365"/>
            <a:ext cx="464185" cy="5461635"/>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b="1">
              <a:solidFill>
                <a:schemeClr val="bg1"/>
              </a:solidFill>
              <a:sym typeface="Arial" panose="020B0604020202020204" pitchFamily="34" charset="0"/>
            </a:endParaRPr>
          </a:p>
        </p:txBody>
      </p:sp>
      <p:sp>
        <p:nvSpPr>
          <p:cNvPr id="51" name="左箭头 50"/>
          <p:cNvSpPr/>
          <p:nvPr userDrawn="1"/>
        </p:nvSpPr>
        <p:spPr>
          <a:xfrm>
            <a:off x="4216400" y="1609725"/>
            <a:ext cx="1924685" cy="904240"/>
          </a:xfrm>
          <a:prstGeom prst="leftArrow">
            <a:avLst>
              <a:gd name="adj1" fmla="val 57854"/>
              <a:gd name="adj2" fmla="val 50000"/>
            </a:avLst>
          </a:prstGeom>
          <a:solidFill>
            <a:srgbClr val="147D7C">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r>
              <a:rPr lang="zh-CN" altLang="en-US">
                <a:solidFill>
                  <a:srgbClr val="FFFFFF"/>
                </a:solidFill>
                <a:latin typeface="宋体" panose="02010600030101010101" pitchFamily="2" charset="-122"/>
                <a:ea typeface="宋体" panose="02010600030101010101" pitchFamily="2" charset="-122"/>
              </a:rPr>
              <a:t>活跃度的定义</a:t>
            </a:r>
            <a:endParaRPr lang="zh-CN" altLang="en-US">
              <a:solidFill>
                <a:srgbClr val="FFFFFF"/>
              </a:solidFill>
              <a:latin typeface="宋体" panose="02010600030101010101" pitchFamily="2" charset="-122"/>
              <a:ea typeface="宋体" panose="02010600030101010101" pitchFamily="2" charset="-122"/>
            </a:endParaRPr>
          </a:p>
        </p:txBody>
      </p:sp>
      <p:sp>
        <p:nvSpPr>
          <p:cNvPr id="53" name="左箭头 52"/>
          <p:cNvSpPr/>
          <p:nvPr userDrawn="1"/>
        </p:nvSpPr>
        <p:spPr>
          <a:xfrm>
            <a:off x="4216400" y="3806825"/>
            <a:ext cx="1924685" cy="904240"/>
          </a:xfrm>
          <a:prstGeom prst="leftArrow">
            <a:avLst>
              <a:gd name="adj1" fmla="val 57854"/>
              <a:gd name="adj2" fmla="val 50000"/>
            </a:avLst>
          </a:prstGeom>
          <a:solidFill>
            <a:srgbClr val="147D7C">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r>
              <a:rPr lang="zh-CN" altLang="en-US">
                <a:solidFill>
                  <a:srgbClr val="FFFFFF"/>
                </a:solidFill>
                <a:latin typeface="宋体" panose="02010600030101010101" pitchFamily="2" charset="-122"/>
                <a:ea typeface="宋体" panose="02010600030101010101" pitchFamily="2" charset="-122"/>
              </a:rPr>
              <a:t>目标用户</a:t>
            </a:r>
            <a:endParaRPr>
              <a:latin typeface="宋体" panose="02010600030101010101" pitchFamily="2" charset="-122"/>
              <a:ea typeface="宋体" panose="02010600030101010101" pitchFamily="2" charset="-122"/>
            </a:endParaRPr>
          </a:p>
        </p:txBody>
      </p:sp>
      <p:sp>
        <p:nvSpPr>
          <p:cNvPr id="54" name="右箭头 53"/>
          <p:cNvSpPr/>
          <p:nvPr userDrawn="1"/>
        </p:nvSpPr>
        <p:spPr>
          <a:xfrm>
            <a:off x="5661025" y="2618740"/>
            <a:ext cx="1819275" cy="888365"/>
          </a:xfrm>
          <a:prstGeom prst="rightArrow">
            <a:avLst>
              <a:gd name="adj1" fmla="val 60814"/>
              <a:gd name="adj2" fmla="val 54805"/>
            </a:avLst>
          </a:prstGeom>
          <a:solidFill>
            <a:srgbClr val="333F50">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r>
              <a:rPr lang="zh-CN" altLang="en-US">
                <a:solidFill>
                  <a:srgbClr val="FFFFFF"/>
                </a:solidFill>
                <a:latin typeface="宋体" panose="02010600030101010101" pitchFamily="2" charset="-122"/>
                <a:ea typeface="宋体" panose="02010600030101010101" pitchFamily="2" charset="-122"/>
              </a:rPr>
              <a:t>分析目标</a:t>
            </a:r>
            <a:endParaRPr lang="zh-CN" altLang="en-US">
              <a:solidFill>
                <a:srgbClr val="FFFFFF"/>
              </a:solidFill>
              <a:latin typeface="宋体" panose="02010600030101010101" pitchFamily="2" charset="-122"/>
              <a:ea typeface="宋体" panose="02010600030101010101" pitchFamily="2" charset="-122"/>
            </a:endParaRPr>
          </a:p>
        </p:txBody>
      </p:sp>
      <p:sp>
        <p:nvSpPr>
          <p:cNvPr id="59" name="右箭头 58"/>
          <p:cNvSpPr/>
          <p:nvPr userDrawn="1"/>
        </p:nvSpPr>
        <p:spPr>
          <a:xfrm>
            <a:off x="5676900" y="4961255"/>
            <a:ext cx="1819275" cy="888365"/>
          </a:xfrm>
          <a:prstGeom prst="rightArrow">
            <a:avLst>
              <a:gd name="adj1" fmla="val 60814"/>
              <a:gd name="adj2" fmla="val 54805"/>
            </a:avLst>
          </a:prstGeom>
          <a:solidFill>
            <a:srgbClr val="333F50">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r>
              <a:rPr lang="zh-CN" altLang="en-US">
                <a:solidFill>
                  <a:srgbClr val="FFFFFF"/>
                </a:solidFill>
                <a:latin typeface="宋体" panose="02010600030101010101" pitchFamily="2" charset="-122"/>
                <a:ea typeface="宋体" panose="02010600030101010101" pitchFamily="2" charset="-122"/>
              </a:rPr>
              <a:t>关键指标</a:t>
            </a:r>
            <a:endParaRPr lang="zh-CN" altLang="en-US">
              <a:solidFill>
                <a:srgbClr val="FFFFFF"/>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p:tgtEl>
                                          <p:spTgt spid="51"/>
                                        </p:tgtEl>
                                        <p:attrNameLst>
                                          <p:attrName>ppt_y</p:attrName>
                                        </p:attrNameLst>
                                      </p:cBhvr>
                                      <p:tavLst>
                                        <p:tav tm="0">
                                          <p:val>
                                            <p:strVal val="#ppt_y+#ppt_h*1.125000"/>
                                          </p:val>
                                        </p:tav>
                                        <p:tav tm="100000">
                                          <p:val>
                                            <p:strVal val="#ppt_y"/>
                                          </p:val>
                                        </p:tav>
                                      </p:tavLst>
                                    </p:anim>
                                    <p:animEffect transition="in" filter="wipe(up)">
                                      <p:cBhvr>
                                        <p:cTn id="12" dur="500"/>
                                        <p:tgtEl>
                                          <p:spTgt spid="5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p:tgtEl>
                                          <p:spTgt spid="33"/>
                                        </p:tgtEl>
                                        <p:attrNameLst>
                                          <p:attrName>ppt_y</p:attrName>
                                        </p:attrNameLst>
                                      </p:cBhvr>
                                      <p:tavLst>
                                        <p:tav tm="0">
                                          <p:val>
                                            <p:strVal val="#ppt_y+#ppt_h*1.125000"/>
                                          </p:val>
                                        </p:tav>
                                        <p:tav tm="100000">
                                          <p:val>
                                            <p:strVal val="#ppt_y"/>
                                          </p:val>
                                        </p:tav>
                                      </p:tavLst>
                                    </p:anim>
                                    <p:animEffect transition="in" filter="wipe(up)">
                                      <p:cBhvr>
                                        <p:cTn id="16" dur="500"/>
                                        <p:tgtEl>
                                          <p:spTgt spid="33"/>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p:tgtEl>
                                          <p:spTgt spid="35"/>
                                        </p:tgtEl>
                                        <p:attrNameLst>
                                          <p:attrName>ppt_y</p:attrName>
                                        </p:attrNameLst>
                                      </p:cBhvr>
                                      <p:tavLst>
                                        <p:tav tm="0">
                                          <p:val>
                                            <p:strVal val="#ppt_y+#ppt_h*1.125000"/>
                                          </p:val>
                                        </p:tav>
                                        <p:tav tm="100000">
                                          <p:val>
                                            <p:strVal val="#ppt_y"/>
                                          </p:val>
                                        </p:tav>
                                      </p:tavLst>
                                    </p:anim>
                                    <p:animEffect transition="in" filter="wipe(up)">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p:tgtEl>
                                          <p:spTgt spid="53"/>
                                        </p:tgtEl>
                                        <p:attrNameLst>
                                          <p:attrName>ppt_y</p:attrName>
                                        </p:attrNameLst>
                                      </p:cBhvr>
                                      <p:tavLst>
                                        <p:tav tm="0">
                                          <p:val>
                                            <p:strVal val="#ppt_y+#ppt_h*1.125000"/>
                                          </p:val>
                                        </p:tav>
                                        <p:tav tm="100000">
                                          <p:val>
                                            <p:strVal val="#ppt_y"/>
                                          </p:val>
                                        </p:tav>
                                      </p:tavLst>
                                    </p:anim>
                                    <p:animEffect transition="in" filter="wipe(up)">
                                      <p:cBhvr>
                                        <p:cTn id="26" dur="500"/>
                                        <p:tgtEl>
                                          <p:spTgt spid="53"/>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p:tgtEl>
                                          <p:spTgt spid="29"/>
                                        </p:tgtEl>
                                        <p:attrNameLst>
                                          <p:attrName>ppt_y</p:attrName>
                                        </p:attrNameLst>
                                      </p:cBhvr>
                                      <p:tavLst>
                                        <p:tav tm="0">
                                          <p:val>
                                            <p:strVal val="#ppt_y+#ppt_h*1.125000"/>
                                          </p:val>
                                        </p:tav>
                                        <p:tav tm="100000">
                                          <p:val>
                                            <p:strVal val="#ppt_y"/>
                                          </p:val>
                                        </p:tav>
                                      </p:tavLst>
                                    </p:anim>
                                    <p:animEffect transition="in" filter="wipe(up)">
                                      <p:cBhvr>
                                        <p:cTn id="30" dur="500"/>
                                        <p:tgtEl>
                                          <p:spTgt spid="29"/>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p:tgtEl>
                                          <p:spTgt spid="30"/>
                                        </p:tgtEl>
                                        <p:attrNameLst>
                                          <p:attrName>ppt_y</p:attrName>
                                        </p:attrNameLst>
                                      </p:cBhvr>
                                      <p:tavLst>
                                        <p:tav tm="0">
                                          <p:val>
                                            <p:strVal val="#ppt_y+#ppt_h*1.125000"/>
                                          </p:val>
                                        </p:tav>
                                        <p:tav tm="100000">
                                          <p:val>
                                            <p:strVal val="#ppt_y"/>
                                          </p:val>
                                        </p:tav>
                                      </p:tavLst>
                                    </p:anim>
                                    <p:animEffect transition="in" filter="wipe(up)">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p:tgtEl>
                                          <p:spTgt spid="54"/>
                                        </p:tgtEl>
                                        <p:attrNameLst>
                                          <p:attrName>ppt_y</p:attrName>
                                        </p:attrNameLst>
                                      </p:cBhvr>
                                      <p:tavLst>
                                        <p:tav tm="0">
                                          <p:val>
                                            <p:strVal val="#ppt_y+#ppt_h*1.125000"/>
                                          </p:val>
                                        </p:tav>
                                        <p:tav tm="100000">
                                          <p:val>
                                            <p:strVal val="#ppt_y"/>
                                          </p:val>
                                        </p:tav>
                                      </p:tavLst>
                                    </p:anim>
                                    <p:animEffect transition="in" filter="wipe(up)">
                                      <p:cBhvr>
                                        <p:cTn id="40" dur="500"/>
                                        <p:tgtEl>
                                          <p:spTgt spid="54"/>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p:tgtEl>
                                          <p:spTgt spid="36"/>
                                        </p:tgtEl>
                                        <p:attrNameLst>
                                          <p:attrName>ppt_y</p:attrName>
                                        </p:attrNameLst>
                                      </p:cBhvr>
                                      <p:tavLst>
                                        <p:tav tm="0">
                                          <p:val>
                                            <p:strVal val="#ppt_y+#ppt_h*1.125000"/>
                                          </p:val>
                                        </p:tav>
                                        <p:tav tm="100000">
                                          <p:val>
                                            <p:strVal val="#ppt_y"/>
                                          </p:val>
                                        </p:tav>
                                      </p:tavLst>
                                    </p:anim>
                                    <p:animEffect transition="in" filter="wipe(up)">
                                      <p:cBhvr>
                                        <p:cTn id="44" dur="500"/>
                                        <p:tgtEl>
                                          <p:spTgt spid="36"/>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p:tgtEl>
                                          <p:spTgt spid="37"/>
                                        </p:tgtEl>
                                        <p:attrNameLst>
                                          <p:attrName>ppt_y</p:attrName>
                                        </p:attrNameLst>
                                      </p:cBhvr>
                                      <p:tavLst>
                                        <p:tav tm="0">
                                          <p:val>
                                            <p:strVal val="#ppt_y+#ppt_h*1.125000"/>
                                          </p:val>
                                        </p:tav>
                                        <p:tav tm="100000">
                                          <p:val>
                                            <p:strVal val="#ppt_y"/>
                                          </p:val>
                                        </p:tav>
                                      </p:tavLst>
                                    </p:anim>
                                    <p:animEffect transition="in" filter="wipe(up)">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anim calcmode="lin" valueType="num">
                                      <p:cBhvr additive="base">
                                        <p:cTn id="53" dur="500"/>
                                        <p:tgtEl>
                                          <p:spTgt spid="59"/>
                                        </p:tgtEl>
                                        <p:attrNameLst>
                                          <p:attrName>ppt_y</p:attrName>
                                        </p:attrNameLst>
                                      </p:cBhvr>
                                      <p:tavLst>
                                        <p:tav tm="0">
                                          <p:val>
                                            <p:strVal val="#ppt_y+#ppt_h*1.125000"/>
                                          </p:val>
                                        </p:tav>
                                        <p:tav tm="100000">
                                          <p:val>
                                            <p:strVal val="#ppt_y"/>
                                          </p:val>
                                        </p:tav>
                                      </p:tavLst>
                                    </p:anim>
                                    <p:animEffect transition="in" filter="wipe(up)">
                                      <p:cBhvr>
                                        <p:cTn id="54" dur="500"/>
                                        <p:tgtEl>
                                          <p:spTgt spid="59"/>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p:tgtEl>
                                          <p:spTgt spid="38"/>
                                        </p:tgtEl>
                                        <p:attrNameLst>
                                          <p:attrName>ppt_y</p:attrName>
                                        </p:attrNameLst>
                                      </p:cBhvr>
                                      <p:tavLst>
                                        <p:tav tm="0">
                                          <p:val>
                                            <p:strVal val="#ppt_y+#ppt_h*1.125000"/>
                                          </p:val>
                                        </p:tav>
                                        <p:tav tm="100000">
                                          <p:val>
                                            <p:strVal val="#ppt_y"/>
                                          </p:val>
                                        </p:tav>
                                      </p:tavLst>
                                    </p:anim>
                                    <p:animEffect transition="in" filter="wipe(up)">
                                      <p:cBhvr>
                                        <p:cTn id="58" dur="500"/>
                                        <p:tgtEl>
                                          <p:spTgt spid="38"/>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500"/>
                                        <p:tgtEl>
                                          <p:spTgt spid="39"/>
                                        </p:tgtEl>
                                        <p:attrNameLst>
                                          <p:attrName>ppt_y</p:attrName>
                                        </p:attrNameLst>
                                      </p:cBhvr>
                                      <p:tavLst>
                                        <p:tav tm="0">
                                          <p:val>
                                            <p:strVal val="#ppt_y+#ppt_h*1.125000"/>
                                          </p:val>
                                        </p:tav>
                                        <p:tav tm="100000">
                                          <p:val>
                                            <p:strVal val="#ppt_y"/>
                                          </p:val>
                                        </p:tav>
                                      </p:tavLst>
                                    </p:anim>
                                    <p:animEffect transition="in" filter="wipe(up)">
                                      <p:cBhvr>
                                        <p:cTn id="6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35" grpId="0"/>
      <p:bldP spid="33" grpId="0"/>
      <p:bldP spid="53" grpId="0" animBg="1"/>
      <p:bldP spid="29" grpId="0"/>
      <p:bldP spid="30" grpId="0"/>
      <p:bldP spid="54" grpId="0" animBg="1"/>
      <p:bldP spid="36" grpId="0"/>
      <p:bldP spid="37" grpId="0"/>
      <p:bldP spid="59" grpId="0" animBg="1"/>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userDrawn="1"/>
        </p:nvSpPr>
        <p:spPr>
          <a:xfrm>
            <a:off x="551655" y="187280"/>
            <a:ext cx="2676525" cy="607695"/>
          </a:xfrm>
          <a:prstGeom prst="rect">
            <a:avLst/>
          </a:prstGeom>
          <a:noFill/>
        </p:spPr>
        <p:txBody>
          <a:bodyPr wrap="none" rtlCol="0" anchor="ctr">
            <a:spAutoFit/>
          </a:bodyPr>
          <a:p>
            <a:pPr algn="l">
              <a:lnSpc>
                <a:spcPct val="120000"/>
              </a:lnSpc>
            </a:pPr>
            <a:r>
              <a:rPr lang="zh-CN"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社区活跃度分析</a:t>
            </a:r>
            <a:endParaRPr lang="zh-CN"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rcRect l="1438" t="10056" r="747" b="2608"/>
          <a:stretch>
            <a:fillRect/>
          </a:stretch>
        </p:blipFill>
        <p:spPr>
          <a:xfrm>
            <a:off x="828040" y="1409065"/>
            <a:ext cx="10535920" cy="4826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3"/>
          <p:cNvGrpSpPr/>
          <p:nvPr>
            <p:custDataLst>
              <p:tags r:id="rId1"/>
            </p:custDataLst>
          </p:nvPr>
        </p:nvGrpSpPr>
        <p:grpSpPr>
          <a:xfrm>
            <a:off x="1118726" y="1651476"/>
            <a:ext cx="10051537" cy="4398861"/>
            <a:chOff x="1100786" y="1551735"/>
            <a:chExt cx="10052640" cy="4399344"/>
          </a:xfrm>
        </p:grpSpPr>
        <p:sp>
          <p:nvSpPr>
            <p:cNvPr id="3" name="Freeform 21"/>
            <p:cNvSpPr/>
            <p:nvPr>
              <p:custDataLst>
                <p:tags r:id="rId2"/>
              </p:custDataLst>
            </p:nvPr>
          </p:nvSpPr>
          <p:spPr>
            <a:xfrm rot="19805282">
              <a:off x="1456384" y="1551735"/>
              <a:ext cx="9350488" cy="4399344"/>
            </a:xfrm>
            <a:custGeom>
              <a:avLst/>
              <a:gdLst>
                <a:gd name="connsiteX0" fmla="*/ 9210674 w 9350488"/>
                <a:gd name="connsiteY0" fmla="*/ 3819266 h 4399344"/>
                <a:gd name="connsiteX1" fmla="*/ 9350488 w 9350488"/>
                <a:gd name="connsiteY1" fmla="*/ 4082226 h 4399344"/>
                <a:gd name="connsiteX2" fmla="*/ 9033370 w 9350488"/>
                <a:gd name="connsiteY2" fmla="*/ 4399344 h 4399344"/>
                <a:gd name="connsiteX3" fmla="*/ 6852320 w 9350488"/>
                <a:gd name="connsiteY3" fmla="*/ 4399344 h 4399344"/>
                <a:gd name="connsiteX4" fmla="*/ 6844759 w 9350488"/>
                <a:gd name="connsiteY4" fmla="*/ 4398581 h 4399344"/>
                <a:gd name="connsiteX5" fmla="*/ 6831730 w 9350488"/>
                <a:gd name="connsiteY5" fmla="*/ 4398964 h 4399344"/>
                <a:gd name="connsiteX6" fmla="*/ 6805150 w 9350488"/>
                <a:gd name="connsiteY6" fmla="*/ 4394589 h 4399344"/>
                <a:gd name="connsiteX7" fmla="*/ 6788410 w 9350488"/>
                <a:gd name="connsiteY7" fmla="*/ 4392901 h 4399344"/>
                <a:gd name="connsiteX8" fmla="*/ 6781081 w 9350488"/>
                <a:gd name="connsiteY8" fmla="*/ 4390626 h 4399344"/>
                <a:gd name="connsiteX9" fmla="*/ 6771692 w 9350488"/>
                <a:gd name="connsiteY9" fmla="*/ 4389080 h 4399344"/>
                <a:gd name="connsiteX10" fmla="*/ 6748678 w 9350488"/>
                <a:gd name="connsiteY10" fmla="*/ 4380567 h 4399344"/>
                <a:gd name="connsiteX11" fmla="*/ 6728884 w 9350488"/>
                <a:gd name="connsiteY11" fmla="*/ 4374423 h 4399344"/>
                <a:gd name="connsiteX12" fmla="*/ 6722076 w 9350488"/>
                <a:gd name="connsiteY12" fmla="*/ 4370728 h 4399344"/>
                <a:gd name="connsiteX13" fmla="*/ 6714626 w 9350488"/>
                <a:gd name="connsiteY13" fmla="*/ 4367972 h 4399344"/>
                <a:gd name="connsiteX14" fmla="*/ 6695104 w 9350488"/>
                <a:gd name="connsiteY14" fmla="*/ 4356088 h 4399344"/>
                <a:gd name="connsiteX15" fmla="*/ 6675017 w 9350488"/>
                <a:gd name="connsiteY15" fmla="*/ 4345185 h 4399344"/>
                <a:gd name="connsiteX16" fmla="*/ 6668890 w 9350488"/>
                <a:gd name="connsiteY16" fmla="*/ 4340130 h 4399344"/>
                <a:gd name="connsiteX17" fmla="*/ 6662274 w 9350488"/>
                <a:gd name="connsiteY17" fmla="*/ 4336102 h 4399344"/>
                <a:gd name="connsiteX18" fmla="*/ 6647012 w 9350488"/>
                <a:gd name="connsiteY18" fmla="*/ 4322079 h 4399344"/>
                <a:gd name="connsiteX19" fmla="*/ 6628085 w 9350488"/>
                <a:gd name="connsiteY19" fmla="*/ 4306462 h 4399344"/>
                <a:gd name="connsiteX20" fmla="*/ 6622029 w 9350488"/>
                <a:gd name="connsiteY20" fmla="*/ 4299122 h 4399344"/>
                <a:gd name="connsiteX21" fmla="*/ 6616378 w 9350488"/>
                <a:gd name="connsiteY21" fmla="*/ 4293931 h 4399344"/>
                <a:gd name="connsiteX22" fmla="*/ 6606505 w 9350488"/>
                <a:gd name="connsiteY22" fmla="*/ 4280307 h 4399344"/>
                <a:gd name="connsiteX23" fmla="*/ 6589361 w 9350488"/>
                <a:gd name="connsiteY23" fmla="*/ 4259529 h 4399344"/>
                <a:gd name="connsiteX24" fmla="*/ 6583143 w 9350488"/>
                <a:gd name="connsiteY24" fmla="*/ 4248073 h 4399344"/>
                <a:gd name="connsiteX25" fmla="*/ 6578683 w 9350488"/>
                <a:gd name="connsiteY25" fmla="*/ 4241920 h 4399344"/>
                <a:gd name="connsiteX26" fmla="*/ 5577164 w 9350488"/>
                <a:gd name="connsiteY26" fmla="*/ 2519482 h 4399344"/>
                <a:gd name="connsiteX27" fmla="*/ 3584720 w 9350488"/>
                <a:gd name="connsiteY27" fmla="*/ 2519482 h 4399344"/>
                <a:gd name="connsiteX28" fmla="*/ 3577151 w 9350488"/>
                <a:gd name="connsiteY28" fmla="*/ 2518719 h 4399344"/>
                <a:gd name="connsiteX29" fmla="*/ 3564128 w 9350488"/>
                <a:gd name="connsiteY29" fmla="*/ 2519102 h 4399344"/>
                <a:gd name="connsiteX30" fmla="*/ 3537559 w 9350488"/>
                <a:gd name="connsiteY30" fmla="*/ 2514728 h 4399344"/>
                <a:gd name="connsiteX31" fmla="*/ 3520810 w 9350488"/>
                <a:gd name="connsiteY31" fmla="*/ 2513039 h 4399344"/>
                <a:gd name="connsiteX32" fmla="*/ 3513476 w 9350488"/>
                <a:gd name="connsiteY32" fmla="*/ 2510763 h 4399344"/>
                <a:gd name="connsiteX33" fmla="*/ 3504091 w 9350488"/>
                <a:gd name="connsiteY33" fmla="*/ 2509217 h 4399344"/>
                <a:gd name="connsiteX34" fmla="*/ 3481082 w 9350488"/>
                <a:gd name="connsiteY34" fmla="*/ 2500707 h 4399344"/>
                <a:gd name="connsiteX35" fmla="*/ 3461284 w 9350488"/>
                <a:gd name="connsiteY35" fmla="*/ 2494561 h 4399344"/>
                <a:gd name="connsiteX36" fmla="*/ 3454474 w 9350488"/>
                <a:gd name="connsiteY36" fmla="*/ 2490865 h 4399344"/>
                <a:gd name="connsiteX37" fmla="*/ 3447024 w 9350488"/>
                <a:gd name="connsiteY37" fmla="*/ 2488109 h 4399344"/>
                <a:gd name="connsiteX38" fmla="*/ 3427503 w 9350488"/>
                <a:gd name="connsiteY38" fmla="*/ 2476226 h 4399344"/>
                <a:gd name="connsiteX39" fmla="*/ 3407416 w 9350488"/>
                <a:gd name="connsiteY39" fmla="*/ 2465323 h 4399344"/>
                <a:gd name="connsiteX40" fmla="*/ 3401290 w 9350488"/>
                <a:gd name="connsiteY40" fmla="*/ 2460268 h 4399344"/>
                <a:gd name="connsiteX41" fmla="*/ 3394672 w 9350488"/>
                <a:gd name="connsiteY41" fmla="*/ 2456239 h 4399344"/>
                <a:gd name="connsiteX42" fmla="*/ 3379407 w 9350488"/>
                <a:gd name="connsiteY42" fmla="*/ 2442213 h 4399344"/>
                <a:gd name="connsiteX43" fmla="*/ 3360484 w 9350488"/>
                <a:gd name="connsiteY43" fmla="*/ 2426600 h 4399344"/>
                <a:gd name="connsiteX44" fmla="*/ 3354430 w 9350488"/>
                <a:gd name="connsiteY44" fmla="*/ 2419263 h 4399344"/>
                <a:gd name="connsiteX45" fmla="*/ 3348776 w 9350488"/>
                <a:gd name="connsiteY45" fmla="*/ 2414068 h 4399344"/>
                <a:gd name="connsiteX46" fmla="*/ 3338897 w 9350488"/>
                <a:gd name="connsiteY46" fmla="*/ 2400437 h 4399344"/>
                <a:gd name="connsiteX47" fmla="*/ 3321761 w 9350488"/>
                <a:gd name="connsiteY47" fmla="*/ 2379667 h 4399344"/>
                <a:gd name="connsiteX48" fmla="*/ 3315545 w 9350488"/>
                <a:gd name="connsiteY48" fmla="*/ 2368216 h 4399344"/>
                <a:gd name="connsiteX49" fmla="*/ 3311081 w 9350488"/>
                <a:gd name="connsiteY49" fmla="*/ 2362057 h 4399344"/>
                <a:gd name="connsiteX50" fmla="*/ 2309562 w 9350488"/>
                <a:gd name="connsiteY50" fmla="*/ 639619 h 4399344"/>
                <a:gd name="connsiteX51" fmla="*/ 317118 w 9350488"/>
                <a:gd name="connsiteY51" fmla="*/ 639619 h 4399344"/>
                <a:gd name="connsiteX52" fmla="*/ 1 w 9350488"/>
                <a:gd name="connsiteY52" fmla="*/ 322501 h 4399344"/>
                <a:gd name="connsiteX53" fmla="*/ 317119 w 9350488"/>
                <a:gd name="connsiteY53" fmla="*/ 5383 h 4399344"/>
                <a:gd name="connsiteX54" fmla="*/ 2436279 w 9350488"/>
                <a:gd name="connsiteY54" fmla="*/ 5383 h 4399344"/>
                <a:gd name="connsiteX55" fmla="*/ 2448735 w 9350488"/>
                <a:gd name="connsiteY55" fmla="*/ 2523 h 4399344"/>
                <a:gd name="connsiteX56" fmla="*/ 2627103 w 9350488"/>
                <a:gd name="connsiteY56" fmla="*/ 31715 h 4399344"/>
                <a:gd name="connsiteX57" fmla="*/ 2650943 w 9350488"/>
                <a:gd name="connsiteY57" fmla="*/ 46228 h 4399344"/>
                <a:gd name="connsiteX58" fmla="*/ 2675472 w 9350488"/>
                <a:gd name="connsiteY58" fmla="*/ 59542 h 4399344"/>
                <a:gd name="connsiteX59" fmla="*/ 2790366 w 9350488"/>
                <a:gd name="connsiteY59" fmla="*/ 199065 h 4399344"/>
                <a:gd name="connsiteX60" fmla="*/ 2794154 w 9350488"/>
                <a:gd name="connsiteY60" fmla="*/ 211270 h 4399344"/>
                <a:gd name="connsiteX61" fmla="*/ 3767495 w 9350488"/>
                <a:gd name="connsiteY61" fmla="*/ 1885246 h 4399344"/>
                <a:gd name="connsiteX62" fmla="*/ 5703881 w 9350488"/>
                <a:gd name="connsiteY62" fmla="*/ 1885246 h 4399344"/>
                <a:gd name="connsiteX63" fmla="*/ 5716337 w 9350488"/>
                <a:gd name="connsiteY63" fmla="*/ 1882386 h 4399344"/>
                <a:gd name="connsiteX64" fmla="*/ 5894704 w 9350488"/>
                <a:gd name="connsiteY64" fmla="*/ 1911577 h 4399344"/>
                <a:gd name="connsiteX65" fmla="*/ 5930433 w 9350488"/>
                <a:gd name="connsiteY65" fmla="*/ 1933328 h 4399344"/>
                <a:gd name="connsiteX66" fmla="*/ 5943074 w 9350488"/>
                <a:gd name="connsiteY66" fmla="*/ 1939405 h 4399344"/>
                <a:gd name="connsiteX67" fmla="*/ 6044613 w 9350488"/>
                <a:gd name="connsiteY67" fmla="*/ 2051207 h 4399344"/>
                <a:gd name="connsiteX68" fmla="*/ 6057322 w 9350488"/>
                <a:gd name="connsiteY68" fmla="*/ 2083506 h 4399344"/>
                <a:gd name="connsiteX69" fmla="*/ 7035096 w 9350488"/>
                <a:gd name="connsiteY69" fmla="*/ 3765107 h 4399344"/>
                <a:gd name="connsiteX70" fmla="*/ 9033370 w 9350488"/>
                <a:gd name="connsiteY70" fmla="*/ 3765107 h 4399344"/>
                <a:gd name="connsiteX71" fmla="*/ 9210674 w 9350488"/>
                <a:gd name="connsiteY71" fmla="*/ 3819266 h 439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900">
                <a:solidFill>
                  <a:schemeClr val="tx1">
                    <a:lumMod val="75000"/>
                    <a:lumOff val="25000"/>
                  </a:schemeClr>
                </a:solidFill>
                <a:latin typeface="+mn-ea"/>
                <a:cs typeface="+mn-ea"/>
                <a:sym typeface="Arial" panose="020B0604020202020204" pitchFamily="34" charset="0"/>
              </a:endParaRPr>
            </a:p>
          </p:txBody>
        </p:sp>
        <p:sp>
          <p:nvSpPr>
            <p:cNvPr id="4" name="Rounded Rectangle 4"/>
            <p:cNvSpPr/>
            <p:nvPr>
              <p:custDataLst>
                <p:tags r:id="rId3"/>
              </p:custDataLst>
            </p:nvPr>
          </p:nvSpPr>
          <p:spPr>
            <a:xfrm rot="19805282">
              <a:off x="1100786" y="3962064"/>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900">
                <a:solidFill>
                  <a:schemeClr val="tx1">
                    <a:lumMod val="75000"/>
                    <a:lumOff val="25000"/>
                  </a:schemeClr>
                </a:solidFill>
                <a:latin typeface="+mn-ea"/>
                <a:cs typeface="+mn-ea"/>
                <a:sym typeface="Arial" panose="020B0604020202020204" pitchFamily="34" charset="0"/>
              </a:endParaRPr>
            </a:p>
          </p:txBody>
        </p:sp>
        <p:sp>
          <p:nvSpPr>
            <p:cNvPr id="5" name="Rounded Rectangle 17"/>
            <p:cNvSpPr/>
            <p:nvPr>
              <p:custDataLst>
                <p:tags r:id="rId4"/>
              </p:custDataLst>
            </p:nvPr>
          </p:nvSpPr>
          <p:spPr>
            <a:xfrm rot="19805282">
              <a:off x="2976655" y="2907046"/>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900">
                <a:solidFill>
                  <a:schemeClr val="tx1">
                    <a:lumMod val="75000"/>
                    <a:lumOff val="25000"/>
                  </a:schemeClr>
                </a:solidFill>
                <a:latin typeface="+mn-ea"/>
                <a:cs typeface="+mn-ea"/>
                <a:sym typeface="Arial" panose="020B0604020202020204" pitchFamily="34" charset="0"/>
              </a:endParaRPr>
            </a:p>
          </p:txBody>
        </p:sp>
        <p:sp>
          <p:nvSpPr>
            <p:cNvPr id="6" name="Rounded Rectangle 18"/>
            <p:cNvSpPr/>
            <p:nvPr>
              <p:custDataLst>
                <p:tags r:id="rId5"/>
              </p:custDataLst>
            </p:nvPr>
          </p:nvSpPr>
          <p:spPr>
            <a:xfrm rot="19805282">
              <a:off x="4856481" y="3966200"/>
              <a:ext cx="634909" cy="63423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900">
                <a:solidFill>
                  <a:schemeClr val="tx1">
                    <a:lumMod val="75000"/>
                    <a:lumOff val="25000"/>
                  </a:schemeClr>
                </a:solidFill>
                <a:latin typeface="+mn-ea"/>
                <a:cs typeface="+mn-ea"/>
                <a:sym typeface="Arial" panose="020B0604020202020204" pitchFamily="34" charset="0"/>
              </a:endParaRPr>
            </a:p>
          </p:txBody>
        </p:sp>
        <p:sp>
          <p:nvSpPr>
            <p:cNvPr id="7" name="Rounded Rectangle 19"/>
            <p:cNvSpPr/>
            <p:nvPr>
              <p:custDataLst>
                <p:tags r:id="rId6"/>
              </p:custDataLst>
            </p:nvPr>
          </p:nvSpPr>
          <p:spPr>
            <a:xfrm rot="19805282">
              <a:off x="6750373" y="2907049"/>
              <a:ext cx="634909" cy="63423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900">
                <a:solidFill>
                  <a:schemeClr val="tx1">
                    <a:lumMod val="75000"/>
                    <a:lumOff val="25000"/>
                  </a:schemeClr>
                </a:solidFill>
                <a:latin typeface="+mn-ea"/>
                <a:cs typeface="+mn-ea"/>
                <a:sym typeface="Arial" panose="020B0604020202020204" pitchFamily="34" charset="0"/>
              </a:endParaRPr>
            </a:p>
          </p:txBody>
        </p:sp>
        <p:sp>
          <p:nvSpPr>
            <p:cNvPr id="8" name="Rounded Rectangle 20"/>
            <p:cNvSpPr/>
            <p:nvPr>
              <p:custDataLst>
                <p:tags r:id="rId7"/>
              </p:custDataLst>
            </p:nvPr>
          </p:nvSpPr>
          <p:spPr>
            <a:xfrm rot="19805282">
              <a:off x="10518517" y="2907047"/>
              <a:ext cx="634909" cy="634236"/>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900">
                <a:solidFill>
                  <a:schemeClr val="tx1">
                    <a:lumMod val="75000"/>
                    <a:lumOff val="25000"/>
                  </a:schemeClr>
                </a:solidFill>
                <a:latin typeface="+mn-ea"/>
                <a:cs typeface="+mn-ea"/>
                <a:sym typeface="Arial" panose="020B0604020202020204" pitchFamily="34" charset="0"/>
              </a:endParaRPr>
            </a:p>
          </p:txBody>
        </p:sp>
        <p:sp>
          <p:nvSpPr>
            <p:cNvPr id="9" name="Rounded Rectangle 22"/>
            <p:cNvSpPr/>
            <p:nvPr>
              <p:custDataLst>
                <p:tags r:id="rId8"/>
              </p:custDataLst>
            </p:nvPr>
          </p:nvSpPr>
          <p:spPr>
            <a:xfrm rot="19805282">
              <a:off x="8614859" y="3962065"/>
              <a:ext cx="634909" cy="6342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900">
                <a:solidFill>
                  <a:schemeClr val="tx1">
                    <a:lumMod val="75000"/>
                    <a:lumOff val="25000"/>
                  </a:schemeClr>
                </a:solidFill>
                <a:latin typeface="+mn-ea"/>
                <a:cs typeface="+mn-ea"/>
                <a:sym typeface="Arial" panose="020B0604020202020204" pitchFamily="34" charset="0"/>
              </a:endParaRPr>
            </a:p>
          </p:txBody>
        </p:sp>
        <p:sp>
          <p:nvSpPr>
            <p:cNvPr id="10" name="Freeform 23"/>
            <p:cNvSpPr>
              <a:spLocks noEditPoints="1"/>
            </p:cNvSpPr>
            <p:nvPr>
              <p:custDataLst>
                <p:tags r:id="rId9"/>
              </p:custDataLst>
            </p:nvPr>
          </p:nvSpPr>
          <p:spPr bwMode="auto">
            <a:xfrm>
              <a:off x="3100417" y="3031426"/>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zh-CN" altLang="en-US" sz="900">
                <a:solidFill>
                  <a:schemeClr val="tx1">
                    <a:lumMod val="75000"/>
                    <a:lumOff val="25000"/>
                  </a:schemeClr>
                </a:solidFill>
                <a:latin typeface="+mn-ea"/>
                <a:cs typeface="+mn-ea"/>
                <a:sym typeface="Arial" panose="020B0604020202020204" pitchFamily="34" charset="0"/>
              </a:endParaRPr>
            </a:p>
          </p:txBody>
        </p:sp>
        <p:sp>
          <p:nvSpPr>
            <p:cNvPr id="11" name="Freeform 24"/>
            <p:cNvSpPr>
              <a:spLocks noEditPoints="1"/>
            </p:cNvSpPr>
            <p:nvPr>
              <p:custDataLst>
                <p:tags r:id="rId10"/>
              </p:custDataLst>
            </p:nvPr>
          </p:nvSpPr>
          <p:spPr bwMode="auto">
            <a:xfrm>
              <a:off x="6878905" y="3031426"/>
              <a:ext cx="377843" cy="362576"/>
            </a:xfrm>
            <a:custGeom>
              <a:avLst/>
              <a:gdLst>
                <a:gd name="T0" fmla="*/ 80 w 198"/>
                <a:gd name="T1" fmla="*/ 39 h 190"/>
                <a:gd name="T2" fmla="*/ 32 w 198"/>
                <a:gd name="T3" fmla="*/ 39 h 190"/>
                <a:gd name="T4" fmla="*/ 24 w 198"/>
                <a:gd name="T5" fmla="*/ 52 h 190"/>
                <a:gd name="T6" fmla="*/ 32 w 198"/>
                <a:gd name="T7" fmla="*/ 65 h 190"/>
                <a:gd name="T8" fmla="*/ 80 w 198"/>
                <a:gd name="T9" fmla="*/ 65 h 190"/>
                <a:gd name="T10" fmla="*/ 80 w 198"/>
                <a:gd name="T11" fmla="*/ 39 h 190"/>
                <a:gd name="T12" fmla="*/ 80 w 198"/>
                <a:gd name="T13" fmla="*/ 39 h 190"/>
                <a:gd name="T14" fmla="*/ 114 w 198"/>
                <a:gd name="T15" fmla="*/ 65 h 190"/>
                <a:gd name="T16" fmla="*/ 170 w 198"/>
                <a:gd name="T17" fmla="*/ 65 h 190"/>
                <a:gd name="T18" fmla="*/ 177 w 198"/>
                <a:gd name="T19" fmla="*/ 65 h 190"/>
                <a:gd name="T20" fmla="*/ 179 w 198"/>
                <a:gd name="T21" fmla="*/ 69 h 190"/>
                <a:gd name="T22" fmla="*/ 194 w 198"/>
                <a:gd name="T23" fmla="*/ 93 h 190"/>
                <a:gd name="T24" fmla="*/ 198 w 198"/>
                <a:gd name="T25" fmla="*/ 99 h 190"/>
                <a:gd name="T26" fmla="*/ 194 w 198"/>
                <a:gd name="T27" fmla="*/ 103 h 190"/>
                <a:gd name="T28" fmla="*/ 179 w 198"/>
                <a:gd name="T29" fmla="*/ 127 h 190"/>
                <a:gd name="T30" fmla="*/ 177 w 198"/>
                <a:gd name="T31" fmla="*/ 134 h 190"/>
                <a:gd name="T32" fmla="*/ 170 w 198"/>
                <a:gd name="T33" fmla="*/ 134 h 190"/>
                <a:gd name="T34" fmla="*/ 114 w 198"/>
                <a:gd name="T35" fmla="*/ 134 h 190"/>
                <a:gd name="T36" fmla="*/ 114 w 198"/>
                <a:gd name="T37" fmla="*/ 164 h 190"/>
                <a:gd name="T38" fmla="*/ 164 w 198"/>
                <a:gd name="T39" fmla="*/ 164 h 190"/>
                <a:gd name="T40" fmla="*/ 164 w 198"/>
                <a:gd name="T41" fmla="*/ 190 h 190"/>
                <a:gd name="T42" fmla="*/ 37 w 198"/>
                <a:gd name="T43" fmla="*/ 190 h 190"/>
                <a:gd name="T44" fmla="*/ 37 w 198"/>
                <a:gd name="T45" fmla="*/ 164 h 190"/>
                <a:gd name="T46" fmla="*/ 82 w 198"/>
                <a:gd name="T47" fmla="*/ 164 h 190"/>
                <a:gd name="T48" fmla="*/ 82 w 198"/>
                <a:gd name="T49" fmla="*/ 86 h 190"/>
                <a:gd name="T50" fmla="*/ 26 w 198"/>
                <a:gd name="T51" fmla="*/ 86 h 190"/>
                <a:gd name="T52" fmla="*/ 19 w 198"/>
                <a:gd name="T53" fmla="*/ 86 h 190"/>
                <a:gd name="T54" fmla="*/ 17 w 198"/>
                <a:gd name="T55" fmla="*/ 80 h 190"/>
                <a:gd name="T56" fmla="*/ 2 w 198"/>
                <a:gd name="T57" fmla="*/ 56 h 190"/>
                <a:gd name="T58" fmla="*/ 0 w 198"/>
                <a:gd name="T59" fmla="*/ 52 h 190"/>
                <a:gd name="T60" fmla="*/ 2 w 198"/>
                <a:gd name="T61" fmla="*/ 45 h 190"/>
                <a:gd name="T62" fmla="*/ 17 w 198"/>
                <a:gd name="T63" fmla="*/ 21 h 190"/>
                <a:gd name="T64" fmla="*/ 19 w 198"/>
                <a:gd name="T65" fmla="*/ 17 h 190"/>
                <a:gd name="T66" fmla="*/ 26 w 198"/>
                <a:gd name="T67" fmla="*/ 17 h 190"/>
                <a:gd name="T68" fmla="*/ 82 w 198"/>
                <a:gd name="T69" fmla="*/ 17 h 190"/>
                <a:gd name="T70" fmla="*/ 82 w 198"/>
                <a:gd name="T71" fmla="*/ 13 h 190"/>
                <a:gd name="T72" fmla="*/ 99 w 198"/>
                <a:gd name="T73" fmla="*/ 0 h 190"/>
                <a:gd name="T74" fmla="*/ 114 w 198"/>
                <a:gd name="T75" fmla="*/ 13 h 190"/>
                <a:gd name="T76" fmla="*/ 114 w 198"/>
                <a:gd name="T77" fmla="*/ 65 h 190"/>
                <a:gd name="T78" fmla="*/ 114 w 198"/>
                <a:gd name="T79" fmla="*/ 65 h 190"/>
                <a:gd name="T80" fmla="*/ 166 w 198"/>
                <a:gd name="T81" fmla="*/ 84 h 190"/>
                <a:gd name="T82" fmla="*/ 116 w 198"/>
                <a:gd name="T83" fmla="*/ 84 h 190"/>
                <a:gd name="T84" fmla="*/ 116 w 198"/>
                <a:gd name="T85" fmla="*/ 112 h 190"/>
                <a:gd name="T86" fmla="*/ 166 w 198"/>
                <a:gd name="T87" fmla="*/ 112 h 190"/>
                <a:gd name="T88" fmla="*/ 175 w 198"/>
                <a:gd name="T89" fmla="*/ 99 h 190"/>
                <a:gd name="T90" fmla="*/ 166 w 198"/>
                <a:gd name="T9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zh-CN" altLang="en-US" sz="900">
                <a:solidFill>
                  <a:schemeClr val="tx1">
                    <a:lumMod val="75000"/>
                    <a:lumOff val="25000"/>
                  </a:schemeClr>
                </a:solidFill>
                <a:latin typeface="+mn-ea"/>
                <a:cs typeface="+mn-ea"/>
                <a:sym typeface="Arial" panose="020B0604020202020204" pitchFamily="34" charset="0"/>
              </a:endParaRPr>
            </a:p>
          </p:txBody>
        </p:sp>
        <p:sp>
          <p:nvSpPr>
            <p:cNvPr id="12" name="Freeform 25"/>
            <p:cNvSpPr>
              <a:spLocks noEditPoints="1"/>
            </p:cNvSpPr>
            <p:nvPr>
              <p:custDataLst>
                <p:tags r:id="rId11"/>
              </p:custDataLst>
            </p:nvPr>
          </p:nvSpPr>
          <p:spPr bwMode="auto">
            <a:xfrm>
              <a:off x="5005051" y="4114114"/>
              <a:ext cx="337768" cy="3301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zh-CN" altLang="en-US" sz="900">
                <a:solidFill>
                  <a:schemeClr val="tx1">
                    <a:lumMod val="75000"/>
                    <a:lumOff val="25000"/>
                  </a:schemeClr>
                </a:solidFill>
                <a:latin typeface="+mn-ea"/>
                <a:cs typeface="+mn-ea"/>
                <a:sym typeface="Arial" panose="020B0604020202020204" pitchFamily="34" charset="0"/>
              </a:endParaRPr>
            </a:p>
          </p:txBody>
        </p:sp>
        <p:sp>
          <p:nvSpPr>
            <p:cNvPr id="13" name="Freeform 26"/>
            <p:cNvSpPr>
              <a:spLocks noEditPoints="1"/>
            </p:cNvSpPr>
            <p:nvPr>
              <p:custDataLst>
                <p:tags r:id="rId12"/>
              </p:custDataLst>
            </p:nvPr>
          </p:nvSpPr>
          <p:spPr bwMode="auto">
            <a:xfrm>
              <a:off x="8773924" y="4087398"/>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zh-CN" altLang="en-US" sz="900">
                <a:solidFill>
                  <a:schemeClr val="tx1">
                    <a:lumMod val="75000"/>
                    <a:lumOff val="25000"/>
                  </a:schemeClr>
                </a:solidFill>
                <a:latin typeface="+mn-ea"/>
                <a:cs typeface="+mn-ea"/>
                <a:sym typeface="Arial" panose="020B0604020202020204" pitchFamily="34" charset="0"/>
              </a:endParaRPr>
            </a:p>
          </p:txBody>
        </p:sp>
      </p:grpSp>
      <p:cxnSp>
        <p:nvCxnSpPr>
          <p:cNvPr id="15" name="Straight Arrow Connector 40"/>
          <p:cNvCxnSpPr/>
          <p:nvPr>
            <p:custDataLst>
              <p:tags r:id="rId13"/>
            </p:custDataLst>
          </p:nvPr>
        </p:nvCxnSpPr>
        <p:spPr>
          <a:xfrm>
            <a:off x="7067719" y="3842209"/>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41"/>
          <p:cNvCxnSpPr/>
          <p:nvPr>
            <p:custDataLst>
              <p:tags r:id="rId14"/>
            </p:custDataLst>
          </p:nvPr>
        </p:nvCxnSpPr>
        <p:spPr>
          <a:xfrm flipV="1">
            <a:off x="8951238" y="2881890"/>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42"/>
          <p:cNvCxnSpPr/>
          <p:nvPr>
            <p:custDataLst>
              <p:tags r:id="rId15"/>
            </p:custDataLst>
          </p:nvPr>
        </p:nvCxnSpPr>
        <p:spPr>
          <a:xfrm flipV="1">
            <a:off x="1304531" y="3130997"/>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userDrawn="1"/>
        </p:nvSpPr>
        <p:spPr>
          <a:xfrm>
            <a:off x="551655" y="187280"/>
            <a:ext cx="2676525" cy="607695"/>
          </a:xfrm>
          <a:prstGeom prst="rect">
            <a:avLst/>
          </a:prstGeom>
          <a:noFill/>
        </p:spPr>
        <p:txBody>
          <a:bodyPr wrap="none" rtlCol="0" anchor="ctr">
            <a:spAutoFit/>
          </a:bodyPr>
          <a:p>
            <a:pPr algn="l">
              <a:lnSpc>
                <a:spcPct val="120000"/>
              </a:lnSpc>
            </a:pPr>
            <a:r>
              <a:rPr lang="zh-CN"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社区活跃度分析</a:t>
            </a:r>
            <a:endParaRPr lang="zh-CN"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cxnSp>
        <p:nvCxnSpPr>
          <p:cNvPr id="34" name="Straight Arrow Connector 42"/>
          <p:cNvCxnSpPr/>
          <p:nvPr>
            <p:custDataLst>
              <p:tags r:id="rId16"/>
            </p:custDataLst>
          </p:nvPr>
        </p:nvCxnSpPr>
        <p:spPr>
          <a:xfrm flipV="1">
            <a:off x="5319600" y="3008890"/>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userDrawn="1"/>
        </p:nvSpPr>
        <p:spPr>
          <a:xfrm>
            <a:off x="0" y="1579395"/>
            <a:ext cx="2752600" cy="1429507"/>
          </a:xfrm>
          <a:prstGeom prst="rect">
            <a:avLst/>
          </a:prstGeom>
          <a:noFill/>
        </p:spPr>
        <p:txBody>
          <a:bodyPr wrap="square" rtlCol="0" anchor="ctr">
            <a:noAutofit/>
          </a:bodyPr>
          <a:p>
            <a:pPr algn="l">
              <a:lnSpc>
                <a:spcPct val="120000"/>
              </a:lnSpc>
            </a:pPr>
            <a:r>
              <a:rPr lang="zh-CN" altLang="en-US" sz="11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活跃高峰时段</a:t>
            </a: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：周中和季度初贡献量最高</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l">
              <a:lnSpc>
                <a:spcPct val="120000"/>
              </a:lnSpc>
            </a:pPr>
            <a:endParaRPr lang="en-US" altLang="zh-CN"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l">
              <a:lnSpc>
                <a:spcPct val="120000"/>
              </a:lnSpc>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从时序数据中可以发现，社区的贡献量在每周的中期（例如周二到周四）和季度初期时最高。这可能是因为开发者在这些时段有更多时间集中精力在开源项目上。</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38" name="文本框 37"/>
          <p:cNvSpPr txBox="1"/>
          <p:nvPr userDrawn="1"/>
        </p:nvSpPr>
        <p:spPr>
          <a:xfrm>
            <a:off x="3825693" y="1440968"/>
            <a:ext cx="2987777" cy="1449562"/>
          </a:xfrm>
          <a:prstGeom prst="rect">
            <a:avLst/>
          </a:prstGeom>
          <a:noFill/>
        </p:spPr>
        <p:txBody>
          <a:bodyPr wrap="square" rtlCol="0" anchor="ctr">
            <a:noAutofit/>
          </a:bodyPr>
          <a:p>
            <a:pPr marL="0" indent="0" algn="l" defTabSz="0" rtl="0" eaLnBrk="1" latinLnBrk="0" hangingPunct="1">
              <a:lnSpc>
                <a:spcPct val="120000"/>
              </a:lnSpc>
              <a:spcBef>
                <a:spcPct val="0"/>
              </a:spcBef>
              <a:spcAft>
                <a:spcPct val="0"/>
              </a:spcAft>
              <a:buNone/>
            </a:pPr>
            <a:r>
              <a:rPr lang="zh-CN" altLang="en-US" sz="11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活动类型：</a:t>
            </a: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PR 提交占比最高，但 Issue 处理效率波动较大</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marL="0" indent="0" algn="l" defTabSz="0" rtl="0" eaLnBrk="1" latinLnBrk="0" hangingPunct="1">
              <a:lnSpc>
                <a:spcPct val="120000"/>
              </a:lnSpc>
              <a:spcBef>
                <a:spcPct val="0"/>
              </a:spcBef>
              <a:spcAft>
                <a:spcPct val="0"/>
              </a:spcAft>
              <a:buNone/>
            </a:pP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marL="0" indent="0" algn="l" defTabSz="0" rtl="0" eaLnBrk="1" latinLnBrk="0" hangingPunct="1">
              <a:lnSpc>
                <a:spcPct val="120000"/>
              </a:lnSpc>
              <a:spcBef>
                <a:spcPct val="0"/>
              </a:spcBef>
              <a:spcAft>
                <a:spcPct val="0"/>
              </a:spcAft>
              <a:buNone/>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大多数开发者倾向于提交PR（代码贡献），而问题解决的效率存在波动，这可能是因为部分开发者集中在提交代码，而问题处理的分配较为分散，且涉及更多的审查和讨论。</a:t>
            </a:r>
            <a:endParaRPr lang="zh-CN" altLang="en-US" dirty="0">
              <a:solidFill>
                <a:schemeClr val="tx1">
                  <a:lumMod val="75000"/>
                  <a:lumOff val="25000"/>
                </a:schemeClr>
              </a:solidFill>
            </a:endParaRPr>
          </a:p>
        </p:txBody>
      </p:sp>
      <p:sp>
        <p:nvSpPr>
          <p:cNvPr id="39" name="文本框 38"/>
          <p:cNvSpPr txBox="1"/>
          <p:nvPr userDrawn="1"/>
        </p:nvSpPr>
        <p:spPr>
          <a:xfrm>
            <a:off x="8452644" y="1440968"/>
            <a:ext cx="2721901" cy="1440881"/>
          </a:xfrm>
          <a:prstGeom prst="rect">
            <a:avLst/>
          </a:prstGeom>
          <a:noFill/>
        </p:spPr>
        <p:txBody>
          <a:bodyPr wrap="square" rtlCol="0" anchor="ctr">
            <a:noAutofit/>
          </a:bodyPr>
          <a:p>
            <a:pPr algn="l">
              <a:lnSpc>
                <a:spcPct val="120000"/>
              </a:lnSpc>
            </a:pPr>
            <a:r>
              <a:rPr lang="zh-CN" altLang="en-US" sz="11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异常点：</a:t>
            </a: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某些时间点活跃度显著增加（例如新版本发布）</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l">
              <a:lnSpc>
                <a:spcPct val="120000"/>
              </a:lnSpc>
            </a:pP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l">
              <a:lnSpc>
                <a:spcPct val="120000"/>
              </a:lnSpc>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在某些特定事件（如新版本发布、社区活动等）发生时，社区的活跃度会出现突增。这类异常波动可以帮助管理者判断社区活动的相关因素。</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cxnSp>
        <p:nvCxnSpPr>
          <p:cNvPr id="40" name="Straight Arrow Connector 40"/>
          <p:cNvCxnSpPr/>
          <p:nvPr>
            <p:custDataLst>
              <p:tags r:id="rId17"/>
            </p:custDataLst>
          </p:nvPr>
        </p:nvCxnSpPr>
        <p:spPr>
          <a:xfrm>
            <a:off x="3311791" y="3842176"/>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userDrawn="1"/>
        </p:nvSpPr>
        <p:spPr>
          <a:xfrm>
            <a:off x="2104383" y="4811721"/>
            <a:ext cx="2506897" cy="739368"/>
          </a:xfrm>
          <a:prstGeom prst="rect">
            <a:avLst/>
          </a:prstGeom>
          <a:noFill/>
        </p:spPr>
        <p:txBody>
          <a:bodyPr wrap="square" rtlCol="0" anchor="ctr">
            <a:noAutofit/>
          </a:bodyPr>
          <a:p>
            <a:pPr algn="l">
              <a:lnSpc>
                <a:spcPct val="120000"/>
              </a:lnSpc>
            </a:pPr>
            <a:r>
              <a:rPr lang="zh-CN" altLang="en-US" sz="11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优化社区管理：</a:t>
            </a:r>
            <a:r>
              <a:rPr lang="en-US" altLang="zh-CN"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 </a:t>
            </a: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结合社区的高峰期和低谷期，合理安排资源和活动，确保在活跃期有足够的支持。</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42" name="文本框 41"/>
          <p:cNvSpPr txBox="1"/>
          <p:nvPr userDrawn="1"/>
        </p:nvSpPr>
        <p:spPr>
          <a:xfrm>
            <a:off x="5570742" y="4811721"/>
            <a:ext cx="2637341" cy="739368"/>
          </a:xfrm>
          <a:prstGeom prst="rect">
            <a:avLst/>
          </a:prstGeom>
          <a:noFill/>
        </p:spPr>
        <p:txBody>
          <a:bodyPr wrap="square" rtlCol="0" anchor="ctr">
            <a:noAutofit/>
          </a:bodyPr>
          <a:p>
            <a:pPr algn="l">
              <a:lnSpc>
                <a:spcPct val="120000"/>
              </a:lnSpc>
            </a:pPr>
            <a:r>
              <a:rPr lang="zh-CN" altLang="en-US" sz="11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加强问题处理：</a:t>
            </a:r>
            <a:r>
              <a:rPr lang="en-US" altLang="zh-CN"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 </a:t>
            </a: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对于波动较大的问题处理效率，可以考虑优化问题的分配机制，确保关键问题能够尽快得到解决。</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43" name="文本框 42"/>
          <p:cNvSpPr txBox="1"/>
          <p:nvPr userDrawn="1"/>
        </p:nvSpPr>
        <p:spPr>
          <a:xfrm>
            <a:off x="9434153" y="4811721"/>
            <a:ext cx="2506897" cy="739368"/>
          </a:xfrm>
          <a:prstGeom prst="rect">
            <a:avLst/>
          </a:prstGeom>
          <a:noFill/>
        </p:spPr>
        <p:txBody>
          <a:bodyPr wrap="square" rtlCol="0" anchor="ctr">
            <a:noAutofit/>
          </a:bodyPr>
          <a:p>
            <a:pPr algn="l">
              <a:lnSpc>
                <a:spcPct val="120000"/>
              </a:lnSpc>
            </a:pPr>
            <a:r>
              <a:rPr lang="zh-CN" altLang="en-US" sz="11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活动调度：</a:t>
            </a:r>
            <a:r>
              <a:rPr lang="en-US" altLang="zh-CN"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 </a:t>
            </a: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在活跃时段安排重点的社区活动，激励开发者保持持续贡献。</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cxnSp>
        <p:nvCxnSpPr>
          <p:cNvPr id="44" name="Straight Arrow Connector 40"/>
          <p:cNvCxnSpPr/>
          <p:nvPr>
            <p:custDataLst>
              <p:tags r:id="rId18"/>
            </p:custDataLst>
          </p:nvPr>
        </p:nvCxnSpPr>
        <p:spPr>
          <a:xfrm>
            <a:off x="10986283" y="3842176"/>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Freeform 66"/>
          <p:cNvSpPr>
            <a:spLocks noEditPoints="1"/>
          </p:cNvSpPr>
          <p:nvPr/>
        </p:nvSpPr>
        <p:spPr bwMode="auto">
          <a:xfrm>
            <a:off x="10672175" y="3130997"/>
            <a:ext cx="375016" cy="362547"/>
          </a:xfrm>
          <a:custGeom>
            <a:avLst/>
            <a:gdLst>
              <a:gd name="T0" fmla="*/ 20 w 96"/>
              <a:gd name="T1" fmla="*/ 86 h 101"/>
              <a:gd name="T2" fmla="*/ 7 w 96"/>
              <a:gd name="T3" fmla="*/ 58 h 101"/>
              <a:gd name="T4" fmla="*/ 18 w 96"/>
              <a:gd name="T5" fmla="*/ 29 h 101"/>
              <a:gd name="T6" fmla="*/ 42 w 96"/>
              <a:gd name="T7" fmla="*/ 17 h 101"/>
              <a:gd name="T8" fmla="*/ 41 w 96"/>
              <a:gd name="T9" fmla="*/ 9 h 101"/>
              <a:gd name="T10" fmla="*/ 36 w 96"/>
              <a:gd name="T11" fmla="*/ 10 h 101"/>
              <a:gd name="T12" fmla="*/ 35 w 96"/>
              <a:gd name="T13" fmla="*/ 5 h 101"/>
              <a:gd name="T14" fmla="*/ 48 w 96"/>
              <a:gd name="T15" fmla="*/ 3 h 101"/>
              <a:gd name="T16" fmla="*/ 49 w 96"/>
              <a:gd name="T17" fmla="*/ 8 h 101"/>
              <a:gd name="T18" fmla="*/ 44 w 96"/>
              <a:gd name="T19" fmla="*/ 9 h 101"/>
              <a:gd name="T20" fmla="*/ 46 w 96"/>
              <a:gd name="T21" fmla="*/ 16 h 101"/>
              <a:gd name="T22" fmla="*/ 74 w 96"/>
              <a:gd name="T23" fmla="*/ 27 h 101"/>
              <a:gd name="T24" fmla="*/ 87 w 96"/>
              <a:gd name="T25" fmla="*/ 54 h 101"/>
              <a:gd name="T26" fmla="*/ 77 w 96"/>
              <a:gd name="T27" fmla="*/ 83 h 101"/>
              <a:gd name="T28" fmla="*/ 75 w 96"/>
              <a:gd name="T29" fmla="*/ 85 h 101"/>
              <a:gd name="T30" fmla="*/ 79 w 96"/>
              <a:gd name="T31" fmla="*/ 101 h 101"/>
              <a:gd name="T32" fmla="*/ 74 w 96"/>
              <a:gd name="T33" fmla="*/ 101 h 101"/>
              <a:gd name="T34" fmla="*/ 63 w 96"/>
              <a:gd name="T35" fmla="*/ 93 h 101"/>
              <a:gd name="T36" fmla="*/ 49 w 96"/>
              <a:gd name="T37" fmla="*/ 96 h 101"/>
              <a:gd name="T38" fmla="*/ 32 w 96"/>
              <a:gd name="T39" fmla="*/ 93 h 101"/>
              <a:gd name="T40" fmla="*/ 22 w 96"/>
              <a:gd name="T41" fmla="*/ 101 h 101"/>
              <a:gd name="T42" fmla="*/ 17 w 96"/>
              <a:gd name="T43" fmla="*/ 101 h 101"/>
              <a:gd name="T44" fmla="*/ 21 w 96"/>
              <a:gd name="T45" fmla="*/ 86 h 101"/>
              <a:gd name="T46" fmla="*/ 20 w 96"/>
              <a:gd name="T47" fmla="*/ 86 h 101"/>
              <a:gd name="T48" fmla="*/ 82 w 96"/>
              <a:gd name="T49" fmla="*/ 6 h 101"/>
              <a:gd name="T50" fmla="*/ 60 w 96"/>
              <a:gd name="T51" fmla="*/ 11 h 101"/>
              <a:gd name="T52" fmla="*/ 92 w 96"/>
              <a:gd name="T53" fmla="*/ 31 h 101"/>
              <a:gd name="T54" fmla="*/ 88 w 96"/>
              <a:gd name="T55" fmla="*/ 9 h 101"/>
              <a:gd name="T56" fmla="*/ 92 w 96"/>
              <a:gd name="T57" fmla="*/ 3 h 101"/>
              <a:gd name="T58" fmla="*/ 86 w 96"/>
              <a:gd name="T59" fmla="*/ 0 h 101"/>
              <a:gd name="T60" fmla="*/ 82 w 96"/>
              <a:gd name="T61" fmla="*/ 6 h 101"/>
              <a:gd name="T62" fmla="*/ 14 w 96"/>
              <a:gd name="T63" fmla="*/ 6 h 101"/>
              <a:gd name="T64" fmla="*/ 10 w 96"/>
              <a:gd name="T65" fmla="*/ 0 h 101"/>
              <a:gd name="T66" fmla="*/ 4 w 96"/>
              <a:gd name="T67" fmla="*/ 3 h 101"/>
              <a:gd name="T68" fmla="*/ 8 w 96"/>
              <a:gd name="T69" fmla="*/ 9 h 101"/>
              <a:gd name="T70" fmla="*/ 4 w 96"/>
              <a:gd name="T71" fmla="*/ 31 h 101"/>
              <a:gd name="T72" fmla="*/ 36 w 96"/>
              <a:gd name="T73" fmla="*/ 11 h 101"/>
              <a:gd name="T74" fmla="*/ 14 w 96"/>
              <a:gd name="T75" fmla="*/ 6 h 101"/>
              <a:gd name="T76" fmla="*/ 43 w 96"/>
              <a:gd name="T77" fmla="*/ 54 h 101"/>
              <a:gd name="T78" fmla="*/ 42 w 96"/>
              <a:gd name="T79" fmla="*/ 56 h 101"/>
              <a:gd name="T80" fmla="*/ 22 w 96"/>
              <a:gd name="T81" fmla="*/ 61 h 101"/>
              <a:gd name="T82" fmla="*/ 22 w 96"/>
              <a:gd name="T83" fmla="*/ 64 h 101"/>
              <a:gd name="T84" fmla="*/ 43 w 96"/>
              <a:gd name="T85" fmla="*/ 59 h 101"/>
              <a:gd name="T86" fmla="*/ 46 w 96"/>
              <a:gd name="T87" fmla="*/ 61 h 101"/>
              <a:gd name="T88" fmla="*/ 54 w 96"/>
              <a:gd name="T89" fmla="*/ 58 h 101"/>
              <a:gd name="T90" fmla="*/ 50 w 96"/>
              <a:gd name="T91" fmla="*/ 50 h 101"/>
              <a:gd name="T92" fmla="*/ 49 w 96"/>
              <a:gd name="T93" fmla="*/ 50 h 101"/>
              <a:gd name="T94" fmla="*/ 41 w 96"/>
              <a:gd name="T95" fmla="*/ 37 h 101"/>
              <a:gd name="T96" fmla="*/ 38 w 96"/>
              <a:gd name="T97" fmla="*/ 39 h 101"/>
              <a:gd name="T98" fmla="*/ 44 w 96"/>
              <a:gd name="T99" fmla="*/ 52 h 101"/>
              <a:gd name="T100" fmla="*/ 43 w 96"/>
              <a:gd name="T101" fmla="*/ 54 h 101"/>
              <a:gd name="T102" fmla="*/ 18 w 96"/>
              <a:gd name="T103" fmla="*/ 58 h 101"/>
              <a:gd name="T104" fmla="*/ 28 w 96"/>
              <a:gd name="T105" fmla="*/ 78 h 101"/>
              <a:gd name="T106" fmla="*/ 49 w 96"/>
              <a:gd name="T107" fmla="*/ 85 h 101"/>
              <a:gd name="T108" fmla="*/ 69 w 96"/>
              <a:gd name="T109" fmla="*/ 76 h 101"/>
              <a:gd name="T110" fmla="*/ 76 w 96"/>
              <a:gd name="T111" fmla="*/ 55 h 101"/>
              <a:gd name="T112" fmla="*/ 67 w 96"/>
              <a:gd name="T113" fmla="*/ 35 h 101"/>
              <a:gd name="T114" fmla="*/ 46 w 96"/>
              <a:gd name="T115" fmla="*/ 27 h 101"/>
              <a:gd name="T116" fmla="*/ 26 w 96"/>
              <a:gd name="T117" fmla="*/ 37 h 101"/>
              <a:gd name="T118" fmla="*/ 18 w 96"/>
              <a:gd name="T1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rgbClr val="FFFFFF">
              <a:alpha val="100000"/>
            </a:srgbClr>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a:solidFill>
                <a:schemeClr val="tx1">
                  <a:lumMod val="75000"/>
                  <a:lumOff val="25000"/>
                </a:schemeClr>
              </a:solidFill>
              <a:latin typeface="+mn-ea"/>
              <a:sym typeface="Arial" panose="020B0604020202020204" pitchFamily="34" charset="0"/>
            </a:endParaRPr>
          </a:p>
        </p:txBody>
      </p:sp>
      <p:sp>
        <p:nvSpPr>
          <p:cNvPr id="65" name="Freeform 67"/>
          <p:cNvSpPr>
            <a:spLocks noEditPoints="1"/>
          </p:cNvSpPr>
          <p:nvPr/>
        </p:nvSpPr>
        <p:spPr bwMode="auto">
          <a:xfrm>
            <a:off x="1205650" y="4213593"/>
            <a:ext cx="462551" cy="356807"/>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FFFFFF">
              <a:alpha val="100000"/>
            </a:srgbClr>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a:solidFill>
                <a:schemeClr val="tx1">
                  <a:lumMod val="75000"/>
                  <a:lumOff val="25000"/>
                </a:schemeClr>
              </a:solidFill>
              <a:latin typeface="+mn-ea"/>
              <a:sym typeface="Arial" panose="020B0604020202020204" pitchFamily="34" charset="0"/>
            </a:endParaRPr>
          </a:p>
        </p:txBody>
      </p:sp>
      <p:sp>
        <p:nvSpPr>
          <p:cNvPr id="47" name="文本框 46"/>
          <p:cNvSpPr txBox="1"/>
          <p:nvPr userDrawn="1"/>
        </p:nvSpPr>
        <p:spPr>
          <a:xfrm>
            <a:off x="0" y="1147534"/>
            <a:ext cx="868680" cy="423545"/>
          </a:xfrm>
          <a:prstGeom prst="rect">
            <a:avLst/>
          </a:prstGeom>
          <a:noFill/>
        </p:spPr>
        <p:txBody>
          <a:bodyPr wrap="none" rtlCol="0" anchor="ctr">
            <a:spAutoFit/>
          </a:bodyPr>
          <a:p>
            <a:pPr>
              <a:lnSpc>
                <a:spcPct val="120000"/>
              </a:lnSpc>
            </a:pPr>
            <a:r>
              <a:rPr lang="zh-CN" altLang="en-US" dirty="0">
                <a:solidFill>
                  <a:schemeClr val="tx1">
                    <a:lumMod val="75000"/>
                    <a:lumOff val="25000"/>
                  </a:schemeClr>
                </a:solidFill>
                <a:latin typeface="宋体" panose="02010600030101010101" pitchFamily="2" charset="-122"/>
                <a:ea typeface="宋体" panose="02010600030101010101" pitchFamily="2" charset="-122"/>
              </a:rPr>
              <a:t>结果：</a:t>
            </a:r>
            <a:endParaRPr lang="zh-CN" altLang="en-US"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48" name="文本框 47"/>
          <p:cNvSpPr txBox="1"/>
          <p:nvPr userDrawn="1"/>
        </p:nvSpPr>
        <p:spPr>
          <a:xfrm>
            <a:off x="747769" y="5119197"/>
            <a:ext cx="868680" cy="423545"/>
          </a:xfrm>
          <a:prstGeom prst="rect">
            <a:avLst/>
          </a:prstGeom>
          <a:noFill/>
        </p:spPr>
        <p:txBody>
          <a:bodyPr wrap="none" rtlCol="0" anchor="ctr">
            <a:spAutoFit/>
          </a:bodyPr>
          <a:p>
            <a:pPr>
              <a:lnSpc>
                <a:spcPct val="120000"/>
              </a:lnSpc>
            </a:pPr>
            <a:r>
              <a:rPr lang="zh-CN" altLang="en-US" dirty="0">
                <a:solidFill>
                  <a:schemeClr val="tx1">
                    <a:lumMod val="75000"/>
                    <a:lumOff val="25000"/>
                  </a:schemeClr>
                </a:solidFill>
                <a:latin typeface="宋体" panose="02010600030101010101" pitchFamily="2" charset="-122"/>
                <a:ea typeface="宋体" panose="02010600030101010101" pitchFamily="2" charset="-122"/>
              </a:rPr>
              <a:t>建议：</a:t>
            </a:r>
            <a:endParaRPr lang="zh-CN" altLang="en-US"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wipe(down)">
                                      <p:cBhvr>
                                        <p:cTn id="10" dur="500"/>
                                        <p:tgtEl>
                                          <p:spTgt spid="6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wipe(down)">
                                      <p:cBhvr>
                                        <p:cTn id="13" dur="500"/>
                                        <p:tgtEl>
                                          <p:spTgt spid="6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blinds(horizontal)">
                                      <p:cBhvr>
                                        <p:cTn id="18" dur="500"/>
                                        <p:tgtEl>
                                          <p:spTgt spid="4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linds(horizontal)">
                                      <p:cBhvr>
                                        <p:cTn id="21" dur="500"/>
                                        <p:tgtEl>
                                          <p:spTgt spid="38"/>
                                        </p:tgtEl>
                                      </p:cBhvr>
                                    </p:animEffect>
                                  </p:childTnLst>
                                </p:cTn>
                              </p:par>
                              <p:par>
                                <p:cTn id="22" presetID="22" presetClass="entr" presetSubtype="4"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par>
                                <p:cTn id="28" presetID="22" presetClass="entr" presetSubtype="4"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down)">
                                      <p:cBhvr>
                                        <p:cTn id="30" dur="500"/>
                                        <p:tgtEl>
                                          <p:spTgt spid="3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par>
                                <p:cTn id="34" presetID="22" presetClass="entr" presetSubtype="4"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down)">
                                      <p:cBhvr>
                                        <p:cTn id="41" dur="500"/>
                                        <p:tgtEl>
                                          <p:spTgt spid="4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blinds(horizontal)">
                                      <p:cBhvr>
                                        <p:cTn id="44" dur="500"/>
                                        <p:tgtEl>
                                          <p:spTgt spid="42"/>
                                        </p:tgtEl>
                                      </p:cBhvr>
                                    </p:animEffect>
                                  </p:childTnLst>
                                </p:cTn>
                              </p:par>
                              <p:par>
                                <p:cTn id="45" presetID="22" presetClass="entr" presetSubtype="1"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up)">
                                      <p:cBhvr>
                                        <p:cTn id="47" dur="500"/>
                                        <p:tgtEl>
                                          <p:spTgt spid="4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blinds(horizontal)">
                                      <p:cBhvr>
                                        <p:cTn id="50" dur="500"/>
                                        <p:tgtEl>
                                          <p:spTgt spid="41"/>
                                        </p:tgtEl>
                                      </p:cBhvr>
                                    </p:animEffect>
                                  </p:childTnLst>
                                </p:cTn>
                              </p:par>
                              <p:par>
                                <p:cTn id="51" presetID="22" presetClass="entr" presetSubtype="1"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up)">
                                      <p:cBhvr>
                                        <p:cTn id="53" dur="500"/>
                                        <p:tgtEl>
                                          <p:spTgt spid="15"/>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blinds(horizontal)">
                                      <p:cBhvr>
                                        <p:cTn id="56" dur="500"/>
                                        <p:tgtEl>
                                          <p:spTgt spid="43"/>
                                        </p:tgtEl>
                                      </p:cBhvr>
                                    </p:animEffect>
                                  </p:childTnLst>
                                </p:cTn>
                              </p:par>
                              <p:par>
                                <p:cTn id="57" presetID="22" presetClass="entr" presetSubtype="1"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up)">
                                      <p:cBhvr>
                                        <p:cTn id="5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38" grpId="0"/>
      <p:bldP spid="35" grpId="0"/>
      <p:bldP spid="39" grpId="0"/>
      <p:bldP spid="42" grpId="0"/>
      <p:bldP spid="41" grpId="0"/>
      <p:bldP spid="43" grpId="0"/>
      <p:bldP spid="47"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userDrawn="1"/>
        </p:nvSpPr>
        <p:spPr>
          <a:xfrm>
            <a:off x="551655" y="187280"/>
            <a:ext cx="2676525" cy="607695"/>
          </a:xfrm>
          <a:prstGeom prst="rect">
            <a:avLst/>
          </a:prstGeom>
          <a:noFill/>
        </p:spPr>
        <p:txBody>
          <a:bodyPr wrap="none" rtlCol="0" anchor="ctr">
            <a:spAutoFit/>
          </a:bodyPr>
          <a:p>
            <a:pPr marL="0" indent="0" algn="l" defTabSz="0" rtl="0" eaLnBrk="1" latinLnBrk="0" hangingPunct="1">
              <a:lnSpc>
                <a:spcPct val="120000"/>
              </a:lnSpc>
              <a:spcBef>
                <a:spcPct val="0"/>
              </a:spcBef>
              <a:spcAft>
                <a:spcPct val="0"/>
              </a:spcAft>
              <a:buNone/>
            </a:pPr>
            <a:r>
              <a:rPr lang="zh-CN"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参与者动态分析</a:t>
            </a:r>
            <a:endParaRPr lang="zh-CN"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pic>
        <p:nvPicPr>
          <p:cNvPr id="24" name="图片 23"/>
          <p:cNvPicPr>
            <a:picLocks noChangeAspect="1"/>
          </p:cNvPicPr>
          <p:nvPr/>
        </p:nvPicPr>
        <p:blipFill>
          <a:blip r:embed="rId1"/>
          <a:srcRect l="984" t="10781" r="19" b="1114"/>
          <a:stretch>
            <a:fillRect/>
          </a:stretch>
        </p:blipFill>
        <p:spPr>
          <a:xfrm>
            <a:off x="822960" y="1343660"/>
            <a:ext cx="10687685" cy="4841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9"/>
          <p:cNvGrpSpPr/>
          <p:nvPr/>
        </p:nvGrpSpPr>
        <p:grpSpPr>
          <a:xfrm>
            <a:off x="3379910" y="3917142"/>
            <a:ext cx="899391" cy="899391"/>
            <a:chOff x="2502224" y="2594793"/>
            <a:chExt cx="905504" cy="905504"/>
          </a:xfrm>
        </p:grpSpPr>
        <p:sp>
          <p:nvSpPr>
            <p:cNvPr id="3" name="Freeform 130"/>
            <p:cNvSpPr/>
            <p:nvPr/>
          </p:nvSpPr>
          <p:spPr>
            <a:xfrm>
              <a:off x="2596064" y="2688633"/>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545">
                <a:lnSpc>
                  <a:spcPct val="120000"/>
                </a:lnSpc>
                <a:spcAft>
                  <a:spcPct val="35000"/>
                </a:spcAft>
              </a:pPr>
              <a:endParaRPr lang="en-US" sz="760" dirty="0">
                <a:solidFill>
                  <a:schemeClr val="tx1">
                    <a:lumMod val="75000"/>
                    <a:lumOff val="25000"/>
                  </a:schemeClr>
                </a:solidFill>
                <a:latin typeface="+mn-ea"/>
                <a:cs typeface="+mn-ea"/>
                <a:sym typeface="Arial" panose="020B0604020202020204" pitchFamily="34" charset="0"/>
              </a:endParaRPr>
            </a:p>
          </p:txBody>
        </p:sp>
        <p:sp>
          <p:nvSpPr>
            <p:cNvPr id="4" name="Freeform 9"/>
            <p:cNvSpPr>
              <a:spLocks noEditPoints="1"/>
            </p:cNvSpPr>
            <p:nvPr/>
          </p:nvSpPr>
          <p:spPr bwMode="auto">
            <a:xfrm>
              <a:off x="2808330" y="2883878"/>
              <a:ext cx="293292" cy="327335"/>
            </a:xfrm>
            <a:custGeom>
              <a:avLst/>
              <a:gdLst/>
              <a:ahLst/>
              <a:cxnLst>
                <a:cxn ang="0">
                  <a:pos x="374" y="158"/>
                </a:cxn>
                <a:cxn ang="0">
                  <a:pos x="352" y="158"/>
                </a:cxn>
                <a:cxn ang="0">
                  <a:pos x="209" y="0"/>
                </a:cxn>
                <a:cxn ang="0">
                  <a:pos x="67" y="158"/>
                </a:cxn>
                <a:cxn ang="0">
                  <a:pos x="44" y="158"/>
                </a:cxn>
                <a:cxn ang="0">
                  <a:pos x="0" y="203"/>
                </a:cxn>
                <a:cxn ang="0">
                  <a:pos x="0" y="414"/>
                </a:cxn>
                <a:cxn ang="0">
                  <a:pos x="44" y="478"/>
                </a:cxn>
                <a:cxn ang="0">
                  <a:pos x="374" y="478"/>
                </a:cxn>
                <a:cxn ang="0">
                  <a:pos x="428" y="414"/>
                </a:cxn>
                <a:cxn ang="0">
                  <a:pos x="428" y="203"/>
                </a:cxn>
                <a:cxn ang="0">
                  <a:pos x="374" y="158"/>
                </a:cxn>
                <a:cxn ang="0">
                  <a:pos x="247" y="414"/>
                </a:cxn>
                <a:cxn ang="0">
                  <a:pos x="172" y="414"/>
                </a:cxn>
                <a:cxn ang="0">
                  <a:pos x="186" y="309"/>
                </a:cxn>
                <a:cxn ang="0">
                  <a:pos x="161" y="265"/>
                </a:cxn>
                <a:cxn ang="0">
                  <a:pos x="210" y="216"/>
                </a:cxn>
                <a:cxn ang="0">
                  <a:pos x="258" y="264"/>
                </a:cxn>
                <a:cxn ang="0">
                  <a:pos x="232" y="310"/>
                </a:cxn>
                <a:cxn ang="0">
                  <a:pos x="247" y="414"/>
                </a:cxn>
                <a:cxn ang="0">
                  <a:pos x="112" y="158"/>
                </a:cxn>
                <a:cxn ang="0">
                  <a:pos x="209" y="45"/>
                </a:cxn>
                <a:cxn ang="0">
                  <a:pos x="307" y="158"/>
                </a:cxn>
                <a:cxn ang="0">
                  <a:pos x="112" y="158"/>
                </a:cxn>
              </a:cxnLst>
              <a:rect l="0" t="0" r="r" b="b"/>
              <a:pathLst>
                <a:path w="428" h="478">
                  <a:moveTo>
                    <a:pt x="374" y="158"/>
                  </a:moveTo>
                  <a:cubicBezTo>
                    <a:pt x="352" y="158"/>
                    <a:pt x="352" y="158"/>
                    <a:pt x="352" y="158"/>
                  </a:cubicBezTo>
                  <a:cubicBezTo>
                    <a:pt x="352" y="58"/>
                    <a:pt x="292" y="0"/>
                    <a:pt x="209" y="0"/>
                  </a:cubicBezTo>
                  <a:cubicBezTo>
                    <a:pt x="127" y="0"/>
                    <a:pt x="67" y="58"/>
                    <a:pt x="67" y="158"/>
                  </a:cubicBezTo>
                  <a:cubicBezTo>
                    <a:pt x="44" y="158"/>
                    <a:pt x="44" y="158"/>
                    <a:pt x="44" y="158"/>
                  </a:cubicBezTo>
                  <a:cubicBezTo>
                    <a:pt x="11" y="158"/>
                    <a:pt x="0" y="170"/>
                    <a:pt x="0" y="203"/>
                  </a:cubicBezTo>
                  <a:cubicBezTo>
                    <a:pt x="0" y="414"/>
                    <a:pt x="0" y="414"/>
                    <a:pt x="0" y="414"/>
                  </a:cubicBezTo>
                  <a:cubicBezTo>
                    <a:pt x="0" y="447"/>
                    <a:pt x="11" y="478"/>
                    <a:pt x="44" y="478"/>
                  </a:cubicBezTo>
                  <a:cubicBezTo>
                    <a:pt x="374" y="478"/>
                    <a:pt x="374" y="478"/>
                    <a:pt x="374" y="478"/>
                  </a:cubicBezTo>
                  <a:cubicBezTo>
                    <a:pt x="407" y="478"/>
                    <a:pt x="428" y="447"/>
                    <a:pt x="428" y="414"/>
                  </a:cubicBezTo>
                  <a:cubicBezTo>
                    <a:pt x="428" y="203"/>
                    <a:pt x="428" y="203"/>
                    <a:pt x="428" y="203"/>
                  </a:cubicBezTo>
                  <a:cubicBezTo>
                    <a:pt x="428" y="170"/>
                    <a:pt x="407" y="158"/>
                    <a:pt x="374" y="158"/>
                  </a:cubicBezTo>
                  <a:moveTo>
                    <a:pt x="247" y="414"/>
                  </a:moveTo>
                  <a:cubicBezTo>
                    <a:pt x="172" y="414"/>
                    <a:pt x="172" y="414"/>
                    <a:pt x="172" y="414"/>
                  </a:cubicBezTo>
                  <a:cubicBezTo>
                    <a:pt x="186" y="309"/>
                    <a:pt x="186" y="309"/>
                    <a:pt x="186" y="309"/>
                  </a:cubicBezTo>
                  <a:cubicBezTo>
                    <a:pt x="171" y="301"/>
                    <a:pt x="161" y="283"/>
                    <a:pt x="161" y="265"/>
                  </a:cubicBezTo>
                  <a:cubicBezTo>
                    <a:pt x="161" y="238"/>
                    <a:pt x="183" y="216"/>
                    <a:pt x="210" y="216"/>
                  </a:cubicBezTo>
                  <a:cubicBezTo>
                    <a:pt x="236" y="216"/>
                    <a:pt x="258" y="237"/>
                    <a:pt x="258" y="264"/>
                  </a:cubicBezTo>
                  <a:cubicBezTo>
                    <a:pt x="258" y="282"/>
                    <a:pt x="248" y="302"/>
                    <a:pt x="232" y="310"/>
                  </a:cubicBezTo>
                  <a:lnTo>
                    <a:pt x="247" y="414"/>
                  </a:lnTo>
                  <a:close/>
                  <a:moveTo>
                    <a:pt x="112" y="158"/>
                  </a:moveTo>
                  <a:cubicBezTo>
                    <a:pt x="112" y="66"/>
                    <a:pt x="161" y="45"/>
                    <a:pt x="209" y="45"/>
                  </a:cubicBezTo>
                  <a:cubicBezTo>
                    <a:pt x="258" y="45"/>
                    <a:pt x="307" y="66"/>
                    <a:pt x="307" y="158"/>
                  </a:cubicBezTo>
                  <a:lnTo>
                    <a:pt x="112" y="158"/>
                  </a:lnTo>
                  <a:close/>
                </a:path>
              </a:pathLst>
            </a:custGeom>
            <a:solidFill>
              <a:srgbClr val="FFFFFF"/>
            </a:solidFill>
            <a:ln w="9525">
              <a:noFill/>
              <a:round/>
            </a:ln>
          </p:spPr>
          <p:txBody>
            <a:bodyPr vert="horz" wrap="square" lIns="121913" tIns="60956" rIns="121913" bIns="60956" numCol="1" anchor="t" anchorCtr="0" compatLnSpc="1"/>
            <a:lstStyle/>
            <a:p>
              <a:pPr>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5" name="Freeform 132"/>
            <p:cNvSpPr/>
            <p:nvPr/>
          </p:nvSpPr>
          <p:spPr>
            <a:xfrm>
              <a:off x="2502224" y="2594793"/>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tx1">
                  <a:lumMod val="75000"/>
                  <a:lumOff val="25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27" tIns="243827" rIns="210666" bIns="210666" numCol="1" spcCol="1270" anchor="ctr" anchorCtr="0">
              <a:noAutofit/>
            </a:bodyPr>
            <a:lstStyle/>
            <a:p>
              <a:pPr algn="ctr" defTabSz="1185545">
                <a:lnSpc>
                  <a:spcPct val="120000"/>
                </a:lnSpc>
                <a:spcAft>
                  <a:spcPct val="35000"/>
                </a:spcAft>
              </a:pPr>
              <a:endParaRPr lang="en-US" sz="760" dirty="0">
                <a:solidFill>
                  <a:schemeClr val="tx1">
                    <a:lumMod val="75000"/>
                    <a:lumOff val="25000"/>
                  </a:schemeClr>
                </a:solidFill>
                <a:latin typeface="+mn-ea"/>
                <a:cs typeface="+mn-ea"/>
                <a:sym typeface="Arial" panose="020B0604020202020204" pitchFamily="34" charset="0"/>
              </a:endParaRPr>
            </a:p>
          </p:txBody>
        </p:sp>
      </p:grpSp>
      <p:cxnSp>
        <p:nvCxnSpPr>
          <p:cNvPr id="6" name="Straight Connector 133"/>
          <p:cNvCxnSpPr/>
          <p:nvPr/>
        </p:nvCxnSpPr>
        <p:spPr>
          <a:xfrm>
            <a:off x="4303845" y="4366839"/>
            <a:ext cx="686617" cy="2117"/>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 name="Group 135"/>
          <p:cNvGrpSpPr/>
          <p:nvPr/>
        </p:nvGrpSpPr>
        <p:grpSpPr>
          <a:xfrm>
            <a:off x="8022862" y="2978579"/>
            <a:ext cx="899391" cy="899391"/>
            <a:chOff x="5714220" y="3605271"/>
            <a:chExt cx="905504" cy="905504"/>
          </a:xfrm>
        </p:grpSpPr>
        <p:sp>
          <p:nvSpPr>
            <p:cNvPr id="8" name="Freeform 136"/>
            <p:cNvSpPr/>
            <p:nvPr/>
          </p:nvSpPr>
          <p:spPr>
            <a:xfrm>
              <a:off x="5808060" y="3699111"/>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27" tIns="210666" rIns="210666" bIns="121913" numCol="1" spcCol="1270" anchor="ctr" anchorCtr="0">
              <a:noAutofit/>
            </a:bodyPr>
            <a:lstStyle/>
            <a:p>
              <a:pPr algn="ctr" defTabSz="1185545">
                <a:lnSpc>
                  <a:spcPct val="120000"/>
                </a:lnSpc>
                <a:spcAft>
                  <a:spcPct val="35000"/>
                </a:spcAft>
              </a:pPr>
              <a:endParaRPr lang="en-US" sz="760" dirty="0">
                <a:solidFill>
                  <a:schemeClr val="tx1">
                    <a:lumMod val="75000"/>
                    <a:lumOff val="25000"/>
                  </a:schemeClr>
                </a:solidFill>
                <a:latin typeface="+mn-ea"/>
                <a:cs typeface="+mn-ea"/>
                <a:sym typeface="Arial" panose="020B0604020202020204" pitchFamily="34" charset="0"/>
              </a:endParaRPr>
            </a:p>
          </p:txBody>
        </p:sp>
        <p:sp>
          <p:nvSpPr>
            <p:cNvPr id="9" name="Freeform 100"/>
            <p:cNvSpPr>
              <a:spLocks noEditPoints="1"/>
            </p:cNvSpPr>
            <p:nvPr/>
          </p:nvSpPr>
          <p:spPr bwMode="auto">
            <a:xfrm>
              <a:off x="5994749" y="3892925"/>
              <a:ext cx="344447" cy="330196"/>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10" name="Freeform 138"/>
            <p:cNvSpPr/>
            <p:nvPr/>
          </p:nvSpPr>
          <p:spPr>
            <a:xfrm>
              <a:off x="5714220" y="3605271"/>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tx1">
                  <a:lumMod val="75000"/>
                  <a:lumOff val="25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27" tIns="243827" rIns="210666" bIns="210666" numCol="1" spcCol="1270" anchor="ctr" anchorCtr="0">
              <a:noAutofit/>
            </a:bodyPr>
            <a:lstStyle/>
            <a:p>
              <a:pPr algn="ctr" defTabSz="1185545">
                <a:lnSpc>
                  <a:spcPct val="120000"/>
                </a:lnSpc>
                <a:spcAft>
                  <a:spcPct val="35000"/>
                </a:spcAft>
              </a:pPr>
              <a:endParaRPr lang="en-US" sz="760" dirty="0">
                <a:solidFill>
                  <a:schemeClr val="tx1">
                    <a:lumMod val="75000"/>
                    <a:lumOff val="25000"/>
                  </a:schemeClr>
                </a:solidFill>
                <a:latin typeface="+mn-ea"/>
                <a:cs typeface="+mn-ea"/>
                <a:sym typeface="Arial" panose="020B0604020202020204" pitchFamily="34" charset="0"/>
              </a:endParaRPr>
            </a:p>
          </p:txBody>
        </p:sp>
      </p:grpSp>
      <p:cxnSp>
        <p:nvCxnSpPr>
          <p:cNvPr id="11" name="Straight Connector 140"/>
          <p:cNvCxnSpPr/>
          <p:nvPr/>
        </p:nvCxnSpPr>
        <p:spPr>
          <a:xfrm>
            <a:off x="7078035" y="3428275"/>
            <a:ext cx="933358" cy="2117"/>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46"/>
          <p:cNvCxnSpPr/>
          <p:nvPr/>
        </p:nvCxnSpPr>
        <p:spPr>
          <a:xfrm>
            <a:off x="7123123" y="4841933"/>
            <a:ext cx="933358" cy="2117"/>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3" name="Group 148"/>
          <p:cNvGrpSpPr/>
          <p:nvPr/>
        </p:nvGrpSpPr>
        <p:grpSpPr>
          <a:xfrm>
            <a:off x="8067949" y="4392237"/>
            <a:ext cx="899391" cy="899391"/>
            <a:chOff x="6477261" y="3281463"/>
            <a:chExt cx="850954" cy="850954"/>
          </a:xfrm>
        </p:grpSpPr>
        <p:grpSp>
          <p:nvGrpSpPr>
            <p:cNvPr id="14" name="Group 141"/>
            <p:cNvGrpSpPr/>
            <p:nvPr/>
          </p:nvGrpSpPr>
          <p:grpSpPr>
            <a:xfrm>
              <a:off x="6477261" y="3281463"/>
              <a:ext cx="850954" cy="850954"/>
              <a:chOff x="5714220" y="3605271"/>
              <a:chExt cx="905504" cy="905504"/>
            </a:xfrm>
          </p:grpSpPr>
          <p:sp>
            <p:nvSpPr>
              <p:cNvPr id="16" name="Freeform 142"/>
              <p:cNvSpPr/>
              <p:nvPr/>
            </p:nvSpPr>
            <p:spPr>
              <a:xfrm>
                <a:off x="5808060" y="3699111"/>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27" tIns="210666" rIns="210666" bIns="121913" numCol="1" spcCol="1270" anchor="ctr" anchorCtr="0">
                <a:noAutofit/>
              </a:bodyPr>
              <a:lstStyle/>
              <a:p>
                <a:pPr algn="ctr" defTabSz="1185545">
                  <a:lnSpc>
                    <a:spcPct val="120000"/>
                  </a:lnSpc>
                  <a:spcAft>
                    <a:spcPct val="35000"/>
                  </a:spcAft>
                </a:pPr>
                <a:endParaRPr lang="en-US" sz="760" dirty="0">
                  <a:solidFill>
                    <a:schemeClr val="tx1">
                      <a:lumMod val="75000"/>
                      <a:lumOff val="25000"/>
                    </a:schemeClr>
                  </a:solidFill>
                  <a:latin typeface="+mn-ea"/>
                  <a:cs typeface="+mn-ea"/>
                  <a:sym typeface="Arial" panose="020B0604020202020204" pitchFamily="34" charset="0"/>
                </a:endParaRPr>
              </a:p>
            </p:txBody>
          </p:sp>
          <p:sp>
            <p:nvSpPr>
              <p:cNvPr id="17" name="Freeform 144"/>
              <p:cNvSpPr/>
              <p:nvPr/>
            </p:nvSpPr>
            <p:spPr>
              <a:xfrm>
                <a:off x="5714220" y="3605271"/>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tx1">
                    <a:lumMod val="75000"/>
                    <a:lumOff val="25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27" tIns="243827" rIns="210666" bIns="210666" numCol="1" spcCol="1270" anchor="ctr" anchorCtr="0">
                <a:noAutofit/>
              </a:bodyPr>
              <a:lstStyle/>
              <a:p>
                <a:pPr algn="ctr" defTabSz="1185545">
                  <a:lnSpc>
                    <a:spcPct val="120000"/>
                  </a:lnSpc>
                  <a:spcAft>
                    <a:spcPct val="35000"/>
                  </a:spcAft>
                </a:pPr>
                <a:endParaRPr lang="en-US" sz="760" dirty="0">
                  <a:solidFill>
                    <a:schemeClr val="tx1">
                      <a:lumMod val="75000"/>
                      <a:lumOff val="25000"/>
                    </a:schemeClr>
                  </a:solidFill>
                  <a:latin typeface="+mn-ea"/>
                  <a:cs typeface="+mn-ea"/>
                  <a:sym typeface="Arial" panose="020B0604020202020204" pitchFamily="34" charset="0"/>
                </a:endParaRPr>
              </a:p>
            </p:txBody>
          </p:sp>
        </p:grpSp>
        <p:sp>
          <p:nvSpPr>
            <p:cNvPr id="15" name="Freeform 62"/>
            <p:cNvSpPr>
              <a:spLocks noEditPoints="1"/>
            </p:cNvSpPr>
            <p:nvPr/>
          </p:nvSpPr>
          <p:spPr bwMode="auto">
            <a:xfrm>
              <a:off x="6747482" y="3550443"/>
              <a:ext cx="310512" cy="312994"/>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solidFill>
                  <a:schemeClr val="tx1">
                    <a:lumMod val="75000"/>
                    <a:lumOff val="25000"/>
                  </a:schemeClr>
                </a:solidFill>
                <a:latin typeface="+mn-ea"/>
                <a:cs typeface="+mn-ea"/>
                <a:sym typeface="Arial" panose="020B0604020202020204" pitchFamily="34" charset="0"/>
              </a:endParaRPr>
            </a:p>
          </p:txBody>
        </p:sp>
      </p:grpSp>
      <p:cxnSp>
        <p:nvCxnSpPr>
          <p:cNvPr id="18" name="Straight Connector 153"/>
          <p:cNvCxnSpPr/>
          <p:nvPr/>
        </p:nvCxnSpPr>
        <p:spPr>
          <a:xfrm>
            <a:off x="4303845" y="2761157"/>
            <a:ext cx="686617" cy="2117"/>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9" name="Group 156"/>
          <p:cNvGrpSpPr/>
          <p:nvPr/>
        </p:nvGrpSpPr>
        <p:grpSpPr>
          <a:xfrm>
            <a:off x="3379910" y="2311461"/>
            <a:ext cx="899391" cy="899391"/>
            <a:chOff x="1991932" y="1640533"/>
            <a:chExt cx="850954" cy="850954"/>
          </a:xfrm>
        </p:grpSpPr>
        <p:grpSp>
          <p:nvGrpSpPr>
            <p:cNvPr id="20" name="Group 149"/>
            <p:cNvGrpSpPr/>
            <p:nvPr/>
          </p:nvGrpSpPr>
          <p:grpSpPr>
            <a:xfrm>
              <a:off x="1991932" y="1640533"/>
              <a:ext cx="850954" cy="850954"/>
              <a:chOff x="2502224" y="2594793"/>
              <a:chExt cx="905504" cy="905504"/>
            </a:xfrm>
          </p:grpSpPr>
          <p:sp>
            <p:nvSpPr>
              <p:cNvPr id="22" name="Freeform 150"/>
              <p:cNvSpPr/>
              <p:nvPr/>
            </p:nvSpPr>
            <p:spPr>
              <a:xfrm>
                <a:off x="2596064" y="2688633"/>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545">
                  <a:lnSpc>
                    <a:spcPct val="120000"/>
                  </a:lnSpc>
                  <a:spcAft>
                    <a:spcPct val="35000"/>
                  </a:spcAft>
                </a:pPr>
                <a:endParaRPr lang="en-US" sz="760" dirty="0">
                  <a:solidFill>
                    <a:schemeClr val="tx1">
                      <a:lumMod val="75000"/>
                      <a:lumOff val="25000"/>
                    </a:schemeClr>
                  </a:solidFill>
                  <a:latin typeface="+mn-ea"/>
                  <a:cs typeface="+mn-ea"/>
                  <a:sym typeface="Arial" panose="020B0604020202020204" pitchFamily="34" charset="0"/>
                </a:endParaRPr>
              </a:p>
            </p:txBody>
          </p:sp>
          <p:sp>
            <p:nvSpPr>
              <p:cNvPr id="23" name="Freeform 152"/>
              <p:cNvSpPr/>
              <p:nvPr/>
            </p:nvSpPr>
            <p:spPr>
              <a:xfrm>
                <a:off x="2502224" y="2594793"/>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tx1">
                    <a:lumMod val="75000"/>
                    <a:lumOff val="25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27" tIns="243827" rIns="210666" bIns="210666" numCol="1" spcCol="1270" anchor="ctr" anchorCtr="0">
                <a:noAutofit/>
              </a:bodyPr>
              <a:lstStyle/>
              <a:p>
                <a:pPr algn="ctr" defTabSz="1185545">
                  <a:lnSpc>
                    <a:spcPct val="120000"/>
                  </a:lnSpc>
                  <a:spcAft>
                    <a:spcPct val="35000"/>
                  </a:spcAft>
                </a:pPr>
                <a:endParaRPr lang="en-US" sz="760" dirty="0">
                  <a:solidFill>
                    <a:schemeClr val="tx1">
                      <a:lumMod val="75000"/>
                      <a:lumOff val="25000"/>
                    </a:schemeClr>
                  </a:solidFill>
                  <a:latin typeface="+mn-ea"/>
                  <a:cs typeface="+mn-ea"/>
                  <a:sym typeface="Arial" panose="020B0604020202020204" pitchFamily="34" charset="0"/>
                </a:endParaRPr>
              </a:p>
            </p:txBody>
          </p:sp>
        </p:grpSp>
        <p:sp>
          <p:nvSpPr>
            <p:cNvPr id="21" name="Freeform 187"/>
            <p:cNvSpPr>
              <a:spLocks noEditPoints="1"/>
            </p:cNvSpPr>
            <p:nvPr/>
          </p:nvSpPr>
          <p:spPr bwMode="auto">
            <a:xfrm>
              <a:off x="2249043" y="1957202"/>
              <a:ext cx="336732" cy="217616"/>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solidFill>
                  <a:schemeClr val="tx1">
                    <a:lumMod val="75000"/>
                    <a:lumOff val="25000"/>
                  </a:schemeClr>
                </a:solidFill>
                <a:latin typeface="+mn-ea"/>
                <a:cs typeface="+mn-ea"/>
                <a:sym typeface="Arial" panose="020B0604020202020204" pitchFamily="34" charset="0"/>
              </a:endParaRPr>
            </a:p>
          </p:txBody>
        </p:sp>
      </p:grpSp>
      <p:grpSp>
        <p:nvGrpSpPr>
          <p:cNvPr id="28" name="Group 128"/>
          <p:cNvGrpSpPr/>
          <p:nvPr/>
        </p:nvGrpSpPr>
        <p:grpSpPr>
          <a:xfrm>
            <a:off x="4806839" y="2628672"/>
            <a:ext cx="2578322" cy="2620763"/>
            <a:chOff x="3124200" y="1657350"/>
            <a:chExt cx="2700338" cy="2744788"/>
          </a:xfrm>
        </p:grpSpPr>
        <p:sp>
          <p:nvSpPr>
            <p:cNvPr id="29" name="Freeform 5"/>
            <p:cNvSpPr/>
            <p:nvPr/>
          </p:nvSpPr>
          <p:spPr bwMode="auto">
            <a:xfrm>
              <a:off x="3789363" y="1657350"/>
              <a:ext cx="1874838" cy="738188"/>
            </a:xfrm>
            <a:custGeom>
              <a:avLst/>
              <a:gdLst/>
              <a:ahLst/>
              <a:cxnLst>
                <a:cxn ang="0">
                  <a:pos x="1181" y="465"/>
                </a:cxn>
                <a:cxn ang="0">
                  <a:pos x="12" y="428"/>
                </a:cxn>
                <a:cxn ang="0">
                  <a:pos x="0" y="0"/>
                </a:cxn>
                <a:cxn ang="0">
                  <a:pos x="1172" y="125"/>
                </a:cxn>
                <a:cxn ang="0">
                  <a:pos x="1181" y="465"/>
                </a:cxn>
              </a:cxnLst>
              <a:rect l="0" t="0" r="r" b="b"/>
              <a:pathLst>
                <a:path w="1181" h="465">
                  <a:moveTo>
                    <a:pt x="1181" y="465"/>
                  </a:moveTo>
                  <a:lnTo>
                    <a:pt x="12" y="428"/>
                  </a:lnTo>
                  <a:lnTo>
                    <a:pt x="0" y="0"/>
                  </a:lnTo>
                  <a:lnTo>
                    <a:pt x="1172" y="125"/>
                  </a:lnTo>
                  <a:lnTo>
                    <a:pt x="1181" y="465"/>
                  </a:lnTo>
                  <a:close/>
                </a:path>
              </a:pathLst>
            </a:custGeom>
            <a:solidFill>
              <a:schemeClr val="accent4"/>
            </a:solidFill>
            <a:ln w="9525">
              <a:noFill/>
              <a:round/>
            </a:ln>
          </p:spPr>
          <p:txBody>
            <a:bodyPr vert="horz" wrap="square" lIns="121913" tIns="60956" rIns="121913" bIns="60956" numCol="1" anchor="t" anchorCtr="0" compatLnSpc="1"/>
            <a:lstStyle/>
            <a:p>
              <a:pPr>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30" name="Freeform 6"/>
            <p:cNvSpPr/>
            <p:nvPr/>
          </p:nvSpPr>
          <p:spPr bwMode="auto">
            <a:xfrm>
              <a:off x="3624263" y="1671637"/>
              <a:ext cx="184150" cy="709613"/>
            </a:xfrm>
            <a:custGeom>
              <a:avLst/>
              <a:gdLst/>
              <a:ahLst/>
              <a:cxnLst>
                <a:cxn ang="0">
                  <a:pos x="104" y="0"/>
                </a:cxn>
                <a:cxn ang="0">
                  <a:pos x="116" y="428"/>
                </a:cxn>
                <a:cxn ang="0">
                  <a:pos x="0" y="447"/>
                </a:cxn>
                <a:cxn ang="0">
                  <a:pos x="3" y="80"/>
                </a:cxn>
                <a:cxn ang="0">
                  <a:pos x="104" y="0"/>
                </a:cxn>
              </a:cxnLst>
              <a:rect l="0" t="0" r="r" b="b"/>
              <a:pathLst>
                <a:path w="116" h="447">
                  <a:moveTo>
                    <a:pt x="104" y="0"/>
                  </a:moveTo>
                  <a:lnTo>
                    <a:pt x="116" y="428"/>
                  </a:lnTo>
                  <a:lnTo>
                    <a:pt x="0" y="447"/>
                  </a:lnTo>
                  <a:lnTo>
                    <a:pt x="3" y="80"/>
                  </a:lnTo>
                  <a:lnTo>
                    <a:pt x="104" y="0"/>
                  </a:lnTo>
                  <a:close/>
                </a:path>
              </a:pathLst>
            </a:custGeom>
            <a:solidFill>
              <a:schemeClr val="accent2"/>
            </a:solidFill>
            <a:ln w="9525">
              <a:noFill/>
              <a:round/>
            </a:ln>
          </p:spPr>
          <p:txBody>
            <a:bodyPr vert="horz" wrap="square" lIns="121913" tIns="60956" rIns="121913" bIns="60956" numCol="1" anchor="t" anchorCtr="0" compatLnSpc="1"/>
            <a:lstStyle/>
            <a:p>
              <a:pPr>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31" name="Freeform 7"/>
            <p:cNvSpPr/>
            <p:nvPr/>
          </p:nvSpPr>
          <p:spPr bwMode="auto">
            <a:xfrm>
              <a:off x="3284538" y="2332037"/>
              <a:ext cx="339725" cy="665163"/>
            </a:xfrm>
            <a:custGeom>
              <a:avLst/>
              <a:gdLst/>
              <a:ahLst/>
              <a:cxnLst>
                <a:cxn ang="0">
                  <a:pos x="0" y="419"/>
                </a:cxn>
                <a:cxn ang="0">
                  <a:pos x="6" y="0"/>
                </a:cxn>
                <a:cxn ang="0">
                  <a:pos x="214" y="22"/>
                </a:cxn>
                <a:cxn ang="0">
                  <a:pos x="208" y="419"/>
                </a:cxn>
                <a:cxn ang="0">
                  <a:pos x="0" y="419"/>
                </a:cxn>
              </a:cxnLst>
              <a:rect l="0" t="0" r="r" b="b"/>
              <a:pathLst>
                <a:path w="214" h="419">
                  <a:moveTo>
                    <a:pt x="0" y="419"/>
                  </a:moveTo>
                  <a:lnTo>
                    <a:pt x="6" y="0"/>
                  </a:lnTo>
                  <a:lnTo>
                    <a:pt x="214" y="22"/>
                  </a:lnTo>
                  <a:lnTo>
                    <a:pt x="208" y="419"/>
                  </a:lnTo>
                  <a:lnTo>
                    <a:pt x="0" y="419"/>
                  </a:lnTo>
                  <a:close/>
                </a:path>
              </a:pathLst>
            </a:custGeom>
            <a:solidFill>
              <a:schemeClr val="accent3">
                <a:lumMod val="50000"/>
              </a:schemeClr>
            </a:solidFill>
            <a:ln w="9525">
              <a:noFill/>
              <a:round/>
            </a:ln>
          </p:spPr>
          <p:txBody>
            <a:bodyPr vert="horz" wrap="square" lIns="121913" tIns="60956" rIns="121913" bIns="60956" numCol="1" anchor="t" anchorCtr="0" compatLnSpc="1"/>
            <a:lstStyle/>
            <a:p>
              <a:pPr>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32" name="Freeform 8"/>
            <p:cNvSpPr/>
            <p:nvPr/>
          </p:nvSpPr>
          <p:spPr bwMode="auto">
            <a:xfrm>
              <a:off x="3124200" y="3633787"/>
              <a:ext cx="485775" cy="681038"/>
            </a:xfrm>
            <a:custGeom>
              <a:avLst/>
              <a:gdLst/>
              <a:ahLst/>
              <a:cxnLst>
                <a:cxn ang="0">
                  <a:pos x="98" y="3"/>
                </a:cxn>
                <a:cxn ang="0">
                  <a:pos x="306" y="0"/>
                </a:cxn>
                <a:cxn ang="0">
                  <a:pos x="303" y="291"/>
                </a:cxn>
                <a:cxn ang="0">
                  <a:pos x="0" y="429"/>
                </a:cxn>
                <a:cxn ang="0">
                  <a:pos x="95" y="138"/>
                </a:cxn>
                <a:cxn ang="0">
                  <a:pos x="98" y="3"/>
                </a:cxn>
              </a:cxnLst>
              <a:rect l="0" t="0" r="r" b="b"/>
              <a:pathLst>
                <a:path w="306" h="429">
                  <a:moveTo>
                    <a:pt x="98" y="3"/>
                  </a:moveTo>
                  <a:lnTo>
                    <a:pt x="306" y="0"/>
                  </a:lnTo>
                  <a:lnTo>
                    <a:pt x="303" y="291"/>
                  </a:lnTo>
                  <a:lnTo>
                    <a:pt x="0" y="429"/>
                  </a:lnTo>
                  <a:lnTo>
                    <a:pt x="95" y="138"/>
                  </a:lnTo>
                  <a:lnTo>
                    <a:pt x="98" y="3"/>
                  </a:lnTo>
                  <a:close/>
                </a:path>
              </a:pathLst>
            </a:custGeom>
            <a:solidFill>
              <a:schemeClr val="accent1">
                <a:lumMod val="50000"/>
              </a:schemeClr>
            </a:solidFill>
            <a:ln w="9525">
              <a:noFill/>
              <a:round/>
            </a:ln>
          </p:spPr>
          <p:txBody>
            <a:bodyPr vert="horz" wrap="square" lIns="121913" tIns="60956" rIns="121913" bIns="60956" numCol="1" anchor="t" anchorCtr="0" compatLnSpc="1"/>
            <a:lstStyle/>
            <a:p>
              <a:pPr>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33" name="Freeform 9"/>
            <p:cNvSpPr/>
            <p:nvPr/>
          </p:nvSpPr>
          <p:spPr bwMode="auto">
            <a:xfrm>
              <a:off x="3614738" y="2336800"/>
              <a:ext cx="207963" cy="660400"/>
            </a:xfrm>
            <a:custGeom>
              <a:avLst/>
              <a:gdLst/>
              <a:ahLst/>
              <a:cxnLst>
                <a:cxn ang="0">
                  <a:pos x="0" y="416"/>
                </a:cxn>
                <a:cxn ang="0">
                  <a:pos x="6" y="19"/>
                </a:cxn>
                <a:cxn ang="0">
                  <a:pos x="122" y="0"/>
                </a:cxn>
                <a:cxn ang="0">
                  <a:pos x="131" y="410"/>
                </a:cxn>
                <a:cxn ang="0">
                  <a:pos x="0" y="416"/>
                </a:cxn>
              </a:cxnLst>
              <a:rect l="0" t="0" r="r" b="b"/>
              <a:pathLst>
                <a:path w="131" h="416">
                  <a:moveTo>
                    <a:pt x="0" y="416"/>
                  </a:moveTo>
                  <a:lnTo>
                    <a:pt x="6" y="19"/>
                  </a:lnTo>
                  <a:lnTo>
                    <a:pt x="122" y="0"/>
                  </a:lnTo>
                  <a:lnTo>
                    <a:pt x="131" y="410"/>
                  </a:lnTo>
                  <a:lnTo>
                    <a:pt x="0" y="416"/>
                  </a:lnTo>
                  <a:close/>
                </a:path>
              </a:pathLst>
            </a:custGeom>
            <a:solidFill>
              <a:schemeClr val="accent3">
                <a:lumMod val="75000"/>
              </a:schemeClr>
            </a:solidFill>
            <a:ln w="9525">
              <a:noFill/>
              <a:round/>
            </a:ln>
          </p:spPr>
          <p:txBody>
            <a:bodyPr vert="horz" wrap="square" lIns="121913" tIns="60956" rIns="121913" bIns="60956" numCol="1" anchor="t" anchorCtr="0" compatLnSpc="1"/>
            <a:lstStyle/>
            <a:p>
              <a:pPr>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34" name="Freeform 10"/>
            <p:cNvSpPr/>
            <p:nvPr/>
          </p:nvSpPr>
          <p:spPr bwMode="auto">
            <a:xfrm>
              <a:off x="3605213" y="3633787"/>
              <a:ext cx="368300" cy="768350"/>
            </a:xfrm>
            <a:custGeom>
              <a:avLst/>
              <a:gdLst/>
              <a:ahLst/>
              <a:cxnLst>
                <a:cxn ang="0">
                  <a:pos x="0" y="291"/>
                </a:cxn>
                <a:cxn ang="0">
                  <a:pos x="3" y="0"/>
                </a:cxn>
                <a:cxn ang="0">
                  <a:pos x="150" y="13"/>
                </a:cxn>
                <a:cxn ang="0">
                  <a:pos x="153" y="159"/>
                </a:cxn>
                <a:cxn ang="0">
                  <a:pos x="232" y="484"/>
                </a:cxn>
                <a:cxn ang="0">
                  <a:pos x="0" y="291"/>
                </a:cxn>
              </a:cxnLst>
              <a:rect l="0" t="0" r="r" b="b"/>
              <a:pathLst>
                <a:path w="232" h="484">
                  <a:moveTo>
                    <a:pt x="0" y="291"/>
                  </a:moveTo>
                  <a:lnTo>
                    <a:pt x="3" y="0"/>
                  </a:lnTo>
                  <a:lnTo>
                    <a:pt x="150" y="13"/>
                  </a:lnTo>
                  <a:lnTo>
                    <a:pt x="153" y="159"/>
                  </a:lnTo>
                  <a:lnTo>
                    <a:pt x="232" y="484"/>
                  </a:lnTo>
                  <a:lnTo>
                    <a:pt x="0" y="291"/>
                  </a:lnTo>
                  <a:close/>
                </a:path>
              </a:pathLst>
            </a:custGeom>
            <a:solidFill>
              <a:schemeClr val="accent1">
                <a:lumMod val="75000"/>
              </a:schemeClr>
            </a:solidFill>
            <a:ln w="9525">
              <a:noFill/>
              <a:round/>
            </a:ln>
          </p:spPr>
          <p:txBody>
            <a:bodyPr vert="horz" wrap="square" lIns="121913" tIns="60956" rIns="121913" bIns="60956" numCol="1" anchor="t" anchorCtr="0" compatLnSpc="1"/>
            <a:lstStyle/>
            <a:p>
              <a:pPr>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35" name="Freeform 11"/>
            <p:cNvSpPr/>
            <p:nvPr/>
          </p:nvSpPr>
          <p:spPr bwMode="auto">
            <a:xfrm>
              <a:off x="3808413" y="2336800"/>
              <a:ext cx="1865313" cy="650875"/>
            </a:xfrm>
            <a:custGeom>
              <a:avLst/>
              <a:gdLst/>
              <a:ahLst/>
              <a:cxnLst>
                <a:cxn ang="0">
                  <a:pos x="1175" y="377"/>
                </a:cxn>
                <a:cxn ang="0">
                  <a:pos x="9" y="410"/>
                </a:cxn>
                <a:cxn ang="0">
                  <a:pos x="0" y="0"/>
                </a:cxn>
                <a:cxn ang="0">
                  <a:pos x="1169" y="37"/>
                </a:cxn>
                <a:cxn ang="0">
                  <a:pos x="1175" y="377"/>
                </a:cxn>
              </a:cxnLst>
              <a:rect l="0" t="0" r="r" b="b"/>
              <a:pathLst>
                <a:path w="1175" h="410">
                  <a:moveTo>
                    <a:pt x="1175" y="377"/>
                  </a:moveTo>
                  <a:lnTo>
                    <a:pt x="9" y="410"/>
                  </a:lnTo>
                  <a:lnTo>
                    <a:pt x="0" y="0"/>
                  </a:lnTo>
                  <a:lnTo>
                    <a:pt x="1169" y="37"/>
                  </a:lnTo>
                  <a:lnTo>
                    <a:pt x="1175" y="377"/>
                  </a:lnTo>
                  <a:close/>
                </a:path>
              </a:pathLst>
            </a:custGeom>
            <a:solidFill>
              <a:schemeClr val="accent3"/>
            </a:solidFill>
            <a:ln w="9525">
              <a:noFill/>
              <a:round/>
            </a:ln>
          </p:spPr>
          <p:txBody>
            <a:bodyPr vert="horz" wrap="square" lIns="121913" tIns="60956" rIns="121913" bIns="60956" numCol="1" anchor="t" anchorCtr="0" compatLnSpc="1"/>
            <a:lstStyle/>
            <a:p>
              <a:pPr>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36" name="Freeform 12"/>
            <p:cNvSpPr/>
            <p:nvPr/>
          </p:nvSpPr>
          <p:spPr bwMode="auto">
            <a:xfrm>
              <a:off x="3822700" y="2935287"/>
              <a:ext cx="1865313" cy="719138"/>
            </a:xfrm>
            <a:custGeom>
              <a:avLst/>
              <a:gdLst/>
              <a:ahLst/>
              <a:cxnLst>
                <a:cxn ang="0">
                  <a:pos x="1175" y="361"/>
                </a:cxn>
                <a:cxn ang="0">
                  <a:pos x="13" y="453"/>
                </a:cxn>
                <a:cxn ang="0">
                  <a:pos x="0" y="33"/>
                </a:cxn>
                <a:cxn ang="0">
                  <a:pos x="1166" y="0"/>
                </a:cxn>
                <a:cxn ang="0">
                  <a:pos x="1175" y="361"/>
                </a:cxn>
              </a:cxnLst>
              <a:rect l="0" t="0" r="r" b="b"/>
              <a:pathLst>
                <a:path w="1175" h="453">
                  <a:moveTo>
                    <a:pt x="1175" y="361"/>
                  </a:moveTo>
                  <a:lnTo>
                    <a:pt x="13" y="453"/>
                  </a:lnTo>
                  <a:lnTo>
                    <a:pt x="0" y="33"/>
                  </a:lnTo>
                  <a:lnTo>
                    <a:pt x="1166" y="0"/>
                  </a:lnTo>
                  <a:lnTo>
                    <a:pt x="1175" y="361"/>
                  </a:lnTo>
                  <a:close/>
                </a:path>
              </a:pathLst>
            </a:custGeom>
            <a:solidFill>
              <a:schemeClr val="accent2"/>
            </a:solidFill>
            <a:ln w="9525">
              <a:noFill/>
              <a:round/>
            </a:ln>
          </p:spPr>
          <p:txBody>
            <a:bodyPr vert="horz" wrap="square" lIns="121913" tIns="60956" rIns="121913" bIns="60956" numCol="1" anchor="t" anchorCtr="0" compatLnSpc="1"/>
            <a:lstStyle/>
            <a:p>
              <a:pPr>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37" name="Freeform 13"/>
            <p:cNvSpPr/>
            <p:nvPr/>
          </p:nvSpPr>
          <p:spPr bwMode="auto">
            <a:xfrm>
              <a:off x="3843338" y="3508375"/>
              <a:ext cx="1981200" cy="893763"/>
            </a:xfrm>
            <a:custGeom>
              <a:avLst/>
              <a:gdLst/>
              <a:ahLst/>
              <a:cxnLst>
                <a:cxn ang="0">
                  <a:pos x="0" y="92"/>
                </a:cxn>
                <a:cxn ang="0">
                  <a:pos x="1162" y="0"/>
                </a:cxn>
                <a:cxn ang="0">
                  <a:pos x="1165" y="116"/>
                </a:cxn>
                <a:cxn ang="0">
                  <a:pos x="1248" y="391"/>
                </a:cxn>
                <a:cxn ang="0">
                  <a:pos x="82" y="563"/>
                </a:cxn>
                <a:cxn ang="0">
                  <a:pos x="3" y="238"/>
                </a:cxn>
                <a:cxn ang="0">
                  <a:pos x="0" y="92"/>
                </a:cxn>
              </a:cxnLst>
              <a:rect l="0" t="0" r="r" b="b"/>
              <a:pathLst>
                <a:path w="1248" h="563">
                  <a:moveTo>
                    <a:pt x="0" y="92"/>
                  </a:moveTo>
                  <a:lnTo>
                    <a:pt x="1162" y="0"/>
                  </a:lnTo>
                  <a:lnTo>
                    <a:pt x="1165" y="116"/>
                  </a:lnTo>
                  <a:lnTo>
                    <a:pt x="1248" y="391"/>
                  </a:lnTo>
                  <a:lnTo>
                    <a:pt x="82" y="563"/>
                  </a:lnTo>
                  <a:lnTo>
                    <a:pt x="3" y="238"/>
                  </a:lnTo>
                  <a:lnTo>
                    <a:pt x="0" y="92"/>
                  </a:lnTo>
                  <a:close/>
                </a:path>
              </a:pathLst>
            </a:custGeom>
            <a:solidFill>
              <a:schemeClr val="accent1"/>
            </a:solidFill>
            <a:ln w="9525">
              <a:noFill/>
              <a:round/>
            </a:ln>
          </p:spPr>
          <p:txBody>
            <a:bodyPr vert="horz" wrap="square" lIns="121913" tIns="60956" rIns="121913" bIns="60956" numCol="1" anchor="t" anchorCtr="0" compatLnSpc="1"/>
            <a:lstStyle/>
            <a:p>
              <a:pPr>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38" name="Freeform 14"/>
            <p:cNvSpPr/>
            <p:nvPr/>
          </p:nvSpPr>
          <p:spPr bwMode="auto">
            <a:xfrm>
              <a:off x="3609975" y="2987675"/>
              <a:ext cx="233363" cy="666750"/>
            </a:xfrm>
            <a:custGeom>
              <a:avLst/>
              <a:gdLst/>
              <a:ahLst/>
              <a:cxnLst>
                <a:cxn ang="0">
                  <a:pos x="134" y="0"/>
                </a:cxn>
                <a:cxn ang="0">
                  <a:pos x="147" y="420"/>
                </a:cxn>
                <a:cxn ang="0">
                  <a:pos x="0" y="407"/>
                </a:cxn>
                <a:cxn ang="0">
                  <a:pos x="3" y="6"/>
                </a:cxn>
                <a:cxn ang="0">
                  <a:pos x="134" y="0"/>
                </a:cxn>
              </a:cxnLst>
              <a:rect l="0" t="0" r="r" b="b"/>
              <a:pathLst>
                <a:path w="147" h="420">
                  <a:moveTo>
                    <a:pt x="134" y="0"/>
                  </a:moveTo>
                  <a:lnTo>
                    <a:pt x="147" y="420"/>
                  </a:lnTo>
                  <a:lnTo>
                    <a:pt x="0" y="407"/>
                  </a:lnTo>
                  <a:lnTo>
                    <a:pt x="3" y="6"/>
                  </a:lnTo>
                  <a:lnTo>
                    <a:pt x="134" y="0"/>
                  </a:lnTo>
                  <a:close/>
                </a:path>
              </a:pathLst>
            </a:custGeom>
            <a:solidFill>
              <a:schemeClr val="accent2"/>
            </a:solidFill>
            <a:ln w="9525">
              <a:noFill/>
              <a:round/>
            </a:ln>
          </p:spPr>
          <p:txBody>
            <a:bodyPr vert="horz" wrap="square" lIns="121913" tIns="60956" rIns="121913" bIns="60956" numCol="1" anchor="t" anchorCtr="0" compatLnSpc="1"/>
            <a:lstStyle/>
            <a:p>
              <a:pPr>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39" name="Freeform 15"/>
            <p:cNvSpPr/>
            <p:nvPr/>
          </p:nvSpPr>
          <p:spPr bwMode="auto">
            <a:xfrm>
              <a:off x="3279775" y="2997200"/>
              <a:ext cx="334963" cy="641350"/>
            </a:xfrm>
            <a:custGeom>
              <a:avLst/>
              <a:gdLst/>
              <a:ahLst/>
              <a:cxnLst>
                <a:cxn ang="0">
                  <a:pos x="208" y="401"/>
                </a:cxn>
                <a:cxn ang="0">
                  <a:pos x="0" y="404"/>
                </a:cxn>
                <a:cxn ang="0">
                  <a:pos x="3" y="0"/>
                </a:cxn>
                <a:cxn ang="0">
                  <a:pos x="211" y="0"/>
                </a:cxn>
                <a:cxn ang="0">
                  <a:pos x="208" y="401"/>
                </a:cxn>
              </a:cxnLst>
              <a:rect l="0" t="0" r="r" b="b"/>
              <a:pathLst>
                <a:path w="211" h="404">
                  <a:moveTo>
                    <a:pt x="208" y="401"/>
                  </a:moveTo>
                  <a:lnTo>
                    <a:pt x="0" y="404"/>
                  </a:lnTo>
                  <a:lnTo>
                    <a:pt x="3" y="0"/>
                  </a:lnTo>
                  <a:lnTo>
                    <a:pt x="211" y="0"/>
                  </a:lnTo>
                  <a:lnTo>
                    <a:pt x="208" y="401"/>
                  </a:lnTo>
                  <a:close/>
                </a:path>
              </a:pathLst>
            </a:custGeom>
            <a:solidFill>
              <a:schemeClr val="accent1"/>
            </a:solidFill>
            <a:ln w="9525">
              <a:noFill/>
              <a:round/>
            </a:ln>
          </p:spPr>
          <p:txBody>
            <a:bodyPr vert="horz" wrap="square" lIns="121913" tIns="60956" rIns="121913" bIns="60956" numCol="1" anchor="t" anchorCtr="0" compatLnSpc="1"/>
            <a:lstStyle/>
            <a:p>
              <a:pPr>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40" name="Freeform 16"/>
            <p:cNvSpPr/>
            <p:nvPr/>
          </p:nvSpPr>
          <p:spPr bwMode="auto">
            <a:xfrm>
              <a:off x="3124200" y="4095750"/>
              <a:ext cx="849313" cy="306388"/>
            </a:xfrm>
            <a:custGeom>
              <a:avLst/>
              <a:gdLst/>
              <a:ahLst/>
              <a:cxnLst>
                <a:cxn ang="0">
                  <a:pos x="0" y="138"/>
                </a:cxn>
                <a:cxn ang="0">
                  <a:pos x="303" y="0"/>
                </a:cxn>
                <a:cxn ang="0">
                  <a:pos x="535" y="193"/>
                </a:cxn>
                <a:cxn ang="0">
                  <a:pos x="0" y="138"/>
                </a:cxn>
              </a:cxnLst>
              <a:rect l="0" t="0" r="r" b="b"/>
              <a:pathLst>
                <a:path w="535" h="193">
                  <a:moveTo>
                    <a:pt x="0" y="138"/>
                  </a:moveTo>
                  <a:lnTo>
                    <a:pt x="303" y="0"/>
                  </a:lnTo>
                  <a:lnTo>
                    <a:pt x="535" y="193"/>
                  </a:lnTo>
                  <a:lnTo>
                    <a:pt x="0" y="138"/>
                  </a:lnTo>
                  <a:close/>
                </a:path>
              </a:pathLst>
            </a:custGeom>
            <a:solidFill>
              <a:schemeClr val="accent1"/>
            </a:solidFill>
            <a:ln w="9525">
              <a:noFill/>
              <a:round/>
            </a:ln>
          </p:spPr>
          <p:txBody>
            <a:bodyPr vert="horz" wrap="square" lIns="121913" tIns="60956" rIns="121913" bIns="60956" numCol="1" anchor="t" anchorCtr="0" compatLnSpc="1"/>
            <a:lstStyle/>
            <a:p>
              <a:pPr>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41" name="Freeform 17"/>
            <p:cNvSpPr/>
            <p:nvPr/>
          </p:nvSpPr>
          <p:spPr bwMode="auto">
            <a:xfrm>
              <a:off x="3294063" y="1685925"/>
              <a:ext cx="334963" cy="681038"/>
            </a:xfrm>
            <a:custGeom>
              <a:avLst/>
              <a:gdLst/>
              <a:ahLst/>
              <a:cxnLst>
                <a:cxn ang="0">
                  <a:pos x="208" y="429"/>
                </a:cxn>
                <a:cxn ang="0">
                  <a:pos x="0" y="407"/>
                </a:cxn>
                <a:cxn ang="0">
                  <a:pos x="3" y="0"/>
                </a:cxn>
                <a:cxn ang="0">
                  <a:pos x="211" y="61"/>
                </a:cxn>
                <a:cxn ang="0">
                  <a:pos x="208" y="429"/>
                </a:cxn>
              </a:cxnLst>
              <a:rect l="0" t="0" r="r" b="b"/>
              <a:pathLst>
                <a:path w="211" h="429">
                  <a:moveTo>
                    <a:pt x="208" y="429"/>
                  </a:moveTo>
                  <a:lnTo>
                    <a:pt x="0" y="407"/>
                  </a:lnTo>
                  <a:lnTo>
                    <a:pt x="3" y="0"/>
                  </a:lnTo>
                  <a:lnTo>
                    <a:pt x="211" y="61"/>
                  </a:lnTo>
                  <a:lnTo>
                    <a:pt x="208" y="429"/>
                  </a:lnTo>
                  <a:close/>
                </a:path>
              </a:pathLst>
            </a:custGeom>
            <a:solidFill>
              <a:schemeClr val="accent1"/>
            </a:solidFill>
            <a:ln w="9525">
              <a:noFill/>
              <a:round/>
            </a:ln>
          </p:spPr>
          <p:txBody>
            <a:bodyPr vert="horz" wrap="square" lIns="121913" tIns="60956" rIns="121913" bIns="60956" numCol="1" anchor="t" anchorCtr="0" compatLnSpc="1"/>
            <a:lstStyle/>
            <a:p>
              <a:pPr>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grpSp>
          <p:nvGrpSpPr>
            <p:cNvPr id="42" name="Group 80"/>
            <p:cNvGrpSpPr/>
            <p:nvPr/>
          </p:nvGrpSpPr>
          <p:grpSpPr>
            <a:xfrm rot="364498">
              <a:off x="4089643" y="1872450"/>
              <a:ext cx="1244431" cy="1867007"/>
              <a:chOff x="2616022" y="2850356"/>
              <a:chExt cx="635178" cy="952952"/>
            </a:xfrm>
          </p:grpSpPr>
          <p:grpSp>
            <p:nvGrpSpPr>
              <p:cNvPr id="43" name="Group 81"/>
              <p:cNvGrpSpPr/>
              <p:nvPr/>
            </p:nvGrpSpPr>
            <p:grpSpPr>
              <a:xfrm>
                <a:off x="2616022" y="2850356"/>
                <a:ext cx="635178" cy="166118"/>
                <a:chOff x="2616022" y="2850356"/>
                <a:chExt cx="635178" cy="166118"/>
              </a:xfrm>
            </p:grpSpPr>
            <p:sp>
              <p:nvSpPr>
                <p:cNvPr id="45" name="Freeform 39"/>
                <p:cNvSpPr/>
                <p:nvPr/>
              </p:nvSpPr>
              <p:spPr bwMode="auto">
                <a:xfrm>
                  <a:off x="3171825" y="2850356"/>
                  <a:ext cx="79375" cy="114300"/>
                </a:xfrm>
                <a:custGeom>
                  <a:avLst/>
                  <a:gdLst/>
                  <a:ahLst/>
                  <a:cxnLst>
                    <a:cxn ang="0">
                      <a:pos x="51" y="37"/>
                    </a:cxn>
                    <a:cxn ang="0">
                      <a:pos x="26" y="75"/>
                    </a:cxn>
                    <a:cxn ang="0">
                      <a:pos x="0" y="38"/>
                    </a:cxn>
                    <a:cxn ang="0">
                      <a:pos x="25" y="0"/>
                    </a:cxn>
                    <a:cxn ang="0">
                      <a:pos x="51" y="37"/>
                    </a:cxn>
                  </a:cxnLst>
                  <a:rect l="0" t="0" r="r" b="b"/>
                  <a:pathLst>
                    <a:path w="52" h="75">
                      <a:moveTo>
                        <a:pt x="51" y="37"/>
                      </a:moveTo>
                      <a:cubicBezTo>
                        <a:pt x="52" y="58"/>
                        <a:pt x="41" y="75"/>
                        <a:pt x="26" y="75"/>
                      </a:cubicBezTo>
                      <a:cubicBezTo>
                        <a:pt x="12" y="75"/>
                        <a:pt x="0" y="59"/>
                        <a:pt x="0" y="38"/>
                      </a:cubicBezTo>
                      <a:cubicBezTo>
                        <a:pt x="0" y="17"/>
                        <a:pt x="11" y="0"/>
                        <a:pt x="25" y="0"/>
                      </a:cubicBezTo>
                      <a:cubicBezTo>
                        <a:pt x="39" y="0"/>
                        <a:pt x="51" y="16"/>
                        <a:pt x="51" y="37"/>
                      </a:cubicBezTo>
                      <a:close/>
                    </a:path>
                  </a:pathLst>
                </a:custGeom>
                <a:solidFill>
                  <a:srgbClr val="E6E6E6"/>
                </a:solidFill>
                <a:ln w="9525">
                  <a:noFill/>
                  <a:round/>
                </a:ln>
              </p:spPr>
              <p:txBody>
                <a:bodyPr vert="horz" wrap="square" lIns="121913" tIns="60956" rIns="121913" bIns="60956" numCol="1" anchor="t" anchorCtr="0" compatLnSpc="1"/>
                <a:lstStyle/>
                <a:p>
                  <a:pPr>
                    <a:lnSpc>
                      <a:spcPct val="120000"/>
                    </a:lnSpc>
                  </a:pPr>
                  <a:endParaRPr lang="en-US" sz="760" baseline="-25000">
                    <a:solidFill>
                      <a:schemeClr val="tx1">
                        <a:lumMod val="75000"/>
                        <a:lumOff val="25000"/>
                      </a:schemeClr>
                    </a:solidFill>
                    <a:latin typeface="+mn-ea"/>
                    <a:cs typeface="+mn-ea"/>
                    <a:sym typeface="Arial" panose="020B0604020202020204" pitchFamily="34" charset="0"/>
                  </a:endParaRPr>
                </a:p>
              </p:txBody>
            </p:sp>
            <p:sp>
              <p:nvSpPr>
                <p:cNvPr id="46" name="Freeform 40"/>
                <p:cNvSpPr/>
                <p:nvPr/>
              </p:nvSpPr>
              <p:spPr bwMode="auto">
                <a:xfrm>
                  <a:off x="3190875" y="2877344"/>
                  <a:ext cx="39688" cy="58738"/>
                </a:xfrm>
                <a:custGeom>
                  <a:avLst/>
                  <a:gdLst/>
                  <a:ahLst/>
                  <a:cxnLst>
                    <a:cxn ang="0">
                      <a:pos x="27" y="19"/>
                    </a:cxn>
                    <a:cxn ang="0">
                      <a:pos x="14" y="39"/>
                    </a:cxn>
                    <a:cxn ang="0">
                      <a:pos x="1" y="20"/>
                    </a:cxn>
                    <a:cxn ang="0">
                      <a:pos x="13" y="0"/>
                    </a:cxn>
                    <a:cxn ang="0">
                      <a:pos x="27" y="19"/>
                    </a:cxn>
                  </a:cxnLst>
                  <a:rect l="0" t="0" r="r" b="b"/>
                  <a:pathLst>
                    <a:path w="27" h="39">
                      <a:moveTo>
                        <a:pt x="27" y="19"/>
                      </a:moveTo>
                      <a:cubicBezTo>
                        <a:pt x="27" y="30"/>
                        <a:pt x="21" y="38"/>
                        <a:pt x="14" y="39"/>
                      </a:cubicBezTo>
                      <a:cubicBezTo>
                        <a:pt x="7" y="39"/>
                        <a:pt x="1" y="30"/>
                        <a:pt x="1" y="20"/>
                      </a:cubicBezTo>
                      <a:cubicBezTo>
                        <a:pt x="0" y="9"/>
                        <a:pt x="6" y="0"/>
                        <a:pt x="13" y="0"/>
                      </a:cubicBezTo>
                      <a:cubicBezTo>
                        <a:pt x="21" y="0"/>
                        <a:pt x="27" y="8"/>
                        <a:pt x="27" y="19"/>
                      </a:cubicBezTo>
                      <a:close/>
                    </a:path>
                  </a:pathLst>
                </a:custGeom>
                <a:solidFill>
                  <a:schemeClr val="accent3">
                    <a:lumMod val="50000"/>
                  </a:schemeClr>
                </a:solidFill>
                <a:ln w="9525">
                  <a:noFill/>
                  <a:round/>
                </a:ln>
              </p:spPr>
              <p:txBody>
                <a:bodyPr vert="horz" wrap="square" lIns="121913" tIns="60956" rIns="121913" bIns="60956" numCol="1" anchor="t" anchorCtr="0" compatLnSpc="1"/>
                <a:lstStyle/>
                <a:p>
                  <a:pPr>
                    <a:lnSpc>
                      <a:spcPct val="120000"/>
                    </a:lnSpc>
                  </a:pPr>
                  <a:endParaRPr lang="en-US" sz="760" baseline="-25000">
                    <a:solidFill>
                      <a:schemeClr val="tx1">
                        <a:lumMod val="75000"/>
                        <a:lumOff val="25000"/>
                      </a:schemeClr>
                    </a:solidFill>
                    <a:latin typeface="+mn-ea"/>
                    <a:cs typeface="+mn-ea"/>
                    <a:sym typeface="Arial" panose="020B0604020202020204" pitchFamily="34" charset="0"/>
                  </a:endParaRPr>
                </a:p>
              </p:txBody>
            </p:sp>
            <p:sp>
              <p:nvSpPr>
                <p:cNvPr id="47" name="Freeform 39"/>
                <p:cNvSpPr/>
                <p:nvPr/>
              </p:nvSpPr>
              <p:spPr bwMode="auto">
                <a:xfrm>
                  <a:off x="2616022" y="2902174"/>
                  <a:ext cx="79375" cy="114300"/>
                </a:xfrm>
                <a:custGeom>
                  <a:avLst/>
                  <a:gdLst/>
                  <a:ahLst/>
                  <a:cxnLst>
                    <a:cxn ang="0">
                      <a:pos x="51" y="37"/>
                    </a:cxn>
                    <a:cxn ang="0">
                      <a:pos x="26" y="75"/>
                    </a:cxn>
                    <a:cxn ang="0">
                      <a:pos x="0" y="38"/>
                    </a:cxn>
                    <a:cxn ang="0">
                      <a:pos x="25" y="0"/>
                    </a:cxn>
                    <a:cxn ang="0">
                      <a:pos x="51" y="37"/>
                    </a:cxn>
                  </a:cxnLst>
                  <a:rect l="0" t="0" r="r" b="b"/>
                  <a:pathLst>
                    <a:path w="52" h="75">
                      <a:moveTo>
                        <a:pt x="51" y="37"/>
                      </a:moveTo>
                      <a:cubicBezTo>
                        <a:pt x="52" y="58"/>
                        <a:pt x="41" y="75"/>
                        <a:pt x="26" y="75"/>
                      </a:cubicBezTo>
                      <a:cubicBezTo>
                        <a:pt x="12" y="75"/>
                        <a:pt x="0" y="59"/>
                        <a:pt x="0" y="38"/>
                      </a:cubicBezTo>
                      <a:cubicBezTo>
                        <a:pt x="0" y="17"/>
                        <a:pt x="11" y="0"/>
                        <a:pt x="25" y="0"/>
                      </a:cubicBezTo>
                      <a:cubicBezTo>
                        <a:pt x="39" y="0"/>
                        <a:pt x="51" y="16"/>
                        <a:pt x="51" y="37"/>
                      </a:cubicBezTo>
                      <a:close/>
                    </a:path>
                  </a:pathLst>
                </a:custGeom>
                <a:solidFill>
                  <a:srgbClr val="E6E6E6"/>
                </a:solidFill>
                <a:ln w="9525">
                  <a:noFill/>
                  <a:round/>
                </a:ln>
              </p:spPr>
              <p:txBody>
                <a:bodyPr vert="horz" wrap="square" lIns="121913" tIns="60956" rIns="121913" bIns="60956" numCol="1" anchor="t" anchorCtr="0" compatLnSpc="1"/>
                <a:lstStyle/>
                <a:p>
                  <a:pPr>
                    <a:lnSpc>
                      <a:spcPct val="120000"/>
                    </a:lnSpc>
                  </a:pPr>
                  <a:endParaRPr lang="en-US" sz="760" baseline="-25000">
                    <a:solidFill>
                      <a:schemeClr val="tx1">
                        <a:lumMod val="75000"/>
                        <a:lumOff val="25000"/>
                      </a:schemeClr>
                    </a:solidFill>
                    <a:latin typeface="+mn-ea"/>
                    <a:cs typeface="+mn-ea"/>
                    <a:sym typeface="Arial" panose="020B0604020202020204" pitchFamily="34" charset="0"/>
                  </a:endParaRPr>
                </a:p>
              </p:txBody>
            </p:sp>
            <p:sp>
              <p:nvSpPr>
                <p:cNvPr id="48" name="Freeform 40"/>
                <p:cNvSpPr/>
                <p:nvPr/>
              </p:nvSpPr>
              <p:spPr bwMode="auto">
                <a:xfrm>
                  <a:off x="2635071" y="2929161"/>
                  <a:ext cx="39688" cy="58738"/>
                </a:xfrm>
                <a:custGeom>
                  <a:avLst/>
                  <a:gdLst/>
                  <a:ahLst/>
                  <a:cxnLst>
                    <a:cxn ang="0">
                      <a:pos x="27" y="19"/>
                    </a:cxn>
                    <a:cxn ang="0">
                      <a:pos x="14" y="39"/>
                    </a:cxn>
                    <a:cxn ang="0">
                      <a:pos x="1" y="20"/>
                    </a:cxn>
                    <a:cxn ang="0">
                      <a:pos x="13" y="0"/>
                    </a:cxn>
                    <a:cxn ang="0">
                      <a:pos x="27" y="19"/>
                    </a:cxn>
                  </a:cxnLst>
                  <a:rect l="0" t="0" r="r" b="b"/>
                  <a:pathLst>
                    <a:path w="27" h="39">
                      <a:moveTo>
                        <a:pt x="27" y="19"/>
                      </a:moveTo>
                      <a:cubicBezTo>
                        <a:pt x="27" y="30"/>
                        <a:pt x="21" y="38"/>
                        <a:pt x="14" y="39"/>
                      </a:cubicBezTo>
                      <a:cubicBezTo>
                        <a:pt x="7" y="39"/>
                        <a:pt x="1" y="30"/>
                        <a:pt x="1" y="20"/>
                      </a:cubicBezTo>
                      <a:cubicBezTo>
                        <a:pt x="0" y="9"/>
                        <a:pt x="6" y="0"/>
                        <a:pt x="13" y="0"/>
                      </a:cubicBezTo>
                      <a:cubicBezTo>
                        <a:pt x="21" y="0"/>
                        <a:pt x="27" y="8"/>
                        <a:pt x="27" y="19"/>
                      </a:cubicBezTo>
                      <a:close/>
                    </a:path>
                  </a:pathLst>
                </a:custGeom>
                <a:solidFill>
                  <a:schemeClr val="accent3">
                    <a:lumMod val="50000"/>
                  </a:schemeClr>
                </a:solidFill>
                <a:ln w="9525">
                  <a:noFill/>
                  <a:round/>
                </a:ln>
              </p:spPr>
              <p:txBody>
                <a:bodyPr vert="horz" wrap="square" lIns="121913" tIns="60956" rIns="121913" bIns="60956" numCol="1" anchor="t" anchorCtr="0" compatLnSpc="1"/>
                <a:lstStyle/>
                <a:p>
                  <a:pPr>
                    <a:lnSpc>
                      <a:spcPct val="120000"/>
                    </a:lnSpc>
                  </a:pPr>
                  <a:endParaRPr lang="en-US" sz="760" baseline="-25000">
                    <a:solidFill>
                      <a:schemeClr val="tx1">
                        <a:lumMod val="75000"/>
                        <a:lumOff val="25000"/>
                      </a:schemeClr>
                    </a:solidFill>
                    <a:latin typeface="+mn-ea"/>
                    <a:cs typeface="+mn-ea"/>
                    <a:sym typeface="Arial" panose="020B0604020202020204" pitchFamily="34" charset="0"/>
                  </a:endParaRPr>
                </a:p>
              </p:txBody>
            </p:sp>
          </p:grpSp>
          <p:sp>
            <p:nvSpPr>
              <p:cNvPr id="44" name="Freeform 41"/>
              <p:cNvSpPr/>
              <p:nvPr/>
            </p:nvSpPr>
            <p:spPr bwMode="auto">
              <a:xfrm>
                <a:off x="2641600" y="2900019"/>
                <a:ext cx="585788" cy="903289"/>
              </a:xfrm>
              <a:custGeom>
                <a:avLst/>
                <a:gdLst/>
                <a:ahLst/>
                <a:cxnLst>
                  <a:cxn ang="0">
                    <a:pos x="176" y="595"/>
                  </a:cxn>
                  <a:cxn ang="0">
                    <a:pos x="149" y="589"/>
                  </a:cxn>
                  <a:cxn ang="0">
                    <a:pos x="0" y="35"/>
                  </a:cxn>
                  <a:cxn ang="0">
                    <a:pos x="8" y="25"/>
                  </a:cxn>
                  <a:cxn ang="0">
                    <a:pos x="8" y="25"/>
                  </a:cxn>
                  <a:cxn ang="0">
                    <a:pos x="17" y="35"/>
                  </a:cxn>
                  <a:cxn ang="0">
                    <a:pos x="156" y="573"/>
                  </a:cxn>
                  <a:cxn ang="0">
                    <a:pos x="207" y="567"/>
                  </a:cxn>
                  <a:cxn ang="0">
                    <a:pos x="365" y="10"/>
                  </a:cxn>
                  <a:cxn ang="0">
                    <a:pos x="373" y="1"/>
                  </a:cxn>
                  <a:cxn ang="0">
                    <a:pos x="382" y="8"/>
                  </a:cxn>
                  <a:cxn ang="0">
                    <a:pos x="345" y="290"/>
                  </a:cxn>
                  <a:cxn ang="0">
                    <a:pos x="217" y="581"/>
                  </a:cxn>
                  <a:cxn ang="0">
                    <a:pos x="176" y="595"/>
                  </a:cxn>
                </a:cxnLst>
                <a:rect l="0" t="0" r="r" b="b"/>
                <a:pathLst>
                  <a:path w="386" h="595">
                    <a:moveTo>
                      <a:pt x="176" y="595"/>
                    </a:moveTo>
                    <a:cubicBezTo>
                      <a:pt x="167" y="595"/>
                      <a:pt x="158" y="593"/>
                      <a:pt x="149" y="589"/>
                    </a:cubicBezTo>
                    <a:cubicBezTo>
                      <a:pt x="1" y="523"/>
                      <a:pt x="0" y="55"/>
                      <a:pt x="0" y="35"/>
                    </a:cubicBezTo>
                    <a:cubicBezTo>
                      <a:pt x="0" y="30"/>
                      <a:pt x="4" y="25"/>
                      <a:pt x="8" y="25"/>
                    </a:cubicBezTo>
                    <a:cubicBezTo>
                      <a:pt x="8" y="25"/>
                      <a:pt x="8" y="25"/>
                      <a:pt x="8" y="25"/>
                    </a:cubicBezTo>
                    <a:cubicBezTo>
                      <a:pt x="13" y="25"/>
                      <a:pt x="17" y="30"/>
                      <a:pt x="17" y="35"/>
                    </a:cubicBezTo>
                    <a:cubicBezTo>
                      <a:pt x="17" y="40"/>
                      <a:pt x="18" y="511"/>
                      <a:pt x="156" y="573"/>
                    </a:cubicBezTo>
                    <a:cubicBezTo>
                      <a:pt x="173" y="581"/>
                      <a:pt x="190" y="579"/>
                      <a:pt x="207" y="567"/>
                    </a:cubicBezTo>
                    <a:cubicBezTo>
                      <a:pt x="311" y="491"/>
                      <a:pt x="373" y="83"/>
                      <a:pt x="365" y="10"/>
                    </a:cubicBezTo>
                    <a:cubicBezTo>
                      <a:pt x="365" y="5"/>
                      <a:pt x="368" y="1"/>
                      <a:pt x="373" y="1"/>
                    </a:cubicBezTo>
                    <a:cubicBezTo>
                      <a:pt x="377" y="0"/>
                      <a:pt x="382" y="4"/>
                      <a:pt x="382" y="8"/>
                    </a:cubicBezTo>
                    <a:cubicBezTo>
                      <a:pt x="386" y="46"/>
                      <a:pt x="372" y="171"/>
                      <a:pt x="345" y="290"/>
                    </a:cubicBezTo>
                    <a:cubicBezTo>
                      <a:pt x="320" y="398"/>
                      <a:pt x="278" y="536"/>
                      <a:pt x="217" y="581"/>
                    </a:cubicBezTo>
                    <a:cubicBezTo>
                      <a:pt x="204" y="590"/>
                      <a:pt x="190" y="595"/>
                      <a:pt x="176" y="595"/>
                    </a:cubicBezTo>
                    <a:close/>
                  </a:path>
                </a:pathLst>
              </a:custGeom>
              <a:solidFill>
                <a:srgbClr val="F2F2F2"/>
              </a:solidFill>
              <a:ln w="9525">
                <a:noFill/>
                <a:round/>
              </a:ln>
            </p:spPr>
            <p:txBody>
              <a:bodyPr vert="horz" wrap="square" lIns="121913" tIns="60956" rIns="121913" bIns="60956" numCol="1" anchor="t" anchorCtr="0" compatLnSpc="1"/>
              <a:lstStyle/>
              <a:p>
                <a:pPr>
                  <a:lnSpc>
                    <a:spcPct val="120000"/>
                  </a:lnSpc>
                </a:pPr>
                <a:endParaRPr lang="en-US" sz="760" baseline="-25000">
                  <a:solidFill>
                    <a:schemeClr val="tx1">
                      <a:lumMod val="75000"/>
                      <a:lumOff val="25000"/>
                    </a:schemeClr>
                  </a:solidFill>
                  <a:latin typeface="+mn-ea"/>
                  <a:cs typeface="+mn-ea"/>
                  <a:sym typeface="Arial" panose="020B0604020202020204" pitchFamily="34" charset="0"/>
                </a:endParaRPr>
              </a:p>
            </p:txBody>
          </p:sp>
        </p:grpSp>
      </p:grpSp>
      <p:sp>
        <p:nvSpPr>
          <p:cNvPr id="49" name="文本框 48"/>
          <p:cNvSpPr txBox="1"/>
          <p:nvPr userDrawn="1"/>
        </p:nvSpPr>
        <p:spPr>
          <a:xfrm>
            <a:off x="551655" y="187280"/>
            <a:ext cx="2676525" cy="607695"/>
          </a:xfrm>
          <a:prstGeom prst="rect">
            <a:avLst/>
          </a:prstGeom>
          <a:noFill/>
        </p:spPr>
        <p:txBody>
          <a:bodyPr wrap="none" rtlCol="0" anchor="ctr">
            <a:spAutoFit/>
          </a:bodyPr>
          <a:p>
            <a:pPr marL="0" indent="0" algn="l" defTabSz="0" rtl="0" eaLnBrk="1" latinLnBrk="0" hangingPunct="1">
              <a:lnSpc>
                <a:spcPct val="120000"/>
              </a:lnSpc>
              <a:spcBef>
                <a:spcPct val="0"/>
              </a:spcBef>
              <a:spcAft>
                <a:spcPct val="0"/>
              </a:spcAft>
              <a:buNone/>
            </a:pPr>
            <a:r>
              <a:rPr lang="zh-CN"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参与者动态分析</a:t>
            </a:r>
            <a:endParaRPr lang="zh-CN"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sp>
        <p:nvSpPr>
          <p:cNvPr id="51" name="文本框 50"/>
          <p:cNvSpPr txBox="1"/>
          <p:nvPr userDrawn="1"/>
        </p:nvSpPr>
        <p:spPr>
          <a:xfrm>
            <a:off x="1478253" y="2923014"/>
            <a:ext cx="309880" cy="423545"/>
          </a:xfrm>
          <a:prstGeom prst="rect">
            <a:avLst/>
          </a:prstGeom>
          <a:noFill/>
        </p:spPr>
        <p:txBody>
          <a:bodyPr wrap="none" rtlCol="0" anchor="ctr">
            <a:spAutoFit/>
          </a:bodyPr>
          <a:p>
            <a:pPr>
              <a:lnSpc>
                <a:spcPct val="120000"/>
              </a:lnSpc>
            </a:pPr>
            <a:endParaRPr lang="zh-CN" altLang="en-US" dirty="0">
              <a:solidFill>
                <a:schemeClr val="tx1">
                  <a:lumMod val="75000"/>
                  <a:lumOff val="25000"/>
                </a:schemeClr>
              </a:solidFill>
            </a:endParaRPr>
          </a:p>
        </p:txBody>
      </p:sp>
      <p:sp>
        <p:nvSpPr>
          <p:cNvPr id="52" name="文本框 51"/>
          <p:cNvSpPr txBox="1"/>
          <p:nvPr userDrawn="1"/>
        </p:nvSpPr>
        <p:spPr>
          <a:xfrm>
            <a:off x="279410" y="1903330"/>
            <a:ext cx="3100473" cy="1524905"/>
          </a:xfrm>
          <a:prstGeom prst="rect">
            <a:avLst/>
          </a:prstGeom>
          <a:noFill/>
        </p:spPr>
        <p:txBody>
          <a:bodyPr wrap="square" rtlCol="0" anchor="ctr">
            <a:noAutofit/>
          </a:bodyPr>
          <a:p>
            <a:pPr algn="l">
              <a:lnSpc>
                <a:spcPct val="120000"/>
              </a:lnSpc>
            </a:pPr>
            <a:r>
              <a:rPr lang="zh-CN" altLang="en-US" sz="11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新贡献者高峰：</a:t>
            </a: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通常集中在年度技术大会或社区重要版本发布期间。</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l">
              <a:lnSpc>
                <a:spcPct val="120000"/>
              </a:lnSpc>
            </a:pPr>
            <a:endParaRPr lang="en-US" altLang="zh-CN"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lvl="0" indent="0" algn="l">
              <a:buNone/>
            </a:pPr>
            <a:r>
              <a:rPr lang="zh-CN" altLang="en-US" sz="1100" dirty="0">
                <a:solidFill>
                  <a:schemeClr val="tx1">
                    <a:lumMod val="75000"/>
                    <a:lumOff val="25000"/>
                  </a:schemeClr>
                </a:solidFill>
                <a:latin typeface="宋体" panose="02010600030101010101" pitchFamily="2" charset="-122"/>
                <a:ea typeface="宋体" panose="02010600030101010101" pitchFamily="2" charset="-122"/>
              </a:rPr>
              <a:t>原因：</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endParaRPr>
          </a:p>
          <a:p>
            <a:pPr marL="171450" indent="-171450" algn="l" defTabSz="0" rtl="0" eaLnBrk="1" latinLnBrk="0" hangingPunct="1">
              <a:lnSpc>
                <a:spcPct val="120000"/>
              </a:lnSpc>
              <a:spcBef>
                <a:spcPct val="0"/>
              </a:spcBef>
              <a:spcAft>
                <a:spcPct val="0"/>
              </a:spcAft>
              <a:buFont typeface="Arial" panose="020B0604020202020204" pitchFamily="34" charset="0"/>
              <a:buChar char="•"/>
            </a:pPr>
            <a:r>
              <a:rPr lang="zh-CN" altLang="en-US" sz="1100" dirty="0">
                <a:solidFill>
                  <a:schemeClr val="tx1">
                    <a:lumMod val="75000"/>
                    <a:lumOff val="25000"/>
                  </a:schemeClr>
                </a:solidFill>
                <a:latin typeface="宋体" panose="02010600030101010101" pitchFamily="2" charset="-122"/>
                <a:ea typeface="宋体" panose="02010600030101010101" pitchFamily="2" charset="-122"/>
              </a:rPr>
              <a:t>技术大会吸引了新的开发者参与和关注。</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endParaRPr>
          </a:p>
          <a:p>
            <a:pPr marL="171450" indent="-171450" algn="l" defTabSz="0" rtl="0" eaLnBrk="1" latinLnBrk="0" hangingPunct="1">
              <a:lnSpc>
                <a:spcPct val="120000"/>
              </a:lnSpc>
              <a:spcBef>
                <a:spcPct val="0"/>
              </a:spcBef>
              <a:spcAft>
                <a:spcPct val="0"/>
              </a:spcAft>
              <a:buFont typeface="Arial" panose="020B0604020202020204" pitchFamily="34" charset="0"/>
              <a:buChar char="•"/>
            </a:pPr>
            <a:r>
              <a:rPr lang="zh-CN" altLang="en-US" sz="1100" dirty="0">
                <a:solidFill>
                  <a:schemeClr val="tx1">
                    <a:lumMod val="75000"/>
                    <a:lumOff val="25000"/>
                  </a:schemeClr>
                </a:solidFill>
                <a:latin typeface="宋体" panose="02010600030101010101" pitchFamily="2" charset="-122"/>
                <a:ea typeface="宋体" panose="02010600030101010101" pitchFamily="2" charset="-122"/>
              </a:rPr>
              <a:t>新版本发布带来大量开发需求，为新贡献者提供了机会。</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53" name="文本框 52"/>
          <p:cNvSpPr txBox="1"/>
          <p:nvPr userDrawn="1"/>
        </p:nvSpPr>
        <p:spPr>
          <a:xfrm>
            <a:off x="1356506" y="4557909"/>
            <a:ext cx="309880" cy="423545"/>
          </a:xfrm>
          <a:prstGeom prst="rect">
            <a:avLst/>
          </a:prstGeom>
          <a:noFill/>
        </p:spPr>
        <p:txBody>
          <a:bodyPr wrap="none" rtlCol="0" anchor="ctr">
            <a:spAutoFit/>
          </a:bodyPr>
          <a:p>
            <a:pPr>
              <a:lnSpc>
                <a:spcPct val="120000"/>
              </a:lnSpc>
            </a:pPr>
            <a:endParaRPr lang="zh-CN" altLang="en-US" dirty="0">
              <a:solidFill>
                <a:schemeClr val="tx1">
                  <a:lumMod val="75000"/>
                  <a:lumOff val="25000"/>
                </a:schemeClr>
              </a:solidFill>
            </a:endParaRPr>
          </a:p>
        </p:txBody>
      </p:sp>
      <p:sp>
        <p:nvSpPr>
          <p:cNvPr id="54" name="文本框 53"/>
          <p:cNvSpPr txBox="1"/>
          <p:nvPr userDrawn="1"/>
        </p:nvSpPr>
        <p:spPr>
          <a:xfrm>
            <a:off x="279410" y="4010362"/>
            <a:ext cx="3100450" cy="1429507"/>
          </a:xfrm>
          <a:prstGeom prst="rect">
            <a:avLst/>
          </a:prstGeom>
          <a:noFill/>
        </p:spPr>
        <p:txBody>
          <a:bodyPr wrap="square" rtlCol="0" anchor="ctr">
            <a:noAutofit/>
          </a:bodyPr>
          <a:p>
            <a:pPr algn="l">
              <a:lnSpc>
                <a:spcPct val="120000"/>
              </a:lnSpc>
            </a:pPr>
            <a:r>
              <a:rPr lang="zh-CN" altLang="en-US" sz="11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不活跃贡献者流失率</a:t>
            </a: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：在社区停滞期（如年底或长假期间）显著上升。</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l">
              <a:lnSpc>
                <a:spcPct val="120000"/>
              </a:lnSpc>
            </a:pP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l">
              <a:lnSpc>
                <a:spcPct val="120000"/>
              </a:lnSpc>
            </a:pPr>
            <a:r>
              <a:rPr lang="zh-CN" altLang="en-US" sz="1100" dirty="0">
                <a:solidFill>
                  <a:schemeClr val="tx1">
                    <a:lumMod val="75000"/>
                    <a:lumOff val="25000"/>
                  </a:schemeClr>
                </a:solidFill>
                <a:latin typeface="宋体" panose="02010600030101010101" pitchFamily="2" charset="-122"/>
                <a:ea typeface="宋体" panose="02010600030101010101" pitchFamily="2" charset="-122"/>
              </a:rPr>
              <a:t>原因：</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endParaRPr>
          </a:p>
          <a:p>
            <a:pPr marL="171450" indent="-171450" algn="l">
              <a:lnSpc>
                <a:spcPct val="120000"/>
              </a:lnSpc>
              <a:buFont typeface="Arial" panose="020B0604020202020204" pitchFamily="34" charset="0"/>
              <a:buChar char="•"/>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社区在某些时段缺乏活跃的开发项目或活动。</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20000"/>
              </a:lnSpc>
              <a:buFont typeface="Arial" panose="020B0604020202020204" pitchFamily="34" charset="0"/>
              <a:buChar char="•"/>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开发者的注意力转向其他项目或优先事项。</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55" name="文本框 54"/>
          <p:cNvSpPr txBox="1"/>
          <p:nvPr userDrawn="1"/>
        </p:nvSpPr>
        <p:spPr>
          <a:xfrm>
            <a:off x="9617941" y="3105636"/>
            <a:ext cx="309880" cy="423545"/>
          </a:xfrm>
          <a:prstGeom prst="rect">
            <a:avLst/>
          </a:prstGeom>
          <a:noFill/>
        </p:spPr>
        <p:txBody>
          <a:bodyPr wrap="none" rtlCol="0" anchor="ctr">
            <a:spAutoFit/>
          </a:bodyPr>
          <a:p>
            <a:pPr>
              <a:lnSpc>
                <a:spcPct val="120000"/>
              </a:lnSpc>
            </a:pPr>
            <a:endParaRPr lang="zh-CN" altLang="en-US" dirty="0">
              <a:solidFill>
                <a:schemeClr val="tx1">
                  <a:lumMod val="75000"/>
                  <a:lumOff val="25000"/>
                </a:schemeClr>
              </a:solidFill>
            </a:endParaRPr>
          </a:p>
        </p:txBody>
      </p:sp>
      <p:sp>
        <p:nvSpPr>
          <p:cNvPr id="56" name="文本框 55"/>
          <p:cNvSpPr txBox="1"/>
          <p:nvPr userDrawn="1"/>
        </p:nvSpPr>
        <p:spPr>
          <a:xfrm>
            <a:off x="8967310" y="1665505"/>
            <a:ext cx="3012009" cy="2168688"/>
          </a:xfrm>
          <a:prstGeom prst="rect">
            <a:avLst/>
          </a:prstGeom>
          <a:noFill/>
        </p:spPr>
        <p:txBody>
          <a:bodyPr wrap="square" rtlCol="0" anchor="ctr">
            <a:noAutofit/>
          </a:bodyPr>
          <a:p>
            <a:pPr algn="l">
              <a:lnSpc>
                <a:spcPct val="120000"/>
              </a:lnSpc>
            </a:pPr>
            <a:r>
              <a:rPr lang="zh-CN" altLang="en-US" sz="11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对新贡献者：</a:t>
            </a:r>
            <a:endParaRPr lang="zh-CN" altLang="en-US" sz="11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l">
              <a:lnSpc>
                <a:spcPct val="120000"/>
              </a:lnSpc>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增强支持：</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20000"/>
              </a:lnSpc>
              <a:buFont typeface="Arial" panose="020B0604020202020204" pitchFamily="34" charset="0"/>
              <a:buChar char="•"/>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提供明确的贡献指引和代码模板。</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20000"/>
              </a:lnSpc>
              <a:buFont typeface="Arial" panose="020B0604020202020204" pitchFamily="34" charset="0"/>
              <a:buChar char="•"/>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安排专人或资深开发者对新贡献者进行指导，降低参与门槛。</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l">
              <a:lnSpc>
                <a:spcPct val="120000"/>
              </a:lnSpc>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奖励机制：</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20000"/>
              </a:lnSpc>
              <a:buFont typeface="Arial" panose="020B0604020202020204" pitchFamily="34" charset="0"/>
              <a:buChar char="•"/>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通过徽章、排行榜等形式，激励更多新贡献者加入并持续参与。</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20000"/>
              </a:lnSpc>
              <a:buFont typeface="Arial" panose="020B0604020202020204" pitchFamily="34" charset="0"/>
              <a:buChar char="•"/>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为技术大会参与者设计专项激励计划，吸引新用户持续活跃。</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57" name="文本框 56"/>
          <p:cNvSpPr txBox="1"/>
          <p:nvPr userDrawn="1"/>
        </p:nvSpPr>
        <p:spPr>
          <a:xfrm>
            <a:off x="9104971" y="4204288"/>
            <a:ext cx="2874347" cy="2078508"/>
          </a:xfrm>
          <a:prstGeom prst="rect">
            <a:avLst/>
          </a:prstGeom>
          <a:noFill/>
        </p:spPr>
        <p:txBody>
          <a:bodyPr wrap="square" rtlCol="0" anchor="ctr">
            <a:noAutofit/>
          </a:bodyPr>
          <a:p>
            <a:pPr algn="l">
              <a:lnSpc>
                <a:spcPct val="120000"/>
              </a:lnSpc>
            </a:pPr>
            <a:r>
              <a:rPr lang="zh-CN" altLang="en-US" sz="11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对不活跃贡献者：</a:t>
            </a:r>
            <a:endParaRPr lang="zh-CN" altLang="en-US" sz="11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l">
              <a:lnSpc>
                <a:spcPct val="120000"/>
              </a:lnSpc>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改善激励机制：</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20000"/>
              </a:lnSpc>
              <a:buFont typeface="Arial" panose="020B0604020202020204" pitchFamily="34" charset="0"/>
              <a:buChar char="•"/>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定期检查不活跃贡献者，分析其流失原因，提供针对性的支持。</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20000"/>
              </a:lnSpc>
              <a:buFont typeface="Arial" panose="020B0604020202020204" pitchFamily="34" charset="0"/>
              <a:buChar char="•"/>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创建</a:t>
            </a:r>
            <a:r>
              <a:rPr lang="en-US" altLang="zh-CN"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a:t>
            </a: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重返社区计划</a:t>
            </a:r>
            <a:r>
              <a:rPr lang="en-US" altLang="zh-CN"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a:t>
            </a: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，通过优惠券、项目优先权等方式吸引不活跃开发者回归。</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l">
              <a:lnSpc>
                <a:spcPct val="120000"/>
              </a:lnSpc>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丰富活动内容：</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20000"/>
              </a:lnSpc>
              <a:buFont typeface="Arial" panose="020B0604020202020204" pitchFamily="34" charset="0"/>
              <a:buChar char="•"/>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在社区停滞期举办更多在线活动或代码竞赛，保持社区活力。</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right)">
                                      <p:cBhvr>
                                        <p:cTn id="13" dur="500"/>
                                        <p:tgtEl>
                                          <p:spTgt spid="18"/>
                                        </p:tgtEl>
                                      </p:cBhvr>
                                    </p:animEffect>
                                  </p:childTnLst>
                                </p:cTn>
                              </p:par>
                              <p:par>
                                <p:cTn id="14" presetID="53" presetClass="entr" presetSubtype="16"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childTnLst>
                                </p:cTn>
                              </p:par>
                              <p:par>
                                <p:cTn id="19" presetID="3" presetClass="entr" presetSubtype="10" fill="hold" grpId="1"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blinds(horizontal)">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par>
                                <p:cTn id="33" presetID="3" presetClass="entr" presetSubtype="10" fill="hold" grpId="1"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blinds(horizontal)">
                                      <p:cBhvr>
                                        <p:cTn id="35" dur="500"/>
                                        <p:tgtEl>
                                          <p:spTgt spid="5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par>
                          <p:cTn id="41" fill="hold">
                            <p:stCondLst>
                              <p:cond delay="500"/>
                            </p:stCondLst>
                            <p:childTnLst>
                              <p:par>
                                <p:cTn id="42" presetID="53" presetClass="entr" presetSubtype="16"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animEffect transition="in" filter="fade">
                                      <p:cBhvr>
                                        <p:cTn id="46" dur="500"/>
                                        <p:tgtEl>
                                          <p:spTgt spid="7"/>
                                        </p:tgtEl>
                                      </p:cBhvr>
                                    </p:animEffect>
                                  </p:childTnLst>
                                </p:cTn>
                              </p:par>
                              <p:par>
                                <p:cTn id="47" presetID="3" presetClass="entr" presetSubtype="10" fill="hold" grpId="1"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blinds(horizontal)">
                                      <p:cBhvr>
                                        <p:cTn id="49" dur="500"/>
                                        <p:tgtEl>
                                          <p:spTgt spid="5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500"/>
                            </p:stCondLst>
                            <p:childTnLst>
                              <p:par>
                                <p:cTn id="56" presetID="53" presetClass="entr" presetSubtype="16"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p:cTn id="58" dur="500" fill="hold"/>
                                        <p:tgtEl>
                                          <p:spTgt spid="13"/>
                                        </p:tgtEl>
                                        <p:attrNameLst>
                                          <p:attrName>ppt_w</p:attrName>
                                        </p:attrNameLst>
                                      </p:cBhvr>
                                      <p:tavLst>
                                        <p:tav tm="0">
                                          <p:val>
                                            <p:fltVal val="0"/>
                                          </p:val>
                                        </p:tav>
                                        <p:tav tm="100000">
                                          <p:val>
                                            <p:strVal val="#ppt_w"/>
                                          </p:val>
                                        </p:tav>
                                      </p:tavLst>
                                    </p:anim>
                                    <p:anim calcmode="lin" valueType="num">
                                      <p:cBhvr>
                                        <p:cTn id="59" dur="500" fill="hold"/>
                                        <p:tgtEl>
                                          <p:spTgt spid="13"/>
                                        </p:tgtEl>
                                        <p:attrNameLst>
                                          <p:attrName>ppt_h</p:attrName>
                                        </p:attrNameLst>
                                      </p:cBhvr>
                                      <p:tavLst>
                                        <p:tav tm="0">
                                          <p:val>
                                            <p:fltVal val="0"/>
                                          </p:val>
                                        </p:tav>
                                        <p:tav tm="100000">
                                          <p:val>
                                            <p:strVal val="#ppt_h"/>
                                          </p:val>
                                        </p:tav>
                                      </p:tavLst>
                                    </p:anim>
                                    <p:animEffect transition="in" filter="fade">
                                      <p:cBhvr>
                                        <p:cTn id="60" dur="500"/>
                                        <p:tgtEl>
                                          <p:spTgt spid="13"/>
                                        </p:tgtEl>
                                      </p:cBhvr>
                                    </p:animEffect>
                                  </p:childTnLst>
                                </p:cTn>
                              </p:par>
                              <p:par>
                                <p:cTn id="61" presetID="3" presetClass="entr" presetSubtype="10" fill="hold" grpId="1" nodeType="with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blinds(horizontal)">
                                      <p:cBhvr>
                                        <p:cTn id="6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1"/>
      <p:bldP spid="54" grpId="1"/>
      <p:bldP spid="56" grpId="1"/>
      <p:bldP spid="5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_1"/>
          <p:cNvSpPr>
            <a:spLocks noChangeArrowheads="1"/>
          </p:cNvSpPr>
          <p:nvPr/>
        </p:nvSpPr>
        <p:spPr bwMode="auto">
          <a:xfrm>
            <a:off x="895985" y="1339215"/>
            <a:ext cx="1995805" cy="1827530"/>
          </a:xfrm>
          <a:prstGeom prst="ellipse">
            <a:avLst/>
          </a:prstGeom>
          <a:noFill/>
          <a:ln w="6350">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90160" tIns="46985" rIns="90160" bIns="46985"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endParaRPr lang="en-US" altLang="zh-CN" sz="1400" b="1">
              <a:solidFill>
                <a:schemeClr val="bg1"/>
              </a:solidFill>
              <a:latin typeface="+mn-ea"/>
              <a:ea typeface="+mn-ea"/>
              <a:sym typeface="Arial" panose="020B0604020202020204" pitchFamily="34" charset="0"/>
            </a:endParaRPr>
          </a:p>
        </p:txBody>
      </p:sp>
      <p:sp>
        <p:nvSpPr>
          <p:cNvPr id="3" name="MH_Title_1"/>
          <p:cNvSpPr>
            <a:spLocks noChangeArrowheads="1"/>
          </p:cNvSpPr>
          <p:nvPr/>
        </p:nvSpPr>
        <p:spPr bwMode="auto">
          <a:xfrm>
            <a:off x="2322195" y="1773555"/>
            <a:ext cx="890905" cy="854075"/>
          </a:xfrm>
          <a:prstGeom prst="ellipse">
            <a:avLst/>
          </a:prstGeom>
          <a:solidFill>
            <a:schemeClr val="accent2"/>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ctr" defTabSz="0" rtl="0" eaLnBrk="1" latinLnBrk="1" hangingPunct="1">
              <a:lnSpc>
                <a:spcPct val="120000"/>
              </a:lnSpc>
              <a:spcBef>
                <a:spcPct val="0"/>
              </a:spcBef>
              <a:spcAft>
                <a:spcPct val="0"/>
              </a:spcAft>
              <a:buNone/>
            </a:pPr>
            <a:r>
              <a:rPr lang="zh-CN" altLang="en-US" b="1" dirty="0">
                <a:solidFill>
                  <a:schemeClr val="bg1"/>
                </a:solidFill>
                <a:latin typeface="宋体" panose="02010600030101010101" pitchFamily="2" charset="-122"/>
                <a:ea typeface="宋体" panose="02010600030101010101" pitchFamily="2" charset="-122"/>
              </a:rPr>
              <a:t>结果</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4" name="MH_SubTitle_3"/>
          <p:cNvSpPr>
            <a:spLocks noChangeArrowheads="1"/>
          </p:cNvSpPr>
          <p:nvPr/>
        </p:nvSpPr>
        <p:spPr bwMode="auto">
          <a:xfrm>
            <a:off x="734060" y="2026285"/>
            <a:ext cx="462280" cy="454025"/>
          </a:xfrm>
          <a:prstGeom prst="ellipse">
            <a:avLst/>
          </a:prstGeom>
          <a:solidFill>
            <a:schemeClr val="accent1"/>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endParaRPr lang="zh-CN" altLang="en-US" sz="900" b="1" dirty="0">
              <a:solidFill>
                <a:schemeClr val="bg1"/>
              </a:solidFill>
              <a:latin typeface="+mn-ea"/>
              <a:ea typeface="+mn-ea"/>
              <a:cs typeface="+mn-ea"/>
              <a:sym typeface="Arial" panose="020B0604020202020204" pitchFamily="34" charset="0"/>
            </a:endParaRPr>
          </a:p>
        </p:txBody>
      </p:sp>
      <p:sp>
        <p:nvSpPr>
          <p:cNvPr id="5" name="MH_SubTitle_1"/>
          <p:cNvSpPr>
            <a:spLocks noChangeArrowheads="1"/>
          </p:cNvSpPr>
          <p:nvPr/>
        </p:nvSpPr>
        <p:spPr bwMode="auto">
          <a:xfrm>
            <a:off x="1663065" y="1185545"/>
            <a:ext cx="461010" cy="454025"/>
          </a:xfrm>
          <a:prstGeom prst="ellipse">
            <a:avLst/>
          </a:prstGeom>
          <a:solidFill>
            <a:schemeClr val="accent2"/>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endParaRPr lang="zh-CN" altLang="en-US" sz="900" b="1" dirty="0">
              <a:solidFill>
                <a:schemeClr val="bg1"/>
              </a:solidFill>
              <a:latin typeface="+mn-ea"/>
              <a:ea typeface="+mn-ea"/>
              <a:cs typeface="+mn-ea"/>
              <a:sym typeface="Arial" panose="020B0604020202020204" pitchFamily="34" charset="0"/>
            </a:endParaRPr>
          </a:p>
        </p:txBody>
      </p:sp>
      <p:sp>
        <p:nvSpPr>
          <p:cNvPr id="6" name="MH_SubTitle_5"/>
          <p:cNvSpPr>
            <a:spLocks noChangeArrowheads="1"/>
          </p:cNvSpPr>
          <p:nvPr/>
        </p:nvSpPr>
        <p:spPr bwMode="auto">
          <a:xfrm>
            <a:off x="1541780" y="2926715"/>
            <a:ext cx="462280" cy="454025"/>
          </a:xfrm>
          <a:prstGeom prst="ellipse">
            <a:avLst/>
          </a:prstGeom>
          <a:solidFill>
            <a:schemeClr val="accent2"/>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endParaRPr lang="zh-CN" altLang="en-US" sz="900" b="1" dirty="0">
              <a:solidFill>
                <a:schemeClr val="bg1"/>
              </a:solidFill>
              <a:latin typeface="+mn-ea"/>
              <a:ea typeface="+mn-ea"/>
              <a:cs typeface="+mn-ea"/>
              <a:sym typeface="Arial" panose="020B0604020202020204" pitchFamily="34" charset="0"/>
            </a:endParaRPr>
          </a:p>
        </p:txBody>
      </p:sp>
      <p:sp>
        <p:nvSpPr>
          <p:cNvPr id="23" name="文本框 22"/>
          <p:cNvSpPr txBox="1"/>
          <p:nvPr userDrawn="1"/>
        </p:nvSpPr>
        <p:spPr>
          <a:xfrm>
            <a:off x="734276" y="171731"/>
            <a:ext cx="2320290" cy="607695"/>
          </a:xfrm>
          <a:prstGeom prst="rect">
            <a:avLst/>
          </a:prstGeom>
          <a:noFill/>
        </p:spPr>
        <p:txBody>
          <a:bodyPr wrap="none" rtlCol="0" anchor="ctr">
            <a:spAutoFit/>
          </a:bodyPr>
          <a:p>
            <a:pPr algn="l">
              <a:lnSpc>
                <a:spcPct val="120000"/>
              </a:lnSpc>
            </a:pPr>
            <a:r>
              <a:rPr lang="zh-CN"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问题处理效率</a:t>
            </a:r>
            <a:endParaRPr lang="zh-CN"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sp>
        <p:nvSpPr>
          <p:cNvPr id="34" name="文本框 33"/>
          <p:cNvSpPr txBox="1"/>
          <p:nvPr userDrawn="1"/>
        </p:nvSpPr>
        <p:spPr>
          <a:xfrm>
            <a:off x="3821430" y="1237615"/>
            <a:ext cx="5653405" cy="1800860"/>
          </a:xfrm>
          <a:prstGeom prst="rect">
            <a:avLst/>
          </a:prstGeom>
          <a:noFill/>
        </p:spPr>
        <p:txBody>
          <a:bodyPr wrap="square" rtlCol="0" anchor="ctr">
            <a:noAutofit/>
          </a:bodyPr>
          <a:p>
            <a:pPr algn="l">
              <a:lnSpc>
                <a:spcPct val="120000"/>
              </a:lnSpc>
            </a:pPr>
            <a:r>
              <a:rPr lang="zh-CN" altLang="en-US" sz="1200" b="1" dirty="0">
                <a:solidFill>
                  <a:schemeClr val="tx1">
                    <a:lumMod val="75000"/>
                    <a:lumOff val="25000"/>
                  </a:schemeClr>
                </a:solidFill>
                <a:latin typeface="宋体" panose="02010600030101010101" pitchFamily="2" charset="-122"/>
                <a:ea typeface="宋体" panose="02010600030101010101" pitchFamily="2" charset="-122"/>
              </a:rPr>
              <a:t>新增问题高峰</a:t>
            </a: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endParaRPr>
          </a:p>
          <a:p>
            <a:pPr algn="l">
              <a:lnSpc>
                <a:spcPct val="120000"/>
              </a:lnSpc>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通常在每周一和季度初达到高峰。</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a:p>
            <a:pPr algn="l">
              <a:lnSpc>
                <a:spcPct val="120000"/>
              </a:lnSpc>
            </a:pP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a:p>
            <a:pPr algn="l">
              <a:lnSpc>
                <a:spcPct val="120000"/>
              </a:lnSpc>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原因：</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a:p>
            <a:pPr marL="171450" indent="-171450" algn="l">
              <a:lnSpc>
                <a:spcPct val="120000"/>
              </a:lnSpc>
              <a:buFont typeface="Arial" panose="020B0604020202020204" pitchFamily="34" charset="0"/>
              <a:buChar char="•"/>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每周一：开发者在周末提交的代码往往会在周一被审查，触发更多问题的反馈。</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a:p>
            <a:pPr marL="171450" indent="-171450" algn="l">
              <a:lnSpc>
                <a:spcPct val="120000"/>
              </a:lnSpc>
              <a:buFont typeface="Arial" panose="020B0604020202020204" pitchFamily="34" charset="0"/>
              <a:buChar char="•"/>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季度初：新功能或新版本发布后，用户和开发者反馈的大量问题集中爆发。</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35" name="文本框 34"/>
          <p:cNvSpPr txBox="1"/>
          <p:nvPr userDrawn="1"/>
        </p:nvSpPr>
        <p:spPr>
          <a:xfrm>
            <a:off x="626110" y="3900170"/>
            <a:ext cx="3710305" cy="1800860"/>
          </a:xfrm>
          <a:prstGeom prst="rect">
            <a:avLst/>
          </a:prstGeom>
          <a:noFill/>
        </p:spPr>
        <p:txBody>
          <a:bodyPr wrap="square" rtlCol="0" anchor="ctr">
            <a:noAutofit/>
          </a:bodyPr>
          <a:p>
            <a:pPr marL="0" indent="0" algn="l" defTabSz="0" rtl="0" eaLnBrk="1" latinLnBrk="0" hangingPunct="1">
              <a:lnSpc>
                <a:spcPct val="120000"/>
              </a:lnSpc>
              <a:spcBef>
                <a:spcPct val="0"/>
              </a:spcBef>
              <a:spcAft>
                <a:spcPct val="0"/>
              </a:spcAft>
              <a:buNone/>
            </a:pPr>
            <a:r>
              <a:rPr lang="zh-CN" altLang="en-US" sz="1200" b="1" dirty="0">
                <a:solidFill>
                  <a:schemeClr val="tx1">
                    <a:lumMod val="75000"/>
                    <a:lumOff val="25000"/>
                  </a:schemeClr>
                </a:solidFill>
                <a:latin typeface="宋体" panose="02010600030101010101" pitchFamily="2" charset="-122"/>
                <a:ea typeface="宋体" panose="02010600030101010101" pitchFamily="2" charset="-122"/>
              </a:rPr>
              <a:t>调查结果</a:t>
            </a:r>
            <a:r>
              <a:rPr lang="zh-CN" altLang="en-US" sz="1200" b="1" dirty="0">
                <a:solidFill>
                  <a:schemeClr val="tx1">
                    <a:lumMod val="75000"/>
                    <a:lumOff val="25000"/>
                  </a:schemeClr>
                </a:solidFill>
                <a:latin typeface="宋体" panose="02010600030101010101" pitchFamily="2" charset="-122"/>
                <a:ea typeface="宋体" panose="02010600030101010101" pitchFamily="2" charset="-122"/>
              </a:rPr>
              <a:t>的平均响应时间</a:t>
            </a: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endParaRPr>
          </a:p>
          <a:p>
            <a:pPr marL="0" indent="0" algn="l" defTabSz="0" rtl="0" eaLnBrk="1" latinLnBrk="0" hangingPunct="1">
              <a:lnSpc>
                <a:spcPct val="120000"/>
              </a:lnSpc>
              <a:spcBef>
                <a:spcPct val="0"/>
              </a:spcBef>
              <a:spcAft>
                <a:spcPct val="0"/>
              </a:spcAft>
              <a:buNone/>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大部分问题可以在 2 天内响应并处理，但季度末响应时间显著延迟。</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a:p>
            <a:pPr marL="0" indent="0" algn="l" defTabSz="0" rtl="0" eaLnBrk="1" latinLnBrk="0" hangingPunct="1">
              <a:lnSpc>
                <a:spcPct val="120000"/>
              </a:lnSpc>
              <a:spcBef>
                <a:spcPct val="0"/>
              </a:spcBef>
              <a:spcAft>
                <a:spcPct val="0"/>
              </a:spcAft>
              <a:buNone/>
            </a:pP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a:p>
            <a:pPr marL="0" indent="0" algn="l" defTabSz="0" rtl="0" eaLnBrk="1" latinLnBrk="0" hangingPunct="1">
              <a:lnSpc>
                <a:spcPct val="120000"/>
              </a:lnSpc>
              <a:spcBef>
                <a:spcPct val="0"/>
              </a:spcBef>
              <a:spcAft>
                <a:spcPct val="0"/>
              </a:spcAft>
              <a:buNone/>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原因：</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a:p>
            <a:pPr marL="0" indent="0" algn="l" defTabSz="0" rtl="0" eaLnBrk="1" latinLnBrk="0" hangingPunct="1">
              <a:lnSpc>
                <a:spcPct val="120000"/>
              </a:lnSpc>
              <a:spcBef>
                <a:spcPct val="0"/>
              </a:spcBef>
              <a:spcAft>
                <a:spcPct val="0"/>
              </a:spcAft>
              <a:buNone/>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季度末：社区通常面临资源紧张或优先级调整（如代码冻结、年底项目结算等），导致问题处理效率降低。</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1"/>
          <a:srcRect l="817" t="8952" r="1482" b="2245"/>
          <a:stretch>
            <a:fillRect/>
          </a:stretch>
        </p:blipFill>
        <p:spPr>
          <a:xfrm>
            <a:off x="5110480" y="2969895"/>
            <a:ext cx="6908800" cy="3792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4"/>
                                        </p:tgtEl>
                                        <p:attrNameLst>
                                          <p:attrName>ppt_y</p:attrName>
                                        </p:attrNameLst>
                                      </p:cBhvr>
                                      <p:tavLst>
                                        <p:tav tm="0" fmla="#ppt_y+(sin(-2*pi*(1-$))*-#ppt_x+cos(-2*pi*(1-$))*(1-#ppt_y))*(1-$)">
                                          <p:val>
                                            <p:fltVal val="0"/>
                                          </p:val>
                                        </p:tav>
                                        <p:tav tm="100000">
                                          <p:val>
                                            <p:fltVal val="1"/>
                                          </p:val>
                                        </p:tav>
                                      </p:tavLst>
                                    </p:anim>
                                  </p:childTnLst>
                                </p:cTn>
                              </p:par>
                              <p:par>
                                <p:cTn id="18" presetID="15"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5"/>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ppt_w</p:attrName>
                                        </p:attrNameLst>
                                      </p:cBhvr>
                                      <p:tavLst>
                                        <p:tav tm="0">
                                          <p:val>
                                            <p:fltVal val="0"/>
                                          </p:val>
                                        </p:tav>
                                        <p:tav tm="100000">
                                          <p:val>
                                            <p:strVal val="#ppt_w"/>
                                          </p:val>
                                        </p:tav>
                                      </p:tavLst>
                                    </p:anim>
                                    <p:anim calcmode="lin" valueType="num">
                                      <p:cBhvr>
                                        <p:cTn id="27" dur="1000" fill="hold"/>
                                        <p:tgtEl>
                                          <p:spTgt spid="6"/>
                                        </p:tgtEl>
                                        <p:attrNameLst>
                                          <p:attrName>ppt_h</p:attrName>
                                        </p:attrNameLst>
                                      </p:cBhvr>
                                      <p:tavLst>
                                        <p:tav tm="0">
                                          <p:val>
                                            <p:fltVal val="0"/>
                                          </p:val>
                                        </p:tav>
                                        <p:tav tm="100000">
                                          <p:val>
                                            <p:strVal val="#ppt_h"/>
                                          </p:val>
                                        </p:tav>
                                      </p:tavLst>
                                    </p:anim>
                                    <p:anim calcmode="lin" valueType="num">
                                      <p:cBhvr>
                                        <p:cTn id="28"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6"/>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fltVal val="0"/>
                                          </p:val>
                                        </p:tav>
                                        <p:tav tm="100000">
                                          <p:val>
                                            <p:strVal val="#ppt_w"/>
                                          </p:val>
                                        </p:tav>
                                      </p:tavLst>
                                    </p:anim>
                                    <p:anim calcmode="lin" valueType="num">
                                      <p:cBhvr>
                                        <p:cTn id="33" dur="1000" fill="hold"/>
                                        <p:tgtEl>
                                          <p:spTgt spid="3"/>
                                        </p:tgtEl>
                                        <p:attrNameLst>
                                          <p:attrName>ppt_h</p:attrName>
                                        </p:attrNameLst>
                                      </p:cBhvr>
                                      <p:tavLst>
                                        <p:tav tm="0">
                                          <p:val>
                                            <p:fltVal val="0"/>
                                          </p:val>
                                        </p:tav>
                                        <p:tav tm="100000">
                                          <p:val>
                                            <p:strVal val="#ppt_h"/>
                                          </p:val>
                                        </p:tav>
                                      </p:tavLst>
                                    </p:anim>
                                    <p:anim calcmode="lin" valueType="num">
                                      <p:cBhvr>
                                        <p:cTn id="3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linds(horizontal)">
                                      <p:cBhvr>
                                        <p:cTn id="40" dur="500"/>
                                        <p:tgtEl>
                                          <p:spTgt spid="3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blinds(horizontal)">
                                      <p:cBhvr>
                                        <p:cTn id="43" dur="500"/>
                                        <p:tgtEl>
                                          <p:spTgt spid="34"/>
                                        </p:tgtEl>
                                      </p:cBhvr>
                                    </p:animEffect>
                                  </p:childTnLst>
                                </p:cTn>
                              </p:par>
                              <p:par>
                                <p:cTn id="44" presetID="3" presetClass="entr" presetSubtype="10"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blinds(horizontal)">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35"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44"/>
          <p:cNvSpPr/>
          <p:nvPr/>
        </p:nvSpPr>
        <p:spPr bwMode="auto">
          <a:xfrm>
            <a:off x="2447595" y="2792100"/>
            <a:ext cx="1227315" cy="1227315"/>
          </a:xfrm>
          <a:prstGeom prst="ellipse">
            <a:avLst/>
          </a:prstGeom>
          <a:solidFill>
            <a:srgbClr val="3A8589"/>
          </a:solidFill>
          <a:ln w="19050">
            <a:noFill/>
            <a:round/>
          </a:ln>
        </p:spPr>
        <p:txBody>
          <a:bodyPr rot="0" spcFirstLastPara="0" vert="horz" wrap="none" lIns="121920" tIns="60960" rIns="121920" bIns="60960" anchor="b" anchorCtr="1" forceAA="0" compatLnSpc="1">
            <a:normAutofit/>
          </a:bodyPr>
          <a:lstStyle/>
          <a:p>
            <a:pPr algn="ctr"/>
            <a:r>
              <a:rPr lang="zh-CN" altLang="en-US" sz="3200" b="1" spc="400" dirty="0">
                <a:solidFill>
                  <a:schemeClr val="bg1"/>
                </a:solidFill>
                <a:latin typeface="微软雅黑" panose="020B0503020204020204" pitchFamily="34" charset="-122"/>
                <a:ea typeface="微软雅黑" panose="020B0503020204020204" pitchFamily="34" charset="-122"/>
              </a:rPr>
              <a:t> 目录 </a:t>
            </a:r>
            <a:br>
              <a:rPr lang="zh-CN" altLang="en-US" sz="3200" b="1" spc="400" dirty="0">
                <a:solidFill>
                  <a:schemeClr val="bg1"/>
                </a:solidFill>
                <a:latin typeface="微软雅黑" panose="020B0503020204020204" pitchFamily="34" charset="-122"/>
                <a:ea typeface="微软雅黑" panose="020B0503020204020204" pitchFamily="34" charset="-122"/>
              </a:rPr>
            </a:br>
            <a:r>
              <a:rPr lang="en-US" altLang="zh-CN" sz="665" b="1" spc="400" dirty="0">
                <a:solidFill>
                  <a:schemeClr val="bg1"/>
                </a:solidFill>
                <a:latin typeface="微软雅黑" panose="020B0503020204020204" pitchFamily="34" charset="-122"/>
                <a:ea typeface="微软雅黑" panose="020B0503020204020204" pitchFamily="34" charset="-122"/>
              </a:rPr>
              <a:t>CONTENT</a:t>
            </a:r>
            <a:endParaRPr lang="en-US" altLang="zh-CN" sz="3200" b="1" spc="400"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custDataLst>
              <p:tags r:id="rId1"/>
            </p:custDataLst>
          </p:nvPr>
        </p:nvGrpSpPr>
        <p:grpSpPr>
          <a:xfrm>
            <a:off x="5218296" y="4624568"/>
            <a:ext cx="4430099" cy="624349"/>
            <a:chOff x="3683842" y="3615656"/>
            <a:chExt cx="3322574" cy="468262"/>
          </a:xfrm>
        </p:grpSpPr>
        <p:sp>
          <p:nvSpPr>
            <p:cNvPr id="25" name="Diamond 27"/>
            <p:cNvSpPr/>
            <p:nvPr>
              <p:custDataLst>
                <p:tags r:id="rId2"/>
              </p:custDataLst>
            </p:nvPr>
          </p:nvSpPr>
          <p:spPr>
            <a:xfrm>
              <a:off x="3683842" y="3615656"/>
              <a:ext cx="468262" cy="468262"/>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77500" lnSpcReduction="20000"/>
            </a:bodyPr>
            <a:lstStyle/>
            <a:p>
              <a:pPr algn="ctr"/>
              <a:r>
                <a:rPr lang="en-US" altLang="zh-CN" sz="3200">
                  <a:solidFill>
                    <a:schemeClr val="bg1"/>
                  </a:solidFill>
                  <a:latin typeface="Impact" panose="020B0806030902050204" pitchFamily="34" charset="0"/>
                </a:rPr>
                <a:t>04</a:t>
              </a:r>
              <a:endParaRPr lang="en-US" altLang="zh-CN" sz="3200">
                <a:solidFill>
                  <a:schemeClr val="bg1"/>
                </a:solidFill>
                <a:latin typeface="Impact" panose="020B0806030902050204" pitchFamily="34" charset="0"/>
              </a:endParaRPr>
            </a:p>
          </p:txBody>
        </p:sp>
        <p:grpSp>
          <p:nvGrpSpPr>
            <p:cNvPr id="26" name="Group 28"/>
            <p:cNvGrpSpPr/>
            <p:nvPr/>
          </p:nvGrpSpPr>
          <p:grpSpPr>
            <a:xfrm>
              <a:off x="4034486" y="3638575"/>
              <a:ext cx="2971930" cy="422424"/>
              <a:chOff x="6444107" y="1469392"/>
              <a:chExt cx="4232109" cy="563232"/>
            </a:xfrm>
          </p:grpSpPr>
          <p:sp>
            <p:nvSpPr>
              <p:cNvPr id="27" name="TextBox 41"/>
              <p:cNvSpPr txBox="1"/>
              <p:nvPr>
                <p:custDataLst>
                  <p:tags r:id="rId3"/>
                </p:custDataLst>
              </p:nvPr>
            </p:nvSpPr>
            <p:spPr>
              <a:xfrm>
                <a:off x="6444107" y="1469392"/>
                <a:ext cx="4232109" cy="242864"/>
              </a:xfrm>
              <a:prstGeom prst="rect">
                <a:avLst/>
              </a:prstGeom>
              <a:noFill/>
            </p:spPr>
            <p:txBody>
              <a:bodyPr wrap="none" lIns="480000" tIns="0" rIns="0" bIns="0" anchor="b" anchorCtr="0">
                <a:normAutofit fontScale="67500"/>
              </a:bodyPr>
              <a:lstStyle/>
              <a:p>
                <a:pPr algn="l"/>
                <a:r>
                  <a:rPr lang="zh-CN" altLang="en-US" sz="2135" b="1" dirty="0">
                    <a:solidFill>
                      <a:schemeClr val="accent4">
                        <a:lumMod val="100000"/>
                      </a:schemeClr>
                    </a:solidFill>
                  </a:rPr>
                  <a:t>总结与展望</a:t>
                </a:r>
                <a:endParaRPr lang="zh-CN" altLang="en-US" sz="2135" b="1" dirty="0">
                  <a:solidFill>
                    <a:schemeClr val="accent4">
                      <a:lumMod val="100000"/>
                    </a:schemeClr>
                  </a:solidFill>
                </a:endParaRPr>
              </a:p>
            </p:txBody>
          </p:sp>
          <p:sp>
            <p:nvSpPr>
              <p:cNvPr id="28" name="TextBox 42"/>
              <p:cNvSpPr txBox="1"/>
              <p:nvPr>
                <p:custDataLst>
                  <p:tags r:id="rId4"/>
                </p:custDataLst>
              </p:nvPr>
            </p:nvSpPr>
            <p:spPr>
              <a:xfrm>
                <a:off x="6444107" y="1712256"/>
                <a:ext cx="4232109" cy="320368"/>
              </a:xfrm>
              <a:prstGeom prst="rect">
                <a:avLst/>
              </a:prstGeom>
            </p:spPr>
            <p:txBody>
              <a:bodyPr vert="horz" wrap="square" lIns="480000" tIns="0" rIns="0" bIns="0" anchor="ctr" anchorCtr="0">
                <a:normAutofit/>
              </a:bodyPr>
              <a:lstStyle/>
              <a:p>
                <a:pPr algn="l">
                  <a:lnSpc>
                    <a:spcPct val="120000"/>
                  </a:lnSpc>
                </a:pPr>
                <a:r>
                  <a:rPr lang="zh-CN" altLang="en-US" sz="1200">
                    <a:solidFill>
                      <a:schemeClr val="dk1">
                        <a:lumMod val="100000"/>
                      </a:schemeClr>
                    </a:solidFill>
                  </a:rPr>
                  <a:t>项目总结？对未来的展望？</a:t>
                </a:r>
                <a:endParaRPr lang="zh-CN" altLang="en-US" sz="1200">
                  <a:solidFill>
                    <a:schemeClr val="dk1">
                      <a:lumMod val="100000"/>
                    </a:schemeClr>
                  </a:solidFill>
                </a:endParaRPr>
              </a:p>
            </p:txBody>
          </p:sp>
        </p:grpSp>
      </p:grpSp>
      <p:grpSp>
        <p:nvGrpSpPr>
          <p:cNvPr id="29" name="组合 28"/>
          <p:cNvGrpSpPr/>
          <p:nvPr>
            <p:custDataLst>
              <p:tags r:id="rId5"/>
            </p:custDataLst>
          </p:nvPr>
        </p:nvGrpSpPr>
        <p:grpSpPr>
          <a:xfrm>
            <a:off x="5218296" y="3745992"/>
            <a:ext cx="4430099" cy="624349"/>
            <a:chOff x="3683842" y="2956724"/>
            <a:chExt cx="3322574" cy="468262"/>
          </a:xfrm>
        </p:grpSpPr>
        <p:sp>
          <p:nvSpPr>
            <p:cNvPr id="30" name="Diamond 29"/>
            <p:cNvSpPr/>
            <p:nvPr>
              <p:custDataLst>
                <p:tags r:id="rId6"/>
              </p:custDataLst>
            </p:nvPr>
          </p:nvSpPr>
          <p:spPr>
            <a:xfrm>
              <a:off x="3683842" y="2956724"/>
              <a:ext cx="468262" cy="468262"/>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77500" lnSpcReduction="20000"/>
            </a:bodyPr>
            <a:lstStyle/>
            <a:p>
              <a:pPr algn="ctr"/>
              <a:r>
                <a:rPr lang="en-US" altLang="zh-CN" sz="3200">
                  <a:solidFill>
                    <a:schemeClr val="bg1"/>
                  </a:solidFill>
                  <a:latin typeface="Impact" panose="020B0806030902050204" pitchFamily="34" charset="0"/>
                </a:rPr>
                <a:t>03</a:t>
              </a:r>
              <a:endParaRPr lang="en-US" altLang="zh-CN" sz="3200">
                <a:solidFill>
                  <a:schemeClr val="bg1"/>
                </a:solidFill>
                <a:latin typeface="Impact" panose="020B0806030902050204" pitchFamily="34" charset="0"/>
              </a:endParaRPr>
            </a:p>
          </p:txBody>
        </p:sp>
        <p:grpSp>
          <p:nvGrpSpPr>
            <p:cNvPr id="31" name="Group 30"/>
            <p:cNvGrpSpPr/>
            <p:nvPr/>
          </p:nvGrpSpPr>
          <p:grpSpPr>
            <a:xfrm>
              <a:off x="4034486" y="2979643"/>
              <a:ext cx="2971930" cy="422424"/>
              <a:chOff x="6444107" y="1469392"/>
              <a:chExt cx="4232109" cy="563232"/>
            </a:xfrm>
          </p:grpSpPr>
          <p:sp>
            <p:nvSpPr>
              <p:cNvPr id="32" name="TextBox 39"/>
              <p:cNvSpPr txBox="1"/>
              <p:nvPr>
                <p:custDataLst>
                  <p:tags r:id="rId7"/>
                </p:custDataLst>
              </p:nvPr>
            </p:nvSpPr>
            <p:spPr>
              <a:xfrm>
                <a:off x="6444107" y="1469392"/>
                <a:ext cx="4232109" cy="242864"/>
              </a:xfrm>
              <a:prstGeom prst="rect">
                <a:avLst/>
              </a:prstGeom>
              <a:noFill/>
            </p:spPr>
            <p:txBody>
              <a:bodyPr wrap="none" lIns="480000" tIns="0" rIns="0" bIns="0" anchor="b" anchorCtr="0">
                <a:normAutofit fontScale="67500"/>
              </a:bodyPr>
              <a:lstStyle/>
              <a:p>
                <a:pPr algn="l"/>
                <a:r>
                  <a:rPr lang="zh-CN" altLang="en-US" sz="2135" b="1" dirty="0">
                    <a:solidFill>
                      <a:schemeClr val="accent3">
                        <a:lumMod val="100000"/>
                      </a:schemeClr>
                    </a:solidFill>
                  </a:rPr>
                  <a:t>设计方案和可视化结果</a:t>
                </a:r>
                <a:endParaRPr lang="zh-CN" altLang="en-US" sz="2135" b="1" dirty="0">
                  <a:solidFill>
                    <a:schemeClr val="accent3">
                      <a:lumMod val="100000"/>
                    </a:schemeClr>
                  </a:solidFill>
                </a:endParaRPr>
              </a:p>
            </p:txBody>
          </p:sp>
          <p:sp>
            <p:nvSpPr>
              <p:cNvPr id="33" name="TextBox 40"/>
              <p:cNvSpPr txBox="1"/>
              <p:nvPr>
                <p:custDataLst>
                  <p:tags r:id="rId8"/>
                </p:custDataLst>
              </p:nvPr>
            </p:nvSpPr>
            <p:spPr>
              <a:xfrm>
                <a:off x="6444107" y="1712256"/>
                <a:ext cx="4232109" cy="320368"/>
              </a:xfrm>
              <a:prstGeom prst="rect">
                <a:avLst/>
              </a:prstGeom>
            </p:spPr>
            <p:txBody>
              <a:bodyPr vert="horz" wrap="square" lIns="480000" tIns="0" rIns="0" bIns="0" anchor="ctr" anchorCtr="0">
                <a:normAutofit lnSpcReduction="10000"/>
              </a:bodyPr>
              <a:lstStyle/>
              <a:p>
                <a:pPr marL="0" indent="0" algn="l" defTabSz="0" rtl="0" eaLnBrk="1" latinLnBrk="0" hangingPunct="1">
                  <a:lnSpc>
                    <a:spcPct val="120000"/>
                  </a:lnSpc>
                  <a:spcBef>
                    <a:spcPct val="0"/>
                  </a:spcBef>
                  <a:spcAft>
                    <a:spcPct val="0"/>
                  </a:spcAft>
                  <a:buNone/>
                </a:pPr>
                <a:r>
                  <a:rPr lang="zh-CN" altLang="en-US" sz="1200">
                    <a:solidFill>
                      <a:schemeClr val="dk1">
                        <a:lumMod val="100000"/>
                      </a:schemeClr>
                    </a:solidFill>
                  </a:rPr>
                  <a:t>方案是什么样的？具体实现哪些功能？</a:t>
                </a:r>
                <a:endParaRPr lang="zh-CN" altLang="en-US" sz="1200">
                  <a:solidFill>
                    <a:schemeClr val="dk1">
                      <a:lumMod val="100000"/>
                    </a:schemeClr>
                  </a:solidFill>
                </a:endParaRPr>
              </a:p>
            </p:txBody>
          </p:sp>
        </p:grpSp>
      </p:grpSp>
      <p:grpSp>
        <p:nvGrpSpPr>
          <p:cNvPr id="34" name="组合 33"/>
          <p:cNvGrpSpPr/>
          <p:nvPr>
            <p:custDataLst>
              <p:tags r:id="rId9"/>
            </p:custDataLst>
          </p:nvPr>
        </p:nvGrpSpPr>
        <p:grpSpPr>
          <a:xfrm>
            <a:off x="5218296" y="2867416"/>
            <a:ext cx="4430099" cy="624349"/>
            <a:chOff x="3683842" y="2297792"/>
            <a:chExt cx="3322574" cy="468262"/>
          </a:xfrm>
        </p:grpSpPr>
        <p:sp>
          <p:nvSpPr>
            <p:cNvPr id="35" name="Diamond 31"/>
            <p:cNvSpPr/>
            <p:nvPr>
              <p:custDataLst>
                <p:tags r:id="rId10"/>
              </p:custDataLst>
            </p:nvPr>
          </p:nvSpPr>
          <p:spPr>
            <a:xfrm>
              <a:off x="3683842" y="2297792"/>
              <a:ext cx="468262" cy="4682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77500" lnSpcReduction="20000"/>
            </a:bodyPr>
            <a:lstStyle/>
            <a:p>
              <a:pPr algn="ctr"/>
              <a:r>
                <a:rPr lang="en-US" altLang="zh-CN" sz="3200">
                  <a:solidFill>
                    <a:schemeClr val="bg1"/>
                  </a:solidFill>
                  <a:latin typeface="Impact" panose="020B0806030902050204" pitchFamily="34" charset="0"/>
                </a:rPr>
                <a:t>02</a:t>
              </a:r>
              <a:endParaRPr lang="en-US" altLang="zh-CN" sz="3200">
                <a:solidFill>
                  <a:schemeClr val="bg1"/>
                </a:solidFill>
                <a:latin typeface="Impact" panose="020B0806030902050204" pitchFamily="34" charset="0"/>
              </a:endParaRPr>
            </a:p>
          </p:txBody>
        </p:sp>
        <p:grpSp>
          <p:nvGrpSpPr>
            <p:cNvPr id="36" name="Group 32"/>
            <p:cNvGrpSpPr/>
            <p:nvPr/>
          </p:nvGrpSpPr>
          <p:grpSpPr>
            <a:xfrm>
              <a:off x="4034486" y="2320711"/>
              <a:ext cx="2971930" cy="422424"/>
              <a:chOff x="6444107" y="1469392"/>
              <a:chExt cx="4232109" cy="563232"/>
            </a:xfrm>
          </p:grpSpPr>
          <p:sp>
            <p:nvSpPr>
              <p:cNvPr id="37" name="TextBox 37"/>
              <p:cNvSpPr txBox="1"/>
              <p:nvPr>
                <p:custDataLst>
                  <p:tags r:id="rId11"/>
                </p:custDataLst>
              </p:nvPr>
            </p:nvSpPr>
            <p:spPr>
              <a:xfrm>
                <a:off x="6444107" y="1469392"/>
                <a:ext cx="4232109" cy="242864"/>
              </a:xfrm>
              <a:prstGeom prst="rect">
                <a:avLst/>
              </a:prstGeom>
              <a:noFill/>
            </p:spPr>
            <p:txBody>
              <a:bodyPr wrap="none" lIns="480000" tIns="0" rIns="0" bIns="0" anchor="b" anchorCtr="0">
                <a:normAutofit fontScale="87500" lnSpcReduction="20000"/>
              </a:bodyPr>
              <a:lstStyle/>
              <a:p>
                <a:pPr algn="l"/>
                <a:r>
                  <a:rPr lang="zh-CN" altLang="en-US" sz="2135" b="1" dirty="0">
                    <a:solidFill>
                      <a:schemeClr val="accent2">
                        <a:lumMod val="100000"/>
                      </a:schemeClr>
                    </a:solidFill>
                  </a:rPr>
                  <a:t>数据来源与方法</a:t>
                </a:r>
                <a:endParaRPr lang="zh-CN" altLang="en-US" sz="2135" b="1" dirty="0">
                  <a:solidFill>
                    <a:schemeClr val="accent2">
                      <a:lumMod val="100000"/>
                    </a:schemeClr>
                  </a:solidFill>
                </a:endParaRPr>
              </a:p>
            </p:txBody>
          </p:sp>
          <p:sp>
            <p:nvSpPr>
              <p:cNvPr id="38" name="TextBox 38"/>
              <p:cNvSpPr txBox="1"/>
              <p:nvPr>
                <p:custDataLst>
                  <p:tags r:id="rId12"/>
                </p:custDataLst>
              </p:nvPr>
            </p:nvSpPr>
            <p:spPr>
              <a:xfrm>
                <a:off x="6444107" y="1712256"/>
                <a:ext cx="4232109" cy="320368"/>
              </a:xfrm>
              <a:prstGeom prst="rect">
                <a:avLst/>
              </a:prstGeom>
            </p:spPr>
            <p:txBody>
              <a:bodyPr vert="horz" wrap="square" lIns="480000" tIns="0" rIns="0" bIns="0" anchor="ctr" anchorCtr="0">
                <a:normAutofit/>
              </a:bodyPr>
              <a:lstStyle/>
              <a:p>
                <a:pPr algn="l">
                  <a:lnSpc>
                    <a:spcPct val="120000"/>
                  </a:lnSpc>
                </a:pPr>
                <a:r>
                  <a:rPr lang="zh-CN" altLang="en-US" sz="1200">
                    <a:solidFill>
                      <a:schemeClr val="dk1">
                        <a:lumMod val="100000"/>
                      </a:schemeClr>
                    </a:solidFill>
                  </a:rPr>
                  <a:t>数据的来源？数据分析方法？</a:t>
                </a:r>
                <a:endParaRPr lang="zh-CN" altLang="en-US" sz="1200">
                  <a:solidFill>
                    <a:schemeClr val="dk1">
                      <a:lumMod val="100000"/>
                    </a:schemeClr>
                  </a:solidFill>
                </a:endParaRPr>
              </a:p>
            </p:txBody>
          </p:sp>
        </p:grpSp>
      </p:grpSp>
      <p:grpSp>
        <p:nvGrpSpPr>
          <p:cNvPr id="39" name="组合 38"/>
          <p:cNvGrpSpPr/>
          <p:nvPr>
            <p:custDataLst>
              <p:tags r:id="rId13"/>
            </p:custDataLst>
          </p:nvPr>
        </p:nvGrpSpPr>
        <p:grpSpPr>
          <a:xfrm>
            <a:off x="5218299" y="1988840"/>
            <a:ext cx="4430096" cy="624349"/>
            <a:chOff x="3683844" y="1638860"/>
            <a:chExt cx="3322572" cy="468262"/>
          </a:xfrm>
        </p:grpSpPr>
        <p:sp>
          <p:nvSpPr>
            <p:cNvPr id="40" name="Diamond 33"/>
            <p:cNvSpPr/>
            <p:nvPr>
              <p:custDataLst>
                <p:tags r:id="rId14"/>
              </p:custDataLst>
            </p:nvPr>
          </p:nvSpPr>
          <p:spPr>
            <a:xfrm>
              <a:off x="3683844" y="1638860"/>
              <a:ext cx="468262" cy="46826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77500" lnSpcReduction="20000"/>
            </a:bodyPr>
            <a:lstStyle/>
            <a:p>
              <a:pPr algn="ctr"/>
              <a:r>
                <a:rPr lang="en-US" altLang="zh-CN" sz="3200">
                  <a:solidFill>
                    <a:schemeClr val="bg1"/>
                  </a:solidFill>
                  <a:latin typeface="Impact" panose="020B0806030902050204" pitchFamily="34" charset="0"/>
                </a:rPr>
                <a:t>01</a:t>
              </a:r>
              <a:endParaRPr lang="en-US" altLang="zh-CN" sz="3200">
                <a:solidFill>
                  <a:schemeClr val="bg1"/>
                </a:solidFill>
                <a:latin typeface="Impact" panose="020B0806030902050204" pitchFamily="34" charset="0"/>
              </a:endParaRPr>
            </a:p>
          </p:txBody>
        </p:sp>
        <p:grpSp>
          <p:nvGrpSpPr>
            <p:cNvPr id="41" name="Group 34"/>
            <p:cNvGrpSpPr/>
            <p:nvPr/>
          </p:nvGrpSpPr>
          <p:grpSpPr>
            <a:xfrm>
              <a:off x="4034486" y="1661779"/>
              <a:ext cx="2971930" cy="422424"/>
              <a:chOff x="6444107" y="1469392"/>
              <a:chExt cx="4232109" cy="563232"/>
            </a:xfrm>
          </p:grpSpPr>
          <p:sp>
            <p:nvSpPr>
              <p:cNvPr id="42" name="TextBox 35"/>
              <p:cNvSpPr txBox="1"/>
              <p:nvPr>
                <p:custDataLst>
                  <p:tags r:id="rId15"/>
                </p:custDataLst>
              </p:nvPr>
            </p:nvSpPr>
            <p:spPr>
              <a:xfrm>
                <a:off x="6444107" y="1469392"/>
                <a:ext cx="4232109" cy="242864"/>
              </a:xfrm>
              <a:prstGeom prst="rect">
                <a:avLst/>
              </a:prstGeom>
              <a:noFill/>
            </p:spPr>
            <p:txBody>
              <a:bodyPr wrap="none" lIns="480000" tIns="0" rIns="0" bIns="0" anchor="b" anchorCtr="0">
                <a:normAutofit fontScale="87500" lnSpcReduction="20000"/>
              </a:bodyPr>
              <a:lstStyle/>
              <a:p>
                <a:pPr algn="l"/>
                <a:r>
                  <a:rPr lang="zh-CN" altLang="en-US" sz="2135" b="1" dirty="0">
                    <a:solidFill>
                      <a:schemeClr val="accent1">
                        <a:lumMod val="100000"/>
                      </a:schemeClr>
                    </a:solidFill>
                  </a:rPr>
                  <a:t>项目背景与意义</a:t>
                </a:r>
                <a:endParaRPr lang="zh-CN" altLang="en-US" sz="2135" b="1" dirty="0">
                  <a:solidFill>
                    <a:schemeClr val="accent1">
                      <a:lumMod val="100000"/>
                    </a:schemeClr>
                  </a:solidFill>
                </a:endParaRPr>
              </a:p>
            </p:txBody>
          </p:sp>
          <p:sp>
            <p:nvSpPr>
              <p:cNvPr id="43" name="TextBox 36"/>
              <p:cNvSpPr txBox="1"/>
              <p:nvPr>
                <p:custDataLst>
                  <p:tags r:id="rId16"/>
                </p:custDataLst>
              </p:nvPr>
            </p:nvSpPr>
            <p:spPr>
              <a:xfrm>
                <a:off x="6444107" y="1712256"/>
                <a:ext cx="4232109" cy="320368"/>
              </a:xfrm>
              <a:prstGeom prst="rect">
                <a:avLst/>
              </a:prstGeom>
            </p:spPr>
            <p:txBody>
              <a:bodyPr vert="horz" wrap="square" lIns="480000" tIns="0" rIns="0" bIns="0" anchor="ctr" anchorCtr="0">
                <a:normAutofit/>
              </a:bodyPr>
              <a:lstStyle/>
              <a:p>
                <a:pPr algn="l">
                  <a:lnSpc>
                    <a:spcPct val="120000"/>
                  </a:lnSpc>
                </a:pPr>
                <a:r>
                  <a:rPr lang="zh-CN" altLang="en-US" sz="1200">
                    <a:solidFill>
                      <a:schemeClr val="dk1">
                        <a:lumMod val="100000"/>
                      </a:schemeClr>
                    </a:solidFill>
                  </a:rPr>
                  <a:t>为什么选取开源社区？为什么关注时间维度？</a:t>
                </a:r>
                <a:endParaRPr lang="zh-CN" altLang="en-US" sz="1200">
                  <a:solidFill>
                    <a:schemeClr val="dk1">
                      <a:lumMod val="100000"/>
                    </a:schemeClr>
                  </a:solidFill>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1+#ppt_w/2"/>
                                          </p:val>
                                        </p:tav>
                                        <p:tav tm="100000">
                                          <p:val>
                                            <p:strVal val="#ppt_x"/>
                                          </p:val>
                                        </p:tav>
                                      </p:tavLst>
                                    </p:anim>
                                    <p:anim calcmode="lin" valueType="num">
                                      <p:cBhvr additive="base">
                                        <p:cTn id="14" dur="500" fill="hold"/>
                                        <p:tgtEl>
                                          <p:spTgt spid="3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1+#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1+#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1+#ppt_w/2"/>
                                          </p:val>
                                        </p:tav>
                                        <p:tav tm="100000">
                                          <p:val>
                                            <p:strVal val="#ppt_x"/>
                                          </p:val>
                                        </p:tav>
                                      </p:tavLst>
                                    </p:anim>
                                    <p:anim calcmode="lin" valueType="num">
                                      <p:cBhvr additive="base">
                                        <p:cTn id="29"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userDrawn="1"/>
        </p:nvSpPr>
        <p:spPr>
          <a:xfrm>
            <a:off x="734276" y="171731"/>
            <a:ext cx="2320290" cy="607695"/>
          </a:xfrm>
          <a:prstGeom prst="rect">
            <a:avLst/>
          </a:prstGeom>
          <a:noFill/>
        </p:spPr>
        <p:txBody>
          <a:bodyPr wrap="none" rtlCol="0" anchor="ctr">
            <a:spAutoFit/>
          </a:bodyPr>
          <a:p>
            <a:pPr algn="l">
              <a:lnSpc>
                <a:spcPct val="120000"/>
              </a:lnSpc>
            </a:pPr>
            <a:r>
              <a:rPr lang="zh-CN"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问题处理效率</a:t>
            </a:r>
            <a:endParaRPr lang="zh-CN"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sp>
        <p:nvSpPr>
          <p:cNvPr id="37" name="文本框 36"/>
          <p:cNvSpPr txBox="1"/>
          <p:nvPr userDrawn="1">
            <p:custDataLst>
              <p:tags r:id="rId1"/>
            </p:custDataLst>
          </p:nvPr>
        </p:nvSpPr>
        <p:spPr>
          <a:xfrm>
            <a:off x="1037590" y="1506220"/>
            <a:ext cx="5275580" cy="1133475"/>
          </a:xfrm>
          <a:prstGeom prst="rect">
            <a:avLst/>
          </a:prstGeom>
          <a:noFill/>
        </p:spPr>
        <p:txBody>
          <a:bodyPr wrap="square" rtlCol="0" anchor="ctr">
            <a:noAutofit/>
          </a:bodyPr>
          <a:p>
            <a:pPr algn="l">
              <a:lnSpc>
                <a:spcPct val="120000"/>
              </a:lnSpc>
            </a:pPr>
            <a:r>
              <a:rPr lang="zh-CN" altLang="en-US" sz="1200" b="1" dirty="0">
                <a:solidFill>
                  <a:schemeClr val="tx1">
                    <a:lumMod val="75000"/>
                    <a:lumOff val="25000"/>
                  </a:schemeClr>
                </a:solidFill>
                <a:latin typeface="宋体" panose="02010600030101010101" pitchFamily="2" charset="-122"/>
                <a:ea typeface="宋体" panose="02010600030101010101" pitchFamily="2" charset="-122"/>
              </a:rPr>
              <a:t>建议：</a:t>
            </a: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endParaRPr>
          </a:p>
          <a:p>
            <a:pPr algn="l">
              <a:lnSpc>
                <a:spcPct val="120000"/>
              </a:lnSpc>
            </a:pP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endParaRPr>
          </a:p>
          <a:p>
            <a:pPr algn="l">
              <a:lnSpc>
                <a:spcPct val="120000"/>
              </a:lnSpc>
            </a:pPr>
            <a:r>
              <a:rPr lang="zh-CN" altLang="en-US" sz="1200" b="1" dirty="0">
                <a:solidFill>
                  <a:schemeClr val="tx1">
                    <a:lumMod val="75000"/>
                    <a:lumOff val="25000"/>
                  </a:schemeClr>
                </a:solidFill>
                <a:latin typeface="宋体" panose="02010600030101010101" pitchFamily="2" charset="-122"/>
                <a:ea typeface="宋体" panose="02010600030101010101" pitchFamily="2" charset="-122"/>
              </a:rPr>
              <a:t>优化问题分配机制</a:t>
            </a: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endParaRPr>
          </a:p>
          <a:p>
            <a:pPr marL="171450" indent="-171450" algn="l">
              <a:lnSpc>
                <a:spcPct val="120000"/>
              </a:lnSpc>
              <a:buFont typeface="Arial" panose="020B0604020202020204" pitchFamily="34" charset="0"/>
              <a:buChar char="•"/>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实施智能问题分配系统，将新增问题优先分配给最相关的开发者。</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a:p>
            <a:pPr marL="171450" indent="-171450" algn="l">
              <a:lnSpc>
                <a:spcPct val="120000"/>
              </a:lnSpc>
              <a:buFont typeface="Arial" panose="020B0604020202020204" pitchFamily="34" charset="0"/>
              <a:buChar char="•"/>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按问题优先级和复杂度进行分类，确保高优先级问题快速处理。</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a:p>
            <a:pPr marL="171450" indent="-171450" algn="l">
              <a:lnSpc>
                <a:spcPct val="120000"/>
              </a:lnSpc>
              <a:buFont typeface="Arial" panose="020B0604020202020204" pitchFamily="34" charset="0"/>
              <a:buChar char="•"/>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设置响应时间提醒，帮助开发者及时关注未处理问题。</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38" name="文本框 37"/>
          <p:cNvSpPr txBox="1"/>
          <p:nvPr userDrawn="1">
            <p:custDataLst>
              <p:tags r:id="rId2"/>
            </p:custDataLst>
          </p:nvPr>
        </p:nvSpPr>
        <p:spPr>
          <a:xfrm>
            <a:off x="1037590" y="4432935"/>
            <a:ext cx="5569585" cy="1147445"/>
          </a:xfrm>
          <a:prstGeom prst="rect">
            <a:avLst/>
          </a:prstGeom>
          <a:noFill/>
        </p:spPr>
        <p:txBody>
          <a:bodyPr wrap="square" rtlCol="0" anchor="ctr">
            <a:noAutofit/>
          </a:bodyPr>
          <a:p>
            <a:pPr indent="0" algn="l" defTabSz="0" rtl="0" eaLnBrk="1" latinLnBrk="0" hangingPunct="1">
              <a:lnSpc>
                <a:spcPct val="120000"/>
              </a:lnSpc>
              <a:spcBef>
                <a:spcPct val="0"/>
              </a:spcBef>
              <a:spcAft>
                <a:spcPct val="0"/>
              </a:spcAft>
              <a:buNone/>
            </a:pPr>
            <a:r>
              <a:rPr lang="zh-CN" altLang="en-US" sz="1200" b="1" dirty="0">
                <a:solidFill>
                  <a:schemeClr val="tx1">
                    <a:lumMod val="75000"/>
                    <a:lumOff val="25000"/>
                  </a:schemeClr>
                </a:solidFill>
                <a:latin typeface="宋体" panose="02010600030101010101" pitchFamily="2" charset="-122"/>
                <a:ea typeface="宋体" panose="02010600030101010101" pitchFamily="2" charset="-122"/>
              </a:rPr>
              <a:t>提升问题解决优先级</a:t>
            </a: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endParaRPr>
          </a:p>
          <a:p>
            <a:pPr marL="171450" indent="-171450" algn="l" defTabSz="0" rtl="0" eaLnBrk="1" latinLnBrk="0" hangingPunct="1">
              <a:lnSpc>
                <a:spcPct val="120000"/>
              </a:lnSpc>
              <a:spcBef>
                <a:spcPct val="0"/>
              </a:spcBef>
              <a:spcAft>
                <a:spcPct val="0"/>
              </a:spcAft>
              <a:buFont typeface="Arial" panose="020B0604020202020204" pitchFamily="34" charset="0"/>
              <a:buChar char="•"/>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在季度末前提前规划资源，确保有足够的人员负责关键问题。</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a:p>
            <a:pPr marL="171450" indent="-171450" algn="l" defTabSz="0" rtl="0" eaLnBrk="1" latinLnBrk="0" hangingPunct="1">
              <a:lnSpc>
                <a:spcPct val="120000"/>
              </a:lnSpc>
              <a:spcBef>
                <a:spcPct val="0"/>
              </a:spcBef>
              <a:spcAft>
                <a:spcPct val="0"/>
              </a:spcAft>
              <a:buFont typeface="Arial" panose="020B0604020202020204" pitchFamily="34" charset="0"/>
              <a:buChar char="•"/>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实施问题分类解决制度，减少低优先级问题对社区整体效率的影响</a:t>
            </a:r>
            <a:r>
              <a:rPr lang="en-US" altLang="zh-CN" sz="1200" dirty="0">
                <a:solidFill>
                  <a:schemeClr val="tx1">
                    <a:lumMod val="75000"/>
                    <a:lumOff val="25000"/>
                  </a:schemeClr>
                </a:solidFill>
                <a:latin typeface="宋体" panose="02010600030101010101" pitchFamily="2" charset="-122"/>
                <a:ea typeface="宋体" panose="02010600030101010101" pitchFamily="2" charset="-122"/>
              </a:rPr>
              <a:t>.</a:t>
            </a:r>
            <a:endParaRPr lang="zh-CN" altLang="en-US" sz="1200" dirty="0">
              <a:solidFill>
                <a:schemeClr val="tx1">
                  <a:lumMod val="75000"/>
                  <a:lumOff val="25000"/>
                </a:schemeClr>
              </a:solidFill>
            </a:endParaRPr>
          </a:p>
        </p:txBody>
      </p:sp>
      <p:sp>
        <p:nvSpPr>
          <p:cNvPr id="39" name="文本框 38"/>
          <p:cNvSpPr txBox="1"/>
          <p:nvPr userDrawn="1">
            <p:custDataLst>
              <p:tags r:id="rId3"/>
            </p:custDataLst>
          </p:nvPr>
        </p:nvSpPr>
        <p:spPr>
          <a:xfrm>
            <a:off x="1037590" y="2990850"/>
            <a:ext cx="4805045" cy="1076960"/>
          </a:xfrm>
          <a:prstGeom prst="rect">
            <a:avLst/>
          </a:prstGeom>
          <a:noFill/>
        </p:spPr>
        <p:txBody>
          <a:bodyPr wrap="square" rtlCol="0" anchor="ctr">
            <a:noAutofit/>
          </a:bodyPr>
          <a:p>
            <a:pPr algn="l">
              <a:lnSpc>
                <a:spcPct val="120000"/>
              </a:lnSpc>
            </a:pPr>
            <a:r>
              <a:rPr lang="zh-CN" altLang="en-US" sz="1200" b="1" dirty="0">
                <a:solidFill>
                  <a:schemeClr val="tx1">
                    <a:lumMod val="75000"/>
                    <a:lumOff val="25000"/>
                  </a:schemeClr>
                </a:solidFill>
                <a:latin typeface="宋体" panose="02010600030101010101" pitchFamily="2" charset="-122"/>
                <a:ea typeface="宋体" panose="02010600030101010101" pitchFamily="2" charset="-122"/>
              </a:rPr>
              <a:t>周期性回顾</a:t>
            </a:r>
            <a:endParaRPr lang="zh-CN" altLang="en-US" sz="1200" b="1" dirty="0">
              <a:solidFill>
                <a:schemeClr val="tx1">
                  <a:lumMod val="75000"/>
                  <a:lumOff val="25000"/>
                </a:schemeClr>
              </a:solidFill>
              <a:latin typeface="宋体" panose="02010600030101010101" pitchFamily="2" charset="-122"/>
              <a:ea typeface="宋体" panose="02010600030101010101" pitchFamily="2" charset="-122"/>
            </a:endParaRPr>
          </a:p>
          <a:p>
            <a:pPr marL="171450" indent="-171450" algn="l">
              <a:lnSpc>
                <a:spcPct val="120000"/>
              </a:lnSpc>
              <a:buFont typeface="Arial" panose="020B0604020202020204" pitchFamily="34" charset="0"/>
              <a:buChar char="•"/>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定期召开问题解决效率回顾会议，总结新增与关闭问题的统计数据。</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a:p>
            <a:pPr marL="171450" indent="-171450" algn="l">
              <a:lnSpc>
                <a:spcPct val="120000"/>
              </a:lnSpc>
              <a:buFont typeface="Arial" panose="020B0604020202020204" pitchFamily="34" charset="0"/>
              <a:buChar char="•"/>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结合数据分析结果，改进问题处理流程。</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p:txBody>
      </p:sp>
      <p:grpSp>
        <p:nvGrpSpPr>
          <p:cNvPr id="9" name="Group 58"/>
          <p:cNvGrpSpPr/>
          <p:nvPr>
            <p:custDataLst>
              <p:tags r:id="rId4"/>
            </p:custDataLst>
          </p:nvPr>
        </p:nvGrpSpPr>
        <p:grpSpPr>
          <a:xfrm>
            <a:off x="6788785" y="1818640"/>
            <a:ext cx="4727575" cy="5039360"/>
            <a:chOff x="6232318" y="1631840"/>
            <a:chExt cx="4969784" cy="5226160"/>
          </a:xfrm>
        </p:grpSpPr>
        <p:sp>
          <p:nvSpPr>
            <p:cNvPr id="10" name="Freeform 5"/>
            <p:cNvSpPr>
              <a:spLocks noEditPoints="1"/>
            </p:cNvSpPr>
            <p:nvPr/>
          </p:nvSpPr>
          <p:spPr bwMode="auto">
            <a:xfrm>
              <a:off x="7783740" y="4766317"/>
              <a:ext cx="1781183" cy="2091683"/>
            </a:xfrm>
            <a:custGeom>
              <a:avLst/>
              <a:gdLst>
                <a:gd name="T0" fmla="*/ 27 w 764"/>
                <a:gd name="T1" fmla="*/ 536 h 897"/>
                <a:gd name="T2" fmla="*/ 37 w 764"/>
                <a:gd name="T3" fmla="*/ 614 h 897"/>
                <a:gd name="T4" fmla="*/ 23 w 764"/>
                <a:gd name="T5" fmla="*/ 649 h 897"/>
                <a:gd name="T6" fmla="*/ 171 w 764"/>
                <a:gd name="T7" fmla="*/ 735 h 897"/>
                <a:gd name="T8" fmla="*/ 170 w 764"/>
                <a:gd name="T9" fmla="*/ 764 h 897"/>
                <a:gd name="T10" fmla="*/ 197 w 764"/>
                <a:gd name="T11" fmla="*/ 887 h 897"/>
                <a:gd name="T12" fmla="*/ 589 w 764"/>
                <a:gd name="T13" fmla="*/ 897 h 897"/>
                <a:gd name="T14" fmla="*/ 522 w 764"/>
                <a:gd name="T15" fmla="*/ 818 h 897"/>
                <a:gd name="T16" fmla="*/ 524 w 764"/>
                <a:gd name="T17" fmla="*/ 670 h 897"/>
                <a:gd name="T18" fmla="*/ 585 w 764"/>
                <a:gd name="T19" fmla="*/ 615 h 897"/>
                <a:gd name="T20" fmla="*/ 640 w 764"/>
                <a:gd name="T21" fmla="*/ 537 h 897"/>
                <a:gd name="T22" fmla="*/ 640 w 764"/>
                <a:gd name="T23" fmla="*/ 558 h 897"/>
                <a:gd name="T24" fmla="*/ 686 w 764"/>
                <a:gd name="T25" fmla="*/ 508 h 897"/>
                <a:gd name="T26" fmla="*/ 695 w 764"/>
                <a:gd name="T27" fmla="*/ 493 h 897"/>
                <a:gd name="T28" fmla="*/ 764 w 764"/>
                <a:gd name="T29" fmla="*/ 446 h 897"/>
                <a:gd name="T30" fmla="*/ 751 w 764"/>
                <a:gd name="T31" fmla="*/ 442 h 897"/>
                <a:gd name="T32" fmla="*/ 700 w 764"/>
                <a:gd name="T33" fmla="*/ 349 h 897"/>
                <a:gd name="T34" fmla="*/ 702 w 764"/>
                <a:gd name="T35" fmla="*/ 332 h 897"/>
                <a:gd name="T36" fmla="*/ 715 w 764"/>
                <a:gd name="T37" fmla="*/ 345 h 897"/>
                <a:gd name="T38" fmla="*/ 694 w 764"/>
                <a:gd name="T39" fmla="*/ 268 h 897"/>
                <a:gd name="T40" fmla="*/ 694 w 764"/>
                <a:gd name="T41" fmla="*/ 264 h 897"/>
                <a:gd name="T42" fmla="*/ 639 w 764"/>
                <a:gd name="T43" fmla="*/ 208 h 897"/>
                <a:gd name="T44" fmla="*/ 654 w 764"/>
                <a:gd name="T45" fmla="*/ 216 h 897"/>
                <a:gd name="T46" fmla="*/ 692 w 764"/>
                <a:gd name="T47" fmla="*/ 255 h 897"/>
                <a:gd name="T48" fmla="*/ 651 w 764"/>
                <a:gd name="T49" fmla="*/ 178 h 897"/>
                <a:gd name="T50" fmla="*/ 646 w 764"/>
                <a:gd name="T51" fmla="*/ 173 h 897"/>
                <a:gd name="T52" fmla="*/ 620 w 764"/>
                <a:gd name="T53" fmla="*/ 109 h 897"/>
                <a:gd name="T54" fmla="*/ 516 w 764"/>
                <a:gd name="T55" fmla="*/ 139 h 897"/>
                <a:gd name="T56" fmla="*/ 408 w 764"/>
                <a:gd name="T57" fmla="*/ 62 h 897"/>
                <a:gd name="T58" fmla="*/ 381 w 764"/>
                <a:gd name="T59" fmla="*/ 92 h 897"/>
                <a:gd name="T60" fmla="*/ 383 w 764"/>
                <a:gd name="T61" fmla="*/ 73 h 897"/>
                <a:gd name="T62" fmla="*/ 367 w 764"/>
                <a:gd name="T63" fmla="*/ 96 h 897"/>
                <a:gd name="T64" fmla="*/ 348 w 764"/>
                <a:gd name="T65" fmla="*/ 68 h 897"/>
                <a:gd name="T66" fmla="*/ 290 w 764"/>
                <a:gd name="T67" fmla="*/ 59 h 897"/>
                <a:gd name="T68" fmla="*/ 281 w 764"/>
                <a:gd name="T69" fmla="*/ 59 h 897"/>
                <a:gd name="T70" fmla="*/ 291 w 764"/>
                <a:gd name="T71" fmla="*/ 41 h 897"/>
                <a:gd name="T72" fmla="*/ 269 w 764"/>
                <a:gd name="T73" fmla="*/ 62 h 897"/>
                <a:gd name="T74" fmla="*/ 201 w 764"/>
                <a:gd name="T75" fmla="*/ 86 h 897"/>
                <a:gd name="T76" fmla="*/ 161 w 764"/>
                <a:gd name="T77" fmla="*/ 93 h 897"/>
                <a:gd name="T78" fmla="*/ 156 w 764"/>
                <a:gd name="T79" fmla="*/ 96 h 897"/>
                <a:gd name="T80" fmla="*/ 133 w 764"/>
                <a:gd name="T81" fmla="*/ 81 h 897"/>
                <a:gd name="T82" fmla="*/ 73 w 764"/>
                <a:gd name="T83" fmla="*/ 164 h 897"/>
                <a:gd name="T84" fmla="*/ 71 w 764"/>
                <a:gd name="T85" fmla="*/ 166 h 897"/>
                <a:gd name="T86" fmla="*/ 54 w 764"/>
                <a:gd name="T87" fmla="*/ 180 h 897"/>
                <a:gd name="T88" fmla="*/ 91 w 764"/>
                <a:gd name="T89" fmla="*/ 189 h 897"/>
                <a:gd name="T90" fmla="*/ 131 w 764"/>
                <a:gd name="T91" fmla="*/ 251 h 897"/>
                <a:gd name="T92" fmla="*/ 125 w 764"/>
                <a:gd name="T93" fmla="*/ 285 h 897"/>
                <a:gd name="T94" fmla="*/ 93 w 764"/>
                <a:gd name="T95" fmla="*/ 339 h 897"/>
                <a:gd name="T96" fmla="*/ 81 w 764"/>
                <a:gd name="T97" fmla="*/ 389 h 897"/>
                <a:gd name="T98" fmla="*/ 17 w 764"/>
                <a:gd name="T99" fmla="*/ 446 h 897"/>
                <a:gd name="T100" fmla="*/ 35 w 764"/>
                <a:gd name="T101" fmla="*/ 506 h 897"/>
                <a:gd name="T102" fmla="*/ 637 w 764"/>
                <a:gd name="T103" fmla="*/ 203 h 897"/>
                <a:gd name="T104" fmla="*/ 629 w 764"/>
                <a:gd name="T105" fmla="*/ 187 h 897"/>
                <a:gd name="T106" fmla="*/ 656 w 764"/>
                <a:gd name="T107" fmla="*/ 204 h 897"/>
                <a:gd name="T108" fmla="*/ 616 w 764"/>
                <a:gd name="T109" fmla="*/ 178 h 897"/>
                <a:gd name="T110" fmla="*/ 642 w 764"/>
                <a:gd name="T111" fmla="*/ 175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4" h="897">
                  <a:moveTo>
                    <a:pt x="35" y="506"/>
                  </a:moveTo>
                  <a:cubicBezTo>
                    <a:pt x="52" y="520"/>
                    <a:pt x="27" y="536"/>
                    <a:pt x="27" y="536"/>
                  </a:cubicBezTo>
                  <a:cubicBezTo>
                    <a:pt x="17" y="554"/>
                    <a:pt x="43" y="573"/>
                    <a:pt x="43" y="573"/>
                  </a:cubicBezTo>
                  <a:cubicBezTo>
                    <a:pt x="17" y="597"/>
                    <a:pt x="37" y="614"/>
                    <a:pt x="37" y="614"/>
                  </a:cubicBezTo>
                  <a:cubicBezTo>
                    <a:pt x="44" y="619"/>
                    <a:pt x="36" y="627"/>
                    <a:pt x="36" y="627"/>
                  </a:cubicBezTo>
                  <a:cubicBezTo>
                    <a:pt x="29" y="632"/>
                    <a:pt x="23" y="649"/>
                    <a:pt x="23" y="649"/>
                  </a:cubicBezTo>
                  <a:cubicBezTo>
                    <a:pt x="4" y="715"/>
                    <a:pt x="60" y="730"/>
                    <a:pt x="60" y="730"/>
                  </a:cubicBezTo>
                  <a:cubicBezTo>
                    <a:pt x="83" y="739"/>
                    <a:pt x="171" y="735"/>
                    <a:pt x="171" y="735"/>
                  </a:cubicBezTo>
                  <a:cubicBezTo>
                    <a:pt x="171" y="736"/>
                    <a:pt x="171" y="736"/>
                    <a:pt x="171" y="736"/>
                  </a:cubicBezTo>
                  <a:cubicBezTo>
                    <a:pt x="171" y="736"/>
                    <a:pt x="174" y="748"/>
                    <a:pt x="170" y="764"/>
                  </a:cubicBezTo>
                  <a:cubicBezTo>
                    <a:pt x="166" y="781"/>
                    <a:pt x="176" y="813"/>
                    <a:pt x="179" y="823"/>
                  </a:cubicBezTo>
                  <a:cubicBezTo>
                    <a:pt x="182" y="834"/>
                    <a:pt x="189" y="881"/>
                    <a:pt x="197" y="887"/>
                  </a:cubicBezTo>
                  <a:cubicBezTo>
                    <a:pt x="200" y="889"/>
                    <a:pt x="202" y="893"/>
                    <a:pt x="203" y="897"/>
                  </a:cubicBezTo>
                  <a:cubicBezTo>
                    <a:pt x="589" y="897"/>
                    <a:pt x="589" y="897"/>
                    <a:pt x="589" y="897"/>
                  </a:cubicBezTo>
                  <a:cubicBezTo>
                    <a:pt x="580" y="887"/>
                    <a:pt x="572" y="878"/>
                    <a:pt x="565" y="871"/>
                  </a:cubicBezTo>
                  <a:cubicBezTo>
                    <a:pt x="539" y="845"/>
                    <a:pt x="538" y="838"/>
                    <a:pt x="522" y="818"/>
                  </a:cubicBezTo>
                  <a:cubicBezTo>
                    <a:pt x="506" y="797"/>
                    <a:pt x="504" y="766"/>
                    <a:pt x="503" y="738"/>
                  </a:cubicBezTo>
                  <a:cubicBezTo>
                    <a:pt x="502" y="711"/>
                    <a:pt x="518" y="680"/>
                    <a:pt x="524" y="670"/>
                  </a:cubicBezTo>
                  <a:cubicBezTo>
                    <a:pt x="530" y="659"/>
                    <a:pt x="535" y="658"/>
                    <a:pt x="547" y="646"/>
                  </a:cubicBezTo>
                  <a:cubicBezTo>
                    <a:pt x="559" y="634"/>
                    <a:pt x="567" y="632"/>
                    <a:pt x="585" y="615"/>
                  </a:cubicBezTo>
                  <a:cubicBezTo>
                    <a:pt x="604" y="599"/>
                    <a:pt x="613" y="577"/>
                    <a:pt x="621" y="564"/>
                  </a:cubicBezTo>
                  <a:cubicBezTo>
                    <a:pt x="629" y="550"/>
                    <a:pt x="640" y="537"/>
                    <a:pt x="640" y="537"/>
                  </a:cubicBezTo>
                  <a:cubicBezTo>
                    <a:pt x="635" y="545"/>
                    <a:pt x="643" y="577"/>
                    <a:pt x="640" y="559"/>
                  </a:cubicBezTo>
                  <a:cubicBezTo>
                    <a:pt x="640" y="559"/>
                    <a:pt x="640" y="558"/>
                    <a:pt x="640" y="558"/>
                  </a:cubicBezTo>
                  <a:cubicBezTo>
                    <a:pt x="640" y="539"/>
                    <a:pt x="674" y="496"/>
                    <a:pt x="674" y="496"/>
                  </a:cubicBezTo>
                  <a:cubicBezTo>
                    <a:pt x="673" y="500"/>
                    <a:pt x="686" y="508"/>
                    <a:pt x="686" y="508"/>
                  </a:cubicBezTo>
                  <a:cubicBezTo>
                    <a:pt x="676" y="501"/>
                    <a:pt x="683" y="478"/>
                    <a:pt x="683" y="478"/>
                  </a:cubicBezTo>
                  <a:cubicBezTo>
                    <a:pt x="692" y="470"/>
                    <a:pt x="695" y="493"/>
                    <a:pt x="695" y="493"/>
                  </a:cubicBezTo>
                  <a:cubicBezTo>
                    <a:pt x="712" y="482"/>
                    <a:pt x="701" y="457"/>
                    <a:pt x="701" y="457"/>
                  </a:cubicBezTo>
                  <a:cubicBezTo>
                    <a:pt x="753" y="468"/>
                    <a:pt x="764" y="446"/>
                    <a:pt x="764" y="446"/>
                  </a:cubicBezTo>
                  <a:cubicBezTo>
                    <a:pt x="755" y="456"/>
                    <a:pt x="736" y="450"/>
                    <a:pt x="736" y="450"/>
                  </a:cubicBezTo>
                  <a:cubicBezTo>
                    <a:pt x="749" y="444"/>
                    <a:pt x="751" y="442"/>
                    <a:pt x="751" y="442"/>
                  </a:cubicBezTo>
                  <a:cubicBezTo>
                    <a:pt x="670" y="475"/>
                    <a:pt x="689" y="396"/>
                    <a:pt x="689" y="396"/>
                  </a:cubicBezTo>
                  <a:cubicBezTo>
                    <a:pt x="711" y="374"/>
                    <a:pt x="700" y="349"/>
                    <a:pt x="700" y="349"/>
                  </a:cubicBezTo>
                  <a:cubicBezTo>
                    <a:pt x="715" y="365"/>
                    <a:pt x="701" y="394"/>
                    <a:pt x="701" y="394"/>
                  </a:cubicBezTo>
                  <a:cubicBezTo>
                    <a:pt x="718" y="373"/>
                    <a:pt x="705" y="338"/>
                    <a:pt x="702" y="332"/>
                  </a:cubicBezTo>
                  <a:cubicBezTo>
                    <a:pt x="700" y="326"/>
                    <a:pt x="700" y="318"/>
                    <a:pt x="700" y="318"/>
                  </a:cubicBezTo>
                  <a:cubicBezTo>
                    <a:pt x="714" y="329"/>
                    <a:pt x="715" y="345"/>
                    <a:pt x="715" y="345"/>
                  </a:cubicBezTo>
                  <a:cubicBezTo>
                    <a:pt x="719" y="334"/>
                    <a:pt x="698" y="303"/>
                    <a:pt x="698" y="303"/>
                  </a:cubicBezTo>
                  <a:cubicBezTo>
                    <a:pt x="702" y="294"/>
                    <a:pt x="694" y="268"/>
                    <a:pt x="694" y="268"/>
                  </a:cubicBezTo>
                  <a:cubicBezTo>
                    <a:pt x="702" y="263"/>
                    <a:pt x="715" y="275"/>
                    <a:pt x="715" y="275"/>
                  </a:cubicBezTo>
                  <a:cubicBezTo>
                    <a:pt x="712" y="265"/>
                    <a:pt x="694" y="264"/>
                    <a:pt x="694" y="264"/>
                  </a:cubicBezTo>
                  <a:cubicBezTo>
                    <a:pt x="694" y="259"/>
                    <a:pt x="678" y="249"/>
                    <a:pt x="678" y="249"/>
                  </a:cubicBezTo>
                  <a:cubicBezTo>
                    <a:pt x="671" y="224"/>
                    <a:pt x="639" y="208"/>
                    <a:pt x="639" y="208"/>
                  </a:cubicBezTo>
                  <a:cubicBezTo>
                    <a:pt x="645" y="207"/>
                    <a:pt x="651" y="207"/>
                    <a:pt x="655" y="208"/>
                  </a:cubicBezTo>
                  <a:cubicBezTo>
                    <a:pt x="655" y="213"/>
                    <a:pt x="654" y="216"/>
                    <a:pt x="654" y="216"/>
                  </a:cubicBezTo>
                  <a:cubicBezTo>
                    <a:pt x="655" y="213"/>
                    <a:pt x="656" y="211"/>
                    <a:pt x="656" y="208"/>
                  </a:cubicBezTo>
                  <a:cubicBezTo>
                    <a:pt x="687" y="215"/>
                    <a:pt x="692" y="255"/>
                    <a:pt x="692" y="255"/>
                  </a:cubicBezTo>
                  <a:cubicBezTo>
                    <a:pt x="689" y="221"/>
                    <a:pt x="672" y="209"/>
                    <a:pt x="657" y="205"/>
                  </a:cubicBezTo>
                  <a:cubicBezTo>
                    <a:pt x="660" y="193"/>
                    <a:pt x="657" y="184"/>
                    <a:pt x="651" y="178"/>
                  </a:cubicBezTo>
                  <a:cubicBezTo>
                    <a:pt x="662" y="168"/>
                    <a:pt x="658" y="154"/>
                    <a:pt x="658" y="154"/>
                  </a:cubicBezTo>
                  <a:cubicBezTo>
                    <a:pt x="656" y="164"/>
                    <a:pt x="652" y="169"/>
                    <a:pt x="646" y="173"/>
                  </a:cubicBezTo>
                  <a:cubicBezTo>
                    <a:pt x="626" y="156"/>
                    <a:pt x="588" y="154"/>
                    <a:pt x="588" y="154"/>
                  </a:cubicBezTo>
                  <a:cubicBezTo>
                    <a:pt x="622" y="139"/>
                    <a:pt x="620" y="109"/>
                    <a:pt x="620" y="109"/>
                  </a:cubicBezTo>
                  <a:cubicBezTo>
                    <a:pt x="613" y="149"/>
                    <a:pt x="576" y="150"/>
                    <a:pt x="566" y="145"/>
                  </a:cubicBezTo>
                  <a:cubicBezTo>
                    <a:pt x="556" y="140"/>
                    <a:pt x="531" y="143"/>
                    <a:pt x="516" y="139"/>
                  </a:cubicBezTo>
                  <a:cubicBezTo>
                    <a:pt x="501" y="136"/>
                    <a:pt x="482" y="114"/>
                    <a:pt x="482" y="114"/>
                  </a:cubicBezTo>
                  <a:cubicBezTo>
                    <a:pt x="483" y="50"/>
                    <a:pt x="408" y="62"/>
                    <a:pt x="408" y="62"/>
                  </a:cubicBezTo>
                  <a:cubicBezTo>
                    <a:pt x="398" y="36"/>
                    <a:pt x="368" y="45"/>
                    <a:pt x="368" y="45"/>
                  </a:cubicBezTo>
                  <a:cubicBezTo>
                    <a:pt x="439" y="56"/>
                    <a:pt x="381" y="92"/>
                    <a:pt x="381" y="92"/>
                  </a:cubicBezTo>
                  <a:cubicBezTo>
                    <a:pt x="381" y="92"/>
                    <a:pt x="387" y="95"/>
                    <a:pt x="379" y="92"/>
                  </a:cubicBezTo>
                  <a:cubicBezTo>
                    <a:pt x="371" y="88"/>
                    <a:pt x="383" y="73"/>
                    <a:pt x="383" y="73"/>
                  </a:cubicBezTo>
                  <a:cubicBezTo>
                    <a:pt x="368" y="84"/>
                    <a:pt x="379" y="97"/>
                    <a:pt x="379" y="97"/>
                  </a:cubicBezTo>
                  <a:cubicBezTo>
                    <a:pt x="388" y="105"/>
                    <a:pt x="377" y="99"/>
                    <a:pt x="367" y="96"/>
                  </a:cubicBezTo>
                  <a:cubicBezTo>
                    <a:pt x="358" y="93"/>
                    <a:pt x="348" y="90"/>
                    <a:pt x="348" y="90"/>
                  </a:cubicBezTo>
                  <a:cubicBezTo>
                    <a:pt x="334" y="81"/>
                    <a:pt x="348" y="68"/>
                    <a:pt x="348" y="68"/>
                  </a:cubicBezTo>
                  <a:cubicBezTo>
                    <a:pt x="359" y="59"/>
                    <a:pt x="366" y="87"/>
                    <a:pt x="366" y="87"/>
                  </a:cubicBezTo>
                  <a:cubicBezTo>
                    <a:pt x="360" y="36"/>
                    <a:pt x="290" y="59"/>
                    <a:pt x="290" y="59"/>
                  </a:cubicBezTo>
                  <a:cubicBezTo>
                    <a:pt x="326" y="20"/>
                    <a:pt x="354" y="36"/>
                    <a:pt x="354" y="36"/>
                  </a:cubicBezTo>
                  <a:cubicBezTo>
                    <a:pt x="328" y="16"/>
                    <a:pt x="281" y="59"/>
                    <a:pt x="281" y="59"/>
                  </a:cubicBezTo>
                  <a:cubicBezTo>
                    <a:pt x="285" y="47"/>
                    <a:pt x="308" y="35"/>
                    <a:pt x="308" y="35"/>
                  </a:cubicBezTo>
                  <a:cubicBezTo>
                    <a:pt x="301" y="34"/>
                    <a:pt x="291" y="41"/>
                    <a:pt x="291" y="41"/>
                  </a:cubicBezTo>
                  <a:cubicBezTo>
                    <a:pt x="307" y="18"/>
                    <a:pt x="317" y="32"/>
                    <a:pt x="317" y="32"/>
                  </a:cubicBezTo>
                  <a:cubicBezTo>
                    <a:pt x="307" y="0"/>
                    <a:pt x="269" y="62"/>
                    <a:pt x="269" y="62"/>
                  </a:cubicBezTo>
                  <a:cubicBezTo>
                    <a:pt x="253" y="51"/>
                    <a:pt x="240" y="69"/>
                    <a:pt x="240" y="69"/>
                  </a:cubicBezTo>
                  <a:cubicBezTo>
                    <a:pt x="218" y="50"/>
                    <a:pt x="201" y="86"/>
                    <a:pt x="201" y="86"/>
                  </a:cubicBezTo>
                  <a:cubicBezTo>
                    <a:pt x="196" y="87"/>
                    <a:pt x="191" y="93"/>
                    <a:pt x="191" y="93"/>
                  </a:cubicBezTo>
                  <a:cubicBezTo>
                    <a:pt x="180" y="85"/>
                    <a:pt x="161" y="93"/>
                    <a:pt x="161" y="93"/>
                  </a:cubicBezTo>
                  <a:cubicBezTo>
                    <a:pt x="164" y="68"/>
                    <a:pt x="185" y="65"/>
                    <a:pt x="192" y="65"/>
                  </a:cubicBezTo>
                  <a:cubicBezTo>
                    <a:pt x="158" y="65"/>
                    <a:pt x="156" y="96"/>
                    <a:pt x="156" y="96"/>
                  </a:cubicBezTo>
                  <a:cubicBezTo>
                    <a:pt x="141" y="85"/>
                    <a:pt x="99" y="105"/>
                    <a:pt x="99" y="105"/>
                  </a:cubicBezTo>
                  <a:cubicBezTo>
                    <a:pt x="105" y="71"/>
                    <a:pt x="133" y="81"/>
                    <a:pt x="133" y="81"/>
                  </a:cubicBezTo>
                  <a:cubicBezTo>
                    <a:pt x="101" y="65"/>
                    <a:pt x="91" y="115"/>
                    <a:pt x="91" y="115"/>
                  </a:cubicBezTo>
                  <a:cubicBezTo>
                    <a:pt x="71" y="123"/>
                    <a:pt x="73" y="164"/>
                    <a:pt x="73" y="164"/>
                  </a:cubicBezTo>
                  <a:cubicBezTo>
                    <a:pt x="63" y="160"/>
                    <a:pt x="65" y="147"/>
                    <a:pt x="65" y="147"/>
                  </a:cubicBezTo>
                  <a:cubicBezTo>
                    <a:pt x="60" y="158"/>
                    <a:pt x="71" y="166"/>
                    <a:pt x="71" y="166"/>
                  </a:cubicBezTo>
                  <a:cubicBezTo>
                    <a:pt x="68" y="174"/>
                    <a:pt x="74" y="185"/>
                    <a:pt x="74" y="185"/>
                  </a:cubicBezTo>
                  <a:cubicBezTo>
                    <a:pt x="64" y="187"/>
                    <a:pt x="54" y="180"/>
                    <a:pt x="54" y="180"/>
                  </a:cubicBezTo>
                  <a:cubicBezTo>
                    <a:pt x="61" y="191"/>
                    <a:pt x="91" y="188"/>
                    <a:pt x="91" y="188"/>
                  </a:cubicBezTo>
                  <a:cubicBezTo>
                    <a:pt x="91" y="188"/>
                    <a:pt x="102" y="171"/>
                    <a:pt x="91" y="189"/>
                  </a:cubicBezTo>
                  <a:cubicBezTo>
                    <a:pt x="81" y="207"/>
                    <a:pt x="129" y="230"/>
                    <a:pt x="129" y="230"/>
                  </a:cubicBezTo>
                  <a:cubicBezTo>
                    <a:pt x="115" y="237"/>
                    <a:pt x="131" y="251"/>
                    <a:pt x="131" y="251"/>
                  </a:cubicBezTo>
                  <a:cubicBezTo>
                    <a:pt x="118" y="231"/>
                    <a:pt x="146" y="232"/>
                    <a:pt x="146" y="232"/>
                  </a:cubicBezTo>
                  <a:cubicBezTo>
                    <a:pt x="144" y="235"/>
                    <a:pt x="129" y="277"/>
                    <a:pt x="125" y="285"/>
                  </a:cubicBezTo>
                  <a:cubicBezTo>
                    <a:pt x="122" y="293"/>
                    <a:pt x="119" y="297"/>
                    <a:pt x="109" y="310"/>
                  </a:cubicBezTo>
                  <a:cubicBezTo>
                    <a:pt x="99" y="324"/>
                    <a:pt x="93" y="339"/>
                    <a:pt x="93" y="339"/>
                  </a:cubicBezTo>
                  <a:cubicBezTo>
                    <a:pt x="81" y="351"/>
                    <a:pt x="98" y="365"/>
                    <a:pt x="98" y="365"/>
                  </a:cubicBezTo>
                  <a:cubicBezTo>
                    <a:pt x="103" y="370"/>
                    <a:pt x="98" y="382"/>
                    <a:pt x="81" y="389"/>
                  </a:cubicBezTo>
                  <a:cubicBezTo>
                    <a:pt x="65" y="396"/>
                    <a:pt x="57" y="408"/>
                    <a:pt x="51" y="414"/>
                  </a:cubicBezTo>
                  <a:cubicBezTo>
                    <a:pt x="45" y="419"/>
                    <a:pt x="35" y="428"/>
                    <a:pt x="17" y="446"/>
                  </a:cubicBezTo>
                  <a:cubicBezTo>
                    <a:pt x="0" y="463"/>
                    <a:pt x="6" y="475"/>
                    <a:pt x="6" y="475"/>
                  </a:cubicBezTo>
                  <a:cubicBezTo>
                    <a:pt x="9" y="496"/>
                    <a:pt x="35" y="506"/>
                    <a:pt x="35" y="506"/>
                  </a:cubicBezTo>
                  <a:close/>
                  <a:moveTo>
                    <a:pt x="656" y="204"/>
                  </a:moveTo>
                  <a:cubicBezTo>
                    <a:pt x="645" y="202"/>
                    <a:pt x="637" y="203"/>
                    <a:pt x="637" y="203"/>
                  </a:cubicBezTo>
                  <a:cubicBezTo>
                    <a:pt x="638" y="198"/>
                    <a:pt x="628" y="193"/>
                    <a:pt x="628" y="193"/>
                  </a:cubicBezTo>
                  <a:cubicBezTo>
                    <a:pt x="629" y="190"/>
                    <a:pt x="629" y="187"/>
                    <a:pt x="629" y="187"/>
                  </a:cubicBezTo>
                  <a:cubicBezTo>
                    <a:pt x="637" y="185"/>
                    <a:pt x="643" y="183"/>
                    <a:pt x="648" y="180"/>
                  </a:cubicBezTo>
                  <a:cubicBezTo>
                    <a:pt x="655" y="188"/>
                    <a:pt x="657" y="197"/>
                    <a:pt x="656" y="204"/>
                  </a:cubicBezTo>
                  <a:close/>
                  <a:moveTo>
                    <a:pt x="642" y="175"/>
                  </a:moveTo>
                  <a:cubicBezTo>
                    <a:pt x="630" y="181"/>
                    <a:pt x="616" y="178"/>
                    <a:pt x="616" y="178"/>
                  </a:cubicBezTo>
                  <a:cubicBezTo>
                    <a:pt x="618" y="173"/>
                    <a:pt x="605" y="168"/>
                    <a:pt x="605" y="168"/>
                  </a:cubicBezTo>
                  <a:cubicBezTo>
                    <a:pt x="623" y="168"/>
                    <a:pt x="634" y="171"/>
                    <a:pt x="642" y="175"/>
                  </a:cubicBezTo>
                  <a:close/>
                </a:path>
              </a:pathLst>
            </a:custGeom>
            <a:solidFill>
              <a:schemeClr val="accent1"/>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 name="Group 4"/>
            <p:cNvGrpSpPr/>
            <p:nvPr/>
          </p:nvGrpSpPr>
          <p:grpSpPr>
            <a:xfrm>
              <a:off x="6911115" y="4116699"/>
              <a:ext cx="934635" cy="960622"/>
              <a:chOff x="6746504" y="3812399"/>
              <a:chExt cx="1130908" cy="1162352"/>
            </a:xfrm>
          </p:grpSpPr>
          <p:sp>
            <p:nvSpPr>
              <p:cNvPr id="58" name="Freeform 6"/>
              <p:cNvSpPr/>
              <p:nvPr>
                <p:custDataLst>
                  <p:tags r:id="rId5"/>
                </p:custDataLst>
              </p:nvPr>
            </p:nvSpPr>
            <p:spPr bwMode="auto">
              <a:xfrm>
                <a:off x="6746504" y="3812399"/>
                <a:ext cx="1130908" cy="1162352"/>
              </a:xfrm>
              <a:custGeom>
                <a:avLst/>
                <a:gdLst>
                  <a:gd name="T0" fmla="*/ 419 w 441"/>
                  <a:gd name="T1" fmla="*/ 163 h 453"/>
                  <a:gd name="T2" fmla="*/ 166 w 441"/>
                  <a:gd name="T3" fmla="*/ 34 h 453"/>
                  <a:gd name="T4" fmla="*/ 33 w 441"/>
                  <a:gd name="T5" fmla="*/ 285 h 453"/>
                  <a:gd name="T6" fmla="*/ 286 w 441"/>
                  <a:gd name="T7" fmla="*/ 415 h 453"/>
                  <a:gd name="T8" fmla="*/ 299 w 441"/>
                  <a:gd name="T9" fmla="*/ 410 h 453"/>
                  <a:gd name="T10" fmla="*/ 391 w 441"/>
                  <a:gd name="T11" fmla="*/ 453 h 453"/>
                  <a:gd name="T12" fmla="*/ 373 w 441"/>
                  <a:gd name="T13" fmla="*/ 361 h 453"/>
                  <a:gd name="T14" fmla="*/ 419 w 441"/>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53">
                    <a:moveTo>
                      <a:pt x="419" y="163"/>
                    </a:moveTo>
                    <a:cubicBezTo>
                      <a:pt x="386" y="58"/>
                      <a:pt x="272" y="0"/>
                      <a:pt x="166" y="34"/>
                    </a:cubicBezTo>
                    <a:cubicBezTo>
                      <a:pt x="59" y="67"/>
                      <a:pt x="0" y="180"/>
                      <a:pt x="33" y="285"/>
                    </a:cubicBezTo>
                    <a:cubicBezTo>
                      <a:pt x="66" y="390"/>
                      <a:pt x="180" y="448"/>
                      <a:pt x="286" y="415"/>
                    </a:cubicBezTo>
                    <a:cubicBezTo>
                      <a:pt x="290" y="413"/>
                      <a:pt x="295" y="412"/>
                      <a:pt x="299" y="410"/>
                    </a:cubicBezTo>
                    <a:cubicBezTo>
                      <a:pt x="391" y="453"/>
                      <a:pt x="391" y="453"/>
                      <a:pt x="391" y="453"/>
                    </a:cubicBezTo>
                    <a:cubicBezTo>
                      <a:pt x="373" y="361"/>
                      <a:pt x="373" y="361"/>
                      <a:pt x="373" y="361"/>
                    </a:cubicBezTo>
                    <a:cubicBezTo>
                      <a:pt x="421" y="310"/>
                      <a:pt x="441" y="235"/>
                      <a:pt x="419" y="163"/>
                    </a:cubicBezTo>
                    <a:close/>
                  </a:path>
                </a:pathLst>
              </a:custGeom>
              <a:solidFill>
                <a:schemeClr val="accent1"/>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22"/>
              <p:cNvSpPr>
                <a:spLocks noEditPoints="1"/>
              </p:cNvSpPr>
              <p:nvPr>
                <p:custDataLst>
                  <p:tags r:id="rId6"/>
                </p:custDataLst>
              </p:nvPr>
            </p:nvSpPr>
            <p:spPr bwMode="auto">
              <a:xfrm>
                <a:off x="6928664" y="4178887"/>
                <a:ext cx="548648" cy="549732"/>
              </a:xfrm>
              <a:custGeom>
                <a:avLst/>
                <a:gdLst>
                  <a:gd name="T0" fmla="*/ 206 w 214"/>
                  <a:gd name="T1" fmla="*/ 84 h 214"/>
                  <a:gd name="T2" fmla="*/ 194 w 214"/>
                  <a:gd name="T3" fmla="*/ 84 h 214"/>
                  <a:gd name="T4" fmla="*/ 185 w 214"/>
                  <a:gd name="T5" fmla="*/ 60 h 214"/>
                  <a:gd name="T6" fmla="*/ 193 w 214"/>
                  <a:gd name="T7" fmla="*/ 52 h 214"/>
                  <a:gd name="T8" fmla="*/ 193 w 214"/>
                  <a:gd name="T9" fmla="*/ 41 h 214"/>
                  <a:gd name="T10" fmla="*/ 170 w 214"/>
                  <a:gd name="T11" fmla="*/ 19 h 214"/>
                  <a:gd name="T12" fmla="*/ 159 w 214"/>
                  <a:gd name="T13" fmla="*/ 19 h 214"/>
                  <a:gd name="T14" fmla="*/ 152 w 214"/>
                  <a:gd name="T15" fmla="*/ 26 h 214"/>
                  <a:gd name="T16" fmla="*/ 130 w 214"/>
                  <a:gd name="T17" fmla="*/ 16 h 214"/>
                  <a:gd name="T18" fmla="*/ 130 w 214"/>
                  <a:gd name="T19" fmla="*/ 8 h 214"/>
                  <a:gd name="T20" fmla="*/ 123 w 214"/>
                  <a:gd name="T21" fmla="*/ 0 h 214"/>
                  <a:gd name="T22" fmla="*/ 91 w 214"/>
                  <a:gd name="T23" fmla="*/ 0 h 214"/>
                  <a:gd name="T24" fmla="*/ 84 w 214"/>
                  <a:gd name="T25" fmla="*/ 8 h 214"/>
                  <a:gd name="T26" fmla="*/ 84 w 214"/>
                  <a:gd name="T27" fmla="*/ 14 h 214"/>
                  <a:gd name="T28" fmla="*/ 56 w 214"/>
                  <a:gd name="T29" fmla="*/ 25 h 214"/>
                  <a:gd name="T30" fmla="*/ 52 w 214"/>
                  <a:gd name="T31" fmla="*/ 21 h 214"/>
                  <a:gd name="T32" fmla="*/ 41 w 214"/>
                  <a:gd name="T33" fmla="*/ 22 h 214"/>
                  <a:gd name="T34" fmla="*/ 19 w 214"/>
                  <a:gd name="T35" fmla="*/ 44 h 214"/>
                  <a:gd name="T36" fmla="*/ 19 w 214"/>
                  <a:gd name="T37" fmla="*/ 55 h 214"/>
                  <a:gd name="T38" fmla="*/ 23 w 214"/>
                  <a:gd name="T39" fmla="*/ 58 h 214"/>
                  <a:gd name="T40" fmla="*/ 13 w 214"/>
                  <a:gd name="T41" fmla="*/ 84 h 214"/>
                  <a:gd name="T42" fmla="*/ 8 w 214"/>
                  <a:gd name="T43" fmla="*/ 84 h 214"/>
                  <a:gd name="T44" fmla="*/ 0 w 214"/>
                  <a:gd name="T45" fmla="*/ 91 h 214"/>
                  <a:gd name="T46" fmla="*/ 0 w 214"/>
                  <a:gd name="T47" fmla="*/ 123 h 214"/>
                  <a:gd name="T48" fmla="*/ 8 w 214"/>
                  <a:gd name="T49" fmla="*/ 131 h 214"/>
                  <a:gd name="T50" fmla="*/ 13 w 214"/>
                  <a:gd name="T51" fmla="*/ 131 h 214"/>
                  <a:gd name="T52" fmla="*/ 26 w 214"/>
                  <a:gd name="T53" fmla="*/ 157 h 214"/>
                  <a:gd name="T54" fmla="*/ 21 w 214"/>
                  <a:gd name="T55" fmla="*/ 162 h 214"/>
                  <a:gd name="T56" fmla="*/ 21 w 214"/>
                  <a:gd name="T57" fmla="*/ 173 h 214"/>
                  <a:gd name="T58" fmla="*/ 44 w 214"/>
                  <a:gd name="T59" fmla="*/ 195 h 214"/>
                  <a:gd name="T60" fmla="*/ 55 w 214"/>
                  <a:gd name="T61" fmla="*/ 195 h 214"/>
                  <a:gd name="T62" fmla="*/ 61 w 214"/>
                  <a:gd name="T63" fmla="*/ 189 h 214"/>
                  <a:gd name="T64" fmla="*/ 84 w 214"/>
                  <a:gd name="T65" fmla="*/ 197 h 214"/>
                  <a:gd name="T66" fmla="*/ 84 w 214"/>
                  <a:gd name="T67" fmla="*/ 206 h 214"/>
                  <a:gd name="T68" fmla="*/ 91 w 214"/>
                  <a:gd name="T69" fmla="*/ 214 h 214"/>
                  <a:gd name="T70" fmla="*/ 123 w 214"/>
                  <a:gd name="T71" fmla="*/ 214 h 214"/>
                  <a:gd name="T72" fmla="*/ 130 w 214"/>
                  <a:gd name="T73" fmla="*/ 206 h 214"/>
                  <a:gd name="T74" fmla="*/ 130 w 214"/>
                  <a:gd name="T75" fmla="*/ 195 h 214"/>
                  <a:gd name="T76" fmla="*/ 153 w 214"/>
                  <a:gd name="T77" fmla="*/ 184 h 214"/>
                  <a:gd name="T78" fmla="*/ 162 w 214"/>
                  <a:gd name="T79" fmla="*/ 193 h 214"/>
                  <a:gd name="T80" fmla="*/ 173 w 214"/>
                  <a:gd name="T81" fmla="*/ 193 h 214"/>
                  <a:gd name="T82" fmla="*/ 195 w 214"/>
                  <a:gd name="T83" fmla="*/ 170 h 214"/>
                  <a:gd name="T84" fmla="*/ 195 w 214"/>
                  <a:gd name="T85" fmla="*/ 159 h 214"/>
                  <a:gd name="T86" fmla="*/ 185 w 214"/>
                  <a:gd name="T87" fmla="*/ 150 h 214"/>
                  <a:gd name="T88" fmla="*/ 193 w 214"/>
                  <a:gd name="T89" fmla="*/ 131 h 214"/>
                  <a:gd name="T90" fmla="*/ 206 w 214"/>
                  <a:gd name="T91" fmla="*/ 131 h 214"/>
                  <a:gd name="T92" fmla="*/ 214 w 214"/>
                  <a:gd name="T93" fmla="*/ 123 h 214"/>
                  <a:gd name="T94" fmla="*/ 214 w 214"/>
                  <a:gd name="T95" fmla="*/ 91 h 214"/>
                  <a:gd name="T96" fmla="*/ 206 w 214"/>
                  <a:gd name="T97" fmla="*/ 84 h 214"/>
                  <a:gd name="T98" fmla="*/ 103 w 214"/>
                  <a:gd name="T99" fmla="*/ 156 h 214"/>
                  <a:gd name="T100" fmla="*/ 53 w 214"/>
                  <a:gd name="T101" fmla="*/ 106 h 214"/>
                  <a:gd name="T102" fmla="*/ 103 w 214"/>
                  <a:gd name="T103" fmla="*/ 55 h 214"/>
                  <a:gd name="T104" fmla="*/ 153 w 214"/>
                  <a:gd name="T105" fmla="*/ 106 h 214"/>
                  <a:gd name="T106" fmla="*/ 103 w 214"/>
                  <a:gd name="T107" fmla="*/ 15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4" h="214">
                    <a:moveTo>
                      <a:pt x="206" y="84"/>
                    </a:moveTo>
                    <a:cubicBezTo>
                      <a:pt x="194" y="84"/>
                      <a:pt x="194" y="84"/>
                      <a:pt x="194" y="84"/>
                    </a:cubicBezTo>
                    <a:cubicBezTo>
                      <a:pt x="192" y="75"/>
                      <a:pt x="189" y="68"/>
                      <a:pt x="185" y="60"/>
                    </a:cubicBezTo>
                    <a:cubicBezTo>
                      <a:pt x="193" y="52"/>
                      <a:pt x="193" y="52"/>
                      <a:pt x="193" y="52"/>
                    </a:cubicBezTo>
                    <a:cubicBezTo>
                      <a:pt x="196" y="49"/>
                      <a:pt x="196" y="44"/>
                      <a:pt x="193" y="41"/>
                    </a:cubicBezTo>
                    <a:cubicBezTo>
                      <a:pt x="170" y="19"/>
                      <a:pt x="170" y="19"/>
                      <a:pt x="170" y="19"/>
                    </a:cubicBezTo>
                    <a:cubicBezTo>
                      <a:pt x="167" y="16"/>
                      <a:pt x="162" y="16"/>
                      <a:pt x="159" y="19"/>
                    </a:cubicBezTo>
                    <a:cubicBezTo>
                      <a:pt x="152" y="26"/>
                      <a:pt x="152" y="26"/>
                      <a:pt x="152" y="26"/>
                    </a:cubicBezTo>
                    <a:cubicBezTo>
                      <a:pt x="146" y="22"/>
                      <a:pt x="138" y="19"/>
                      <a:pt x="130" y="16"/>
                    </a:cubicBezTo>
                    <a:cubicBezTo>
                      <a:pt x="130" y="8"/>
                      <a:pt x="130" y="8"/>
                      <a:pt x="130" y="8"/>
                    </a:cubicBezTo>
                    <a:cubicBezTo>
                      <a:pt x="130" y="4"/>
                      <a:pt x="127" y="0"/>
                      <a:pt x="123" y="0"/>
                    </a:cubicBezTo>
                    <a:cubicBezTo>
                      <a:pt x="91" y="0"/>
                      <a:pt x="91" y="0"/>
                      <a:pt x="91" y="0"/>
                    </a:cubicBezTo>
                    <a:cubicBezTo>
                      <a:pt x="87" y="0"/>
                      <a:pt x="84" y="4"/>
                      <a:pt x="84" y="8"/>
                    </a:cubicBezTo>
                    <a:cubicBezTo>
                      <a:pt x="84" y="14"/>
                      <a:pt x="84" y="14"/>
                      <a:pt x="84" y="14"/>
                    </a:cubicBezTo>
                    <a:cubicBezTo>
                      <a:pt x="74" y="17"/>
                      <a:pt x="64" y="20"/>
                      <a:pt x="56" y="25"/>
                    </a:cubicBezTo>
                    <a:cubicBezTo>
                      <a:pt x="52" y="21"/>
                      <a:pt x="52" y="21"/>
                      <a:pt x="52" y="21"/>
                    </a:cubicBezTo>
                    <a:cubicBezTo>
                      <a:pt x="49" y="18"/>
                      <a:pt x="44" y="19"/>
                      <a:pt x="41" y="22"/>
                    </a:cubicBezTo>
                    <a:cubicBezTo>
                      <a:pt x="19" y="44"/>
                      <a:pt x="19" y="44"/>
                      <a:pt x="19" y="44"/>
                    </a:cubicBezTo>
                    <a:cubicBezTo>
                      <a:pt x="16" y="47"/>
                      <a:pt x="16" y="52"/>
                      <a:pt x="19" y="55"/>
                    </a:cubicBezTo>
                    <a:cubicBezTo>
                      <a:pt x="23" y="58"/>
                      <a:pt x="23" y="58"/>
                      <a:pt x="23" y="58"/>
                    </a:cubicBezTo>
                    <a:cubicBezTo>
                      <a:pt x="18" y="66"/>
                      <a:pt x="15" y="75"/>
                      <a:pt x="13" y="84"/>
                    </a:cubicBezTo>
                    <a:cubicBezTo>
                      <a:pt x="8" y="84"/>
                      <a:pt x="8" y="84"/>
                      <a:pt x="8" y="84"/>
                    </a:cubicBezTo>
                    <a:cubicBezTo>
                      <a:pt x="4" y="84"/>
                      <a:pt x="0" y="87"/>
                      <a:pt x="0" y="91"/>
                    </a:cubicBezTo>
                    <a:cubicBezTo>
                      <a:pt x="0" y="123"/>
                      <a:pt x="0" y="123"/>
                      <a:pt x="0" y="123"/>
                    </a:cubicBezTo>
                    <a:cubicBezTo>
                      <a:pt x="0" y="127"/>
                      <a:pt x="4" y="131"/>
                      <a:pt x="8" y="131"/>
                    </a:cubicBezTo>
                    <a:cubicBezTo>
                      <a:pt x="13" y="131"/>
                      <a:pt x="13" y="131"/>
                      <a:pt x="13" y="131"/>
                    </a:cubicBezTo>
                    <a:cubicBezTo>
                      <a:pt x="16" y="140"/>
                      <a:pt x="20" y="149"/>
                      <a:pt x="26" y="157"/>
                    </a:cubicBezTo>
                    <a:cubicBezTo>
                      <a:pt x="21" y="162"/>
                      <a:pt x="21" y="162"/>
                      <a:pt x="21" y="162"/>
                    </a:cubicBezTo>
                    <a:cubicBezTo>
                      <a:pt x="18" y="165"/>
                      <a:pt x="18" y="170"/>
                      <a:pt x="21" y="173"/>
                    </a:cubicBezTo>
                    <a:cubicBezTo>
                      <a:pt x="44" y="195"/>
                      <a:pt x="44" y="195"/>
                      <a:pt x="44" y="195"/>
                    </a:cubicBezTo>
                    <a:cubicBezTo>
                      <a:pt x="47" y="198"/>
                      <a:pt x="52" y="198"/>
                      <a:pt x="55" y="195"/>
                    </a:cubicBezTo>
                    <a:cubicBezTo>
                      <a:pt x="61" y="189"/>
                      <a:pt x="61" y="189"/>
                      <a:pt x="61" y="189"/>
                    </a:cubicBezTo>
                    <a:cubicBezTo>
                      <a:pt x="68" y="192"/>
                      <a:pt x="76" y="195"/>
                      <a:pt x="84" y="197"/>
                    </a:cubicBezTo>
                    <a:cubicBezTo>
                      <a:pt x="84" y="206"/>
                      <a:pt x="84" y="206"/>
                      <a:pt x="84" y="206"/>
                    </a:cubicBezTo>
                    <a:cubicBezTo>
                      <a:pt x="84" y="211"/>
                      <a:pt x="87" y="214"/>
                      <a:pt x="91" y="214"/>
                    </a:cubicBezTo>
                    <a:cubicBezTo>
                      <a:pt x="123" y="214"/>
                      <a:pt x="123" y="214"/>
                      <a:pt x="123" y="214"/>
                    </a:cubicBezTo>
                    <a:cubicBezTo>
                      <a:pt x="127" y="214"/>
                      <a:pt x="130" y="211"/>
                      <a:pt x="130" y="206"/>
                    </a:cubicBezTo>
                    <a:cubicBezTo>
                      <a:pt x="130" y="195"/>
                      <a:pt x="130" y="195"/>
                      <a:pt x="130" y="195"/>
                    </a:cubicBezTo>
                    <a:cubicBezTo>
                      <a:pt x="139" y="192"/>
                      <a:pt x="146" y="189"/>
                      <a:pt x="153" y="184"/>
                    </a:cubicBezTo>
                    <a:cubicBezTo>
                      <a:pt x="162" y="193"/>
                      <a:pt x="162" y="193"/>
                      <a:pt x="162" y="193"/>
                    </a:cubicBezTo>
                    <a:cubicBezTo>
                      <a:pt x="165" y="196"/>
                      <a:pt x="170" y="196"/>
                      <a:pt x="173" y="193"/>
                    </a:cubicBezTo>
                    <a:cubicBezTo>
                      <a:pt x="195" y="170"/>
                      <a:pt x="195" y="170"/>
                      <a:pt x="195" y="170"/>
                    </a:cubicBezTo>
                    <a:cubicBezTo>
                      <a:pt x="198" y="167"/>
                      <a:pt x="198" y="162"/>
                      <a:pt x="195" y="159"/>
                    </a:cubicBezTo>
                    <a:cubicBezTo>
                      <a:pt x="185" y="150"/>
                      <a:pt x="185" y="150"/>
                      <a:pt x="185" y="150"/>
                    </a:cubicBezTo>
                    <a:cubicBezTo>
                      <a:pt x="188" y="144"/>
                      <a:pt x="191" y="137"/>
                      <a:pt x="193" y="131"/>
                    </a:cubicBezTo>
                    <a:cubicBezTo>
                      <a:pt x="206" y="131"/>
                      <a:pt x="206" y="131"/>
                      <a:pt x="206" y="131"/>
                    </a:cubicBezTo>
                    <a:cubicBezTo>
                      <a:pt x="210" y="131"/>
                      <a:pt x="214" y="127"/>
                      <a:pt x="214" y="123"/>
                    </a:cubicBezTo>
                    <a:cubicBezTo>
                      <a:pt x="214" y="91"/>
                      <a:pt x="214" y="91"/>
                      <a:pt x="214" y="91"/>
                    </a:cubicBezTo>
                    <a:cubicBezTo>
                      <a:pt x="214" y="87"/>
                      <a:pt x="210" y="84"/>
                      <a:pt x="206" y="84"/>
                    </a:cubicBezTo>
                    <a:close/>
                    <a:moveTo>
                      <a:pt x="103" y="156"/>
                    </a:moveTo>
                    <a:cubicBezTo>
                      <a:pt x="76" y="156"/>
                      <a:pt x="53" y="133"/>
                      <a:pt x="53" y="106"/>
                    </a:cubicBezTo>
                    <a:cubicBezTo>
                      <a:pt x="53" y="78"/>
                      <a:pt x="76" y="55"/>
                      <a:pt x="103" y="55"/>
                    </a:cubicBezTo>
                    <a:cubicBezTo>
                      <a:pt x="131" y="55"/>
                      <a:pt x="153" y="78"/>
                      <a:pt x="153" y="106"/>
                    </a:cubicBezTo>
                    <a:cubicBezTo>
                      <a:pt x="153" y="133"/>
                      <a:pt x="131" y="156"/>
                      <a:pt x="103" y="1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23"/>
              <p:cNvSpPr>
                <a:spLocks noEditPoints="1"/>
              </p:cNvSpPr>
              <p:nvPr>
                <p:custDataLst>
                  <p:tags r:id="rId7"/>
                </p:custDataLst>
              </p:nvPr>
            </p:nvSpPr>
            <p:spPr bwMode="auto">
              <a:xfrm>
                <a:off x="7433940" y="4159370"/>
                <a:ext cx="292757" cy="291672"/>
              </a:xfrm>
              <a:custGeom>
                <a:avLst/>
                <a:gdLst>
                  <a:gd name="T0" fmla="*/ 103 w 114"/>
                  <a:gd name="T1" fmla="*/ 30 h 114"/>
                  <a:gd name="T2" fmla="*/ 97 w 114"/>
                  <a:gd name="T3" fmla="*/ 31 h 114"/>
                  <a:gd name="T4" fmla="*/ 89 w 114"/>
                  <a:gd name="T5" fmla="*/ 21 h 114"/>
                  <a:gd name="T6" fmla="*/ 92 w 114"/>
                  <a:gd name="T7" fmla="*/ 16 h 114"/>
                  <a:gd name="T8" fmla="*/ 90 w 114"/>
                  <a:gd name="T9" fmla="*/ 10 h 114"/>
                  <a:gd name="T10" fmla="*/ 75 w 114"/>
                  <a:gd name="T11" fmla="*/ 3 h 114"/>
                  <a:gd name="T12" fmla="*/ 69 w 114"/>
                  <a:gd name="T13" fmla="*/ 5 h 114"/>
                  <a:gd name="T14" fmla="*/ 67 w 114"/>
                  <a:gd name="T15" fmla="*/ 9 h 114"/>
                  <a:gd name="T16" fmla="*/ 54 w 114"/>
                  <a:gd name="T17" fmla="*/ 8 h 114"/>
                  <a:gd name="T18" fmla="*/ 53 w 114"/>
                  <a:gd name="T19" fmla="*/ 3 h 114"/>
                  <a:gd name="T20" fmla="*/ 48 w 114"/>
                  <a:gd name="T21" fmla="*/ 1 h 114"/>
                  <a:gd name="T22" fmla="*/ 32 w 114"/>
                  <a:gd name="T23" fmla="*/ 6 h 114"/>
                  <a:gd name="T24" fmla="*/ 29 w 114"/>
                  <a:gd name="T25" fmla="*/ 11 h 114"/>
                  <a:gd name="T26" fmla="*/ 31 w 114"/>
                  <a:gd name="T27" fmla="*/ 14 h 114"/>
                  <a:gd name="T28" fmla="*/ 18 w 114"/>
                  <a:gd name="T29" fmla="*/ 24 h 114"/>
                  <a:gd name="T30" fmla="*/ 16 w 114"/>
                  <a:gd name="T31" fmla="*/ 23 h 114"/>
                  <a:gd name="T32" fmla="*/ 10 w 114"/>
                  <a:gd name="T33" fmla="*/ 24 h 114"/>
                  <a:gd name="T34" fmla="*/ 3 w 114"/>
                  <a:gd name="T35" fmla="*/ 39 h 114"/>
                  <a:gd name="T36" fmla="*/ 5 w 114"/>
                  <a:gd name="T37" fmla="*/ 45 h 114"/>
                  <a:gd name="T38" fmla="*/ 7 w 114"/>
                  <a:gd name="T39" fmla="*/ 46 h 114"/>
                  <a:gd name="T40" fmla="*/ 6 w 114"/>
                  <a:gd name="T41" fmla="*/ 60 h 114"/>
                  <a:gd name="T42" fmla="*/ 3 w 114"/>
                  <a:gd name="T43" fmla="*/ 61 h 114"/>
                  <a:gd name="T44" fmla="*/ 1 w 114"/>
                  <a:gd name="T45" fmla="*/ 66 h 114"/>
                  <a:gd name="T46" fmla="*/ 6 w 114"/>
                  <a:gd name="T47" fmla="*/ 82 h 114"/>
                  <a:gd name="T48" fmla="*/ 11 w 114"/>
                  <a:gd name="T49" fmla="*/ 85 h 114"/>
                  <a:gd name="T50" fmla="*/ 14 w 114"/>
                  <a:gd name="T51" fmla="*/ 84 h 114"/>
                  <a:gd name="T52" fmla="*/ 24 w 114"/>
                  <a:gd name="T53" fmla="*/ 95 h 114"/>
                  <a:gd name="T54" fmla="*/ 23 w 114"/>
                  <a:gd name="T55" fmla="*/ 98 h 114"/>
                  <a:gd name="T56" fmla="*/ 24 w 114"/>
                  <a:gd name="T57" fmla="*/ 104 h 114"/>
                  <a:gd name="T58" fmla="*/ 39 w 114"/>
                  <a:gd name="T59" fmla="*/ 111 h 114"/>
                  <a:gd name="T60" fmla="*/ 45 w 114"/>
                  <a:gd name="T61" fmla="*/ 109 h 114"/>
                  <a:gd name="T62" fmla="*/ 47 w 114"/>
                  <a:gd name="T63" fmla="*/ 105 h 114"/>
                  <a:gd name="T64" fmla="*/ 59 w 114"/>
                  <a:gd name="T65" fmla="*/ 106 h 114"/>
                  <a:gd name="T66" fmla="*/ 61 w 114"/>
                  <a:gd name="T67" fmla="*/ 111 h 114"/>
                  <a:gd name="T68" fmla="*/ 66 w 114"/>
                  <a:gd name="T69" fmla="*/ 113 h 114"/>
                  <a:gd name="T70" fmla="*/ 82 w 114"/>
                  <a:gd name="T71" fmla="*/ 108 h 114"/>
                  <a:gd name="T72" fmla="*/ 85 w 114"/>
                  <a:gd name="T73" fmla="*/ 103 h 114"/>
                  <a:gd name="T74" fmla="*/ 83 w 114"/>
                  <a:gd name="T75" fmla="*/ 97 h 114"/>
                  <a:gd name="T76" fmla="*/ 93 w 114"/>
                  <a:gd name="T77" fmla="*/ 89 h 114"/>
                  <a:gd name="T78" fmla="*/ 98 w 114"/>
                  <a:gd name="T79" fmla="*/ 92 h 114"/>
                  <a:gd name="T80" fmla="*/ 104 w 114"/>
                  <a:gd name="T81" fmla="*/ 90 h 114"/>
                  <a:gd name="T82" fmla="*/ 111 w 114"/>
                  <a:gd name="T83" fmla="*/ 75 h 114"/>
                  <a:gd name="T84" fmla="*/ 109 w 114"/>
                  <a:gd name="T85" fmla="*/ 69 h 114"/>
                  <a:gd name="T86" fmla="*/ 103 w 114"/>
                  <a:gd name="T87" fmla="*/ 66 h 114"/>
                  <a:gd name="T88" fmla="*/ 104 w 114"/>
                  <a:gd name="T89" fmla="*/ 55 h 114"/>
                  <a:gd name="T90" fmla="*/ 111 w 114"/>
                  <a:gd name="T91" fmla="*/ 53 h 114"/>
                  <a:gd name="T92" fmla="*/ 113 w 114"/>
                  <a:gd name="T93" fmla="*/ 48 h 114"/>
                  <a:gd name="T94" fmla="*/ 108 w 114"/>
                  <a:gd name="T95" fmla="*/ 32 h 114"/>
                  <a:gd name="T96" fmla="*/ 103 w 114"/>
                  <a:gd name="T97" fmla="*/ 30 h 114"/>
                  <a:gd name="T98" fmla="*/ 63 w 114"/>
                  <a:gd name="T99" fmla="*/ 82 h 114"/>
                  <a:gd name="T100" fmla="*/ 30 w 114"/>
                  <a:gd name="T101" fmla="*/ 65 h 114"/>
                  <a:gd name="T102" fmla="*/ 47 w 114"/>
                  <a:gd name="T103" fmla="*/ 32 h 114"/>
                  <a:gd name="T104" fmla="*/ 80 w 114"/>
                  <a:gd name="T105" fmla="*/ 49 h 114"/>
                  <a:gd name="T106" fmla="*/ 63 w 114"/>
                  <a:gd name="T107"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114">
                    <a:moveTo>
                      <a:pt x="103" y="30"/>
                    </a:moveTo>
                    <a:cubicBezTo>
                      <a:pt x="97" y="31"/>
                      <a:pt x="97" y="31"/>
                      <a:pt x="97" y="31"/>
                    </a:cubicBezTo>
                    <a:cubicBezTo>
                      <a:pt x="95" y="28"/>
                      <a:pt x="92" y="24"/>
                      <a:pt x="89" y="21"/>
                    </a:cubicBezTo>
                    <a:cubicBezTo>
                      <a:pt x="92" y="16"/>
                      <a:pt x="92" y="16"/>
                      <a:pt x="92" y="16"/>
                    </a:cubicBezTo>
                    <a:cubicBezTo>
                      <a:pt x="92" y="14"/>
                      <a:pt x="92" y="11"/>
                      <a:pt x="90" y="10"/>
                    </a:cubicBezTo>
                    <a:cubicBezTo>
                      <a:pt x="75" y="3"/>
                      <a:pt x="75" y="3"/>
                      <a:pt x="75" y="3"/>
                    </a:cubicBezTo>
                    <a:cubicBezTo>
                      <a:pt x="73" y="2"/>
                      <a:pt x="70" y="3"/>
                      <a:pt x="69" y="5"/>
                    </a:cubicBezTo>
                    <a:cubicBezTo>
                      <a:pt x="67" y="9"/>
                      <a:pt x="67" y="9"/>
                      <a:pt x="67" y="9"/>
                    </a:cubicBezTo>
                    <a:cubicBezTo>
                      <a:pt x="63" y="8"/>
                      <a:pt x="59" y="8"/>
                      <a:pt x="54" y="8"/>
                    </a:cubicBezTo>
                    <a:cubicBezTo>
                      <a:pt x="53" y="3"/>
                      <a:pt x="53" y="3"/>
                      <a:pt x="53" y="3"/>
                    </a:cubicBezTo>
                    <a:cubicBezTo>
                      <a:pt x="52" y="1"/>
                      <a:pt x="50" y="0"/>
                      <a:pt x="48" y="1"/>
                    </a:cubicBezTo>
                    <a:cubicBezTo>
                      <a:pt x="32" y="6"/>
                      <a:pt x="32" y="6"/>
                      <a:pt x="32" y="6"/>
                    </a:cubicBezTo>
                    <a:cubicBezTo>
                      <a:pt x="30" y="7"/>
                      <a:pt x="29" y="9"/>
                      <a:pt x="29" y="11"/>
                    </a:cubicBezTo>
                    <a:cubicBezTo>
                      <a:pt x="31" y="14"/>
                      <a:pt x="31" y="14"/>
                      <a:pt x="31" y="14"/>
                    </a:cubicBezTo>
                    <a:cubicBezTo>
                      <a:pt x="26" y="17"/>
                      <a:pt x="22" y="20"/>
                      <a:pt x="18" y="24"/>
                    </a:cubicBezTo>
                    <a:cubicBezTo>
                      <a:pt x="16" y="23"/>
                      <a:pt x="16" y="23"/>
                      <a:pt x="16" y="23"/>
                    </a:cubicBezTo>
                    <a:cubicBezTo>
                      <a:pt x="14" y="22"/>
                      <a:pt x="11" y="22"/>
                      <a:pt x="10" y="24"/>
                    </a:cubicBezTo>
                    <a:cubicBezTo>
                      <a:pt x="3" y="39"/>
                      <a:pt x="3" y="39"/>
                      <a:pt x="3" y="39"/>
                    </a:cubicBezTo>
                    <a:cubicBezTo>
                      <a:pt x="2" y="41"/>
                      <a:pt x="3" y="44"/>
                      <a:pt x="5" y="45"/>
                    </a:cubicBezTo>
                    <a:cubicBezTo>
                      <a:pt x="7" y="46"/>
                      <a:pt x="7" y="46"/>
                      <a:pt x="7" y="46"/>
                    </a:cubicBezTo>
                    <a:cubicBezTo>
                      <a:pt x="6" y="51"/>
                      <a:pt x="5" y="55"/>
                      <a:pt x="6" y="60"/>
                    </a:cubicBezTo>
                    <a:cubicBezTo>
                      <a:pt x="3" y="61"/>
                      <a:pt x="3" y="61"/>
                      <a:pt x="3" y="61"/>
                    </a:cubicBezTo>
                    <a:cubicBezTo>
                      <a:pt x="1" y="62"/>
                      <a:pt x="0" y="64"/>
                      <a:pt x="1" y="66"/>
                    </a:cubicBezTo>
                    <a:cubicBezTo>
                      <a:pt x="6" y="82"/>
                      <a:pt x="6" y="82"/>
                      <a:pt x="6" y="82"/>
                    </a:cubicBezTo>
                    <a:cubicBezTo>
                      <a:pt x="7" y="84"/>
                      <a:pt x="9" y="85"/>
                      <a:pt x="11" y="85"/>
                    </a:cubicBezTo>
                    <a:cubicBezTo>
                      <a:pt x="14" y="84"/>
                      <a:pt x="14" y="84"/>
                      <a:pt x="14" y="84"/>
                    </a:cubicBezTo>
                    <a:cubicBezTo>
                      <a:pt x="17" y="88"/>
                      <a:pt x="20" y="92"/>
                      <a:pt x="24" y="95"/>
                    </a:cubicBezTo>
                    <a:cubicBezTo>
                      <a:pt x="23" y="98"/>
                      <a:pt x="23" y="98"/>
                      <a:pt x="23" y="98"/>
                    </a:cubicBezTo>
                    <a:cubicBezTo>
                      <a:pt x="22" y="100"/>
                      <a:pt x="22" y="103"/>
                      <a:pt x="24" y="104"/>
                    </a:cubicBezTo>
                    <a:cubicBezTo>
                      <a:pt x="39" y="111"/>
                      <a:pt x="39" y="111"/>
                      <a:pt x="39" y="111"/>
                    </a:cubicBezTo>
                    <a:cubicBezTo>
                      <a:pt x="41" y="112"/>
                      <a:pt x="44" y="111"/>
                      <a:pt x="45" y="109"/>
                    </a:cubicBezTo>
                    <a:cubicBezTo>
                      <a:pt x="47" y="105"/>
                      <a:pt x="47" y="105"/>
                      <a:pt x="47" y="105"/>
                    </a:cubicBezTo>
                    <a:cubicBezTo>
                      <a:pt x="51" y="106"/>
                      <a:pt x="55" y="106"/>
                      <a:pt x="59" y="106"/>
                    </a:cubicBezTo>
                    <a:cubicBezTo>
                      <a:pt x="61" y="111"/>
                      <a:pt x="61" y="111"/>
                      <a:pt x="61" y="111"/>
                    </a:cubicBezTo>
                    <a:cubicBezTo>
                      <a:pt x="62" y="113"/>
                      <a:pt x="64" y="114"/>
                      <a:pt x="66" y="113"/>
                    </a:cubicBezTo>
                    <a:cubicBezTo>
                      <a:pt x="82" y="108"/>
                      <a:pt x="82" y="108"/>
                      <a:pt x="82" y="108"/>
                    </a:cubicBezTo>
                    <a:cubicBezTo>
                      <a:pt x="84" y="108"/>
                      <a:pt x="85" y="105"/>
                      <a:pt x="85" y="103"/>
                    </a:cubicBezTo>
                    <a:cubicBezTo>
                      <a:pt x="83" y="97"/>
                      <a:pt x="83" y="97"/>
                      <a:pt x="83" y="97"/>
                    </a:cubicBezTo>
                    <a:cubicBezTo>
                      <a:pt x="86" y="95"/>
                      <a:pt x="90" y="92"/>
                      <a:pt x="93" y="89"/>
                    </a:cubicBezTo>
                    <a:cubicBezTo>
                      <a:pt x="98" y="92"/>
                      <a:pt x="98" y="92"/>
                      <a:pt x="98" y="92"/>
                    </a:cubicBezTo>
                    <a:cubicBezTo>
                      <a:pt x="100" y="92"/>
                      <a:pt x="103" y="92"/>
                      <a:pt x="104" y="90"/>
                    </a:cubicBezTo>
                    <a:cubicBezTo>
                      <a:pt x="111" y="75"/>
                      <a:pt x="111" y="75"/>
                      <a:pt x="111" y="75"/>
                    </a:cubicBezTo>
                    <a:cubicBezTo>
                      <a:pt x="112" y="73"/>
                      <a:pt x="111" y="70"/>
                      <a:pt x="109" y="69"/>
                    </a:cubicBezTo>
                    <a:cubicBezTo>
                      <a:pt x="103" y="66"/>
                      <a:pt x="103" y="66"/>
                      <a:pt x="103" y="66"/>
                    </a:cubicBezTo>
                    <a:cubicBezTo>
                      <a:pt x="104" y="63"/>
                      <a:pt x="104" y="59"/>
                      <a:pt x="104" y="55"/>
                    </a:cubicBezTo>
                    <a:cubicBezTo>
                      <a:pt x="111" y="53"/>
                      <a:pt x="111" y="53"/>
                      <a:pt x="111" y="53"/>
                    </a:cubicBezTo>
                    <a:cubicBezTo>
                      <a:pt x="113" y="52"/>
                      <a:pt x="114" y="50"/>
                      <a:pt x="113" y="48"/>
                    </a:cubicBezTo>
                    <a:cubicBezTo>
                      <a:pt x="108" y="32"/>
                      <a:pt x="108" y="32"/>
                      <a:pt x="108" y="32"/>
                    </a:cubicBezTo>
                    <a:cubicBezTo>
                      <a:pt x="108" y="30"/>
                      <a:pt x="105" y="29"/>
                      <a:pt x="103" y="30"/>
                    </a:cubicBezTo>
                    <a:close/>
                    <a:moveTo>
                      <a:pt x="63" y="82"/>
                    </a:moveTo>
                    <a:cubicBezTo>
                      <a:pt x="49" y="86"/>
                      <a:pt x="34" y="79"/>
                      <a:pt x="30" y="65"/>
                    </a:cubicBezTo>
                    <a:cubicBezTo>
                      <a:pt x="25" y="51"/>
                      <a:pt x="33" y="36"/>
                      <a:pt x="47" y="32"/>
                    </a:cubicBezTo>
                    <a:cubicBezTo>
                      <a:pt x="61" y="27"/>
                      <a:pt x="76" y="35"/>
                      <a:pt x="80" y="49"/>
                    </a:cubicBezTo>
                    <a:cubicBezTo>
                      <a:pt x="85" y="63"/>
                      <a:pt x="77" y="78"/>
                      <a:pt x="63" y="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 name="Group 8"/>
            <p:cNvGrpSpPr/>
            <p:nvPr/>
          </p:nvGrpSpPr>
          <p:grpSpPr>
            <a:xfrm>
              <a:off x="8820262" y="4009693"/>
              <a:ext cx="724050" cy="741973"/>
              <a:chOff x="8990972" y="3802641"/>
              <a:chExt cx="876101" cy="897787"/>
            </a:xfrm>
          </p:grpSpPr>
          <p:sp>
            <p:nvSpPr>
              <p:cNvPr id="54" name="Freeform 8"/>
              <p:cNvSpPr/>
              <p:nvPr/>
            </p:nvSpPr>
            <p:spPr bwMode="auto">
              <a:xfrm>
                <a:off x="8990972" y="3802641"/>
                <a:ext cx="876101" cy="897787"/>
              </a:xfrm>
              <a:custGeom>
                <a:avLst/>
                <a:gdLst>
                  <a:gd name="T0" fmla="*/ 266 w 342"/>
                  <a:gd name="T1" fmla="*/ 292 h 350"/>
                  <a:gd name="T2" fmla="*/ 290 w 342"/>
                  <a:gd name="T3" fmla="*/ 78 h 350"/>
                  <a:gd name="T4" fmla="*/ 76 w 342"/>
                  <a:gd name="T5" fmla="*/ 52 h 350"/>
                  <a:gd name="T6" fmla="*/ 53 w 342"/>
                  <a:gd name="T7" fmla="*/ 265 h 350"/>
                  <a:gd name="T8" fmla="*/ 59 w 342"/>
                  <a:gd name="T9" fmla="*/ 273 h 350"/>
                  <a:gd name="T10" fmla="*/ 54 w 342"/>
                  <a:gd name="T11" fmla="*/ 350 h 350"/>
                  <a:gd name="T12" fmla="*/ 114 w 342"/>
                  <a:gd name="T13" fmla="*/ 312 h 350"/>
                  <a:gd name="T14" fmla="*/ 266 w 342"/>
                  <a:gd name="T15" fmla="*/ 292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2" h="350">
                    <a:moveTo>
                      <a:pt x="266" y="292"/>
                    </a:moveTo>
                    <a:cubicBezTo>
                      <a:pt x="331" y="240"/>
                      <a:pt x="342" y="144"/>
                      <a:pt x="290" y="78"/>
                    </a:cubicBezTo>
                    <a:cubicBezTo>
                      <a:pt x="237" y="12"/>
                      <a:pt x="142" y="0"/>
                      <a:pt x="76" y="52"/>
                    </a:cubicBezTo>
                    <a:cubicBezTo>
                      <a:pt x="11" y="104"/>
                      <a:pt x="0" y="199"/>
                      <a:pt x="53" y="265"/>
                    </a:cubicBezTo>
                    <a:cubicBezTo>
                      <a:pt x="55" y="268"/>
                      <a:pt x="57" y="271"/>
                      <a:pt x="59" y="273"/>
                    </a:cubicBezTo>
                    <a:cubicBezTo>
                      <a:pt x="54" y="350"/>
                      <a:pt x="54" y="350"/>
                      <a:pt x="54" y="350"/>
                    </a:cubicBezTo>
                    <a:cubicBezTo>
                      <a:pt x="114" y="312"/>
                      <a:pt x="114" y="312"/>
                      <a:pt x="114" y="312"/>
                    </a:cubicBezTo>
                    <a:cubicBezTo>
                      <a:pt x="163" y="333"/>
                      <a:pt x="221" y="327"/>
                      <a:pt x="266" y="292"/>
                    </a:cubicBezTo>
                    <a:close/>
                  </a:path>
                </a:pathLst>
              </a:custGeom>
              <a:solidFill>
                <a:schemeClr val="accent1"/>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24"/>
              <p:cNvSpPr/>
              <p:nvPr/>
            </p:nvSpPr>
            <p:spPr bwMode="auto">
              <a:xfrm>
                <a:off x="9139518" y="4086723"/>
                <a:ext cx="535636" cy="285167"/>
              </a:xfrm>
              <a:custGeom>
                <a:avLst/>
                <a:gdLst>
                  <a:gd name="T0" fmla="*/ 190 w 209"/>
                  <a:gd name="T1" fmla="*/ 21 h 111"/>
                  <a:gd name="T2" fmla="*/ 48 w 209"/>
                  <a:gd name="T3" fmla="*/ 21 h 111"/>
                  <a:gd name="T4" fmla="*/ 46 w 209"/>
                  <a:gd name="T5" fmla="*/ 21 h 111"/>
                  <a:gd name="T6" fmla="*/ 30 w 209"/>
                  <a:gd name="T7" fmla="*/ 3 h 111"/>
                  <a:gd name="T8" fmla="*/ 23 w 209"/>
                  <a:gd name="T9" fmla="*/ 0 h 111"/>
                  <a:gd name="T10" fmla="*/ 14 w 209"/>
                  <a:gd name="T11" fmla="*/ 0 h 111"/>
                  <a:gd name="T12" fmla="*/ 10 w 209"/>
                  <a:gd name="T13" fmla="*/ 0 h 111"/>
                  <a:gd name="T14" fmla="*/ 0 w 209"/>
                  <a:gd name="T15" fmla="*/ 10 h 111"/>
                  <a:gd name="T16" fmla="*/ 10 w 209"/>
                  <a:gd name="T17" fmla="*/ 20 h 111"/>
                  <a:gd name="T18" fmla="*/ 18 w 209"/>
                  <a:gd name="T19" fmla="*/ 15 h 111"/>
                  <a:gd name="T20" fmla="*/ 23 w 209"/>
                  <a:gd name="T21" fmla="*/ 15 h 111"/>
                  <a:gd name="T22" fmla="*/ 31 w 209"/>
                  <a:gd name="T23" fmla="*/ 19 h 111"/>
                  <a:gd name="T24" fmla="*/ 36 w 209"/>
                  <a:gd name="T25" fmla="*/ 26 h 111"/>
                  <a:gd name="T26" fmla="*/ 36 w 209"/>
                  <a:gd name="T27" fmla="*/ 32 h 111"/>
                  <a:gd name="T28" fmla="*/ 75 w 209"/>
                  <a:gd name="T29" fmla="*/ 107 h 111"/>
                  <a:gd name="T30" fmla="*/ 76 w 209"/>
                  <a:gd name="T31" fmla="*/ 108 h 111"/>
                  <a:gd name="T32" fmla="*/ 78 w 209"/>
                  <a:gd name="T33" fmla="*/ 110 h 111"/>
                  <a:gd name="T34" fmla="*/ 80 w 209"/>
                  <a:gd name="T35" fmla="*/ 111 h 111"/>
                  <a:gd name="T36" fmla="*/ 83 w 209"/>
                  <a:gd name="T37" fmla="*/ 111 h 111"/>
                  <a:gd name="T38" fmla="*/ 145 w 209"/>
                  <a:gd name="T39" fmla="*/ 111 h 111"/>
                  <a:gd name="T40" fmla="*/ 160 w 209"/>
                  <a:gd name="T41" fmla="*/ 104 h 111"/>
                  <a:gd name="T42" fmla="*/ 160 w 209"/>
                  <a:gd name="T43" fmla="*/ 103 h 111"/>
                  <a:gd name="T44" fmla="*/ 160 w 209"/>
                  <a:gd name="T45" fmla="*/ 102 h 111"/>
                  <a:gd name="T46" fmla="*/ 160 w 209"/>
                  <a:gd name="T47" fmla="*/ 101 h 111"/>
                  <a:gd name="T48" fmla="*/ 159 w 209"/>
                  <a:gd name="T49" fmla="*/ 100 h 111"/>
                  <a:gd name="T50" fmla="*/ 159 w 209"/>
                  <a:gd name="T51" fmla="*/ 99 h 111"/>
                  <a:gd name="T52" fmla="*/ 157 w 209"/>
                  <a:gd name="T53" fmla="*/ 99 h 111"/>
                  <a:gd name="T54" fmla="*/ 155 w 209"/>
                  <a:gd name="T55" fmla="*/ 98 h 111"/>
                  <a:gd name="T56" fmla="*/ 88 w 209"/>
                  <a:gd name="T57" fmla="*/ 98 h 111"/>
                  <a:gd name="T58" fmla="*/ 83 w 209"/>
                  <a:gd name="T59" fmla="*/ 95 h 111"/>
                  <a:gd name="T60" fmla="*/ 79 w 209"/>
                  <a:gd name="T61" fmla="*/ 85 h 111"/>
                  <a:gd name="T62" fmla="*/ 88 w 209"/>
                  <a:gd name="T63" fmla="*/ 83 h 111"/>
                  <a:gd name="T64" fmla="*/ 167 w 209"/>
                  <a:gd name="T65" fmla="*/ 83 h 111"/>
                  <a:gd name="T66" fmla="*/ 169 w 209"/>
                  <a:gd name="T67" fmla="*/ 83 h 111"/>
                  <a:gd name="T68" fmla="*/ 170 w 209"/>
                  <a:gd name="T69" fmla="*/ 83 h 111"/>
                  <a:gd name="T70" fmla="*/ 171 w 209"/>
                  <a:gd name="T71" fmla="*/ 83 h 111"/>
                  <a:gd name="T72" fmla="*/ 172 w 209"/>
                  <a:gd name="T73" fmla="*/ 82 h 111"/>
                  <a:gd name="T74" fmla="*/ 173 w 209"/>
                  <a:gd name="T75" fmla="*/ 81 h 111"/>
                  <a:gd name="T76" fmla="*/ 174 w 209"/>
                  <a:gd name="T77" fmla="*/ 81 h 111"/>
                  <a:gd name="T78" fmla="*/ 174 w 209"/>
                  <a:gd name="T79" fmla="*/ 80 h 111"/>
                  <a:gd name="T80" fmla="*/ 175 w 209"/>
                  <a:gd name="T81" fmla="*/ 79 h 111"/>
                  <a:gd name="T82" fmla="*/ 202 w 209"/>
                  <a:gd name="T83" fmla="*/ 32 h 111"/>
                  <a:gd name="T84" fmla="*/ 190 w 209"/>
                  <a:gd name="T85" fmla="*/ 2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111">
                    <a:moveTo>
                      <a:pt x="190" y="21"/>
                    </a:moveTo>
                    <a:cubicBezTo>
                      <a:pt x="48" y="21"/>
                      <a:pt x="48" y="21"/>
                      <a:pt x="48" y="21"/>
                    </a:cubicBezTo>
                    <a:cubicBezTo>
                      <a:pt x="48" y="21"/>
                      <a:pt x="47" y="21"/>
                      <a:pt x="46" y="21"/>
                    </a:cubicBezTo>
                    <a:cubicBezTo>
                      <a:pt x="30" y="3"/>
                      <a:pt x="30" y="3"/>
                      <a:pt x="30" y="3"/>
                    </a:cubicBezTo>
                    <a:cubicBezTo>
                      <a:pt x="30" y="3"/>
                      <a:pt x="28" y="0"/>
                      <a:pt x="23" y="0"/>
                    </a:cubicBezTo>
                    <a:cubicBezTo>
                      <a:pt x="19" y="1"/>
                      <a:pt x="16" y="0"/>
                      <a:pt x="14" y="0"/>
                    </a:cubicBezTo>
                    <a:cubicBezTo>
                      <a:pt x="12" y="0"/>
                      <a:pt x="11" y="0"/>
                      <a:pt x="10" y="0"/>
                    </a:cubicBezTo>
                    <a:cubicBezTo>
                      <a:pt x="4" y="0"/>
                      <a:pt x="0" y="4"/>
                      <a:pt x="0" y="10"/>
                    </a:cubicBezTo>
                    <a:cubicBezTo>
                      <a:pt x="0" y="15"/>
                      <a:pt x="4" y="20"/>
                      <a:pt x="10" y="20"/>
                    </a:cubicBezTo>
                    <a:cubicBezTo>
                      <a:pt x="13" y="20"/>
                      <a:pt x="16" y="18"/>
                      <a:pt x="18" y="15"/>
                    </a:cubicBezTo>
                    <a:cubicBezTo>
                      <a:pt x="23" y="15"/>
                      <a:pt x="23" y="15"/>
                      <a:pt x="23" y="15"/>
                    </a:cubicBezTo>
                    <a:cubicBezTo>
                      <a:pt x="23" y="15"/>
                      <a:pt x="27" y="14"/>
                      <a:pt x="31" y="19"/>
                    </a:cubicBezTo>
                    <a:cubicBezTo>
                      <a:pt x="32" y="20"/>
                      <a:pt x="33" y="23"/>
                      <a:pt x="36" y="26"/>
                    </a:cubicBezTo>
                    <a:cubicBezTo>
                      <a:pt x="35" y="27"/>
                      <a:pt x="36" y="29"/>
                      <a:pt x="36" y="32"/>
                    </a:cubicBezTo>
                    <a:cubicBezTo>
                      <a:pt x="75" y="107"/>
                      <a:pt x="75" y="107"/>
                      <a:pt x="75" y="107"/>
                    </a:cubicBezTo>
                    <a:cubicBezTo>
                      <a:pt x="76" y="108"/>
                      <a:pt x="76" y="108"/>
                      <a:pt x="76" y="108"/>
                    </a:cubicBezTo>
                    <a:cubicBezTo>
                      <a:pt x="78" y="110"/>
                      <a:pt x="78" y="110"/>
                      <a:pt x="78" y="110"/>
                    </a:cubicBezTo>
                    <a:cubicBezTo>
                      <a:pt x="80" y="111"/>
                      <a:pt x="80" y="111"/>
                      <a:pt x="80" y="111"/>
                    </a:cubicBezTo>
                    <a:cubicBezTo>
                      <a:pt x="83" y="111"/>
                      <a:pt x="83" y="111"/>
                      <a:pt x="83" y="111"/>
                    </a:cubicBezTo>
                    <a:cubicBezTo>
                      <a:pt x="145" y="111"/>
                      <a:pt x="145" y="111"/>
                      <a:pt x="145" y="111"/>
                    </a:cubicBezTo>
                    <a:cubicBezTo>
                      <a:pt x="156" y="111"/>
                      <a:pt x="160" y="107"/>
                      <a:pt x="160" y="104"/>
                    </a:cubicBezTo>
                    <a:cubicBezTo>
                      <a:pt x="160" y="103"/>
                      <a:pt x="160" y="103"/>
                      <a:pt x="160" y="103"/>
                    </a:cubicBezTo>
                    <a:cubicBezTo>
                      <a:pt x="160" y="102"/>
                      <a:pt x="160" y="102"/>
                      <a:pt x="160" y="102"/>
                    </a:cubicBezTo>
                    <a:cubicBezTo>
                      <a:pt x="160" y="101"/>
                      <a:pt x="160" y="101"/>
                      <a:pt x="160" y="101"/>
                    </a:cubicBezTo>
                    <a:cubicBezTo>
                      <a:pt x="159" y="100"/>
                      <a:pt x="159" y="100"/>
                      <a:pt x="159" y="100"/>
                    </a:cubicBezTo>
                    <a:cubicBezTo>
                      <a:pt x="159" y="99"/>
                      <a:pt x="159" y="99"/>
                      <a:pt x="159" y="99"/>
                    </a:cubicBezTo>
                    <a:cubicBezTo>
                      <a:pt x="157" y="99"/>
                      <a:pt x="157" y="99"/>
                      <a:pt x="157" y="99"/>
                    </a:cubicBezTo>
                    <a:cubicBezTo>
                      <a:pt x="155" y="98"/>
                      <a:pt x="155" y="98"/>
                      <a:pt x="155" y="98"/>
                    </a:cubicBezTo>
                    <a:cubicBezTo>
                      <a:pt x="88" y="98"/>
                      <a:pt x="88" y="98"/>
                      <a:pt x="88" y="98"/>
                    </a:cubicBezTo>
                    <a:cubicBezTo>
                      <a:pt x="88" y="98"/>
                      <a:pt x="85" y="99"/>
                      <a:pt x="83" y="95"/>
                    </a:cubicBezTo>
                    <a:cubicBezTo>
                      <a:pt x="79" y="85"/>
                      <a:pt x="79" y="85"/>
                      <a:pt x="79" y="85"/>
                    </a:cubicBezTo>
                    <a:cubicBezTo>
                      <a:pt x="79" y="83"/>
                      <a:pt x="86" y="83"/>
                      <a:pt x="88" y="83"/>
                    </a:cubicBezTo>
                    <a:cubicBezTo>
                      <a:pt x="167" y="83"/>
                      <a:pt x="167" y="83"/>
                      <a:pt x="167" y="83"/>
                    </a:cubicBezTo>
                    <a:cubicBezTo>
                      <a:pt x="169" y="83"/>
                      <a:pt x="169" y="83"/>
                      <a:pt x="169" y="83"/>
                    </a:cubicBezTo>
                    <a:cubicBezTo>
                      <a:pt x="170" y="83"/>
                      <a:pt x="170" y="83"/>
                      <a:pt x="170" y="83"/>
                    </a:cubicBezTo>
                    <a:cubicBezTo>
                      <a:pt x="171" y="83"/>
                      <a:pt x="171" y="83"/>
                      <a:pt x="171" y="83"/>
                    </a:cubicBezTo>
                    <a:cubicBezTo>
                      <a:pt x="172" y="82"/>
                      <a:pt x="172" y="82"/>
                      <a:pt x="172" y="82"/>
                    </a:cubicBezTo>
                    <a:cubicBezTo>
                      <a:pt x="173" y="81"/>
                      <a:pt x="173" y="81"/>
                      <a:pt x="173" y="81"/>
                    </a:cubicBezTo>
                    <a:cubicBezTo>
                      <a:pt x="174" y="81"/>
                      <a:pt x="174" y="81"/>
                      <a:pt x="174" y="81"/>
                    </a:cubicBezTo>
                    <a:cubicBezTo>
                      <a:pt x="174" y="80"/>
                      <a:pt x="174" y="80"/>
                      <a:pt x="174" y="80"/>
                    </a:cubicBezTo>
                    <a:cubicBezTo>
                      <a:pt x="175" y="79"/>
                      <a:pt x="175" y="79"/>
                      <a:pt x="175" y="79"/>
                    </a:cubicBezTo>
                    <a:cubicBezTo>
                      <a:pt x="202" y="32"/>
                      <a:pt x="202" y="32"/>
                      <a:pt x="202" y="32"/>
                    </a:cubicBezTo>
                    <a:cubicBezTo>
                      <a:pt x="209" y="21"/>
                      <a:pt x="203" y="21"/>
                      <a:pt x="190"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Oval 25"/>
              <p:cNvSpPr>
                <a:spLocks noChangeArrowheads="1"/>
              </p:cNvSpPr>
              <p:nvPr/>
            </p:nvSpPr>
            <p:spPr bwMode="auto">
              <a:xfrm>
                <a:off x="9344448" y="4400081"/>
                <a:ext cx="66141" cy="693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Oval 26"/>
              <p:cNvSpPr>
                <a:spLocks noChangeArrowheads="1"/>
              </p:cNvSpPr>
              <p:nvPr/>
            </p:nvSpPr>
            <p:spPr bwMode="auto">
              <a:xfrm>
                <a:off x="9477815" y="4400081"/>
                <a:ext cx="66141" cy="693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13"/>
            <p:cNvGrpSpPr/>
            <p:nvPr/>
          </p:nvGrpSpPr>
          <p:grpSpPr>
            <a:xfrm>
              <a:off x="9750416" y="2212111"/>
              <a:ext cx="1059194" cy="1174790"/>
              <a:chOff x="10116458" y="1627567"/>
              <a:chExt cx="1281624" cy="1421496"/>
            </a:xfrm>
          </p:grpSpPr>
          <p:sp>
            <p:nvSpPr>
              <p:cNvPr id="47" name="Freeform 11"/>
              <p:cNvSpPr/>
              <p:nvPr/>
            </p:nvSpPr>
            <p:spPr bwMode="auto">
              <a:xfrm>
                <a:off x="10116458" y="1627567"/>
                <a:ext cx="1281624" cy="1421496"/>
              </a:xfrm>
              <a:custGeom>
                <a:avLst/>
                <a:gdLst>
                  <a:gd name="T0" fmla="*/ 448 w 500"/>
                  <a:gd name="T1" fmla="*/ 345 h 554"/>
                  <a:gd name="T2" fmla="*/ 345 w 500"/>
                  <a:gd name="T3" fmla="*/ 53 h 554"/>
                  <a:gd name="T4" fmla="*/ 52 w 500"/>
                  <a:gd name="T5" fmla="*/ 153 h 554"/>
                  <a:gd name="T6" fmla="*/ 155 w 500"/>
                  <a:gd name="T7" fmla="*/ 445 h 554"/>
                  <a:gd name="T8" fmla="*/ 169 w 500"/>
                  <a:gd name="T9" fmla="*/ 451 h 554"/>
                  <a:gd name="T10" fmla="*/ 210 w 500"/>
                  <a:gd name="T11" fmla="*/ 554 h 554"/>
                  <a:gd name="T12" fmla="*/ 264 w 500"/>
                  <a:gd name="T13" fmla="*/ 467 h 554"/>
                  <a:gd name="T14" fmla="*/ 448 w 500"/>
                  <a:gd name="T15" fmla="*/ 345 h 5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0" h="554">
                    <a:moveTo>
                      <a:pt x="448" y="345"/>
                    </a:moveTo>
                    <a:cubicBezTo>
                      <a:pt x="500" y="237"/>
                      <a:pt x="454" y="106"/>
                      <a:pt x="345" y="53"/>
                    </a:cubicBezTo>
                    <a:cubicBezTo>
                      <a:pt x="235" y="0"/>
                      <a:pt x="104" y="45"/>
                      <a:pt x="52" y="153"/>
                    </a:cubicBezTo>
                    <a:cubicBezTo>
                      <a:pt x="0" y="261"/>
                      <a:pt x="46" y="392"/>
                      <a:pt x="155" y="445"/>
                    </a:cubicBezTo>
                    <a:cubicBezTo>
                      <a:pt x="160" y="447"/>
                      <a:pt x="164" y="449"/>
                      <a:pt x="169" y="451"/>
                    </a:cubicBezTo>
                    <a:cubicBezTo>
                      <a:pt x="210" y="554"/>
                      <a:pt x="210" y="554"/>
                      <a:pt x="210" y="554"/>
                    </a:cubicBezTo>
                    <a:cubicBezTo>
                      <a:pt x="264" y="467"/>
                      <a:pt x="264" y="467"/>
                      <a:pt x="264" y="467"/>
                    </a:cubicBezTo>
                    <a:cubicBezTo>
                      <a:pt x="341" y="463"/>
                      <a:pt x="413" y="418"/>
                      <a:pt x="448" y="345"/>
                    </a:cubicBezTo>
                    <a:close/>
                  </a:path>
                </a:pathLst>
              </a:custGeom>
              <a:solidFill>
                <a:schemeClr val="accent2"/>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27"/>
              <p:cNvSpPr/>
              <p:nvPr/>
            </p:nvSpPr>
            <p:spPr bwMode="auto">
              <a:xfrm>
                <a:off x="10379939" y="2194647"/>
                <a:ext cx="251554" cy="330707"/>
              </a:xfrm>
              <a:custGeom>
                <a:avLst/>
                <a:gdLst>
                  <a:gd name="T0" fmla="*/ 78 w 98"/>
                  <a:gd name="T1" fmla="*/ 44 h 129"/>
                  <a:gd name="T2" fmla="*/ 98 w 98"/>
                  <a:gd name="T3" fmla="*/ 55 h 129"/>
                  <a:gd name="T4" fmla="*/ 67 w 98"/>
                  <a:gd name="T5" fmla="*/ 0 h 129"/>
                  <a:gd name="T6" fmla="*/ 3 w 98"/>
                  <a:gd name="T7" fmla="*/ 0 h 129"/>
                  <a:gd name="T8" fmla="*/ 21 w 98"/>
                  <a:gd name="T9" fmla="*/ 11 h 129"/>
                  <a:gd name="T10" fmla="*/ 7 w 98"/>
                  <a:gd name="T11" fmla="*/ 38 h 129"/>
                  <a:gd name="T12" fmla="*/ 7 w 98"/>
                  <a:gd name="T13" fmla="*/ 64 h 129"/>
                  <a:gd name="T14" fmla="*/ 44 w 98"/>
                  <a:gd name="T15" fmla="*/ 129 h 129"/>
                  <a:gd name="T16" fmla="*/ 47 w 98"/>
                  <a:gd name="T17" fmla="*/ 97 h 129"/>
                  <a:gd name="T18" fmla="*/ 78 w 98"/>
                  <a:gd name="T19" fmla="*/ 4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129">
                    <a:moveTo>
                      <a:pt x="78" y="44"/>
                    </a:moveTo>
                    <a:cubicBezTo>
                      <a:pt x="98" y="55"/>
                      <a:pt x="98" y="55"/>
                      <a:pt x="98" y="55"/>
                    </a:cubicBezTo>
                    <a:cubicBezTo>
                      <a:pt x="67" y="0"/>
                      <a:pt x="67" y="0"/>
                      <a:pt x="67" y="0"/>
                    </a:cubicBezTo>
                    <a:cubicBezTo>
                      <a:pt x="3" y="0"/>
                      <a:pt x="3" y="0"/>
                      <a:pt x="3" y="0"/>
                    </a:cubicBezTo>
                    <a:cubicBezTo>
                      <a:pt x="21" y="11"/>
                      <a:pt x="21" y="11"/>
                      <a:pt x="21" y="11"/>
                    </a:cubicBezTo>
                    <a:cubicBezTo>
                      <a:pt x="7" y="38"/>
                      <a:pt x="7" y="38"/>
                      <a:pt x="7" y="38"/>
                    </a:cubicBezTo>
                    <a:cubicBezTo>
                      <a:pt x="0" y="50"/>
                      <a:pt x="7" y="64"/>
                      <a:pt x="7" y="64"/>
                    </a:cubicBezTo>
                    <a:cubicBezTo>
                      <a:pt x="44" y="129"/>
                      <a:pt x="44" y="129"/>
                      <a:pt x="44" y="129"/>
                    </a:cubicBezTo>
                    <a:cubicBezTo>
                      <a:pt x="38" y="117"/>
                      <a:pt x="47" y="97"/>
                      <a:pt x="47" y="97"/>
                    </a:cubicBezTo>
                    <a:lnTo>
                      <a:pt x="78"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28"/>
              <p:cNvSpPr/>
              <p:nvPr/>
            </p:nvSpPr>
            <p:spPr bwMode="auto">
              <a:xfrm>
                <a:off x="10460176" y="2435358"/>
                <a:ext cx="274324" cy="166980"/>
              </a:xfrm>
              <a:custGeom>
                <a:avLst/>
                <a:gdLst>
                  <a:gd name="T0" fmla="*/ 62 w 107"/>
                  <a:gd name="T1" fmla="*/ 65 h 65"/>
                  <a:gd name="T2" fmla="*/ 107 w 107"/>
                  <a:gd name="T3" fmla="*/ 64 h 65"/>
                  <a:gd name="T4" fmla="*/ 107 w 107"/>
                  <a:gd name="T5" fmla="*/ 0 h 65"/>
                  <a:gd name="T6" fmla="*/ 30 w 107"/>
                  <a:gd name="T7" fmla="*/ 0 h 65"/>
                  <a:gd name="T8" fmla="*/ 62 w 107"/>
                  <a:gd name="T9" fmla="*/ 65 h 65"/>
                </a:gdLst>
                <a:ahLst/>
                <a:cxnLst>
                  <a:cxn ang="0">
                    <a:pos x="T0" y="T1"/>
                  </a:cxn>
                  <a:cxn ang="0">
                    <a:pos x="T2" y="T3"/>
                  </a:cxn>
                  <a:cxn ang="0">
                    <a:pos x="T4" y="T5"/>
                  </a:cxn>
                  <a:cxn ang="0">
                    <a:pos x="T6" y="T7"/>
                  </a:cxn>
                  <a:cxn ang="0">
                    <a:pos x="T8" y="T9"/>
                  </a:cxn>
                </a:cxnLst>
                <a:rect l="0" t="0" r="r" b="b"/>
                <a:pathLst>
                  <a:path w="107" h="65">
                    <a:moveTo>
                      <a:pt x="62" y="65"/>
                    </a:moveTo>
                    <a:cubicBezTo>
                      <a:pt x="107" y="64"/>
                      <a:pt x="107" y="64"/>
                      <a:pt x="107" y="64"/>
                    </a:cubicBezTo>
                    <a:cubicBezTo>
                      <a:pt x="107" y="0"/>
                      <a:pt x="107" y="0"/>
                      <a:pt x="107" y="0"/>
                    </a:cubicBezTo>
                    <a:cubicBezTo>
                      <a:pt x="30" y="0"/>
                      <a:pt x="30" y="0"/>
                      <a:pt x="30" y="0"/>
                    </a:cubicBezTo>
                    <a:cubicBezTo>
                      <a:pt x="30" y="0"/>
                      <a:pt x="0" y="58"/>
                      <a:pt x="62" y="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29"/>
              <p:cNvSpPr/>
              <p:nvPr/>
            </p:nvSpPr>
            <p:spPr bwMode="auto">
              <a:xfrm>
                <a:off x="10678117" y="1925745"/>
                <a:ext cx="338297" cy="214688"/>
              </a:xfrm>
              <a:custGeom>
                <a:avLst/>
                <a:gdLst>
                  <a:gd name="T0" fmla="*/ 101 w 132"/>
                  <a:gd name="T1" fmla="*/ 83 h 84"/>
                  <a:gd name="T2" fmla="*/ 132 w 132"/>
                  <a:gd name="T3" fmla="*/ 28 h 84"/>
                  <a:gd name="T4" fmla="*/ 113 w 132"/>
                  <a:gd name="T5" fmla="*/ 38 h 84"/>
                  <a:gd name="T6" fmla="*/ 97 w 132"/>
                  <a:gd name="T7" fmla="*/ 12 h 84"/>
                  <a:gd name="T8" fmla="*/ 74 w 132"/>
                  <a:gd name="T9" fmla="*/ 0 h 84"/>
                  <a:gd name="T10" fmla="*/ 0 w 132"/>
                  <a:gd name="T11" fmla="*/ 0 h 84"/>
                  <a:gd name="T12" fmla="*/ 26 w 132"/>
                  <a:gd name="T13" fmla="*/ 19 h 84"/>
                  <a:gd name="T14" fmla="*/ 57 w 132"/>
                  <a:gd name="T15" fmla="*/ 71 h 84"/>
                  <a:gd name="T16" fmla="*/ 38 w 132"/>
                  <a:gd name="T17" fmla="*/ 84 h 84"/>
                  <a:gd name="T18" fmla="*/ 101 w 132"/>
                  <a:gd name="T19" fmla="*/ 8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84">
                    <a:moveTo>
                      <a:pt x="101" y="83"/>
                    </a:moveTo>
                    <a:cubicBezTo>
                      <a:pt x="132" y="28"/>
                      <a:pt x="132" y="28"/>
                      <a:pt x="132" y="28"/>
                    </a:cubicBezTo>
                    <a:cubicBezTo>
                      <a:pt x="113" y="38"/>
                      <a:pt x="113" y="38"/>
                      <a:pt x="113" y="38"/>
                    </a:cubicBezTo>
                    <a:cubicBezTo>
                      <a:pt x="97" y="12"/>
                      <a:pt x="97" y="12"/>
                      <a:pt x="97" y="12"/>
                    </a:cubicBezTo>
                    <a:cubicBezTo>
                      <a:pt x="90" y="1"/>
                      <a:pt x="74" y="0"/>
                      <a:pt x="74" y="0"/>
                    </a:cubicBezTo>
                    <a:cubicBezTo>
                      <a:pt x="0" y="0"/>
                      <a:pt x="0" y="0"/>
                      <a:pt x="0" y="0"/>
                    </a:cubicBezTo>
                    <a:cubicBezTo>
                      <a:pt x="13" y="1"/>
                      <a:pt x="26" y="19"/>
                      <a:pt x="26" y="19"/>
                    </a:cubicBezTo>
                    <a:cubicBezTo>
                      <a:pt x="57" y="71"/>
                      <a:pt x="57" y="71"/>
                      <a:pt x="57" y="71"/>
                    </a:cubicBezTo>
                    <a:cubicBezTo>
                      <a:pt x="38" y="84"/>
                      <a:pt x="38" y="84"/>
                      <a:pt x="38" y="84"/>
                    </a:cubicBezTo>
                    <a:lnTo>
                      <a:pt x="101" y="8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30"/>
              <p:cNvSpPr/>
              <p:nvPr/>
            </p:nvSpPr>
            <p:spPr bwMode="auto">
              <a:xfrm>
                <a:off x="10492705" y="1869362"/>
                <a:ext cx="238542" cy="312274"/>
              </a:xfrm>
              <a:custGeom>
                <a:avLst/>
                <a:gdLst>
                  <a:gd name="T0" fmla="*/ 93 w 93"/>
                  <a:gd name="T1" fmla="*/ 55 h 122"/>
                  <a:gd name="T2" fmla="*/ 21 w 93"/>
                  <a:gd name="T3" fmla="*/ 51 h 122"/>
                  <a:gd name="T4" fmla="*/ 0 w 93"/>
                  <a:gd name="T5" fmla="*/ 91 h 122"/>
                  <a:gd name="T6" fmla="*/ 56 w 93"/>
                  <a:gd name="T7" fmla="*/ 122 h 122"/>
                  <a:gd name="T8" fmla="*/ 93 w 93"/>
                  <a:gd name="T9" fmla="*/ 55 h 122"/>
                </a:gdLst>
                <a:ahLst/>
                <a:cxnLst>
                  <a:cxn ang="0">
                    <a:pos x="T0" y="T1"/>
                  </a:cxn>
                  <a:cxn ang="0">
                    <a:pos x="T2" y="T3"/>
                  </a:cxn>
                  <a:cxn ang="0">
                    <a:pos x="T4" y="T5"/>
                  </a:cxn>
                  <a:cxn ang="0">
                    <a:pos x="T6" y="T7"/>
                  </a:cxn>
                  <a:cxn ang="0">
                    <a:pos x="T8" y="T9"/>
                  </a:cxn>
                </a:cxnLst>
                <a:rect l="0" t="0" r="r" b="b"/>
                <a:pathLst>
                  <a:path w="93" h="122">
                    <a:moveTo>
                      <a:pt x="93" y="55"/>
                    </a:moveTo>
                    <a:cubicBezTo>
                      <a:pt x="93" y="55"/>
                      <a:pt x="57" y="0"/>
                      <a:pt x="21" y="51"/>
                    </a:cubicBezTo>
                    <a:cubicBezTo>
                      <a:pt x="0" y="91"/>
                      <a:pt x="0" y="91"/>
                      <a:pt x="0" y="91"/>
                    </a:cubicBezTo>
                    <a:cubicBezTo>
                      <a:pt x="56" y="122"/>
                      <a:pt x="56" y="122"/>
                      <a:pt x="56" y="122"/>
                    </a:cubicBezTo>
                    <a:lnTo>
                      <a:pt x="93" y="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31"/>
              <p:cNvSpPr/>
              <p:nvPr/>
            </p:nvSpPr>
            <p:spPr bwMode="auto">
              <a:xfrm>
                <a:off x="10787630" y="2374639"/>
                <a:ext cx="313358" cy="278661"/>
              </a:xfrm>
              <a:custGeom>
                <a:avLst/>
                <a:gdLst>
                  <a:gd name="T0" fmla="*/ 93 w 122"/>
                  <a:gd name="T1" fmla="*/ 19 h 109"/>
                  <a:gd name="T2" fmla="*/ 32 w 122"/>
                  <a:gd name="T3" fmla="*/ 22 h 109"/>
                  <a:gd name="T4" fmla="*/ 30 w 122"/>
                  <a:gd name="T5" fmla="*/ 0 h 109"/>
                  <a:gd name="T6" fmla="*/ 0 w 122"/>
                  <a:gd name="T7" fmla="*/ 55 h 109"/>
                  <a:gd name="T8" fmla="*/ 35 w 122"/>
                  <a:gd name="T9" fmla="*/ 109 h 109"/>
                  <a:gd name="T10" fmla="*/ 35 w 122"/>
                  <a:gd name="T11" fmla="*/ 87 h 109"/>
                  <a:gd name="T12" fmla="*/ 65 w 122"/>
                  <a:gd name="T13" fmla="*/ 85 h 109"/>
                  <a:gd name="T14" fmla="*/ 87 w 122"/>
                  <a:gd name="T15" fmla="*/ 71 h 109"/>
                  <a:gd name="T16" fmla="*/ 122 w 122"/>
                  <a:gd name="T17" fmla="*/ 5 h 109"/>
                  <a:gd name="T18" fmla="*/ 93 w 122"/>
                  <a:gd name="T19" fmla="*/ 1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09">
                    <a:moveTo>
                      <a:pt x="93" y="19"/>
                    </a:moveTo>
                    <a:cubicBezTo>
                      <a:pt x="32" y="22"/>
                      <a:pt x="32" y="22"/>
                      <a:pt x="32" y="22"/>
                    </a:cubicBezTo>
                    <a:cubicBezTo>
                      <a:pt x="30" y="0"/>
                      <a:pt x="30" y="0"/>
                      <a:pt x="30" y="0"/>
                    </a:cubicBezTo>
                    <a:cubicBezTo>
                      <a:pt x="0" y="55"/>
                      <a:pt x="0" y="55"/>
                      <a:pt x="0" y="55"/>
                    </a:cubicBezTo>
                    <a:cubicBezTo>
                      <a:pt x="35" y="109"/>
                      <a:pt x="35" y="109"/>
                      <a:pt x="35" y="109"/>
                    </a:cubicBezTo>
                    <a:cubicBezTo>
                      <a:pt x="35" y="87"/>
                      <a:pt x="35" y="87"/>
                      <a:pt x="35" y="87"/>
                    </a:cubicBezTo>
                    <a:cubicBezTo>
                      <a:pt x="65" y="85"/>
                      <a:pt x="65" y="85"/>
                      <a:pt x="65" y="85"/>
                    </a:cubicBezTo>
                    <a:cubicBezTo>
                      <a:pt x="78" y="84"/>
                      <a:pt x="87" y="71"/>
                      <a:pt x="87" y="71"/>
                    </a:cubicBezTo>
                    <a:cubicBezTo>
                      <a:pt x="122" y="5"/>
                      <a:pt x="122" y="5"/>
                      <a:pt x="122" y="5"/>
                    </a:cubicBezTo>
                    <a:cubicBezTo>
                      <a:pt x="115" y="17"/>
                      <a:pt x="93" y="19"/>
                      <a:pt x="93"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32"/>
              <p:cNvSpPr/>
              <p:nvPr/>
            </p:nvSpPr>
            <p:spPr bwMode="auto">
              <a:xfrm>
                <a:off x="10896058" y="2143686"/>
                <a:ext cx="271071" cy="253722"/>
              </a:xfrm>
              <a:custGeom>
                <a:avLst/>
                <a:gdLst>
                  <a:gd name="T0" fmla="*/ 41 w 106"/>
                  <a:gd name="T1" fmla="*/ 99 h 99"/>
                  <a:gd name="T2" fmla="*/ 79 w 106"/>
                  <a:gd name="T3" fmla="*/ 38 h 99"/>
                  <a:gd name="T4" fmla="*/ 53 w 106"/>
                  <a:gd name="T5" fmla="*/ 0 h 99"/>
                  <a:gd name="T6" fmla="*/ 0 w 106"/>
                  <a:gd name="T7" fmla="*/ 34 h 99"/>
                  <a:gd name="T8" fmla="*/ 41 w 106"/>
                  <a:gd name="T9" fmla="*/ 99 h 99"/>
                </a:gdLst>
                <a:ahLst/>
                <a:cxnLst>
                  <a:cxn ang="0">
                    <a:pos x="T0" y="T1"/>
                  </a:cxn>
                  <a:cxn ang="0">
                    <a:pos x="T2" y="T3"/>
                  </a:cxn>
                  <a:cxn ang="0">
                    <a:pos x="T4" y="T5"/>
                  </a:cxn>
                  <a:cxn ang="0">
                    <a:pos x="T6" y="T7"/>
                  </a:cxn>
                  <a:cxn ang="0">
                    <a:pos x="T8" y="T9"/>
                  </a:cxn>
                </a:cxnLst>
                <a:rect l="0" t="0" r="r" b="b"/>
                <a:pathLst>
                  <a:path w="106" h="99">
                    <a:moveTo>
                      <a:pt x="41" y="99"/>
                    </a:moveTo>
                    <a:cubicBezTo>
                      <a:pt x="41" y="99"/>
                      <a:pt x="106" y="93"/>
                      <a:pt x="79" y="38"/>
                    </a:cubicBezTo>
                    <a:cubicBezTo>
                      <a:pt x="53" y="0"/>
                      <a:pt x="53" y="0"/>
                      <a:pt x="53" y="0"/>
                    </a:cubicBezTo>
                    <a:cubicBezTo>
                      <a:pt x="0" y="34"/>
                      <a:pt x="0" y="34"/>
                      <a:pt x="0" y="34"/>
                    </a:cubicBezTo>
                    <a:lnTo>
                      <a:pt x="41"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 name="Group 21"/>
            <p:cNvGrpSpPr/>
            <p:nvPr/>
          </p:nvGrpSpPr>
          <p:grpSpPr>
            <a:xfrm>
              <a:off x="7224304" y="2008696"/>
              <a:ext cx="802907" cy="909544"/>
              <a:chOff x="7059862" y="1381434"/>
              <a:chExt cx="971518" cy="1100548"/>
            </a:xfrm>
          </p:grpSpPr>
          <p:sp>
            <p:nvSpPr>
              <p:cNvPr id="43" name="Freeform 17"/>
              <p:cNvSpPr/>
              <p:nvPr>
                <p:custDataLst>
                  <p:tags r:id="rId8"/>
                </p:custDataLst>
              </p:nvPr>
            </p:nvSpPr>
            <p:spPr bwMode="auto">
              <a:xfrm>
                <a:off x="7059862" y="1381434"/>
                <a:ext cx="971518" cy="1100548"/>
              </a:xfrm>
              <a:custGeom>
                <a:avLst/>
                <a:gdLst>
                  <a:gd name="T0" fmla="*/ 359 w 379"/>
                  <a:gd name="T1" fmla="*/ 224 h 429"/>
                  <a:gd name="T2" fmla="*/ 226 w 379"/>
                  <a:gd name="T3" fmla="*/ 20 h 429"/>
                  <a:gd name="T4" fmla="*/ 20 w 379"/>
                  <a:gd name="T5" fmla="*/ 151 h 429"/>
                  <a:gd name="T6" fmla="*/ 153 w 379"/>
                  <a:gd name="T7" fmla="*/ 355 h 429"/>
                  <a:gd name="T8" fmla="*/ 165 w 379"/>
                  <a:gd name="T9" fmla="*/ 357 h 429"/>
                  <a:gd name="T10" fmla="*/ 215 w 379"/>
                  <a:gd name="T11" fmla="*/ 429 h 429"/>
                  <a:gd name="T12" fmla="*/ 241 w 379"/>
                  <a:gd name="T13" fmla="*/ 352 h 429"/>
                  <a:gd name="T14" fmla="*/ 359 w 379"/>
                  <a:gd name="T15" fmla="*/ 224 h 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9" h="429">
                    <a:moveTo>
                      <a:pt x="359" y="224"/>
                    </a:moveTo>
                    <a:cubicBezTo>
                      <a:pt x="379" y="132"/>
                      <a:pt x="319" y="40"/>
                      <a:pt x="226" y="20"/>
                    </a:cubicBezTo>
                    <a:cubicBezTo>
                      <a:pt x="132" y="0"/>
                      <a:pt x="40" y="58"/>
                      <a:pt x="20" y="151"/>
                    </a:cubicBezTo>
                    <a:cubicBezTo>
                      <a:pt x="0" y="244"/>
                      <a:pt x="60" y="335"/>
                      <a:pt x="153" y="355"/>
                    </a:cubicBezTo>
                    <a:cubicBezTo>
                      <a:pt x="157" y="356"/>
                      <a:pt x="161" y="357"/>
                      <a:pt x="165" y="357"/>
                    </a:cubicBezTo>
                    <a:cubicBezTo>
                      <a:pt x="215" y="429"/>
                      <a:pt x="215" y="429"/>
                      <a:pt x="215" y="429"/>
                    </a:cubicBezTo>
                    <a:cubicBezTo>
                      <a:pt x="241" y="352"/>
                      <a:pt x="241" y="352"/>
                      <a:pt x="241" y="352"/>
                    </a:cubicBezTo>
                    <a:cubicBezTo>
                      <a:pt x="299" y="334"/>
                      <a:pt x="346" y="287"/>
                      <a:pt x="359" y="224"/>
                    </a:cubicBezTo>
                    <a:close/>
                  </a:path>
                </a:pathLst>
              </a:custGeom>
              <a:solidFill>
                <a:schemeClr val="accent3"/>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33"/>
              <p:cNvSpPr>
                <a:spLocks noEditPoints="1"/>
              </p:cNvSpPr>
              <p:nvPr>
                <p:custDataLst>
                  <p:tags r:id="rId9"/>
                </p:custDataLst>
              </p:nvPr>
            </p:nvSpPr>
            <p:spPr bwMode="auto">
              <a:xfrm>
                <a:off x="7400327" y="1646000"/>
                <a:ext cx="272155" cy="451062"/>
              </a:xfrm>
              <a:custGeom>
                <a:avLst/>
                <a:gdLst>
                  <a:gd name="T0" fmla="*/ 65 w 106"/>
                  <a:gd name="T1" fmla="*/ 81 h 176"/>
                  <a:gd name="T2" fmla="*/ 106 w 106"/>
                  <a:gd name="T3" fmla="*/ 28 h 176"/>
                  <a:gd name="T4" fmla="*/ 106 w 106"/>
                  <a:gd name="T5" fmla="*/ 0 h 176"/>
                  <a:gd name="T6" fmla="*/ 98 w 106"/>
                  <a:gd name="T7" fmla="*/ 0 h 176"/>
                  <a:gd name="T8" fmla="*/ 8 w 106"/>
                  <a:gd name="T9" fmla="*/ 0 h 176"/>
                  <a:gd name="T10" fmla="*/ 0 w 106"/>
                  <a:gd name="T11" fmla="*/ 0 h 176"/>
                  <a:gd name="T12" fmla="*/ 0 w 106"/>
                  <a:gd name="T13" fmla="*/ 28 h 176"/>
                  <a:gd name="T14" fmla="*/ 0 w 106"/>
                  <a:gd name="T15" fmla="*/ 28 h 176"/>
                  <a:gd name="T16" fmla="*/ 42 w 106"/>
                  <a:gd name="T17" fmla="*/ 81 h 176"/>
                  <a:gd name="T18" fmla="*/ 48 w 106"/>
                  <a:gd name="T19" fmla="*/ 89 h 176"/>
                  <a:gd name="T20" fmla="*/ 45 w 106"/>
                  <a:gd name="T21" fmla="*/ 94 h 176"/>
                  <a:gd name="T22" fmla="*/ 0 w 106"/>
                  <a:gd name="T23" fmla="*/ 147 h 176"/>
                  <a:gd name="T24" fmla="*/ 0 w 106"/>
                  <a:gd name="T25" fmla="*/ 147 h 176"/>
                  <a:gd name="T26" fmla="*/ 0 w 106"/>
                  <a:gd name="T27" fmla="*/ 176 h 176"/>
                  <a:gd name="T28" fmla="*/ 8 w 106"/>
                  <a:gd name="T29" fmla="*/ 176 h 176"/>
                  <a:gd name="T30" fmla="*/ 98 w 106"/>
                  <a:gd name="T31" fmla="*/ 176 h 176"/>
                  <a:gd name="T32" fmla="*/ 106 w 106"/>
                  <a:gd name="T33" fmla="*/ 176 h 176"/>
                  <a:gd name="T34" fmla="*/ 106 w 106"/>
                  <a:gd name="T35" fmla="*/ 147 h 176"/>
                  <a:gd name="T36" fmla="*/ 62 w 106"/>
                  <a:gd name="T37" fmla="*/ 94 h 176"/>
                  <a:gd name="T38" fmla="*/ 59 w 106"/>
                  <a:gd name="T39" fmla="*/ 89 h 176"/>
                  <a:gd name="T40" fmla="*/ 65 w 106"/>
                  <a:gd name="T41" fmla="*/ 81 h 176"/>
                  <a:gd name="T42" fmla="*/ 16 w 106"/>
                  <a:gd name="T43" fmla="*/ 147 h 176"/>
                  <a:gd name="T44" fmla="*/ 16 w 106"/>
                  <a:gd name="T45" fmla="*/ 143 h 176"/>
                  <a:gd name="T46" fmla="*/ 16 w 106"/>
                  <a:gd name="T47" fmla="*/ 143 h 176"/>
                  <a:gd name="T48" fmla="*/ 47 w 106"/>
                  <a:gd name="T49" fmla="*/ 106 h 176"/>
                  <a:gd name="T50" fmla="*/ 16 w 106"/>
                  <a:gd name="T51" fmla="*/ 147 h 176"/>
                  <a:gd name="T52" fmla="*/ 90 w 106"/>
                  <a:gd name="T53" fmla="*/ 143 h 176"/>
                  <a:gd name="T54" fmla="*/ 90 w 106"/>
                  <a:gd name="T55" fmla="*/ 145 h 176"/>
                  <a:gd name="T56" fmla="*/ 58 w 106"/>
                  <a:gd name="T57" fmla="*/ 106 h 176"/>
                  <a:gd name="T58" fmla="*/ 90 w 106"/>
                  <a:gd name="T59" fmla="*/ 143 h 176"/>
                  <a:gd name="T60" fmla="*/ 47 w 106"/>
                  <a:gd name="T61" fmla="*/ 47 h 176"/>
                  <a:gd name="T62" fmla="*/ 21 w 106"/>
                  <a:gd name="T63" fmla="*/ 51 h 176"/>
                  <a:gd name="T64" fmla="*/ 16 w 106"/>
                  <a:gd name="T65" fmla="*/ 32 h 176"/>
                  <a:gd name="T66" fmla="*/ 16 w 106"/>
                  <a:gd name="T67" fmla="*/ 32 h 176"/>
                  <a:gd name="T68" fmla="*/ 16 w 106"/>
                  <a:gd name="T69" fmla="*/ 12 h 176"/>
                  <a:gd name="T70" fmla="*/ 22 w 106"/>
                  <a:gd name="T71" fmla="*/ 12 h 176"/>
                  <a:gd name="T72" fmla="*/ 85 w 106"/>
                  <a:gd name="T73" fmla="*/ 12 h 176"/>
                  <a:gd name="T74" fmla="*/ 90 w 106"/>
                  <a:gd name="T75" fmla="*/ 12 h 176"/>
                  <a:gd name="T76" fmla="*/ 90 w 106"/>
                  <a:gd name="T77" fmla="*/ 32 h 176"/>
                  <a:gd name="T78" fmla="*/ 89 w 106"/>
                  <a:gd name="T79" fmla="*/ 42 h 176"/>
                  <a:gd name="T80" fmla="*/ 68 w 106"/>
                  <a:gd name="T81" fmla="*/ 49 h 176"/>
                  <a:gd name="T82" fmla="*/ 47 w 106"/>
                  <a:gd name="T83" fmla="*/ 4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6" h="176">
                    <a:moveTo>
                      <a:pt x="65" y="81"/>
                    </a:moveTo>
                    <a:cubicBezTo>
                      <a:pt x="89" y="75"/>
                      <a:pt x="106" y="54"/>
                      <a:pt x="106" y="28"/>
                    </a:cubicBezTo>
                    <a:cubicBezTo>
                      <a:pt x="106" y="0"/>
                      <a:pt x="106" y="0"/>
                      <a:pt x="106" y="0"/>
                    </a:cubicBezTo>
                    <a:cubicBezTo>
                      <a:pt x="98" y="0"/>
                      <a:pt x="98" y="0"/>
                      <a:pt x="98" y="0"/>
                    </a:cubicBezTo>
                    <a:cubicBezTo>
                      <a:pt x="8" y="0"/>
                      <a:pt x="8" y="0"/>
                      <a:pt x="8" y="0"/>
                    </a:cubicBezTo>
                    <a:cubicBezTo>
                      <a:pt x="0" y="0"/>
                      <a:pt x="0" y="0"/>
                      <a:pt x="0" y="0"/>
                    </a:cubicBezTo>
                    <a:cubicBezTo>
                      <a:pt x="0" y="28"/>
                      <a:pt x="0" y="28"/>
                      <a:pt x="0" y="28"/>
                    </a:cubicBezTo>
                    <a:cubicBezTo>
                      <a:pt x="0" y="28"/>
                      <a:pt x="0" y="28"/>
                      <a:pt x="0" y="28"/>
                    </a:cubicBezTo>
                    <a:cubicBezTo>
                      <a:pt x="0" y="54"/>
                      <a:pt x="18" y="76"/>
                      <a:pt x="42" y="81"/>
                    </a:cubicBezTo>
                    <a:cubicBezTo>
                      <a:pt x="45" y="83"/>
                      <a:pt x="47" y="86"/>
                      <a:pt x="48" y="89"/>
                    </a:cubicBezTo>
                    <a:cubicBezTo>
                      <a:pt x="47" y="91"/>
                      <a:pt x="46" y="92"/>
                      <a:pt x="45" y="94"/>
                    </a:cubicBezTo>
                    <a:cubicBezTo>
                      <a:pt x="20" y="98"/>
                      <a:pt x="0" y="120"/>
                      <a:pt x="0" y="147"/>
                    </a:cubicBezTo>
                    <a:cubicBezTo>
                      <a:pt x="0" y="147"/>
                      <a:pt x="0" y="147"/>
                      <a:pt x="0" y="147"/>
                    </a:cubicBezTo>
                    <a:cubicBezTo>
                      <a:pt x="0" y="176"/>
                      <a:pt x="0" y="176"/>
                      <a:pt x="0" y="176"/>
                    </a:cubicBezTo>
                    <a:cubicBezTo>
                      <a:pt x="8" y="176"/>
                      <a:pt x="8" y="176"/>
                      <a:pt x="8" y="176"/>
                    </a:cubicBezTo>
                    <a:cubicBezTo>
                      <a:pt x="98" y="176"/>
                      <a:pt x="98" y="176"/>
                      <a:pt x="98" y="176"/>
                    </a:cubicBezTo>
                    <a:cubicBezTo>
                      <a:pt x="106" y="176"/>
                      <a:pt x="106" y="176"/>
                      <a:pt x="106" y="176"/>
                    </a:cubicBezTo>
                    <a:cubicBezTo>
                      <a:pt x="106" y="147"/>
                      <a:pt x="106" y="147"/>
                      <a:pt x="106" y="147"/>
                    </a:cubicBezTo>
                    <a:cubicBezTo>
                      <a:pt x="106" y="120"/>
                      <a:pt x="87" y="98"/>
                      <a:pt x="62" y="94"/>
                    </a:cubicBezTo>
                    <a:cubicBezTo>
                      <a:pt x="61" y="92"/>
                      <a:pt x="60" y="91"/>
                      <a:pt x="59" y="89"/>
                    </a:cubicBezTo>
                    <a:cubicBezTo>
                      <a:pt x="60" y="86"/>
                      <a:pt x="62" y="83"/>
                      <a:pt x="65" y="81"/>
                    </a:cubicBezTo>
                    <a:close/>
                    <a:moveTo>
                      <a:pt x="16" y="147"/>
                    </a:moveTo>
                    <a:cubicBezTo>
                      <a:pt x="16" y="143"/>
                      <a:pt x="16" y="143"/>
                      <a:pt x="16" y="143"/>
                    </a:cubicBezTo>
                    <a:cubicBezTo>
                      <a:pt x="16" y="143"/>
                      <a:pt x="16" y="143"/>
                      <a:pt x="16" y="143"/>
                    </a:cubicBezTo>
                    <a:cubicBezTo>
                      <a:pt x="16" y="124"/>
                      <a:pt x="29" y="109"/>
                      <a:pt x="47" y="106"/>
                    </a:cubicBezTo>
                    <a:cubicBezTo>
                      <a:pt x="47" y="113"/>
                      <a:pt x="43" y="131"/>
                      <a:pt x="16" y="147"/>
                    </a:cubicBezTo>
                    <a:close/>
                    <a:moveTo>
                      <a:pt x="90" y="143"/>
                    </a:moveTo>
                    <a:cubicBezTo>
                      <a:pt x="90" y="145"/>
                      <a:pt x="90" y="145"/>
                      <a:pt x="90" y="145"/>
                    </a:cubicBezTo>
                    <a:cubicBezTo>
                      <a:pt x="79" y="138"/>
                      <a:pt x="57" y="122"/>
                      <a:pt x="58" y="106"/>
                    </a:cubicBezTo>
                    <a:cubicBezTo>
                      <a:pt x="76" y="109"/>
                      <a:pt x="90" y="124"/>
                      <a:pt x="90" y="143"/>
                    </a:cubicBezTo>
                    <a:close/>
                    <a:moveTo>
                      <a:pt x="47" y="47"/>
                    </a:moveTo>
                    <a:cubicBezTo>
                      <a:pt x="36" y="42"/>
                      <a:pt x="26" y="48"/>
                      <a:pt x="21" y="51"/>
                    </a:cubicBezTo>
                    <a:cubicBezTo>
                      <a:pt x="18" y="46"/>
                      <a:pt x="16" y="39"/>
                      <a:pt x="16" y="32"/>
                    </a:cubicBezTo>
                    <a:cubicBezTo>
                      <a:pt x="16" y="32"/>
                      <a:pt x="16" y="32"/>
                      <a:pt x="16" y="32"/>
                    </a:cubicBezTo>
                    <a:cubicBezTo>
                      <a:pt x="16" y="12"/>
                      <a:pt x="16" y="12"/>
                      <a:pt x="16" y="12"/>
                    </a:cubicBezTo>
                    <a:cubicBezTo>
                      <a:pt x="22" y="12"/>
                      <a:pt x="22" y="12"/>
                      <a:pt x="22" y="12"/>
                    </a:cubicBezTo>
                    <a:cubicBezTo>
                      <a:pt x="85" y="12"/>
                      <a:pt x="85" y="12"/>
                      <a:pt x="85" y="12"/>
                    </a:cubicBezTo>
                    <a:cubicBezTo>
                      <a:pt x="90" y="12"/>
                      <a:pt x="90" y="12"/>
                      <a:pt x="90" y="12"/>
                    </a:cubicBezTo>
                    <a:cubicBezTo>
                      <a:pt x="90" y="32"/>
                      <a:pt x="90" y="32"/>
                      <a:pt x="90" y="32"/>
                    </a:cubicBezTo>
                    <a:cubicBezTo>
                      <a:pt x="90" y="36"/>
                      <a:pt x="90" y="39"/>
                      <a:pt x="89" y="42"/>
                    </a:cubicBezTo>
                    <a:cubicBezTo>
                      <a:pt x="83" y="42"/>
                      <a:pt x="72" y="47"/>
                      <a:pt x="68" y="49"/>
                    </a:cubicBezTo>
                    <a:cubicBezTo>
                      <a:pt x="63" y="52"/>
                      <a:pt x="63" y="53"/>
                      <a:pt x="47"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34"/>
              <p:cNvSpPr/>
              <p:nvPr>
                <p:custDataLst>
                  <p:tags r:id="rId10"/>
                </p:custDataLst>
              </p:nvPr>
            </p:nvSpPr>
            <p:spPr bwMode="auto">
              <a:xfrm>
                <a:off x="7375389" y="2115495"/>
                <a:ext cx="319864" cy="56383"/>
              </a:xfrm>
              <a:custGeom>
                <a:avLst/>
                <a:gdLst>
                  <a:gd name="T0" fmla="*/ 117 w 125"/>
                  <a:gd name="T1" fmla="*/ 0 h 22"/>
                  <a:gd name="T2" fmla="*/ 8 w 125"/>
                  <a:gd name="T3" fmla="*/ 0 h 22"/>
                  <a:gd name="T4" fmla="*/ 0 w 125"/>
                  <a:gd name="T5" fmla="*/ 11 h 22"/>
                  <a:gd name="T6" fmla="*/ 8 w 125"/>
                  <a:gd name="T7" fmla="*/ 22 h 22"/>
                  <a:gd name="T8" fmla="*/ 117 w 125"/>
                  <a:gd name="T9" fmla="*/ 22 h 22"/>
                  <a:gd name="T10" fmla="*/ 125 w 125"/>
                  <a:gd name="T11" fmla="*/ 11 h 22"/>
                  <a:gd name="T12" fmla="*/ 117 w 125"/>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25" h="22">
                    <a:moveTo>
                      <a:pt x="117" y="0"/>
                    </a:moveTo>
                    <a:cubicBezTo>
                      <a:pt x="8" y="0"/>
                      <a:pt x="8" y="0"/>
                      <a:pt x="8" y="0"/>
                    </a:cubicBezTo>
                    <a:cubicBezTo>
                      <a:pt x="3" y="0"/>
                      <a:pt x="0" y="5"/>
                      <a:pt x="0" y="11"/>
                    </a:cubicBezTo>
                    <a:cubicBezTo>
                      <a:pt x="0" y="17"/>
                      <a:pt x="3" y="22"/>
                      <a:pt x="8" y="22"/>
                    </a:cubicBezTo>
                    <a:cubicBezTo>
                      <a:pt x="117" y="22"/>
                      <a:pt x="117" y="22"/>
                      <a:pt x="117" y="22"/>
                    </a:cubicBezTo>
                    <a:cubicBezTo>
                      <a:pt x="121" y="22"/>
                      <a:pt x="125" y="17"/>
                      <a:pt x="125" y="11"/>
                    </a:cubicBezTo>
                    <a:cubicBezTo>
                      <a:pt x="125" y="5"/>
                      <a:pt x="121" y="0"/>
                      <a:pt x="11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35"/>
              <p:cNvSpPr/>
              <p:nvPr>
                <p:custDataLst>
                  <p:tags r:id="rId11"/>
                </p:custDataLst>
              </p:nvPr>
            </p:nvSpPr>
            <p:spPr bwMode="auto">
              <a:xfrm>
                <a:off x="7375389" y="1569016"/>
                <a:ext cx="319864" cy="58551"/>
              </a:xfrm>
              <a:custGeom>
                <a:avLst/>
                <a:gdLst>
                  <a:gd name="T0" fmla="*/ 8 w 125"/>
                  <a:gd name="T1" fmla="*/ 23 h 23"/>
                  <a:gd name="T2" fmla="*/ 117 w 125"/>
                  <a:gd name="T3" fmla="*/ 23 h 23"/>
                  <a:gd name="T4" fmla="*/ 125 w 125"/>
                  <a:gd name="T5" fmla="*/ 11 h 23"/>
                  <a:gd name="T6" fmla="*/ 117 w 125"/>
                  <a:gd name="T7" fmla="*/ 0 h 23"/>
                  <a:gd name="T8" fmla="*/ 8 w 125"/>
                  <a:gd name="T9" fmla="*/ 0 h 23"/>
                  <a:gd name="T10" fmla="*/ 0 w 125"/>
                  <a:gd name="T11" fmla="*/ 11 h 23"/>
                  <a:gd name="T12" fmla="*/ 8 w 125"/>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125" h="23">
                    <a:moveTo>
                      <a:pt x="8" y="23"/>
                    </a:moveTo>
                    <a:cubicBezTo>
                      <a:pt x="117" y="23"/>
                      <a:pt x="117" y="23"/>
                      <a:pt x="117" y="23"/>
                    </a:cubicBezTo>
                    <a:cubicBezTo>
                      <a:pt x="121" y="23"/>
                      <a:pt x="125" y="17"/>
                      <a:pt x="125" y="11"/>
                    </a:cubicBezTo>
                    <a:cubicBezTo>
                      <a:pt x="125" y="5"/>
                      <a:pt x="121" y="0"/>
                      <a:pt x="117" y="0"/>
                    </a:cubicBezTo>
                    <a:cubicBezTo>
                      <a:pt x="8" y="0"/>
                      <a:pt x="8" y="0"/>
                      <a:pt x="8" y="0"/>
                    </a:cubicBezTo>
                    <a:cubicBezTo>
                      <a:pt x="3" y="0"/>
                      <a:pt x="0" y="5"/>
                      <a:pt x="0" y="11"/>
                    </a:cubicBezTo>
                    <a:cubicBezTo>
                      <a:pt x="0" y="17"/>
                      <a:pt x="3" y="23"/>
                      <a:pt x="8"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26"/>
            <p:cNvGrpSpPr/>
            <p:nvPr/>
          </p:nvGrpSpPr>
          <p:grpSpPr>
            <a:xfrm>
              <a:off x="8309484" y="3068785"/>
              <a:ext cx="1059194" cy="1156869"/>
              <a:chOff x="8372930" y="2664142"/>
              <a:chExt cx="1281624" cy="1399811"/>
            </a:xfrm>
          </p:grpSpPr>
          <p:sp>
            <p:nvSpPr>
              <p:cNvPr id="41" name="Freeform 18"/>
              <p:cNvSpPr/>
              <p:nvPr/>
            </p:nvSpPr>
            <p:spPr bwMode="auto">
              <a:xfrm>
                <a:off x="8372930" y="2664142"/>
                <a:ext cx="1281624" cy="1399811"/>
              </a:xfrm>
              <a:custGeom>
                <a:avLst/>
                <a:gdLst>
                  <a:gd name="T0" fmla="*/ 435 w 500"/>
                  <a:gd name="T1" fmla="*/ 369 h 546"/>
                  <a:gd name="T2" fmla="*/ 369 w 500"/>
                  <a:gd name="T3" fmla="*/ 66 h 546"/>
                  <a:gd name="T4" fmla="*/ 66 w 500"/>
                  <a:gd name="T5" fmla="*/ 129 h 546"/>
                  <a:gd name="T6" fmla="*/ 132 w 500"/>
                  <a:gd name="T7" fmla="*/ 431 h 546"/>
                  <a:gd name="T8" fmla="*/ 144 w 500"/>
                  <a:gd name="T9" fmla="*/ 439 h 546"/>
                  <a:gd name="T10" fmla="*/ 172 w 500"/>
                  <a:gd name="T11" fmla="*/ 546 h 546"/>
                  <a:gd name="T12" fmla="*/ 237 w 500"/>
                  <a:gd name="T13" fmla="*/ 466 h 546"/>
                  <a:gd name="T14" fmla="*/ 435 w 500"/>
                  <a:gd name="T15" fmla="*/ 369 h 5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0" h="546">
                    <a:moveTo>
                      <a:pt x="435" y="369"/>
                    </a:moveTo>
                    <a:cubicBezTo>
                      <a:pt x="500" y="268"/>
                      <a:pt x="471" y="133"/>
                      <a:pt x="369" y="66"/>
                    </a:cubicBezTo>
                    <a:cubicBezTo>
                      <a:pt x="267" y="0"/>
                      <a:pt x="131" y="28"/>
                      <a:pt x="66" y="129"/>
                    </a:cubicBezTo>
                    <a:cubicBezTo>
                      <a:pt x="0" y="229"/>
                      <a:pt x="30" y="365"/>
                      <a:pt x="132" y="431"/>
                    </a:cubicBezTo>
                    <a:cubicBezTo>
                      <a:pt x="136" y="434"/>
                      <a:pt x="140" y="436"/>
                      <a:pt x="144" y="439"/>
                    </a:cubicBezTo>
                    <a:cubicBezTo>
                      <a:pt x="172" y="546"/>
                      <a:pt x="172" y="546"/>
                      <a:pt x="172" y="546"/>
                    </a:cubicBezTo>
                    <a:cubicBezTo>
                      <a:pt x="237" y="466"/>
                      <a:pt x="237" y="466"/>
                      <a:pt x="237" y="466"/>
                    </a:cubicBezTo>
                    <a:cubicBezTo>
                      <a:pt x="313" y="472"/>
                      <a:pt x="390" y="437"/>
                      <a:pt x="435" y="369"/>
                    </a:cubicBezTo>
                    <a:close/>
                  </a:path>
                </a:pathLst>
              </a:custGeom>
              <a:solidFill>
                <a:schemeClr val="accent3"/>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36"/>
              <p:cNvSpPr>
                <a:spLocks noEditPoints="1"/>
              </p:cNvSpPr>
              <p:nvPr/>
            </p:nvSpPr>
            <p:spPr bwMode="auto">
              <a:xfrm>
                <a:off x="8767609" y="2946056"/>
                <a:ext cx="479253" cy="715627"/>
              </a:xfrm>
              <a:custGeom>
                <a:avLst/>
                <a:gdLst>
                  <a:gd name="T0" fmla="*/ 93 w 187"/>
                  <a:gd name="T1" fmla="*/ 1 h 279"/>
                  <a:gd name="T2" fmla="*/ 18 w 187"/>
                  <a:gd name="T3" fmla="*/ 38 h 279"/>
                  <a:gd name="T4" fmla="*/ 2 w 187"/>
                  <a:gd name="T5" fmla="*/ 103 h 279"/>
                  <a:gd name="T6" fmla="*/ 27 w 187"/>
                  <a:gd name="T7" fmla="*/ 158 h 279"/>
                  <a:gd name="T8" fmla="*/ 27 w 187"/>
                  <a:gd name="T9" fmla="*/ 158 h 279"/>
                  <a:gd name="T10" fmla="*/ 42 w 187"/>
                  <a:gd name="T11" fmla="*/ 204 h 279"/>
                  <a:gd name="T12" fmla="*/ 51 w 187"/>
                  <a:gd name="T13" fmla="*/ 269 h 279"/>
                  <a:gd name="T14" fmla="*/ 55 w 187"/>
                  <a:gd name="T15" fmla="*/ 273 h 279"/>
                  <a:gd name="T16" fmla="*/ 91 w 187"/>
                  <a:gd name="T17" fmla="*/ 279 h 279"/>
                  <a:gd name="T18" fmla="*/ 134 w 187"/>
                  <a:gd name="T19" fmla="*/ 271 h 279"/>
                  <a:gd name="T20" fmla="*/ 144 w 187"/>
                  <a:gd name="T21" fmla="*/ 246 h 279"/>
                  <a:gd name="T22" fmla="*/ 149 w 187"/>
                  <a:gd name="T23" fmla="*/ 184 h 279"/>
                  <a:gd name="T24" fmla="*/ 160 w 187"/>
                  <a:gd name="T25" fmla="*/ 156 h 279"/>
                  <a:gd name="T26" fmla="*/ 176 w 187"/>
                  <a:gd name="T27" fmla="*/ 127 h 279"/>
                  <a:gd name="T28" fmla="*/ 185 w 187"/>
                  <a:gd name="T29" fmla="*/ 70 h 279"/>
                  <a:gd name="T30" fmla="*/ 94 w 187"/>
                  <a:gd name="T31" fmla="*/ 1 h 279"/>
                  <a:gd name="T32" fmla="*/ 164 w 187"/>
                  <a:gd name="T33" fmla="*/ 74 h 279"/>
                  <a:gd name="T34" fmla="*/ 130 w 187"/>
                  <a:gd name="T35" fmla="*/ 169 h 279"/>
                  <a:gd name="T36" fmla="*/ 127 w 187"/>
                  <a:gd name="T37" fmla="*/ 184 h 279"/>
                  <a:gd name="T38" fmla="*/ 125 w 187"/>
                  <a:gd name="T39" fmla="*/ 193 h 279"/>
                  <a:gd name="T40" fmla="*/ 103 w 187"/>
                  <a:gd name="T41" fmla="*/ 199 h 279"/>
                  <a:gd name="T42" fmla="*/ 101 w 187"/>
                  <a:gd name="T43" fmla="*/ 148 h 279"/>
                  <a:gd name="T44" fmla="*/ 125 w 187"/>
                  <a:gd name="T45" fmla="*/ 71 h 279"/>
                  <a:gd name="T46" fmla="*/ 112 w 187"/>
                  <a:gd name="T47" fmla="*/ 65 h 279"/>
                  <a:gd name="T48" fmla="*/ 99 w 187"/>
                  <a:gd name="T49" fmla="*/ 66 h 279"/>
                  <a:gd name="T50" fmla="*/ 75 w 187"/>
                  <a:gd name="T51" fmla="*/ 68 h 279"/>
                  <a:gd name="T52" fmla="*/ 66 w 187"/>
                  <a:gd name="T53" fmla="*/ 69 h 279"/>
                  <a:gd name="T54" fmla="*/ 52 w 187"/>
                  <a:gd name="T55" fmla="*/ 77 h 279"/>
                  <a:gd name="T56" fmla="*/ 83 w 187"/>
                  <a:gd name="T57" fmla="*/ 153 h 279"/>
                  <a:gd name="T58" fmla="*/ 65 w 187"/>
                  <a:gd name="T59" fmla="*/ 198 h 279"/>
                  <a:gd name="T60" fmla="*/ 62 w 187"/>
                  <a:gd name="T61" fmla="*/ 194 h 279"/>
                  <a:gd name="T62" fmla="*/ 60 w 187"/>
                  <a:gd name="T63" fmla="*/ 185 h 279"/>
                  <a:gd name="T64" fmla="*/ 57 w 187"/>
                  <a:gd name="T65" fmla="*/ 170 h 279"/>
                  <a:gd name="T66" fmla="*/ 31 w 187"/>
                  <a:gd name="T67" fmla="*/ 122 h 279"/>
                  <a:gd name="T68" fmla="*/ 23 w 187"/>
                  <a:gd name="T69" fmla="*/ 76 h 279"/>
                  <a:gd name="T70" fmla="*/ 36 w 187"/>
                  <a:gd name="T71" fmla="*/ 47 h 279"/>
                  <a:gd name="T72" fmla="*/ 93 w 187"/>
                  <a:gd name="T73" fmla="*/ 20 h 279"/>
                  <a:gd name="T74" fmla="*/ 93 w 187"/>
                  <a:gd name="T75" fmla="*/ 19 h 279"/>
                  <a:gd name="T76" fmla="*/ 150 w 187"/>
                  <a:gd name="T77" fmla="*/ 45 h 279"/>
                  <a:gd name="T78" fmla="*/ 72 w 187"/>
                  <a:gd name="T79" fmla="*/ 71 h 279"/>
                  <a:gd name="T80" fmla="*/ 80 w 187"/>
                  <a:gd name="T81" fmla="*/ 76 h 279"/>
                  <a:gd name="T82" fmla="*/ 83 w 187"/>
                  <a:gd name="T83" fmla="*/ 69 h 279"/>
                  <a:gd name="T84" fmla="*/ 91 w 187"/>
                  <a:gd name="T85" fmla="*/ 69 h 279"/>
                  <a:gd name="T86" fmla="*/ 95 w 187"/>
                  <a:gd name="T87" fmla="*/ 69 h 279"/>
                  <a:gd name="T88" fmla="*/ 98 w 187"/>
                  <a:gd name="T89" fmla="*/ 79 h 279"/>
                  <a:gd name="T90" fmla="*/ 103 w 187"/>
                  <a:gd name="T91" fmla="*/ 77 h 279"/>
                  <a:gd name="T92" fmla="*/ 116 w 187"/>
                  <a:gd name="T93" fmla="*/ 78 h 279"/>
                  <a:gd name="T94" fmla="*/ 63 w 187"/>
                  <a:gd name="T95" fmla="*/ 80 h 279"/>
                  <a:gd name="T96" fmla="*/ 72 w 187"/>
                  <a:gd name="T97" fmla="*/ 71 h 279"/>
                  <a:gd name="T98" fmla="*/ 114 w 187"/>
                  <a:gd name="T99" fmla="*/ 71 h 279"/>
                  <a:gd name="T100" fmla="*/ 115 w 187"/>
                  <a:gd name="T101" fmla="*/ 69 h 279"/>
                  <a:gd name="T102" fmla="*/ 107 w 187"/>
                  <a:gd name="T103" fmla="*/ 68 h 279"/>
                  <a:gd name="T104" fmla="*/ 103 w 187"/>
                  <a:gd name="T105" fmla="*/ 69 h 279"/>
                  <a:gd name="T106" fmla="*/ 62 w 187"/>
                  <a:gd name="T107" fmla="*/ 77 h 279"/>
                  <a:gd name="T108" fmla="*/ 62 w 187"/>
                  <a:gd name="T109" fmla="*/ 7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7" h="279">
                    <a:moveTo>
                      <a:pt x="94" y="1"/>
                    </a:moveTo>
                    <a:cubicBezTo>
                      <a:pt x="93" y="1"/>
                      <a:pt x="93" y="1"/>
                      <a:pt x="93" y="1"/>
                    </a:cubicBezTo>
                    <a:cubicBezTo>
                      <a:pt x="93" y="1"/>
                      <a:pt x="93" y="1"/>
                      <a:pt x="92" y="1"/>
                    </a:cubicBezTo>
                    <a:cubicBezTo>
                      <a:pt x="53" y="2"/>
                      <a:pt x="30" y="21"/>
                      <a:pt x="18" y="38"/>
                    </a:cubicBezTo>
                    <a:cubicBezTo>
                      <a:pt x="6" y="54"/>
                      <a:pt x="2" y="71"/>
                      <a:pt x="2" y="73"/>
                    </a:cubicBezTo>
                    <a:cubicBezTo>
                      <a:pt x="0" y="82"/>
                      <a:pt x="0" y="92"/>
                      <a:pt x="2" y="103"/>
                    </a:cubicBezTo>
                    <a:cubicBezTo>
                      <a:pt x="4" y="112"/>
                      <a:pt x="7" y="121"/>
                      <a:pt x="11" y="130"/>
                    </a:cubicBezTo>
                    <a:cubicBezTo>
                      <a:pt x="18" y="146"/>
                      <a:pt x="26" y="157"/>
                      <a:pt x="27" y="158"/>
                    </a:cubicBezTo>
                    <a:cubicBezTo>
                      <a:pt x="27" y="158"/>
                      <a:pt x="27" y="158"/>
                      <a:pt x="27" y="158"/>
                    </a:cubicBezTo>
                    <a:cubicBezTo>
                      <a:pt x="27" y="158"/>
                      <a:pt x="27" y="158"/>
                      <a:pt x="27" y="158"/>
                    </a:cubicBezTo>
                    <a:cubicBezTo>
                      <a:pt x="34" y="166"/>
                      <a:pt x="37" y="180"/>
                      <a:pt x="37" y="185"/>
                    </a:cubicBezTo>
                    <a:cubicBezTo>
                      <a:pt x="37" y="193"/>
                      <a:pt x="40" y="200"/>
                      <a:pt x="42" y="204"/>
                    </a:cubicBezTo>
                    <a:cubicBezTo>
                      <a:pt x="41" y="222"/>
                      <a:pt x="41" y="236"/>
                      <a:pt x="43" y="248"/>
                    </a:cubicBezTo>
                    <a:cubicBezTo>
                      <a:pt x="45" y="257"/>
                      <a:pt x="47" y="265"/>
                      <a:pt x="51" y="269"/>
                    </a:cubicBezTo>
                    <a:cubicBezTo>
                      <a:pt x="52" y="272"/>
                      <a:pt x="52" y="272"/>
                      <a:pt x="52" y="272"/>
                    </a:cubicBezTo>
                    <a:cubicBezTo>
                      <a:pt x="55" y="273"/>
                      <a:pt x="55" y="273"/>
                      <a:pt x="55" y="273"/>
                    </a:cubicBezTo>
                    <a:cubicBezTo>
                      <a:pt x="61" y="275"/>
                      <a:pt x="73" y="279"/>
                      <a:pt x="91" y="279"/>
                    </a:cubicBezTo>
                    <a:cubicBezTo>
                      <a:pt x="91" y="279"/>
                      <a:pt x="91" y="279"/>
                      <a:pt x="91" y="279"/>
                    </a:cubicBezTo>
                    <a:cubicBezTo>
                      <a:pt x="104" y="278"/>
                      <a:pt x="117" y="276"/>
                      <a:pt x="131" y="272"/>
                    </a:cubicBezTo>
                    <a:cubicBezTo>
                      <a:pt x="134" y="271"/>
                      <a:pt x="134" y="271"/>
                      <a:pt x="134" y="271"/>
                    </a:cubicBezTo>
                    <a:cubicBezTo>
                      <a:pt x="137" y="268"/>
                      <a:pt x="137" y="268"/>
                      <a:pt x="137" y="268"/>
                    </a:cubicBezTo>
                    <a:cubicBezTo>
                      <a:pt x="140" y="263"/>
                      <a:pt x="142" y="256"/>
                      <a:pt x="144" y="246"/>
                    </a:cubicBezTo>
                    <a:cubicBezTo>
                      <a:pt x="146" y="234"/>
                      <a:pt x="146" y="220"/>
                      <a:pt x="145" y="202"/>
                    </a:cubicBezTo>
                    <a:cubicBezTo>
                      <a:pt x="147" y="198"/>
                      <a:pt x="150" y="192"/>
                      <a:pt x="149" y="184"/>
                    </a:cubicBezTo>
                    <a:cubicBezTo>
                      <a:pt x="150" y="178"/>
                      <a:pt x="152" y="164"/>
                      <a:pt x="159" y="156"/>
                    </a:cubicBezTo>
                    <a:cubicBezTo>
                      <a:pt x="160" y="156"/>
                      <a:pt x="160" y="156"/>
                      <a:pt x="160" y="156"/>
                    </a:cubicBezTo>
                    <a:cubicBezTo>
                      <a:pt x="160" y="155"/>
                      <a:pt x="160" y="155"/>
                      <a:pt x="160" y="155"/>
                    </a:cubicBezTo>
                    <a:cubicBezTo>
                      <a:pt x="160" y="155"/>
                      <a:pt x="169" y="143"/>
                      <a:pt x="176" y="127"/>
                    </a:cubicBezTo>
                    <a:cubicBezTo>
                      <a:pt x="180" y="118"/>
                      <a:pt x="183" y="108"/>
                      <a:pt x="185" y="100"/>
                    </a:cubicBezTo>
                    <a:cubicBezTo>
                      <a:pt x="187" y="89"/>
                      <a:pt x="187" y="79"/>
                      <a:pt x="185" y="70"/>
                    </a:cubicBezTo>
                    <a:cubicBezTo>
                      <a:pt x="184" y="67"/>
                      <a:pt x="180" y="51"/>
                      <a:pt x="168" y="35"/>
                    </a:cubicBezTo>
                    <a:cubicBezTo>
                      <a:pt x="156" y="19"/>
                      <a:pt x="133" y="0"/>
                      <a:pt x="94" y="1"/>
                    </a:cubicBezTo>
                    <a:close/>
                    <a:moveTo>
                      <a:pt x="164" y="73"/>
                    </a:moveTo>
                    <a:cubicBezTo>
                      <a:pt x="164" y="74"/>
                      <a:pt x="164" y="74"/>
                      <a:pt x="164" y="74"/>
                    </a:cubicBezTo>
                    <a:cubicBezTo>
                      <a:pt x="171" y="102"/>
                      <a:pt x="144" y="140"/>
                      <a:pt x="142" y="144"/>
                    </a:cubicBezTo>
                    <a:cubicBezTo>
                      <a:pt x="136" y="150"/>
                      <a:pt x="132" y="159"/>
                      <a:pt x="130" y="169"/>
                    </a:cubicBezTo>
                    <a:cubicBezTo>
                      <a:pt x="128" y="176"/>
                      <a:pt x="127" y="182"/>
                      <a:pt x="127" y="183"/>
                    </a:cubicBezTo>
                    <a:cubicBezTo>
                      <a:pt x="127" y="184"/>
                      <a:pt x="127" y="184"/>
                      <a:pt x="127" y="184"/>
                    </a:cubicBezTo>
                    <a:cubicBezTo>
                      <a:pt x="127" y="184"/>
                      <a:pt x="127" y="184"/>
                      <a:pt x="127" y="184"/>
                    </a:cubicBezTo>
                    <a:cubicBezTo>
                      <a:pt x="127" y="189"/>
                      <a:pt x="125" y="192"/>
                      <a:pt x="125" y="193"/>
                    </a:cubicBezTo>
                    <a:cubicBezTo>
                      <a:pt x="122" y="195"/>
                      <a:pt x="122" y="195"/>
                      <a:pt x="122" y="195"/>
                    </a:cubicBezTo>
                    <a:cubicBezTo>
                      <a:pt x="115" y="197"/>
                      <a:pt x="109" y="199"/>
                      <a:pt x="103" y="199"/>
                    </a:cubicBezTo>
                    <a:cubicBezTo>
                      <a:pt x="102" y="152"/>
                      <a:pt x="102" y="152"/>
                      <a:pt x="102" y="152"/>
                    </a:cubicBezTo>
                    <a:cubicBezTo>
                      <a:pt x="102" y="151"/>
                      <a:pt x="102" y="149"/>
                      <a:pt x="101" y="148"/>
                    </a:cubicBezTo>
                    <a:cubicBezTo>
                      <a:pt x="128" y="72"/>
                      <a:pt x="128" y="72"/>
                      <a:pt x="128" y="72"/>
                    </a:cubicBezTo>
                    <a:cubicBezTo>
                      <a:pt x="125" y="71"/>
                      <a:pt x="125" y="71"/>
                      <a:pt x="125" y="71"/>
                    </a:cubicBezTo>
                    <a:cubicBezTo>
                      <a:pt x="125" y="70"/>
                      <a:pt x="125" y="69"/>
                      <a:pt x="124" y="69"/>
                    </a:cubicBezTo>
                    <a:cubicBezTo>
                      <a:pt x="122" y="64"/>
                      <a:pt x="117" y="64"/>
                      <a:pt x="112" y="65"/>
                    </a:cubicBezTo>
                    <a:cubicBezTo>
                      <a:pt x="112" y="65"/>
                      <a:pt x="111" y="64"/>
                      <a:pt x="110" y="63"/>
                    </a:cubicBezTo>
                    <a:cubicBezTo>
                      <a:pt x="106" y="62"/>
                      <a:pt x="102" y="63"/>
                      <a:pt x="99" y="66"/>
                    </a:cubicBezTo>
                    <a:cubicBezTo>
                      <a:pt x="96" y="65"/>
                      <a:pt x="92" y="65"/>
                      <a:pt x="89" y="66"/>
                    </a:cubicBezTo>
                    <a:cubicBezTo>
                      <a:pt x="85" y="64"/>
                      <a:pt x="79" y="65"/>
                      <a:pt x="75" y="68"/>
                    </a:cubicBezTo>
                    <a:cubicBezTo>
                      <a:pt x="74" y="67"/>
                      <a:pt x="72" y="66"/>
                      <a:pt x="70" y="67"/>
                    </a:cubicBezTo>
                    <a:cubicBezTo>
                      <a:pt x="69" y="67"/>
                      <a:pt x="67" y="68"/>
                      <a:pt x="66" y="69"/>
                    </a:cubicBezTo>
                    <a:cubicBezTo>
                      <a:pt x="61" y="65"/>
                      <a:pt x="56" y="70"/>
                      <a:pt x="55" y="76"/>
                    </a:cubicBezTo>
                    <a:cubicBezTo>
                      <a:pt x="52" y="77"/>
                      <a:pt x="52" y="77"/>
                      <a:pt x="52" y="77"/>
                    </a:cubicBezTo>
                    <a:cubicBezTo>
                      <a:pt x="85" y="149"/>
                      <a:pt x="85" y="149"/>
                      <a:pt x="85" y="149"/>
                    </a:cubicBezTo>
                    <a:cubicBezTo>
                      <a:pt x="84" y="150"/>
                      <a:pt x="83" y="151"/>
                      <a:pt x="83" y="153"/>
                    </a:cubicBezTo>
                    <a:cubicBezTo>
                      <a:pt x="84" y="201"/>
                      <a:pt x="84" y="201"/>
                      <a:pt x="84" y="201"/>
                    </a:cubicBezTo>
                    <a:cubicBezTo>
                      <a:pt x="76" y="200"/>
                      <a:pt x="69" y="199"/>
                      <a:pt x="65" y="198"/>
                    </a:cubicBezTo>
                    <a:cubicBezTo>
                      <a:pt x="65" y="197"/>
                      <a:pt x="65" y="197"/>
                      <a:pt x="65" y="197"/>
                    </a:cubicBezTo>
                    <a:cubicBezTo>
                      <a:pt x="62" y="194"/>
                      <a:pt x="62" y="194"/>
                      <a:pt x="62" y="194"/>
                    </a:cubicBezTo>
                    <a:cubicBezTo>
                      <a:pt x="62" y="194"/>
                      <a:pt x="59" y="190"/>
                      <a:pt x="60" y="186"/>
                    </a:cubicBezTo>
                    <a:cubicBezTo>
                      <a:pt x="60" y="185"/>
                      <a:pt x="60" y="185"/>
                      <a:pt x="60" y="185"/>
                    </a:cubicBezTo>
                    <a:cubicBezTo>
                      <a:pt x="60" y="184"/>
                      <a:pt x="60" y="184"/>
                      <a:pt x="60" y="184"/>
                    </a:cubicBezTo>
                    <a:cubicBezTo>
                      <a:pt x="59" y="183"/>
                      <a:pt x="59" y="178"/>
                      <a:pt x="57" y="170"/>
                    </a:cubicBezTo>
                    <a:cubicBezTo>
                      <a:pt x="54" y="160"/>
                      <a:pt x="50" y="152"/>
                      <a:pt x="45" y="145"/>
                    </a:cubicBezTo>
                    <a:cubicBezTo>
                      <a:pt x="44" y="144"/>
                      <a:pt x="37" y="134"/>
                      <a:pt x="31" y="122"/>
                    </a:cubicBezTo>
                    <a:cubicBezTo>
                      <a:pt x="25" y="109"/>
                      <a:pt x="19" y="92"/>
                      <a:pt x="23" y="76"/>
                    </a:cubicBezTo>
                    <a:cubicBezTo>
                      <a:pt x="23" y="76"/>
                      <a:pt x="23" y="76"/>
                      <a:pt x="23" y="76"/>
                    </a:cubicBezTo>
                    <a:cubicBezTo>
                      <a:pt x="23" y="76"/>
                      <a:pt x="23" y="76"/>
                      <a:pt x="23" y="76"/>
                    </a:cubicBezTo>
                    <a:cubicBezTo>
                      <a:pt x="23" y="76"/>
                      <a:pt x="26" y="61"/>
                      <a:pt x="36" y="47"/>
                    </a:cubicBezTo>
                    <a:cubicBezTo>
                      <a:pt x="49" y="29"/>
                      <a:pt x="68" y="20"/>
                      <a:pt x="92" y="20"/>
                    </a:cubicBezTo>
                    <a:cubicBezTo>
                      <a:pt x="93" y="20"/>
                      <a:pt x="93" y="20"/>
                      <a:pt x="93" y="20"/>
                    </a:cubicBezTo>
                    <a:cubicBezTo>
                      <a:pt x="93" y="20"/>
                      <a:pt x="93" y="20"/>
                      <a:pt x="93" y="20"/>
                    </a:cubicBezTo>
                    <a:cubicBezTo>
                      <a:pt x="93" y="19"/>
                      <a:pt x="93" y="19"/>
                      <a:pt x="93" y="19"/>
                    </a:cubicBezTo>
                    <a:cubicBezTo>
                      <a:pt x="93" y="20"/>
                      <a:pt x="93" y="19"/>
                      <a:pt x="94" y="19"/>
                    </a:cubicBezTo>
                    <a:cubicBezTo>
                      <a:pt x="118" y="19"/>
                      <a:pt x="137" y="27"/>
                      <a:pt x="150" y="45"/>
                    </a:cubicBezTo>
                    <a:cubicBezTo>
                      <a:pt x="160" y="58"/>
                      <a:pt x="164" y="73"/>
                      <a:pt x="164" y="73"/>
                    </a:cubicBezTo>
                    <a:close/>
                    <a:moveTo>
                      <a:pt x="72" y="71"/>
                    </a:moveTo>
                    <a:cubicBezTo>
                      <a:pt x="71" y="72"/>
                      <a:pt x="70" y="75"/>
                      <a:pt x="71" y="77"/>
                    </a:cubicBezTo>
                    <a:cubicBezTo>
                      <a:pt x="73" y="80"/>
                      <a:pt x="78" y="79"/>
                      <a:pt x="80" y="76"/>
                    </a:cubicBezTo>
                    <a:cubicBezTo>
                      <a:pt x="80" y="74"/>
                      <a:pt x="80" y="72"/>
                      <a:pt x="79" y="70"/>
                    </a:cubicBezTo>
                    <a:cubicBezTo>
                      <a:pt x="80" y="69"/>
                      <a:pt x="81" y="69"/>
                      <a:pt x="83" y="69"/>
                    </a:cubicBezTo>
                    <a:cubicBezTo>
                      <a:pt x="76" y="75"/>
                      <a:pt x="89" y="83"/>
                      <a:pt x="91" y="73"/>
                    </a:cubicBezTo>
                    <a:cubicBezTo>
                      <a:pt x="92" y="71"/>
                      <a:pt x="91" y="70"/>
                      <a:pt x="91" y="69"/>
                    </a:cubicBezTo>
                    <a:cubicBezTo>
                      <a:pt x="91" y="69"/>
                      <a:pt x="92" y="69"/>
                      <a:pt x="92" y="69"/>
                    </a:cubicBezTo>
                    <a:cubicBezTo>
                      <a:pt x="93" y="69"/>
                      <a:pt x="94" y="69"/>
                      <a:pt x="95" y="69"/>
                    </a:cubicBezTo>
                    <a:cubicBezTo>
                      <a:pt x="95" y="69"/>
                      <a:pt x="95" y="69"/>
                      <a:pt x="95" y="69"/>
                    </a:cubicBezTo>
                    <a:cubicBezTo>
                      <a:pt x="92" y="72"/>
                      <a:pt x="93" y="80"/>
                      <a:pt x="98" y="79"/>
                    </a:cubicBezTo>
                    <a:cubicBezTo>
                      <a:pt x="100" y="78"/>
                      <a:pt x="101" y="78"/>
                      <a:pt x="102" y="76"/>
                    </a:cubicBezTo>
                    <a:cubicBezTo>
                      <a:pt x="103" y="77"/>
                      <a:pt x="103" y="77"/>
                      <a:pt x="103" y="77"/>
                    </a:cubicBezTo>
                    <a:cubicBezTo>
                      <a:pt x="108" y="79"/>
                      <a:pt x="111" y="77"/>
                      <a:pt x="113" y="74"/>
                    </a:cubicBezTo>
                    <a:cubicBezTo>
                      <a:pt x="113" y="76"/>
                      <a:pt x="114" y="77"/>
                      <a:pt x="116" y="78"/>
                    </a:cubicBezTo>
                    <a:cubicBezTo>
                      <a:pt x="92" y="144"/>
                      <a:pt x="92" y="144"/>
                      <a:pt x="92" y="144"/>
                    </a:cubicBezTo>
                    <a:cubicBezTo>
                      <a:pt x="63" y="80"/>
                      <a:pt x="63" y="80"/>
                      <a:pt x="63" y="80"/>
                    </a:cubicBezTo>
                    <a:cubicBezTo>
                      <a:pt x="69" y="82"/>
                      <a:pt x="70" y="76"/>
                      <a:pt x="68" y="72"/>
                    </a:cubicBezTo>
                    <a:cubicBezTo>
                      <a:pt x="69" y="71"/>
                      <a:pt x="70" y="71"/>
                      <a:pt x="72" y="71"/>
                    </a:cubicBezTo>
                    <a:close/>
                    <a:moveTo>
                      <a:pt x="115" y="69"/>
                    </a:moveTo>
                    <a:cubicBezTo>
                      <a:pt x="115" y="70"/>
                      <a:pt x="114" y="70"/>
                      <a:pt x="114" y="71"/>
                    </a:cubicBezTo>
                    <a:cubicBezTo>
                      <a:pt x="114" y="70"/>
                      <a:pt x="114" y="69"/>
                      <a:pt x="114" y="69"/>
                    </a:cubicBezTo>
                    <a:cubicBezTo>
                      <a:pt x="114" y="69"/>
                      <a:pt x="115" y="69"/>
                      <a:pt x="115" y="69"/>
                    </a:cubicBezTo>
                    <a:close/>
                    <a:moveTo>
                      <a:pt x="102" y="67"/>
                    </a:moveTo>
                    <a:cubicBezTo>
                      <a:pt x="104" y="67"/>
                      <a:pt x="105" y="67"/>
                      <a:pt x="107" y="68"/>
                    </a:cubicBezTo>
                    <a:cubicBezTo>
                      <a:pt x="106" y="69"/>
                      <a:pt x="105" y="70"/>
                      <a:pt x="104" y="71"/>
                    </a:cubicBezTo>
                    <a:cubicBezTo>
                      <a:pt x="103" y="70"/>
                      <a:pt x="103" y="69"/>
                      <a:pt x="103" y="69"/>
                    </a:cubicBezTo>
                    <a:cubicBezTo>
                      <a:pt x="103" y="68"/>
                      <a:pt x="102" y="68"/>
                      <a:pt x="102" y="67"/>
                    </a:cubicBezTo>
                    <a:close/>
                    <a:moveTo>
                      <a:pt x="62" y="77"/>
                    </a:moveTo>
                    <a:cubicBezTo>
                      <a:pt x="62" y="77"/>
                      <a:pt x="62" y="77"/>
                      <a:pt x="62" y="77"/>
                    </a:cubicBezTo>
                    <a:cubicBezTo>
                      <a:pt x="62" y="77"/>
                      <a:pt x="62" y="77"/>
                      <a:pt x="62" y="77"/>
                    </a:cubicBezTo>
                    <a:cubicBezTo>
                      <a:pt x="62" y="77"/>
                      <a:pt x="62" y="77"/>
                      <a:pt x="62"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29"/>
            <p:cNvGrpSpPr/>
            <p:nvPr/>
          </p:nvGrpSpPr>
          <p:grpSpPr>
            <a:xfrm>
              <a:off x="8423929" y="1631840"/>
              <a:ext cx="1046648" cy="1170310"/>
              <a:chOff x="8375098" y="1043138"/>
              <a:chExt cx="1266444" cy="1416075"/>
            </a:xfrm>
          </p:grpSpPr>
          <p:sp>
            <p:nvSpPr>
              <p:cNvPr id="17" name="Freeform 19"/>
              <p:cNvSpPr/>
              <p:nvPr/>
            </p:nvSpPr>
            <p:spPr bwMode="auto">
              <a:xfrm>
                <a:off x="8375098" y="1043138"/>
                <a:ext cx="1266444" cy="1416075"/>
              </a:xfrm>
              <a:custGeom>
                <a:avLst/>
                <a:gdLst>
                  <a:gd name="T0" fmla="*/ 455 w 494"/>
                  <a:gd name="T1" fmla="*/ 317 h 552"/>
                  <a:gd name="T2" fmla="*/ 317 w 494"/>
                  <a:gd name="T3" fmla="*/ 39 h 552"/>
                  <a:gd name="T4" fmla="*/ 39 w 494"/>
                  <a:gd name="T5" fmla="*/ 174 h 552"/>
                  <a:gd name="T6" fmla="*/ 176 w 494"/>
                  <a:gd name="T7" fmla="*/ 451 h 552"/>
                  <a:gd name="T8" fmla="*/ 190 w 494"/>
                  <a:gd name="T9" fmla="*/ 455 h 552"/>
                  <a:gd name="T10" fmla="*/ 243 w 494"/>
                  <a:gd name="T11" fmla="*/ 552 h 552"/>
                  <a:gd name="T12" fmla="*/ 287 w 494"/>
                  <a:gd name="T13" fmla="*/ 460 h 552"/>
                  <a:gd name="T14" fmla="*/ 455 w 494"/>
                  <a:gd name="T15" fmla="*/ 317 h 5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552">
                    <a:moveTo>
                      <a:pt x="455" y="317"/>
                    </a:moveTo>
                    <a:cubicBezTo>
                      <a:pt x="494" y="203"/>
                      <a:pt x="432" y="79"/>
                      <a:pt x="317" y="39"/>
                    </a:cubicBezTo>
                    <a:cubicBezTo>
                      <a:pt x="202" y="0"/>
                      <a:pt x="78" y="60"/>
                      <a:pt x="39" y="174"/>
                    </a:cubicBezTo>
                    <a:cubicBezTo>
                      <a:pt x="0" y="287"/>
                      <a:pt x="61" y="412"/>
                      <a:pt x="176" y="451"/>
                    </a:cubicBezTo>
                    <a:cubicBezTo>
                      <a:pt x="181" y="453"/>
                      <a:pt x="186" y="454"/>
                      <a:pt x="190" y="455"/>
                    </a:cubicBezTo>
                    <a:cubicBezTo>
                      <a:pt x="243" y="552"/>
                      <a:pt x="243" y="552"/>
                      <a:pt x="243" y="552"/>
                    </a:cubicBezTo>
                    <a:cubicBezTo>
                      <a:pt x="287" y="460"/>
                      <a:pt x="287" y="460"/>
                      <a:pt x="287" y="460"/>
                    </a:cubicBezTo>
                    <a:cubicBezTo>
                      <a:pt x="362" y="446"/>
                      <a:pt x="428" y="394"/>
                      <a:pt x="455" y="317"/>
                    </a:cubicBezTo>
                    <a:close/>
                  </a:path>
                </a:pathLst>
              </a:custGeom>
              <a:solidFill>
                <a:schemeClr val="accent4"/>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38"/>
              <p:cNvSpPr>
                <a:spLocks noEditPoints="1"/>
              </p:cNvSpPr>
              <p:nvPr/>
            </p:nvSpPr>
            <p:spPr bwMode="auto">
              <a:xfrm>
                <a:off x="8608219" y="1396614"/>
                <a:ext cx="813213" cy="564912"/>
              </a:xfrm>
              <a:custGeom>
                <a:avLst/>
                <a:gdLst>
                  <a:gd name="T0" fmla="*/ 314 w 317"/>
                  <a:gd name="T1" fmla="*/ 82 h 220"/>
                  <a:gd name="T2" fmla="*/ 309 w 317"/>
                  <a:gd name="T3" fmla="*/ 75 h 220"/>
                  <a:gd name="T4" fmla="*/ 303 w 317"/>
                  <a:gd name="T5" fmla="*/ 71 h 220"/>
                  <a:gd name="T6" fmla="*/ 302 w 317"/>
                  <a:gd name="T7" fmla="*/ 72 h 220"/>
                  <a:gd name="T8" fmla="*/ 306 w 317"/>
                  <a:gd name="T9" fmla="*/ 83 h 220"/>
                  <a:gd name="T10" fmla="*/ 307 w 317"/>
                  <a:gd name="T11" fmla="*/ 87 h 220"/>
                  <a:gd name="T12" fmla="*/ 305 w 317"/>
                  <a:gd name="T13" fmla="*/ 92 h 220"/>
                  <a:gd name="T14" fmla="*/ 303 w 317"/>
                  <a:gd name="T15" fmla="*/ 94 h 220"/>
                  <a:gd name="T16" fmla="*/ 302 w 317"/>
                  <a:gd name="T17" fmla="*/ 94 h 220"/>
                  <a:gd name="T18" fmla="*/ 303 w 317"/>
                  <a:gd name="T19" fmla="*/ 94 h 220"/>
                  <a:gd name="T20" fmla="*/ 303 w 317"/>
                  <a:gd name="T21" fmla="*/ 94 h 220"/>
                  <a:gd name="T22" fmla="*/ 301 w 317"/>
                  <a:gd name="T23" fmla="*/ 95 h 220"/>
                  <a:gd name="T24" fmla="*/ 298 w 317"/>
                  <a:gd name="T25" fmla="*/ 96 h 220"/>
                  <a:gd name="T26" fmla="*/ 159 w 317"/>
                  <a:gd name="T27" fmla="*/ 0 h 220"/>
                  <a:gd name="T28" fmla="*/ 17 w 317"/>
                  <a:gd name="T29" fmla="*/ 11 h 220"/>
                  <a:gd name="T30" fmla="*/ 20 w 317"/>
                  <a:gd name="T31" fmla="*/ 99 h 220"/>
                  <a:gd name="T32" fmla="*/ 9 w 317"/>
                  <a:gd name="T33" fmla="*/ 99 h 220"/>
                  <a:gd name="T34" fmla="*/ 9 w 317"/>
                  <a:gd name="T35" fmla="*/ 146 h 220"/>
                  <a:gd name="T36" fmla="*/ 91 w 317"/>
                  <a:gd name="T37" fmla="*/ 185 h 220"/>
                  <a:gd name="T38" fmla="*/ 113 w 317"/>
                  <a:gd name="T39" fmla="*/ 220 h 220"/>
                  <a:gd name="T40" fmla="*/ 135 w 317"/>
                  <a:gd name="T41" fmla="*/ 196 h 220"/>
                  <a:gd name="T42" fmla="*/ 177 w 317"/>
                  <a:gd name="T43" fmla="*/ 197 h 220"/>
                  <a:gd name="T44" fmla="*/ 196 w 317"/>
                  <a:gd name="T45" fmla="*/ 220 h 220"/>
                  <a:gd name="T46" fmla="*/ 220 w 317"/>
                  <a:gd name="T47" fmla="*/ 187 h 220"/>
                  <a:gd name="T48" fmla="*/ 303 w 317"/>
                  <a:gd name="T49" fmla="*/ 110 h 220"/>
                  <a:gd name="T50" fmla="*/ 309 w 317"/>
                  <a:gd name="T51" fmla="*/ 106 h 220"/>
                  <a:gd name="T52" fmla="*/ 311 w 317"/>
                  <a:gd name="T53" fmla="*/ 104 h 220"/>
                  <a:gd name="T54" fmla="*/ 312 w 317"/>
                  <a:gd name="T55" fmla="*/ 104 h 220"/>
                  <a:gd name="T56" fmla="*/ 312 w 317"/>
                  <a:gd name="T57" fmla="*/ 103 h 220"/>
                  <a:gd name="T58" fmla="*/ 312 w 317"/>
                  <a:gd name="T59" fmla="*/ 103 h 220"/>
                  <a:gd name="T60" fmla="*/ 316 w 317"/>
                  <a:gd name="T61" fmla="*/ 96 h 220"/>
                  <a:gd name="T62" fmla="*/ 316 w 317"/>
                  <a:gd name="T63" fmla="*/ 85 h 220"/>
                  <a:gd name="T64" fmla="*/ 52 w 317"/>
                  <a:gd name="T65" fmla="*/ 99 h 220"/>
                  <a:gd name="T66" fmla="*/ 76 w 317"/>
                  <a:gd name="T67" fmla="*/ 99 h 220"/>
                  <a:gd name="T68" fmla="*/ 201 w 317"/>
                  <a:gd name="T69" fmla="*/ 24 h 220"/>
                  <a:gd name="T70" fmla="*/ 158 w 317"/>
                  <a:gd name="T71" fmla="*/ 31 h 220"/>
                  <a:gd name="T72" fmla="*/ 119 w 317"/>
                  <a:gd name="T73" fmla="*/ 37 h 220"/>
                  <a:gd name="T74" fmla="*/ 113 w 317"/>
                  <a:gd name="T75" fmla="*/ 25 h 220"/>
                  <a:gd name="T76" fmla="*/ 158 w 317"/>
                  <a:gd name="T77" fmla="*/ 12 h 220"/>
                  <a:gd name="T78" fmla="*/ 201 w 317"/>
                  <a:gd name="T79" fmla="*/ 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7" h="220">
                    <a:moveTo>
                      <a:pt x="316" y="85"/>
                    </a:moveTo>
                    <a:cubicBezTo>
                      <a:pt x="315" y="84"/>
                      <a:pt x="315" y="83"/>
                      <a:pt x="314" y="82"/>
                    </a:cubicBezTo>
                    <a:cubicBezTo>
                      <a:pt x="314" y="81"/>
                      <a:pt x="313" y="80"/>
                      <a:pt x="313" y="79"/>
                    </a:cubicBezTo>
                    <a:cubicBezTo>
                      <a:pt x="311" y="78"/>
                      <a:pt x="310" y="77"/>
                      <a:pt x="309" y="75"/>
                    </a:cubicBezTo>
                    <a:cubicBezTo>
                      <a:pt x="308" y="74"/>
                      <a:pt x="307" y="74"/>
                      <a:pt x="306" y="73"/>
                    </a:cubicBezTo>
                    <a:cubicBezTo>
                      <a:pt x="305" y="72"/>
                      <a:pt x="304" y="71"/>
                      <a:pt x="303" y="71"/>
                    </a:cubicBezTo>
                    <a:cubicBezTo>
                      <a:pt x="302" y="70"/>
                      <a:pt x="301" y="70"/>
                      <a:pt x="301" y="70"/>
                    </a:cubicBezTo>
                    <a:cubicBezTo>
                      <a:pt x="301" y="70"/>
                      <a:pt x="301" y="71"/>
                      <a:pt x="302" y="72"/>
                    </a:cubicBezTo>
                    <a:cubicBezTo>
                      <a:pt x="303" y="74"/>
                      <a:pt x="304" y="76"/>
                      <a:pt x="305" y="78"/>
                    </a:cubicBezTo>
                    <a:cubicBezTo>
                      <a:pt x="305" y="80"/>
                      <a:pt x="306" y="81"/>
                      <a:pt x="306" y="83"/>
                    </a:cubicBezTo>
                    <a:cubicBezTo>
                      <a:pt x="306" y="83"/>
                      <a:pt x="306" y="84"/>
                      <a:pt x="306" y="85"/>
                    </a:cubicBezTo>
                    <a:cubicBezTo>
                      <a:pt x="307" y="85"/>
                      <a:pt x="307" y="86"/>
                      <a:pt x="307" y="87"/>
                    </a:cubicBezTo>
                    <a:cubicBezTo>
                      <a:pt x="307" y="88"/>
                      <a:pt x="306" y="89"/>
                      <a:pt x="306" y="90"/>
                    </a:cubicBezTo>
                    <a:cubicBezTo>
                      <a:pt x="306" y="91"/>
                      <a:pt x="305" y="91"/>
                      <a:pt x="305" y="92"/>
                    </a:cubicBezTo>
                    <a:cubicBezTo>
                      <a:pt x="305" y="92"/>
                      <a:pt x="305" y="92"/>
                      <a:pt x="305" y="92"/>
                    </a:cubicBezTo>
                    <a:cubicBezTo>
                      <a:pt x="303" y="94"/>
                      <a:pt x="303" y="94"/>
                      <a:pt x="303" y="94"/>
                    </a:cubicBezTo>
                    <a:cubicBezTo>
                      <a:pt x="302" y="94"/>
                      <a:pt x="302" y="94"/>
                      <a:pt x="302" y="94"/>
                    </a:cubicBezTo>
                    <a:cubicBezTo>
                      <a:pt x="302" y="94"/>
                      <a:pt x="302" y="94"/>
                      <a:pt x="302" y="94"/>
                    </a:cubicBezTo>
                    <a:cubicBezTo>
                      <a:pt x="302" y="94"/>
                      <a:pt x="303" y="94"/>
                      <a:pt x="303" y="94"/>
                    </a:cubicBezTo>
                    <a:cubicBezTo>
                      <a:pt x="303" y="94"/>
                      <a:pt x="303" y="94"/>
                      <a:pt x="303" y="94"/>
                    </a:cubicBezTo>
                    <a:cubicBezTo>
                      <a:pt x="303" y="94"/>
                      <a:pt x="303" y="94"/>
                      <a:pt x="303" y="94"/>
                    </a:cubicBezTo>
                    <a:cubicBezTo>
                      <a:pt x="303" y="94"/>
                      <a:pt x="303" y="94"/>
                      <a:pt x="303" y="94"/>
                    </a:cubicBezTo>
                    <a:cubicBezTo>
                      <a:pt x="302" y="94"/>
                      <a:pt x="302" y="94"/>
                      <a:pt x="302" y="94"/>
                    </a:cubicBezTo>
                    <a:cubicBezTo>
                      <a:pt x="301" y="95"/>
                      <a:pt x="301" y="95"/>
                      <a:pt x="301" y="95"/>
                    </a:cubicBezTo>
                    <a:cubicBezTo>
                      <a:pt x="301" y="95"/>
                      <a:pt x="300" y="95"/>
                      <a:pt x="300" y="96"/>
                    </a:cubicBezTo>
                    <a:cubicBezTo>
                      <a:pt x="299" y="96"/>
                      <a:pt x="299" y="96"/>
                      <a:pt x="298" y="96"/>
                    </a:cubicBezTo>
                    <a:cubicBezTo>
                      <a:pt x="298" y="96"/>
                      <a:pt x="297" y="96"/>
                      <a:pt x="297" y="96"/>
                    </a:cubicBezTo>
                    <a:cubicBezTo>
                      <a:pt x="295" y="43"/>
                      <a:pt x="234" y="0"/>
                      <a:pt x="159" y="0"/>
                    </a:cubicBezTo>
                    <a:cubicBezTo>
                      <a:pt x="123" y="0"/>
                      <a:pt x="90" y="10"/>
                      <a:pt x="66" y="26"/>
                    </a:cubicBezTo>
                    <a:cubicBezTo>
                      <a:pt x="56" y="19"/>
                      <a:pt x="39" y="11"/>
                      <a:pt x="17" y="11"/>
                    </a:cubicBezTo>
                    <a:cubicBezTo>
                      <a:pt x="17" y="11"/>
                      <a:pt x="32" y="33"/>
                      <a:pt x="40" y="48"/>
                    </a:cubicBezTo>
                    <a:cubicBezTo>
                      <a:pt x="28" y="63"/>
                      <a:pt x="20" y="80"/>
                      <a:pt x="20" y="99"/>
                    </a:cubicBezTo>
                    <a:cubicBezTo>
                      <a:pt x="20" y="99"/>
                      <a:pt x="20" y="99"/>
                      <a:pt x="20" y="99"/>
                    </a:cubicBezTo>
                    <a:cubicBezTo>
                      <a:pt x="9" y="99"/>
                      <a:pt x="9" y="99"/>
                      <a:pt x="9" y="99"/>
                    </a:cubicBezTo>
                    <a:cubicBezTo>
                      <a:pt x="9" y="99"/>
                      <a:pt x="0" y="108"/>
                      <a:pt x="0" y="123"/>
                    </a:cubicBezTo>
                    <a:cubicBezTo>
                      <a:pt x="0" y="138"/>
                      <a:pt x="9" y="146"/>
                      <a:pt x="9" y="146"/>
                    </a:cubicBezTo>
                    <a:cubicBezTo>
                      <a:pt x="45" y="155"/>
                      <a:pt x="45" y="155"/>
                      <a:pt x="45" y="155"/>
                    </a:cubicBezTo>
                    <a:cubicBezTo>
                      <a:pt x="57" y="167"/>
                      <a:pt x="72" y="177"/>
                      <a:pt x="91" y="185"/>
                    </a:cubicBezTo>
                    <a:cubicBezTo>
                      <a:pt x="99" y="216"/>
                      <a:pt x="99" y="216"/>
                      <a:pt x="99" y="216"/>
                    </a:cubicBezTo>
                    <a:cubicBezTo>
                      <a:pt x="99" y="216"/>
                      <a:pt x="101" y="220"/>
                      <a:pt x="113" y="220"/>
                    </a:cubicBezTo>
                    <a:cubicBezTo>
                      <a:pt x="126" y="220"/>
                      <a:pt x="130" y="216"/>
                      <a:pt x="130" y="216"/>
                    </a:cubicBezTo>
                    <a:cubicBezTo>
                      <a:pt x="135" y="196"/>
                      <a:pt x="135" y="196"/>
                      <a:pt x="135" y="196"/>
                    </a:cubicBezTo>
                    <a:cubicBezTo>
                      <a:pt x="143" y="197"/>
                      <a:pt x="151" y="197"/>
                      <a:pt x="159" y="197"/>
                    </a:cubicBezTo>
                    <a:cubicBezTo>
                      <a:pt x="165" y="197"/>
                      <a:pt x="171" y="197"/>
                      <a:pt x="177" y="197"/>
                    </a:cubicBezTo>
                    <a:cubicBezTo>
                      <a:pt x="182" y="216"/>
                      <a:pt x="182" y="216"/>
                      <a:pt x="182" y="216"/>
                    </a:cubicBezTo>
                    <a:cubicBezTo>
                      <a:pt x="182" y="216"/>
                      <a:pt x="184" y="220"/>
                      <a:pt x="196" y="220"/>
                    </a:cubicBezTo>
                    <a:cubicBezTo>
                      <a:pt x="208" y="220"/>
                      <a:pt x="213" y="216"/>
                      <a:pt x="213" y="216"/>
                    </a:cubicBezTo>
                    <a:cubicBezTo>
                      <a:pt x="220" y="187"/>
                      <a:pt x="220" y="187"/>
                      <a:pt x="220" y="187"/>
                    </a:cubicBezTo>
                    <a:cubicBezTo>
                      <a:pt x="260" y="173"/>
                      <a:pt x="290" y="145"/>
                      <a:pt x="296" y="111"/>
                    </a:cubicBezTo>
                    <a:cubicBezTo>
                      <a:pt x="298" y="111"/>
                      <a:pt x="300" y="111"/>
                      <a:pt x="303" y="110"/>
                    </a:cubicBezTo>
                    <a:cubicBezTo>
                      <a:pt x="304" y="109"/>
                      <a:pt x="305" y="109"/>
                      <a:pt x="306" y="108"/>
                    </a:cubicBezTo>
                    <a:cubicBezTo>
                      <a:pt x="307" y="108"/>
                      <a:pt x="308" y="107"/>
                      <a:pt x="309" y="106"/>
                    </a:cubicBezTo>
                    <a:cubicBezTo>
                      <a:pt x="311" y="105"/>
                      <a:pt x="311" y="105"/>
                      <a:pt x="311" y="105"/>
                    </a:cubicBezTo>
                    <a:cubicBezTo>
                      <a:pt x="311" y="104"/>
                      <a:pt x="311" y="104"/>
                      <a:pt x="311" y="104"/>
                    </a:cubicBezTo>
                    <a:cubicBezTo>
                      <a:pt x="312" y="104"/>
                      <a:pt x="312" y="104"/>
                      <a:pt x="312" y="104"/>
                    </a:cubicBezTo>
                    <a:cubicBezTo>
                      <a:pt x="312" y="104"/>
                      <a:pt x="312" y="104"/>
                      <a:pt x="312" y="104"/>
                    </a:cubicBezTo>
                    <a:cubicBezTo>
                      <a:pt x="312" y="104"/>
                      <a:pt x="312" y="104"/>
                      <a:pt x="312" y="104"/>
                    </a:cubicBezTo>
                    <a:cubicBezTo>
                      <a:pt x="312" y="103"/>
                      <a:pt x="312" y="103"/>
                      <a:pt x="312" y="103"/>
                    </a:cubicBezTo>
                    <a:cubicBezTo>
                      <a:pt x="312" y="103"/>
                      <a:pt x="312" y="103"/>
                      <a:pt x="312" y="103"/>
                    </a:cubicBezTo>
                    <a:cubicBezTo>
                      <a:pt x="312" y="103"/>
                      <a:pt x="312" y="103"/>
                      <a:pt x="312" y="103"/>
                    </a:cubicBezTo>
                    <a:cubicBezTo>
                      <a:pt x="314" y="101"/>
                      <a:pt x="314" y="101"/>
                      <a:pt x="314" y="101"/>
                    </a:cubicBezTo>
                    <a:cubicBezTo>
                      <a:pt x="315" y="99"/>
                      <a:pt x="316" y="98"/>
                      <a:pt x="316" y="96"/>
                    </a:cubicBezTo>
                    <a:cubicBezTo>
                      <a:pt x="317" y="95"/>
                      <a:pt x="317" y="93"/>
                      <a:pt x="317" y="92"/>
                    </a:cubicBezTo>
                    <a:cubicBezTo>
                      <a:pt x="317" y="89"/>
                      <a:pt x="317" y="87"/>
                      <a:pt x="316" y="85"/>
                    </a:cubicBezTo>
                    <a:close/>
                    <a:moveTo>
                      <a:pt x="64" y="111"/>
                    </a:moveTo>
                    <a:cubicBezTo>
                      <a:pt x="57" y="111"/>
                      <a:pt x="52" y="106"/>
                      <a:pt x="52" y="99"/>
                    </a:cubicBezTo>
                    <a:cubicBezTo>
                      <a:pt x="52" y="93"/>
                      <a:pt x="57" y="87"/>
                      <a:pt x="64" y="87"/>
                    </a:cubicBezTo>
                    <a:cubicBezTo>
                      <a:pt x="70" y="87"/>
                      <a:pt x="76" y="93"/>
                      <a:pt x="76" y="99"/>
                    </a:cubicBezTo>
                    <a:cubicBezTo>
                      <a:pt x="76" y="106"/>
                      <a:pt x="70" y="111"/>
                      <a:pt x="64" y="111"/>
                    </a:cubicBezTo>
                    <a:close/>
                    <a:moveTo>
                      <a:pt x="201" y="24"/>
                    </a:moveTo>
                    <a:cubicBezTo>
                      <a:pt x="200" y="27"/>
                      <a:pt x="197" y="37"/>
                      <a:pt x="195" y="36"/>
                    </a:cubicBezTo>
                    <a:cubicBezTo>
                      <a:pt x="183" y="33"/>
                      <a:pt x="171" y="31"/>
                      <a:pt x="158" y="31"/>
                    </a:cubicBezTo>
                    <a:cubicBezTo>
                      <a:pt x="145" y="31"/>
                      <a:pt x="132" y="33"/>
                      <a:pt x="119" y="37"/>
                    </a:cubicBezTo>
                    <a:cubicBezTo>
                      <a:pt x="119" y="37"/>
                      <a:pt x="119" y="37"/>
                      <a:pt x="119" y="37"/>
                    </a:cubicBezTo>
                    <a:cubicBezTo>
                      <a:pt x="119" y="37"/>
                      <a:pt x="119" y="37"/>
                      <a:pt x="119" y="37"/>
                    </a:cubicBezTo>
                    <a:cubicBezTo>
                      <a:pt x="116" y="36"/>
                      <a:pt x="114" y="27"/>
                      <a:pt x="113" y="25"/>
                    </a:cubicBezTo>
                    <a:cubicBezTo>
                      <a:pt x="112" y="23"/>
                      <a:pt x="114" y="20"/>
                      <a:pt x="116" y="19"/>
                    </a:cubicBezTo>
                    <a:cubicBezTo>
                      <a:pt x="130" y="15"/>
                      <a:pt x="144" y="12"/>
                      <a:pt x="158" y="12"/>
                    </a:cubicBezTo>
                    <a:cubicBezTo>
                      <a:pt x="172" y="12"/>
                      <a:pt x="185" y="14"/>
                      <a:pt x="198" y="18"/>
                    </a:cubicBezTo>
                    <a:cubicBezTo>
                      <a:pt x="200" y="19"/>
                      <a:pt x="202" y="22"/>
                      <a:pt x="20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8" name="Group 32"/>
            <p:cNvGrpSpPr/>
            <p:nvPr/>
          </p:nvGrpSpPr>
          <p:grpSpPr>
            <a:xfrm>
              <a:off x="9332833" y="3121655"/>
              <a:ext cx="847714" cy="902375"/>
              <a:chOff x="9611182" y="2728115"/>
              <a:chExt cx="1025733" cy="1091874"/>
            </a:xfrm>
          </p:grpSpPr>
          <p:sp>
            <p:nvSpPr>
              <p:cNvPr id="36" name="Freeform 7"/>
              <p:cNvSpPr/>
              <p:nvPr/>
            </p:nvSpPr>
            <p:spPr bwMode="auto">
              <a:xfrm>
                <a:off x="9611182" y="2728115"/>
                <a:ext cx="1025733" cy="1091874"/>
              </a:xfrm>
              <a:custGeom>
                <a:avLst/>
                <a:gdLst>
                  <a:gd name="T0" fmla="*/ 327 w 400"/>
                  <a:gd name="T1" fmla="*/ 332 h 426"/>
                  <a:gd name="T2" fmla="*/ 330 w 400"/>
                  <a:gd name="T3" fmla="*/ 75 h 426"/>
                  <a:gd name="T4" fmla="*/ 74 w 400"/>
                  <a:gd name="T5" fmla="*/ 69 h 426"/>
                  <a:gd name="T6" fmla="*/ 70 w 400"/>
                  <a:gd name="T7" fmla="*/ 326 h 426"/>
                  <a:gd name="T8" fmla="*/ 79 w 400"/>
                  <a:gd name="T9" fmla="*/ 334 h 426"/>
                  <a:gd name="T10" fmla="*/ 82 w 400"/>
                  <a:gd name="T11" fmla="*/ 426 h 426"/>
                  <a:gd name="T12" fmla="*/ 149 w 400"/>
                  <a:gd name="T13" fmla="*/ 374 h 426"/>
                  <a:gd name="T14" fmla="*/ 327 w 400"/>
                  <a:gd name="T15" fmla="*/ 332 h 4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0" h="426">
                    <a:moveTo>
                      <a:pt x="327" y="332"/>
                    </a:moveTo>
                    <a:cubicBezTo>
                      <a:pt x="399" y="263"/>
                      <a:pt x="400" y="148"/>
                      <a:pt x="330" y="75"/>
                    </a:cubicBezTo>
                    <a:cubicBezTo>
                      <a:pt x="260" y="3"/>
                      <a:pt x="146" y="0"/>
                      <a:pt x="74" y="69"/>
                    </a:cubicBezTo>
                    <a:cubicBezTo>
                      <a:pt x="2" y="138"/>
                      <a:pt x="0" y="253"/>
                      <a:pt x="70" y="326"/>
                    </a:cubicBezTo>
                    <a:cubicBezTo>
                      <a:pt x="73" y="329"/>
                      <a:pt x="76" y="331"/>
                      <a:pt x="79" y="334"/>
                    </a:cubicBezTo>
                    <a:cubicBezTo>
                      <a:pt x="82" y="426"/>
                      <a:pt x="82" y="426"/>
                      <a:pt x="82" y="426"/>
                    </a:cubicBezTo>
                    <a:cubicBezTo>
                      <a:pt x="149" y="374"/>
                      <a:pt x="149" y="374"/>
                      <a:pt x="149" y="374"/>
                    </a:cubicBezTo>
                    <a:cubicBezTo>
                      <a:pt x="210" y="393"/>
                      <a:pt x="278" y="379"/>
                      <a:pt x="327" y="332"/>
                    </a:cubicBezTo>
                    <a:close/>
                  </a:path>
                </a:pathLst>
              </a:custGeom>
              <a:solidFill>
                <a:schemeClr val="accent4"/>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39"/>
              <p:cNvSpPr/>
              <p:nvPr/>
            </p:nvSpPr>
            <p:spPr bwMode="auto">
              <a:xfrm>
                <a:off x="9787920" y="3010029"/>
                <a:ext cx="499855" cy="325285"/>
              </a:xfrm>
              <a:custGeom>
                <a:avLst/>
                <a:gdLst>
                  <a:gd name="T0" fmla="*/ 95 w 195"/>
                  <a:gd name="T1" fmla="*/ 122 h 127"/>
                  <a:gd name="T2" fmla="*/ 180 w 195"/>
                  <a:gd name="T3" fmla="*/ 65 h 127"/>
                  <a:gd name="T4" fmla="*/ 195 w 195"/>
                  <a:gd name="T5" fmla="*/ 66 h 127"/>
                  <a:gd name="T6" fmla="*/ 195 w 195"/>
                  <a:gd name="T7" fmla="*/ 63 h 127"/>
                  <a:gd name="T8" fmla="*/ 100 w 195"/>
                  <a:gd name="T9" fmla="*/ 0 h 127"/>
                  <a:gd name="T10" fmla="*/ 5 w 195"/>
                  <a:gd name="T11" fmla="*/ 63 h 127"/>
                  <a:gd name="T12" fmla="*/ 28 w 195"/>
                  <a:gd name="T13" fmla="*/ 105 h 127"/>
                  <a:gd name="T14" fmla="*/ 0 w 195"/>
                  <a:gd name="T15" fmla="*/ 125 h 127"/>
                  <a:gd name="T16" fmla="*/ 13 w 195"/>
                  <a:gd name="T17" fmla="*/ 127 h 127"/>
                  <a:gd name="T18" fmla="*/ 44 w 195"/>
                  <a:gd name="T19" fmla="*/ 115 h 127"/>
                  <a:gd name="T20" fmla="*/ 94 w 195"/>
                  <a:gd name="T21" fmla="*/ 126 h 127"/>
                  <a:gd name="T22" fmla="*/ 95 w 195"/>
                  <a:gd name="T23"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5" h="127">
                    <a:moveTo>
                      <a:pt x="95" y="122"/>
                    </a:moveTo>
                    <a:cubicBezTo>
                      <a:pt x="102" y="89"/>
                      <a:pt x="134" y="65"/>
                      <a:pt x="180" y="65"/>
                    </a:cubicBezTo>
                    <a:cubicBezTo>
                      <a:pt x="185" y="65"/>
                      <a:pt x="190" y="65"/>
                      <a:pt x="195" y="66"/>
                    </a:cubicBezTo>
                    <a:cubicBezTo>
                      <a:pt x="195" y="65"/>
                      <a:pt x="195" y="64"/>
                      <a:pt x="195" y="63"/>
                    </a:cubicBezTo>
                    <a:cubicBezTo>
                      <a:pt x="195" y="28"/>
                      <a:pt x="152" y="0"/>
                      <a:pt x="100" y="0"/>
                    </a:cubicBezTo>
                    <a:cubicBezTo>
                      <a:pt x="47" y="0"/>
                      <a:pt x="5" y="28"/>
                      <a:pt x="5" y="63"/>
                    </a:cubicBezTo>
                    <a:cubicBezTo>
                      <a:pt x="5" y="79"/>
                      <a:pt x="14" y="94"/>
                      <a:pt x="28" y="105"/>
                    </a:cubicBezTo>
                    <a:cubicBezTo>
                      <a:pt x="21" y="114"/>
                      <a:pt x="11" y="121"/>
                      <a:pt x="0" y="125"/>
                    </a:cubicBezTo>
                    <a:cubicBezTo>
                      <a:pt x="4" y="126"/>
                      <a:pt x="8" y="127"/>
                      <a:pt x="13" y="127"/>
                    </a:cubicBezTo>
                    <a:cubicBezTo>
                      <a:pt x="25" y="127"/>
                      <a:pt x="36" y="122"/>
                      <a:pt x="44" y="115"/>
                    </a:cubicBezTo>
                    <a:cubicBezTo>
                      <a:pt x="59" y="122"/>
                      <a:pt x="74" y="126"/>
                      <a:pt x="94" y="126"/>
                    </a:cubicBezTo>
                    <a:cubicBezTo>
                      <a:pt x="93" y="125"/>
                      <a:pt x="94" y="123"/>
                      <a:pt x="95" y="1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40"/>
              <p:cNvSpPr>
                <a:spLocks noEditPoints="1"/>
              </p:cNvSpPr>
              <p:nvPr/>
            </p:nvSpPr>
            <p:spPr bwMode="auto">
              <a:xfrm>
                <a:off x="10073087" y="3220380"/>
                <a:ext cx="387089" cy="251554"/>
              </a:xfrm>
              <a:custGeom>
                <a:avLst/>
                <a:gdLst>
                  <a:gd name="T0" fmla="*/ 129 w 151"/>
                  <a:gd name="T1" fmla="*/ 81 h 98"/>
                  <a:gd name="T2" fmla="*/ 147 w 151"/>
                  <a:gd name="T3" fmla="*/ 49 h 98"/>
                  <a:gd name="T4" fmla="*/ 73 w 151"/>
                  <a:gd name="T5" fmla="*/ 0 h 98"/>
                  <a:gd name="T6" fmla="*/ 0 w 151"/>
                  <a:gd name="T7" fmla="*/ 49 h 98"/>
                  <a:gd name="T8" fmla="*/ 73 w 151"/>
                  <a:gd name="T9" fmla="*/ 98 h 98"/>
                  <a:gd name="T10" fmla="*/ 116 w 151"/>
                  <a:gd name="T11" fmla="*/ 88 h 98"/>
                  <a:gd name="T12" fmla="*/ 140 w 151"/>
                  <a:gd name="T13" fmla="*/ 98 h 98"/>
                  <a:gd name="T14" fmla="*/ 151 w 151"/>
                  <a:gd name="T15" fmla="*/ 96 h 98"/>
                  <a:gd name="T16" fmla="*/ 129 w 151"/>
                  <a:gd name="T17" fmla="*/ 81 h 98"/>
                  <a:gd name="T18" fmla="*/ 46 w 151"/>
                  <a:gd name="T19" fmla="*/ 57 h 98"/>
                  <a:gd name="T20" fmla="*/ 37 w 151"/>
                  <a:gd name="T21" fmla="*/ 49 h 98"/>
                  <a:gd name="T22" fmla="*/ 46 w 151"/>
                  <a:gd name="T23" fmla="*/ 40 h 98"/>
                  <a:gd name="T24" fmla="*/ 54 w 151"/>
                  <a:gd name="T25" fmla="*/ 49 h 98"/>
                  <a:gd name="T26" fmla="*/ 46 w 151"/>
                  <a:gd name="T27" fmla="*/ 57 h 98"/>
                  <a:gd name="T28" fmla="*/ 76 w 151"/>
                  <a:gd name="T29" fmla="*/ 57 h 98"/>
                  <a:gd name="T30" fmla="*/ 67 w 151"/>
                  <a:gd name="T31" fmla="*/ 49 h 98"/>
                  <a:gd name="T32" fmla="*/ 76 w 151"/>
                  <a:gd name="T33" fmla="*/ 40 h 98"/>
                  <a:gd name="T34" fmla="*/ 84 w 151"/>
                  <a:gd name="T35" fmla="*/ 49 h 98"/>
                  <a:gd name="T36" fmla="*/ 76 w 151"/>
                  <a:gd name="T37" fmla="*/ 57 h 98"/>
                  <a:gd name="T38" fmla="*/ 106 w 151"/>
                  <a:gd name="T39" fmla="*/ 57 h 98"/>
                  <a:gd name="T40" fmla="*/ 97 w 151"/>
                  <a:gd name="T41" fmla="*/ 49 h 98"/>
                  <a:gd name="T42" fmla="*/ 106 w 151"/>
                  <a:gd name="T43" fmla="*/ 40 h 98"/>
                  <a:gd name="T44" fmla="*/ 114 w 151"/>
                  <a:gd name="T45" fmla="*/ 49 h 98"/>
                  <a:gd name="T46" fmla="*/ 106 w 151"/>
                  <a:gd name="T47" fmla="*/ 5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1" h="98">
                    <a:moveTo>
                      <a:pt x="129" y="81"/>
                    </a:moveTo>
                    <a:cubicBezTo>
                      <a:pt x="140" y="72"/>
                      <a:pt x="147" y="61"/>
                      <a:pt x="147" y="49"/>
                    </a:cubicBezTo>
                    <a:cubicBezTo>
                      <a:pt x="147" y="22"/>
                      <a:pt x="114" y="0"/>
                      <a:pt x="73" y="0"/>
                    </a:cubicBezTo>
                    <a:cubicBezTo>
                      <a:pt x="33" y="0"/>
                      <a:pt x="0" y="22"/>
                      <a:pt x="0" y="49"/>
                    </a:cubicBezTo>
                    <a:cubicBezTo>
                      <a:pt x="0" y="76"/>
                      <a:pt x="33" y="98"/>
                      <a:pt x="73" y="98"/>
                    </a:cubicBezTo>
                    <a:cubicBezTo>
                      <a:pt x="89" y="98"/>
                      <a:pt x="104" y="94"/>
                      <a:pt x="116" y="88"/>
                    </a:cubicBezTo>
                    <a:cubicBezTo>
                      <a:pt x="123" y="94"/>
                      <a:pt x="131" y="98"/>
                      <a:pt x="140" y="98"/>
                    </a:cubicBezTo>
                    <a:cubicBezTo>
                      <a:pt x="144" y="98"/>
                      <a:pt x="147" y="97"/>
                      <a:pt x="151" y="96"/>
                    </a:cubicBezTo>
                    <a:cubicBezTo>
                      <a:pt x="142" y="93"/>
                      <a:pt x="134" y="88"/>
                      <a:pt x="129" y="81"/>
                    </a:cubicBezTo>
                    <a:close/>
                    <a:moveTo>
                      <a:pt x="46" y="57"/>
                    </a:moveTo>
                    <a:cubicBezTo>
                      <a:pt x="41" y="57"/>
                      <a:pt x="37" y="54"/>
                      <a:pt x="37" y="49"/>
                    </a:cubicBezTo>
                    <a:cubicBezTo>
                      <a:pt x="37" y="44"/>
                      <a:pt x="41" y="40"/>
                      <a:pt x="46" y="40"/>
                    </a:cubicBezTo>
                    <a:cubicBezTo>
                      <a:pt x="50" y="40"/>
                      <a:pt x="54" y="44"/>
                      <a:pt x="54" y="49"/>
                    </a:cubicBezTo>
                    <a:cubicBezTo>
                      <a:pt x="54" y="54"/>
                      <a:pt x="50" y="57"/>
                      <a:pt x="46" y="57"/>
                    </a:cubicBezTo>
                    <a:close/>
                    <a:moveTo>
                      <a:pt x="76" y="57"/>
                    </a:moveTo>
                    <a:cubicBezTo>
                      <a:pt x="71" y="57"/>
                      <a:pt x="67" y="54"/>
                      <a:pt x="67" y="49"/>
                    </a:cubicBezTo>
                    <a:cubicBezTo>
                      <a:pt x="67" y="44"/>
                      <a:pt x="71" y="40"/>
                      <a:pt x="76" y="40"/>
                    </a:cubicBezTo>
                    <a:cubicBezTo>
                      <a:pt x="80" y="40"/>
                      <a:pt x="84" y="44"/>
                      <a:pt x="84" y="49"/>
                    </a:cubicBezTo>
                    <a:cubicBezTo>
                      <a:pt x="84" y="54"/>
                      <a:pt x="80" y="57"/>
                      <a:pt x="76" y="57"/>
                    </a:cubicBezTo>
                    <a:close/>
                    <a:moveTo>
                      <a:pt x="106" y="57"/>
                    </a:moveTo>
                    <a:cubicBezTo>
                      <a:pt x="101" y="57"/>
                      <a:pt x="97" y="54"/>
                      <a:pt x="97" y="49"/>
                    </a:cubicBezTo>
                    <a:cubicBezTo>
                      <a:pt x="97" y="44"/>
                      <a:pt x="101" y="40"/>
                      <a:pt x="106" y="40"/>
                    </a:cubicBezTo>
                    <a:cubicBezTo>
                      <a:pt x="110" y="40"/>
                      <a:pt x="114" y="44"/>
                      <a:pt x="114" y="49"/>
                    </a:cubicBezTo>
                    <a:cubicBezTo>
                      <a:pt x="114" y="54"/>
                      <a:pt x="110" y="57"/>
                      <a:pt x="106" y="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Group 36"/>
            <p:cNvGrpSpPr/>
            <p:nvPr/>
          </p:nvGrpSpPr>
          <p:grpSpPr>
            <a:xfrm>
              <a:off x="10146494" y="3213057"/>
              <a:ext cx="1055608" cy="1012596"/>
              <a:chOff x="10595712" y="2838712"/>
              <a:chExt cx="1277286" cy="1225241"/>
            </a:xfrm>
          </p:grpSpPr>
          <p:sp>
            <p:nvSpPr>
              <p:cNvPr id="22" name="Freeform 12"/>
              <p:cNvSpPr/>
              <p:nvPr/>
            </p:nvSpPr>
            <p:spPr bwMode="auto">
              <a:xfrm>
                <a:off x="10595712" y="2838712"/>
                <a:ext cx="1277286" cy="1225241"/>
              </a:xfrm>
              <a:custGeom>
                <a:avLst/>
                <a:gdLst>
                  <a:gd name="T0" fmla="*/ 314 w 498"/>
                  <a:gd name="T1" fmla="*/ 456 h 478"/>
                  <a:gd name="T2" fmla="*/ 465 w 498"/>
                  <a:gd name="T3" fmla="*/ 187 h 478"/>
                  <a:gd name="T4" fmla="*/ 197 w 498"/>
                  <a:gd name="T5" fmla="*/ 32 h 478"/>
                  <a:gd name="T6" fmla="*/ 46 w 498"/>
                  <a:gd name="T7" fmla="*/ 302 h 478"/>
                  <a:gd name="T8" fmla="*/ 50 w 498"/>
                  <a:gd name="T9" fmla="*/ 316 h 478"/>
                  <a:gd name="T10" fmla="*/ 0 w 498"/>
                  <a:gd name="T11" fmla="*/ 415 h 478"/>
                  <a:gd name="T12" fmla="*/ 101 w 498"/>
                  <a:gd name="T13" fmla="*/ 398 h 478"/>
                  <a:gd name="T14" fmla="*/ 314 w 498"/>
                  <a:gd name="T15" fmla="*/ 456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478">
                    <a:moveTo>
                      <a:pt x="314" y="456"/>
                    </a:moveTo>
                    <a:cubicBezTo>
                      <a:pt x="430" y="425"/>
                      <a:pt x="498" y="304"/>
                      <a:pt x="465" y="187"/>
                    </a:cubicBezTo>
                    <a:cubicBezTo>
                      <a:pt x="433" y="69"/>
                      <a:pt x="313" y="0"/>
                      <a:pt x="197" y="32"/>
                    </a:cubicBezTo>
                    <a:cubicBezTo>
                      <a:pt x="81" y="64"/>
                      <a:pt x="14" y="185"/>
                      <a:pt x="46" y="302"/>
                    </a:cubicBezTo>
                    <a:cubicBezTo>
                      <a:pt x="47" y="307"/>
                      <a:pt x="49" y="312"/>
                      <a:pt x="50" y="316"/>
                    </a:cubicBezTo>
                    <a:cubicBezTo>
                      <a:pt x="0" y="415"/>
                      <a:pt x="0" y="415"/>
                      <a:pt x="0" y="415"/>
                    </a:cubicBezTo>
                    <a:cubicBezTo>
                      <a:pt x="101" y="398"/>
                      <a:pt x="101" y="398"/>
                      <a:pt x="101" y="398"/>
                    </a:cubicBezTo>
                    <a:cubicBezTo>
                      <a:pt x="155" y="453"/>
                      <a:pt x="235" y="478"/>
                      <a:pt x="314" y="456"/>
                    </a:cubicBezTo>
                    <a:close/>
                  </a:path>
                </a:pathLst>
              </a:custGeom>
              <a:solidFill>
                <a:schemeClr val="accent3"/>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41"/>
              <p:cNvSpPr>
                <a:spLocks noEditPoints="1"/>
              </p:cNvSpPr>
              <p:nvPr/>
            </p:nvSpPr>
            <p:spPr bwMode="auto">
              <a:xfrm>
                <a:off x="10931840" y="3214959"/>
                <a:ext cx="651655" cy="477085"/>
              </a:xfrm>
              <a:custGeom>
                <a:avLst/>
                <a:gdLst>
                  <a:gd name="T0" fmla="*/ 223 w 254"/>
                  <a:gd name="T1" fmla="*/ 0 h 186"/>
                  <a:gd name="T2" fmla="*/ 31 w 254"/>
                  <a:gd name="T3" fmla="*/ 0 h 186"/>
                  <a:gd name="T4" fmla="*/ 0 w 254"/>
                  <a:gd name="T5" fmla="*/ 31 h 186"/>
                  <a:gd name="T6" fmla="*/ 0 w 254"/>
                  <a:gd name="T7" fmla="*/ 155 h 186"/>
                  <a:gd name="T8" fmla="*/ 31 w 254"/>
                  <a:gd name="T9" fmla="*/ 186 h 186"/>
                  <a:gd name="T10" fmla="*/ 223 w 254"/>
                  <a:gd name="T11" fmla="*/ 186 h 186"/>
                  <a:gd name="T12" fmla="*/ 254 w 254"/>
                  <a:gd name="T13" fmla="*/ 155 h 186"/>
                  <a:gd name="T14" fmla="*/ 254 w 254"/>
                  <a:gd name="T15" fmla="*/ 31 h 186"/>
                  <a:gd name="T16" fmla="*/ 223 w 254"/>
                  <a:gd name="T17" fmla="*/ 0 h 186"/>
                  <a:gd name="T18" fmla="*/ 216 w 254"/>
                  <a:gd name="T19" fmla="*/ 24 h 186"/>
                  <a:gd name="T20" fmla="*/ 129 w 254"/>
                  <a:gd name="T21" fmla="*/ 86 h 186"/>
                  <a:gd name="T22" fmla="*/ 47 w 254"/>
                  <a:gd name="T23" fmla="*/ 24 h 186"/>
                  <a:gd name="T24" fmla="*/ 216 w 254"/>
                  <a:gd name="T25" fmla="*/ 24 h 186"/>
                  <a:gd name="T26" fmla="*/ 223 w 254"/>
                  <a:gd name="T27" fmla="*/ 162 h 186"/>
                  <a:gd name="T28" fmla="*/ 31 w 254"/>
                  <a:gd name="T29" fmla="*/ 162 h 186"/>
                  <a:gd name="T30" fmla="*/ 24 w 254"/>
                  <a:gd name="T31" fmla="*/ 155 h 186"/>
                  <a:gd name="T32" fmla="*/ 24 w 254"/>
                  <a:gd name="T33" fmla="*/ 36 h 186"/>
                  <a:gd name="T34" fmla="*/ 128 w 254"/>
                  <a:gd name="T35" fmla="*/ 115 h 186"/>
                  <a:gd name="T36" fmla="*/ 230 w 254"/>
                  <a:gd name="T37" fmla="*/ 43 h 186"/>
                  <a:gd name="T38" fmla="*/ 230 w 254"/>
                  <a:gd name="T39" fmla="*/ 155 h 186"/>
                  <a:gd name="T40" fmla="*/ 223 w 254"/>
                  <a:gd name="T41" fmla="*/ 16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4" h="186">
                    <a:moveTo>
                      <a:pt x="223" y="0"/>
                    </a:moveTo>
                    <a:cubicBezTo>
                      <a:pt x="31" y="0"/>
                      <a:pt x="31" y="0"/>
                      <a:pt x="31" y="0"/>
                    </a:cubicBezTo>
                    <a:cubicBezTo>
                      <a:pt x="14" y="0"/>
                      <a:pt x="0" y="14"/>
                      <a:pt x="0" y="31"/>
                    </a:cubicBezTo>
                    <a:cubicBezTo>
                      <a:pt x="0" y="155"/>
                      <a:pt x="0" y="155"/>
                      <a:pt x="0" y="155"/>
                    </a:cubicBezTo>
                    <a:cubicBezTo>
                      <a:pt x="0" y="172"/>
                      <a:pt x="14" y="186"/>
                      <a:pt x="31" y="186"/>
                    </a:cubicBezTo>
                    <a:cubicBezTo>
                      <a:pt x="223" y="186"/>
                      <a:pt x="223" y="186"/>
                      <a:pt x="223" y="186"/>
                    </a:cubicBezTo>
                    <a:cubicBezTo>
                      <a:pt x="240" y="186"/>
                      <a:pt x="254" y="172"/>
                      <a:pt x="254" y="155"/>
                    </a:cubicBezTo>
                    <a:cubicBezTo>
                      <a:pt x="254" y="31"/>
                      <a:pt x="254" y="31"/>
                      <a:pt x="254" y="31"/>
                    </a:cubicBezTo>
                    <a:cubicBezTo>
                      <a:pt x="254" y="14"/>
                      <a:pt x="240" y="0"/>
                      <a:pt x="223" y="0"/>
                    </a:cubicBezTo>
                    <a:close/>
                    <a:moveTo>
                      <a:pt x="216" y="24"/>
                    </a:moveTo>
                    <a:cubicBezTo>
                      <a:pt x="129" y="86"/>
                      <a:pt x="129" y="86"/>
                      <a:pt x="129" y="86"/>
                    </a:cubicBezTo>
                    <a:cubicBezTo>
                      <a:pt x="47" y="24"/>
                      <a:pt x="47" y="24"/>
                      <a:pt x="47" y="24"/>
                    </a:cubicBezTo>
                    <a:lnTo>
                      <a:pt x="216" y="24"/>
                    </a:lnTo>
                    <a:close/>
                    <a:moveTo>
                      <a:pt x="223" y="162"/>
                    </a:moveTo>
                    <a:cubicBezTo>
                      <a:pt x="31" y="162"/>
                      <a:pt x="31" y="162"/>
                      <a:pt x="31" y="162"/>
                    </a:cubicBezTo>
                    <a:cubicBezTo>
                      <a:pt x="27" y="162"/>
                      <a:pt x="24" y="159"/>
                      <a:pt x="24" y="155"/>
                    </a:cubicBezTo>
                    <a:cubicBezTo>
                      <a:pt x="24" y="36"/>
                      <a:pt x="24" y="36"/>
                      <a:pt x="24" y="36"/>
                    </a:cubicBezTo>
                    <a:cubicBezTo>
                      <a:pt x="128" y="115"/>
                      <a:pt x="128" y="115"/>
                      <a:pt x="128" y="115"/>
                    </a:cubicBezTo>
                    <a:cubicBezTo>
                      <a:pt x="230" y="43"/>
                      <a:pt x="230" y="43"/>
                      <a:pt x="230" y="43"/>
                    </a:cubicBezTo>
                    <a:cubicBezTo>
                      <a:pt x="230" y="155"/>
                      <a:pt x="230" y="155"/>
                      <a:pt x="230" y="155"/>
                    </a:cubicBezTo>
                    <a:cubicBezTo>
                      <a:pt x="230" y="159"/>
                      <a:pt x="227" y="162"/>
                      <a:pt x="223" y="1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5" name="Group 39"/>
            <p:cNvGrpSpPr/>
            <p:nvPr/>
          </p:nvGrpSpPr>
          <p:grpSpPr>
            <a:xfrm>
              <a:off x="7855160" y="2471085"/>
              <a:ext cx="805596" cy="898791"/>
              <a:chOff x="7823198" y="1940925"/>
              <a:chExt cx="974771" cy="1087537"/>
            </a:xfrm>
          </p:grpSpPr>
          <p:sp>
            <p:nvSpPr>
              <p:cNvPr id="26" name="Freeform 9"/>
              <p:cNvSpPr/>
              <p:nvPr/>
            </p:nvSpPr>
            <p:spPr bwMode="auto">
              <a:xfrm>
                <a:off x="7823198" y="1940925"/>
                <a:ext cx="974771" cy="1087537"/>
              </a:xfrm>
              <a:custGeom>
                <a:avLst/>
                <a:gdLst>
                  <a:gd name="T0" fmla="*/ 347 w 380"/>
                  <a:gd name="T1" fmla="*/ 249 h 424"/>
                  <a:gd name="T2" fmla="*/ 250 w 380"/>
                  <a:gd name="T3" fmla="*/ 33 h 424"/>
                  <a:gd name="T4" fmla="*/ 33 w 380"/>
                  <a:gd name="T5" fmla="*/ 129 h 424"/>
                  <a:gd name="T6" fmla="*/ 131 w 380"/>
                  <a:gd name="T7" fmla="*/ 344 h 424"/>
                  <a:gd name="T8" fmla="*/ 141 w 380"/>
                  <a:gd name="T9" fmla="*/ 348 h 424"/>
                  <a:gd name="T10" fmla="*/ 179 w 380"/>
                  <a:gd name="T11" fmla="*/ 424 h 424"/>
                  <a:gd name="T12" fmla="*/ 215 w 380"/>
                  <a:gd name="T13" fmla="*/ 354 h 424"/>
                  <a:gd name="T14" fmla="*/ 347 w 380"/>
                  <a:gd name="T15" fmla="*/ 249 h 4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24">
                    <a:moveTo>
                      <a:pt x="347" y="249"/>
                    </a:moveTo>
                    <a:cubicBezTo>
                      <a:pt x="380" y="163"/>
                      <a:pt x="337" y="67"/>
                      <a:pt x="250" y="33"/>
                    </a:cubicBezTo>
                    <a:cubicBezTo>
                      <a:pt x="163" y="0"/>
                      <a:pt x="66" y="43"/>
                      <a:pt x="33" y="129"/>
                    </a:cubicBezTo>
                    <a:cubicBezTo>
                      <a:pt x="0" y="215"/>
                      <a:pt x="44" y="311"/>
                      <a:pt x="131" y="344"/>
                    </a:cubicBezTo>
                    <a:cubicBezTo>
                      <a:pt x="134" y="346"/>
                      <a:pt x="138" y="347"/>
                      <a:pt x="141" y="348"/>
                    </a:cubicBezTo>
                    <a:cubicBezTo>
                      <a:pt x="179" y="424"/>
                      <a:pt x="179" y="424"/>
                      <a:pt x="179" y="424"/>
                    </a:cubicBezTo>
                    <a:cubicBezTo>
                      <a:pt x="215" y="354"/>
                      <a:pt x="215" y="354"/>
                      <a:pt x="215" y="354"/>
                    </a:cubicBezTo>
                    <a:cubicBezTo>
                      <a:pt x="273" y="346"/>
                      <a:pt x="325" y="307"/>
                      <a:pt x="347" y="249"/>
                    </a:cubicBezTo>
                    <a:close/>
                  </a:path>
                </a:pathLst>
              </a:custGeom>
              <a:solidFill>
                <a:schemeClr val="accent1"/>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42"/>
              <p:cNvSpPr>
                <a:spLocks noEditPoints="1"/>
              </p:cNvSpPr>
              <p:nvPr/>
            </p:nvSpPr>
            <p:spPr bwMode="auto">
              <a:xfrm>
                <a:off x="8051982" y="2176215"/>
                <a:ext cx="497686" cy="510698"/>
              </a:xfrm>
              <a:custGeom>
                <a:avLst/>
                <a:gdLst>
                  <a:gd name="T0" fmla="*/ 142 w 194"/>
                  <a:gd name="T1" fmla="*/ 189 h 199"/>
                  <a:gd name="T2" fmla="*/ 89 w 194"/>
                  <a:gd name="T3" fmla="*/ 199 h 199"/>
                  <a:gd name="T4" fmla="*/ 0 w 194"/>
                  <a:gd name="T5" fmla="*/ 109 h 199"/>
                  <a:gd name="T6" fmla="*/ 107 w 194"/>
                  <a:gd name="T7" fmla="*/ 0 h 199"/>
                  <a:gd name="T8" fmla="*/ 194 w 194"/>
                  <a:gd name="T9" fmla="*/ 83 h 199"/>
                  <a:gd name="T10" fmla="*/ 139 w 194"/>
                  <a:gd name="T11" fmla="*/ 151 h 199"/>
                  <a:gd name="T12" fmla="*/ 115 w 194"/>
                  <a:gd name="T13" fmla="*/ 129 h 199"/>
                  <a:gd name="T14" fmla="*/ 114 w 194"/>
                  <a:gd name="T15" fmla="*/ 129 h 199"/>
                  <a:gd name="T16" fmla="*/ 77 w 194"/>
                  <a:gd name="T17" fmla="*/ 151 h 199"/>
                  <a:gd name="T18" fmla="*/ 45 w 194"/>
                  <a:gd name="T19" fmla="*/ 114 h 199"/>
                  <a:gd name="T20" fmla="*/ 112 w 194"/>
                  <a:gd name="T21" fmla="*/ 47 h 199"/>
                  <a:gd name="T22" fmla="*/ 146 w 194"/>
                  <a:gd name="T23" fmla="*/ 54 h 199"/>
                  <a:gd name="T24" fmla="*/ 138 w 194"/>
                  <a:gd name="T25" fmla="*/ 107 h 199"/>
                  <a:gd name="T26" fmla="*/ 145 w 194"/>
                  <a:gd name="T27" fmla="*/ 132 h 199"/>
                  <a:gd name="T28" fmla="*/ 173 w 194"/>
                  <a:gd name="T29" fmla="*/ 84 h 199"/>
                  <a:gd name="T30" fmla="*/ 104 w 194"/>
                  <a:gd name="T31" fmla="*/ 17 h 199"/>
                  <a:gd name="T32" fmla="*/ 22 w 194"/>
                  <a:gd name="T33" fmla="*/ 106 h 199"/>
                  <a:gd name="T34" fmla="*/ 95 w 194"/>
                  <a:gd name="T35" fmla="*/ 181 h 199"/>
                  <a:gd name="T36" fmla="*/ 137 w 194"/>
                  <a:gd name="T37" fmla="*/ 173 h 199"/>
                  <a:gd name="T38" fmla="*/ 142 w 194"/>
                  <a:gd name="T39" fmla="*/ 189 h 199"/>
                  <a:gd name="T40" fmla="*/ 117 w 194"/>
                  <a:gd name="T41" fmla="*/ 71 h 199"/>
                  <a:gd name="T42" fmla="*/ 108 w 194"/>
                  <a:gd name="T43" fmla="*/ 70 h 199"/>
                  <a:gd name="T44" fmla="*/ 74 w 194"/>
                  <a:gd name="T45" fmla="*/ 110 h 199"/>
                  <a:gd name="T46" fmla="*/ 88 w 194"/>
                  <a:gd name="T47" fmla="*/ 128 h 199"/>
                  <a:gd name="T48" fmla="*/ 113 w 194"/>
                  <a:gd name="T49" fmla="*/ 98 h 199"/>
                  <a:gd name="T50" fmla="*/ 117 w 194"/>
                  <a:gd name="T51" fmla="*/ 7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9"/>
                    </a:moveTo>
                    <a:cubicBezTo>
                      <a:pt x="125" y="197"/>
                      <a:pt x="110" y="199"/>
                      <a:pt x="89" y="199"/>
                    </a:cubicBezTo>
                    <a:cubicBezTo>
                      <a:pt x="42" y="199"/>
                      <a:pt x="0" y="165"/>
                      <a:pt x="0" y="109"/>
                    </a:cubicBezTo>
                    <a:cubicBezTo>
                      <a:pt x="0" y="51"/>
                      <a:pt x="43" y="0"/>
                      <a:pt x="107" y="0"/>
                    </a:cubicBezTo>
                    <a:cubicBezTo>
                      <a:pt x="158" y="0"/>
                      <a:pt x="194" y="35"/>
                      <a:pt x="194" y="83"/>
                    </a:cubicBezTo>
                    <a:cubicBezTo>
                      <a:pt x="194" y="125"/>
                      <a:pt x="170" y="151"/>
                      <a:pt x="139" y="151"/>
                    </a:cubicBezTo>
                    <a:cubicBezTo>
                      <a:pt x="126" y="151"/>
                      <a:pt x="116" y="144"/>
                      <a:pt x="115" y="129"/>
                    </a:cubicBezTo>
                    <a:cubicBezTo>
                      <a:pt x="114" y="129"/>
                      <a:pt x="114" y="129"/>
                      <a:pt x="114" y="129"/>
                    </a:cubicBezTo>
                    <a:cubicBezTo>
                      <a:pt x="105" y="143"/>
                      <a:pt x="92" y="151"/>
                      <a:pt x="77" y="151"/>
                    </a:cubicBezTo>
                    <a:cubicBezTo>
                      <a:pt x="59" y="151"/>
                      <a:pt x="45" y="137"/>
                      <a:pt x="45" y="114"/>
                    </a:cubicBezTo>
                    <a:cubicBezTo>
                      <a:pt x="45" y="78"/>
                      <a:pt x="71" y="47"/>
                      <a:pt x="112" y="47"/>
                    </a:cubicBezTo>
                    <a:cubicBezTo>
                      <a:pt x="125" y="47"/>
                      <a:pt x="139" y="50"/>
                      <a:pt x="146" y="54"/>
                    </a:cubicBezTo>
                    <a:cubicBezTo>
                      <a:pt x="138" y="107"/>
                      <a:pt x="138" y="107"/>
                      <a:pt x="138" y="107"/>
                    </a:cubicBezTo>
                    <a:cubicBezTo>
                      <a:pt x="135" y="124"/>
                      <a:pt x="137" y="132"/>
                      <a:pt x="145" y="132"/>
                    </a:cubicBezTo>
                    <a:cubicBezTo>
                      <a:pt x="157" y="132"/>
                      <a:pt x="173" y="117"/>
                      <a:pt x="173" y="84"/>
                    </a:cubicBezTo>
                    <a:cubicBezTo>
                      <a:pt x="173" y="46"/>
                      <a:pt x="149" y="17"/>
                      <a:pt x="104" y="17"/>
                    </a:cubicBezTo>
                    <a:cubicBezTo>
                      <a:pt x="60" y="17"/>
                      <a:pt x="22" y="51"/>
                      <a:pt x="22" y="106"/>
                    </a:cubicBezTo>
                    <a:cubicBezTo>
                      <a:pt x="22" y="154"/>
                      <a:pt x="52" y="181"/>
                      <a:pt x="95" y="181"/>
                    </a:cubicBezTo>
                    <a:cubicBezTo>
                      <a:pt x="110" y="181"/>
                      <a:pt x="125" y="178"/>
                      <a:pt x="137" y="173"/>
                    </a:cubicBezTo>
                    <a:lnTo>
                      <a:pt x="142" y="189"/>
                    </a:lnTo>
                    <a:close/>
                    <a:moveTo>
                      <a:pt x="117" y="71"/>
                    </a:moveTo>
                    <a:cubicBezTo>
                      <a:pt x="114" y="70"/>
                      <a:pt x="111" y="70"/>
                      <a:pt x="108" y="70"/>
                    </a:cubicBezTo>
                    <a:cubicBezTo>
                      <a:pt x="89" y="70"/>
                      <a:pt x="74" y="88"/>
                      <a:pt x="74" y="110"/>
                    </a:cubicBezTo>
                    <a:cubicBezTo>
                      <a:pt x="74" y="121"/>
                      <a:pt x="79" y="128"/>
                      <a:pt x="88" y="128"/>
                    </a:cubicBezTo>
                    <a:cubicBezTo>
                      <a:pt x="99" y="128"/>
                      <a:pt x="110" y="114"/>
                      <a:pt x="113" y="98"/>
                    </a:cubicBezTo>
                    <a:lnTo>
                      <a:pt x="117"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8" name="Group 42"/>
            <p:cNvGrpSpPr/>
            <p:nvPr/>
          </p:nvGrpSpPr>
          <p:grpSpPr>
            <a:xfrm>
              <a:off x="9455598" y="4119913"/>
              <a:ext cx="1051128" cy="1015285"/>
              <a:chOff x="9759729" y="3936007"/>
              <a:chExt cx="1271865" cy="1228494"/>
            </a:xfrm>
          </p:grpSpPr>
          <p:sp>
            <p:nvSpPr>
              <p:cNvPr id="61" name="Freeform 14"/>
              <p:cNvSpPr/>
              <p:nvPr/>
            </p:nvSpPr>
            <p:spPr bwMode="auto">
              <a:xfrm>
                <a:off x="9759729" y="3936007"/>
                <a:ext cx="1271865" cy="1228494"/>
              </a:xfrm>
              <a:custGeom>
                <a:avLst/>
                <a:gdLst>
                  <a:gd name="T0" fmla="*/ 315 w 496"/>
                  <a:gd name="T1" fmla="*/ 456 h 479"/>
                  <a:gd name="T2" fmla="*/ 462 w 496"/>
                  <a:gd name="T3" fmla="*/ 184 h 479"/>
                  <a:gd name="T4" fmla="*/ 191 w 496"/>
                  <a:gd name="T5" fmla="*/ 34 h 479"/>
                  <a:gd name="T6" fmla="*/ 44 w 496"/>
                  <a:gd name="T7" fmla="*/ 307 h 479"/>
                  <a:gd name="T8" fmla="*/ 49 w 496"/>
                  <a:gd name="T9" fmla="*/ 321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2" y="184"/>
                    </a:cubicBezTo>
                    <a:cubicBezTo>
                      <a:pt x="427" y="67"/>
                      <a:pt x="306" y="0"/>
                      <a:pt x="191" y="34"/>
                    </a:cubicBezTo>
                    <a:cubicBezTo>
                      <a:pt x="75" y="68"/>
                      <a:pt x="10" y="190"/>
                      <a:pt x="44" y="307"/>
                    </a:cubicBezTo>
                    <a:cubicBezTo>
                      <a:pt x="46" y="311"/>
                      <a:pt x="47" y="316"/>
                      <a:pt x="49" y="321"/>
                    </a:cubicBezTo>
                    <a:cubicBezTo>
                      <a:pt x="0" y="420"/>
                      <a:pt x="0" y="420"/>
                      <a:pt x="0" y="420"/>
                    </a:cubicBezTo>
                    <a:cubicBezTo>
                      <a:pt x="101" y="402"/>
                      <a:pt x="101" y="402"/>
                      <a:pt x="101" y="402"/>
                    </a:cubicBezTo>
                    <a:cubicBezTo>
                      <a:pt x="156" y="456"/>
                      <a:pt x="237" y="479"/>
                      <a:pt x="315" y="456"/>
                    </a:cubicBezTo>
                    <a:close/>
                  </a:path>
                </a:pathLst>
              </a:custGeom>
              <a:solidFill>
                <a:schemeClr val="accent2"/>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43"/>
              <p:cNvSpPr/>
              <p:nvPr/>
            </p:nvSpPr>
            <p:spPr bwMode="auto">
              <a:xfrm>
                <a:off x="10011283" y="4235270"/>
                <a:ext cx="535636" cy="518288"/>
              </a:xfrm>
              <a:custGeom>
                <a:avLst/>
                <a:gdLst>
                  <a:gd name="T0" fmla="*/ 11 w 209"/>
                  <a:gd name="T1" fmla="*/ 202 h 202"/>
                  <a:gd name="T2" fmla="*/ 26 w 209"/>
                  <a:gd name="T3" fmla="*/ 166 h 202"/>
                  <a:gd name="T4" fmla="*/ 79 w 209"/>
                  <a:gd name="T5" fmla="*/ 119 h 202"/>
                  <a:gd name="T6" fmla="*/ 52 w 209"/>
                  <a:gd name="T7" fmla="*/ 63 h 202"/>
                  <a:gd name="T8" fmla="*/ 107 w 209"/>
                  <a:gd name="T9" fmla="*/ 0 h 202"/>
                  <a:gd name="T10" fmla="*/ 159 w 209"/>
                  <a:gd name="T11" fmla="*/ 68 h 202"/>
                  <a:gd name="T12" fmla="*/ 134 w 209"/>
                  <a:gd name="T13" fmla="*/ 121 h 202"/>
                  <a:gd name="T14" fmla="*/ 190 w 209"/>
                  <a:gd name="T15" fmla="*/ 163 h 202"/>
                  <a:gd name="T16" fmla="*/ 209 w 209"/>
                  <a:gd name="T17" fmla="*/ 202 h 202"/>
                  <a:gd name="T18" fmla="*/ 11 w 209"/>
                  <a:gd name="T1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2">
                    <a:moveTo>
                      <a:pt x="11" y="202"/>
                    </a:moveTo>
                    <a:cubicBezTo>
                      <a:pt x="11" y="202"/>
                      <a:pt x="0" y="174"/>
                      <a:pt x="26" y="166"/>
                    </a:cubicBezTo>
                    <a:cubicBezTo>
                      <a:pt x="52" y="158"/>
                      <a:pt x="79" y="149"/>
                      <a:pt x="79" y="119"/>
                    </a:cubicBezTo>
                    <a:cubicBezTo>
                      <a:pt x="79" y="119"/>
                      <a:pt x="52" y="108"/>
                      <a:pt x="52" y="63"/>
                    </a:cubicBezTo>
                    <a:cubicBezTo>
                      <a:pt x="52" y="23"/>
                      <a:pt x="73" y="0"/>
                      <a:pt x="107" y="0"/>
                    </a:cubicBezTo>
                    <a:cubicBezTo>
                      <a:pt x="140" y="0"/>
                      <a:pt x="159" y="25"/>
                      <a:pt x="159" y="68"/>
                    </a:cubicBezTo>
                    <a:cubicBezTo>
                      <a:pt x="159" y="68"/>
                      <a:pt x="152" y="111"/>
                      <a:pt x="134" y="121"/>
                    </a:cubicBezTo>
                    <a:cubicBezTo>
                      <a:pt x="135" y="128"/>
                      <a:pt x="130" y="154"/>
                      <a:pt x="190" y="163"/>
                    </a:cubicBezTo>
                    <a:cubicBezTo>
                      <a:pt x="208" y="165"/>
                      <a:pt x="209" y="183"/>
                      <a:pt x="209" y="202"/>
                    </a:cubicBezTo>
                    <a:lnTo>
                      <a:pt x="11" y="2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44"/>
              <p:cNvSpPr/>
              <p:nvPr/>
            </p:nvSpPr>
            <p:spPr bwMode="auto">
              <a:xfrm>
                <a:off x="10482946" y="4304664"/>
                <a:ext cx="345887" cy="446725"/>
              </a:xfrm>
              <a:custGeom>
                <a:avLst/>
                <a:gdLst>
                  <a:gd name="T0" fmla="*/ 40 w 135"/>
                  <a:gd name="T1" fmla="*/ 174 h 174"/>
                  <a:gd name="T2" fmla="*/ 135 w 135"/>
                  <a:gd name="T3" fmla="*/ 174 h 174"/>
                  <a:gd name="T4" fmla="*/ 119 w 135"/>
                  <a:gd name="T5" fmla="*/ 141 h 174"/>
                  <a:gd name="T6" fmla="*/ 70 w 135"/>
                  <a:gd name="T7" fmla="*/ 104 h 174"/>
                  <a:gd name="T8" fmla="*/ 92 w 135"/>
                  <a:gd name="T9" fmla="*/ 59 h 174"/>
                  <a:gd name="T10" fmla="*/ 47 w 135"/>
                  <a:gd name="T11" fmla="*/ 0 h 174"/>
                  <a:gd name="T12" fmla="*/ 0 w 135"/>
                  <a:gd name="T13" fmla="*/ 55 h 174"/>
                  <a:gd name="T14" fmla="*/ 23 w 135"/>
                  <a:gd name="T15" fmla="*/ 103 h 174"/>
                  <a:gd name="T16" fmla="*/ 14 w 135"/>
                  <a:gd name="T17" fmla="*/ 124 h 174"/>
                  <a:gd name="T18" fmla="*/ 38 w 135"/>
                  <a:gd name="T19" fmla="*/ 146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3"/>
                      <a:pt x="119" y="141"/>
                    </a:cubicBezTo>
                    <a:cubicBezTo>
                      <a:pt x="67" y="133"/>
                      <a:pt x="71" y="111"/>
                      <a:pt x="70" y="104"/>
                    </a:cubicBezTo>
                    <a:cubicBezTo>
                      <a:pt x="86" y="96"/>
                      <a:pt x="92" y="59"/>
                      <a:pt x="92" y="59"/>
                    </a:cubicBezTo>
                    <a:cubicBezTo>
                      <a:pt x="92" y="22"/>
                      <a:pt x="76" y="0"/>
                      <a:pt x="47" y="0"/>
                    </a:cubicBezTo>
                    <a:cubicBezTo>
                      <a:pt x="18" y="0"/>
                      <a:pt x="0" y="20"/>
                      <a:pt x="0" y="55"/>
                    </a:cubicBezTo>
                    <a:cubicBezTo>
                      <a:pt x="0" y="93"/>
                      <a:pt x="23" y="103"/>
                      <a:pt x="23" y="103"/>
                    </a:cubicBezTo>
                    <a:cubicBezTo>
                      <a:pt x="23" y="115"/>
                      <a:pt x="18" y="121"/>
                      <a:pt x="14" y="124"/>
                    </a:cubicBezTo>
                    <a:cubicBezTo>
                      <a:pt x="14" y="124"/>
                      <a:pt x="33" y="129"/>
                      <a:pt x="38" y="146"/>
                    </a:cubicBezTo>
                    <a:cubicBezTo>
                      <a:pt x="42"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4" name="Group 46"/>
            <p:cNvGrpSpPr/>
            <p:nvPr/>
          </p:nvGrpSpPr>
          <p:grpSpPr>
            <a:xfrm>
              <a:off x="6300422" y="3401239"/>
              <a:ext cx="887141" cy="826206"/>
              <a:chOff x="5941965" y="3066412"/>
              <a:chExt cx="1073441" cy="999710"/>
            </a:xfrm>
          </p:grpSpPr>
          <p:sp>
            <p:nvSpPr>
              <p:cNvPr id="65" name="Freeform 20"/>
              <p:cNvSpPr/>
              <p:nvPr>
                <p:custDataLst>
                  <p:tags r:id="rId12"/>
                </p:custDataLst>
              </p:nvPr>
            </p:nvSpPr>
            <p:spPr bwMode="auto">
              <a:xfrm>
                <a:off x="5941965" y="3066412"/>
                <a:ext cx="1073441" cy="999710"/>
              </a:xfrm>
              <a:custGeom>
                <a:avLst/>
                <a:gdLst>
                  <a:gd name="T0" fmla="*/ 311 w 419"/>
                  <a:gd name="T1" fmla="*/ 64 h 390"/>
                  <a:gd name="T2" fmla="*/ 65 w 419"/>
                  <a:gd name="T3" fmla="*/ 79 h 390"/>
                  <a:gd name="T4" fmla="*/ 77 w 419"/>
                  <a:gd name="T5" fmla="*/ 326 h 390"/>
                  <a:gd name="T6" fmla="*/ 323 w 419"/>
                  <a:gd name="T7" fmla="*/ 311 h 390"/>
                  <a:gd name="T8" fmla="*/ 331 w 419"/>
                  <a:gd name="T9" fmla="*/ 302 h 390"/>
                  <a:gd name="T10" fmla="*/ 419 w 419"/>
                  <a:gd name="T11" fmla="*/ 293 h 390"/>
                  <a:gd name="T12" fmla="*/ 364 w 419"/>
                  <a:gd name="T13" fmla="*/ 232 h 390"/>
                  <a:gd name="T14" fmla="*/ 311 w 419"/>
                  <a:gd name="T15" fmla="*/ 64 h 3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390">
                    <a:moveTo>
                      <a:pt x="311" y="64"/>
                    </a:moveTo>
                    <a:cubicBezTo>
                      <a:pt x="240" y="0"/>
                      <a:pt x="129" y="7"/>
                      <a:pt x="65" y="79"/>
                    </a:cubicBezTo>
                    <a:cubicBezTo>
                      <a:pt x="0" y="151"/>
                      <a:pt x="5" y="262"/>
                      <a:pt x="77" y="326"/>
                    </a:cubicBezTo>
                    <a:cubicBezTo>
                      <a:pt x="148" y="390"/>
                      <a:pt x="259" y="383"/>
                      <a:pt x="323" y="311"/>
                    </a:cubicBezTo>
                    <a:cubicBezTo>
                      <a:pt x="326" y="308"/>
                      <a:pt x="328" y="305"/>
                      <a:pt x="331" y="302"/>
                    </a:cubicBezTo>
                    <a:cubicBezTo>
                      <a:pt x="419" y="293"/>
                      <a:pt x="419" y="293"/>
                      <a:pt x="419" y="293"/>
                    </a:cubicBezTo>
                    <a:cubicBezTo>
                      <a:pt x="364" y="232"/>
                      <a:pt x="364" y="232"/>
                      <a:pt x="364" y="232"/>
                    </a:cubicBezTo>
                    <a:cubicBezTo>
                      <a:pt x="378" y="173"/>
                      <a:pt x="360" y="108"/>
                      <a:pt x="311" y="64"/>
                    </a:cubicBezTo>
                    <a:close/>
                  </a:path>
                </a:pathLst>
              </a:custGeom>
              <a:solidFill>
                <a:schemeClr val="accent3"/>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45"/>
              <p:cNvSpPr/>
              <p:nvPr>
                <p:custDataLst>
                  <p:tags r:id="rId13"/>
                </p:custDataLst>
              </p:nvPr>
            </p:nvSpPr>
            <p:spPr bwMode="auto">
              <a:xfrm>
                <a:off x="6159906" y="3286521"/>
                <a:ext cx="481422" cy="512866"/>
              </a:xfrm>
              <a:custGeom>
                <a:avLst/>
                <a:gdLst>
                  <a:gd name="T0" fmla="*/ 188 w 188"/>
                  <a:gd name="T1" fmla="*/ 9 h 200"/>
                  <a:gd name="T2" fmla="*/ 179 w 188"/>
                  <a:gd name="T3" fmla="*/ 0 h 200"/>
                  <a:gd name="T4" fmla="*/ 48 w 188"/>
                  <a:gd name="T5" fmla="*/ 42 h 200"/>
                  <a:gd name="T6" fmla="*/ 48 w 188"/>
                  <a:gd name="T7" fmla="*/ 154 h 200"/>
                  <a:gd name="T8" fmla="*/ 34 w 188"/>
                  <a:gd name="T9" fmla="*/ 151 h 200"/>
                  <a:gd name="T10" fmla="*/ 0 w 188"/>
                  <a:gd name="T11" fmla="*/ 176 h 200"/>
                  <a:gd name="T12" fmla="*/ 34 w 188"/>
                  <a:gd name="T13" fmla="*/ 200 h 200"/>
                  <a:gd name="T14" fmla="*/ 68 w 188"/>
                  <a:gd name="T15" fmla="*/ 176 h 200"/>
                  <a:gd name="T16" fmla="*/ 68 w 188"/>
                  <a:gd name="T17" fmla="*/ 172 h 200"/>
                  <a:gd name="T18" fmla="*/ 68 w 188"/>
                  <a:gd name="T19" fmla="*/ 80 h 200"/>
                  <a:gd name="T20" fmla="*/ 159 w 188"/>
                  <a:gd name="T21" fmla="*/ 50 h 200"/>
                  <a:gd name="T22" fmla="*/ 159 w 188"/>
                  <a:gd name="T23" fmla="*/ 120 h 200"/>
                  <a:gd name="T24" fmla="*/ 145 w 188"/>
                  <a:gd name="T25" fmla="*/ 117 h 200"/>
                  <a:gd name="T26" fmla="*/ 111 w 188"/>
                  <a:gd name="T27" fmla="*/ 142 h 200"/>
                  <a:gd name="T28" fmla="*/ 145 w 188"/>
                  <a:gd name="T29" fmla="*/ 166 h 200"/>
                  <a:gd name="T30" fmla="*/ 179 w 188"/>
                  <a:gd name="T31" fmla="*/ 142 h 200"/>
                  <a:gd name="T32" fmla="*/ 178 w 188"/>
                  <a:gd name="T33" fmla="*/ 137 h 200"/>
                  <a:gd name="T34" fmla="*/ 179 w 188"/>
                  <a:gd name="T35" fmla="*/ 137 h 200"/>
                  <a:gd name="T36" fmla="*/ 188 w 188"/>
                  <a:gd name="T37"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8" h="200">
                    <a:moveTo>
                      <a:pt x="188" y="9"/>
                    </a:moveTo>
                    <a:cubicBezTo>
                      <a:pt x="179" y="0"/>
                      <a:pt x="179" y="0"/>
                      <a:pt x="179" y="0"/>
                    </a:cubicBezTo>
                    <a:cubicBezTo>
                      <a:pt x="48" y="42"/>
                      <a:pt x="48" y="42"/>
                      <a:pt x="48" y="42"/>
                    </a:cubicBezTo>
                    <a:cubicBezTo>
                      <a:pt x="48" y="154"/>
                      <a:pt x="48" y="154"/>
                      <a:pt x="48" y="154"/>
                    </a:cubicBezTo>
                    <a:cubicBezTo>
                      <a:pt x="44" y="152"/>
                      <a:pt x="39" y="151"/>
                      <a:pt x="34" y="151"/>
                    </a:cubicBezTo>
                    <a:cubicBezTo>
                      <a:pt x="15" y="151"/>
                      <a:pt x="0" y="162"/>
                      <a:pt x="0" y="176"/>
                    </a:cubicBezTo>
                    <a:cubicBezTo>
                      <a:pt x="0" y="189"/>
                      <a:pt x="15" y="200"/>
                      <a:pt x="34" y="200"/>
                    </a:cubicBezTo>
                    <a:cubicBezTo>
                      <a:pt x="53" y="200"/>
                      <a:pt x="68" y="189"/>
                      <a:pt x="68" y="176"/>
                    </a:cubicBezTo>
                    <a:cubicBezTo>
                      <a:pt x="68" y="174"/>
                      <a:pt x="68" y="173"/>
                      <a:pt x="68" y="172"/>
                    </a:cubicBezTo>
                    <a:cubicBezTo>
                      <a:pt x="68" y="80"/>
                      <a:pt x="68" y="80"/>
                      <a:pt x="68" y="80"/>
                    </a:cubicBezTo>
                    <a:cubicBezTo>
                      <a:pt x="159" y="50"/>
                      <a:pt x="159" y="50"/>
                      <a:pt x="159" y="50"/>
                    </a:cubicBezTo>
                    <a:cubicBezTo>
                      <a:pt x="159" y="120"/>
                      <a:pt x="159" y="120"/>
                      <a:pt x="159" y="120"/>
                    </a:cubicBezTo>
                    <a:cubicBezTo>
                      <a:pt x="155" y="118"/>
                      <a:pt x="150" y="117"/>
                      <a:pt x="145" y="117"/>
                    </a:cubicBezTo>
                    <a:cubicBezTo>
                      <a:pt x="126" y="117"/>
                      <a:pt x="111" y="128"/>
                      <a:pt x="111" y="142"/>
                    </a:cubicBezTo>
                    <a:cubicBezTo>
                      <a:pt x="111" y="155"/>
                      <a:pt x="126" y="166"/>
                      <a:pt x="145" y="166"/>
                    </a:cubicBezTo>
                    <a:cubicBezTo>
                      <a:pt x="164" y="166"/>
                      <a:pt x="179" y="155"/>
                      <a:pt x="179" y="142"/>
                    </a:cubicBezTo>
                    <a:cubicBezTo>
                      <a:pt x="179" y="140"/>
                      <a:pt x="179" y="138"/>
                      <a:pt x="178" y="137"/>
                    </a:cubicBezTo>
                    <a:cubicBezTo>
                      <a:pt x="179" y="137"/>
                      <a:pt x="179" y="137"/>
                      <a:pt x="179" y="137"/>
                    </a:cubicBezTo>
                    <a:lnTo>
                      <a:pt x="188"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7" name="Group 49"/>
            <p:cNvGrpSpPr/>
            <p:nvPr/>
          </p:nvGrpSpPr>
          <p:grpSpPr>
            <a:xfrm>
              <a:off x="7202648" y="3165770"/>
              <a:ext cx="964206" cy="1080699"/>
              <a:chOff x="6913484" y="2576315"/>
              <a:chExt cx="1166689" cy="1307646"/>
            </a:xfrm>
          </p:grpSpPr>
          <p:sp>
            <p:nvSpPr>
              <p:cNvPr id="68" name="Freeform 10"/>
              <p:cNvSpPr/>
              <p:nvPr>
                <p:custDataLst>
                  <p:tags r:id="rId14"/>
                </p:custDataLst>
              </p:nvPr>
            </p:nvSpPr>
            <p:spPr bwMode="auto">
              <a:xfrm>
                <a:off x="6913484" y="2576315"/>
                <a:ext cx="1166689" cy="1307646"/>
              </a:xfrm>
              <a:custGeom>
                <a:avLst/>
                <a:gdLst>
                  <a:gd name="T0" fmla="*/ 449 w 455"/>
                  <a:gd name="T1" fmla="*/ 209 h 510"/>
                  <a:gd name="T2" fmla="*/ 212 w 455"/>
                  <a:gd name="T3" fmla="*/ 10 h 510"/>
                  <a:gd name="T4" fmla="*/ 10 w 455"/>
                  <a:gd name="T5" fmla="*/ 245 h 510"/>
                  <a:gd name="T6" fmla="*/ 247 w 455"/>
                  <a:gd name="T7" fmla="*/ 444 h 510"/>
                  <a:gd name="T8" fmla="*/ 262 w 455"/>
                  <a:gd name="T9" fmla="*/ 442 h 510"/>
                  <a:gd name="T10" fmla="*/ 349 w 455"/>
                  <a:gd name="T11" fmla="*/ 510 h 510"/>
                  <a:gd name="T12" fmla="*/ 352 w 455"/>
                  <a:gd name="T13" fmla="*/ 408 h 510"/>
                  <a:gd name="T14" fmla="*/ 449 w 455"/>
                  <a:gd name="T15" fmla="*/ 209 h 5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5" h="510">
                    <a:moveTo>
                      <a:pt x="449" y="209"/>
                    </a:moveTo>
                    <a:cubicBezTo>
                      <a:pt x="439" y="90"/>
                      <a:pt x="333" y="0"/>
                      <a:pt x="212" y="10"/>
                    </a:cubicBezTo>
                    <a:cubicBezTo>
                      <a:pt x="91" y="20"/>
                      <a:pt x="0" y="125"/>
                      <a:pt x="10" y="245"/>
                    </a:cubicBezTo>
                    <a:cubicBezTo>
                      <a:pt x="20" y="365"/>
                      <a:pt x="126" y="454"/>
                      <a:pt x="247" y="444"/>
                    </a:cubicBezTo>
                    <a:cubicBezTo>
                      <a:pt x="252" y="444"/>
                      <a:pt x="257" y="443"/>
                      <a:pt x="262" y="442"/>
                    </a:cubicBezTo>
                    <a:cubicBezTo>
                      <a:pt x="349" y="510"/>
                      <a:pt x="349" y="510"/>
                      <a:pt x="349" y="510"/>
                    </a:cubicBezTo>
                    <a:cubicBezTo>
                      <a:pt x="352" y="408"/>
                      <a:pt x="352" y="408"/>
                      <a:pt x="352" y="408"/>
                    </a:cubicBezTo>
                    <a:cubicBezTo>
                      <a:pt x="416" y="365"/>
                      <a:pt x="455" y="291"/>
                      <a:pt x="449" y="209"/>
                    </a:cubicBezTo>
                    <a:close/>
                  </a:path>
                </a:pathLst>
              </a:custGeom>
              <a:solidFill>
                <a:schemeClr val="accent4"/>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Freeform 46"/>
              <p:cNvSpPr/>
              <p:nvPr>
                <p:custDataLst>
                  <p:tags r:id="rId15"/>
                </p:custDataLst>
              </p:nvPr>
            </p:nvSpPr>
            <p:spPr bwMode="auto">
              <a:xfrm>
                <a:off x="7118413" y="2850639"/>
                <a:ext cx="669003" cy="628885"/>
              </a:xfrm>
              <a:custGeom>
                <a:avLst/>
                <a:gdLst>
                  <a:gd name="T0" fmla="*/ 245 w 261"/>
                  <a:gd name="T1" fmla="*/ 61 h 245"/>
                  <a:gd name="T2" fmla="*/ 168 w 261"/>
                  <a:gd name="T3" fmla="*/ 18 h 245"/>
                  <a:gd name="T4" fmla="*/ 122 w 261"/>
                  <a:gd name="T5" fmla="*/ 70 h 245"/>
                  <a:gd name="T6" fmla="*/ 55 w 261"/>
                  <a:gd name="T7" fmla="*/ 54 h 245"/>
                  <a:gd name="T8" fmla="*/ 17 w 261"/>
                  <a:gd name="T9" fmla="*/ 134 h 245"/>
                  <a:gd name="T10" fmla="*/ 86 w 261"/>
                  <a:gd name="T11" fmla="*/ 204 h 245"/>
                  <a:gd name="T12" fmla="*/ 179 w 261"/>
                  <a:gd name="T13" fmla="*/ 245 h 245"/>
                  <a:gd name="T14" fmla="*/ 179 w 261"/>
                  <a:gd name="T15" fmla="*/ 245 h 245"/>
                  <a:gd name="T16" fmla="*/ 179 w 261"/>
                  <a:gd name="T17" fmla="*/ 245 h 245"/>
                  <a:gd name="T18" fmla="*/ 179 w 261"/>
                  <a:gd name="T19" fmla="*/ 245 h 245"/>
                  <a:gd name="T20" fmla="*/ 179 w 261"/>
                  <a:gd name="T21" fmla="*/ 245 h 245"/>
                  <a:gd name="T22" fmla="*/ 230 w 261"/>
                  <a:gd name="T23" fmla="*/ 158 h 245"/>
                  <a:gd name="T24" fmla="*/ 245 w 261"/>
                  <a:gd name="T25" fmla="*/ 6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 h="245">
                    <a:moveTo>
                      <a:pt x="245" y="61"/>
                    </a:moveTo>
                    <a:cubicBezTo>
                      <a:pt x="222" y="0"/>
                      <a:pt x="168" y="18"/>
                      <a:pt x="168" y="18"/>
                    </a:cubicBezTo>
                    <a:cubicBezTo>
                      <a:pt x="131" y="28"/>
                      <a:pt x="123" y="68"/>
                      <a:pt x="122" y="70"/>
                    </a:cubicBezTo>
                    <a:cubicBezTo>
                      <a:pt x="121" y="68"/>
                      <a:pt x="91" y="41"/>
                      <a:pt x="55" y="54"/>
                    </a:cubicBezTo>
                    <a:cubicBezTo>
                      <a:pt x="55" y="54"/>
                      <a:pt x="0" y="71"/>
                      <a:pt x="17" y="134"/>
                    </a:cubicBezTo>
                    <a:cubicBezTo>
                      <a:pt x="17" y="134"/>
                      <a:pt x="28" y="176"/>
                      <a:pt x="86" y="204"/>
                    </a:cubicBezTo>
                    <a:cubicBezTo>
                      <a:pt x="179" y="245"/>
                      <a:pt x="179" y="245"/>
                      <a:pt x="179" y="245"/>
                    </a:cubicBezTo>
                    <a:cubicBezTo>
                      <a:pt x="179" y="245"/>
                      <a:pt x="179" y="245"/>
                      <a:pt x="179" y="245"/>
                    </a:cubicBezTo>
                    <a:cubicBezTo>
                      <a:pt x="179" y="245"/>
                      <a:pt x="179" y="245"/>
                      <a:pt x="179" y="245"/>
                    </a:cubicBezTo>
                    <a:cubicBezTo>
                      <a:pt x="179" y="245"/>
                      <a:pt x="179" y="245"/>
                      <a:pt x="179" y="245"/>
                    </a:cubicBezTo>
                    <a:cubicBezTo>
                      <a:pt x="179" y="245"/>
                      <a:pt x="179" y="245"/>
                      <a:pt x="179" y="245"/>
                    </a:cubicBezTo>
                    <a:cubicBezTo>
                      <a:pt x="230" y="158"/>
                      <a:pt x="230" y="158"/>
                      <a:pt x="230" y="158"/>
                    </a:cubicBezTo>
                    <a:cubicBezTo>
                      <a:pt x="261" y="101"/>
                      <a:pt x="245" y="61"/>
                      <a:pt x="245"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0" name="Group 52"/>
            <p:cNvGrpSpPr/>
            <p:nvPr/>
          </p:nvGrpSpPr>
          <p:grpSpPr>
            <a:xfrm>
              <a:off x="6232318" y="2301721"/>
              <a:ext cx="983024" cy="1076219"/>
              <a:chOff x="5859560" y="1735995"/>
              <a:chExt cx="1189459" cy="1302225"/>
            </a:xfrm>
          </p:grpSpPr>
          <p:sp>
            <p:nvSpPr>
              <p:cNvPr id="71" name="Freeform 13"/>
              <p:cNvSpPr/>
              <p:nvPr>
                <p:custDataLst>
                  <p:tags r:id="rId16"/>
                </p:custDataLst>
              </p:nvPr>
            </p:nvSpPr>
            <p:spPr bwMode="auto">
              <a:xfrm>
                <a:off x="5859560" y="1735995"/>
                <a:ext cx="1189459" cy="1302225"/>
              </a:xfrm>
              <a:custGeom>
                <a:avLst/>
                <a:gdLst>
                  <a:gd name="T0" fmla="*/ 453 w 464"/>
                  <a:gd name="T1" fmla="*/ 202 h 508"/>
                  <a:gd name="T2" fmla="*/ 205 w 464"/>
                  <a:gd name="T3" fmla="*/ 17 h 508"/>
                  <a:gd name="T4" fmla="*/ 17 w 464"/>
                  <a:gd name="T5" fmla="*/ 263 h 508"/>
                  <a:gd name="T6" fmla="*/ 265 w 464"/>
                  <a:gd name="T7" fmla="*/ 448 h 508"/>
                  <a:gd name="T8" fmla="*/ 280 w 464"/>
                  <a:gd name="T9" fmla="*/ 445 h 508"/>
                  <a:gd name="T10" fmla="*/ 371 w 464"/>
                  <a:gd name="T11" fmla="*/ 508 h 508"/>
                  <a:gd name="T12" fmla="*/ 368 w 464"/>
                  <a:gd name="T13" fmla="*/ 406 h 508"/>
                  <a:gd name="T14" fmla="*/ 453 w 464"/>
                  <a:gd name="T15" fmla="*/ 202 h 5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4" h="508">
                    <a:moveTo>
                      <a:pt x="453" y="202"/>
                    </a:moveTo>
                    <a:cubicBezTo>
                      <a:pt x="436" y="83"/>
                      <a:pt x="325" y="0"/>
                      <a:pt x="205" y="17"/>
                    </a:cubicBezTo>
                    <a:cubicBezTo>
                      <a:pt x="84" y="34"/>
                      <a:pt x="0" y="144"/>
                      <a:pt x="17" y="263"/>
                    </a:cubicBezTo>
                    <a:cubicBezTo>
                      <a:pt x="34" y="382"/>
                      <a:pt x="145" y="465"/>
                      <a:pt x="265" y="448"/>
                    </a:cubicBezTo>
                    <a:cubicBezTo>
                      <a:pt x="270" y="447"/>
                      <a:pt x="275" y="446"/>
                      <a:pt x="280" y="445"/>
                    </a:cubicBezTo>
                    <a:cubicBezTo>
                      <a:pt x="371" y="508"/>
                      <a:pt x="371" y="508"/>
                      <a:pt x="371" y="508"/>
                    </a:cubicBezTo>
                    <a:cubicBezTo>
                      <a:pt x="368" y="406"/>
                      <a:pt x="368" y="406"/>
                      <a:pt x="368" y="406"/>
                    </a:cubicBezTo>
                    <a:cubicBezTo>
                      <a:pt x="429" y="359"/>
                      <a:pt x="464" y="283"/>
                      <a:pt x="453" y="202"/>
                    </a:cubicBezTo>
                    <a:close/>
                  </a:path>
                </a:pathLst>
              </a:custGeom>
              <a:solidFill>
                <a:schemeClr val="accent1"/>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Freeform 47"/>
              <p:cNvSpPr>
                <a:spLocks noEditPoints="1"/>
              </p:cNvSpPr>
              <p:nvPr>
                <p:custDataLst>
                  <p:tags r:id="rId17"/>
                </p:custDataLst>
              </p:nvPr>
            </p:nvSpPr>
            <p:spPr bwMode="auto">
              <a:xfrm>
                <a:off x="6023287" y="2030921"/>
                <a:ext cx="841404" cy="702616"/>
              </a:xfrm>
              <a:custGeom>
                <a:avLst/>
                <a:gdLst>
                  <a:gd name="T0" fmla="*/ 328 w 328"/>
                  <a:gd name="T1" fmla="*/ 42 h 274"/>
                  <a:gd name="T2" fmla="*/ 163 w 328"/>
                  <a:gd name="T3" fmla="*/ 0 h 274"/>
                  <a:gd name="T4" fmla="*/ 0 w 328"/>
                  <a:gd name="T5" fmla="*/ 42 h 274"/>
                  <a:gd name="T6" fmla="*/ 1 w 328"/>
                  <a:gd name="T7" fmla="*/ 53 h 274"/>
                  <a:gd name="T8" fmla="*/ 66 w 328"/>
                  <a:gd name="T9" fmla="*/ 70 h 274"/>
                  <a:gd name="T10" fmla="*/ 66 w 328"/>
                  <a:gd name="T11" fmla="*/ 150 h 274"/>
                  <a:gd name="T12" fmla="*/ 160 w 328"/>
                  <a:gd name="T13" fmla="*/ 197 h 274"/>
                  <a:gd name="T14" fmla="*/ 261 w 328"/>
                  <a:gd name="T15" fmla="*/ 150 h 274"/>
                  <a:gd name="T16" fmla="*/ 262 w 328"/>
                  <a:gd name="T17" fmla="*/ 71 h 274"/>
                  <a:gd name="T18" fmla="*/ 266 w 328"/>
                  <a:gd name="T19" fmla="*/ 70 h 274"/>
                  <a:gd name="T20" fmla="*/ 272 w 328"/>
                  <a:gd name="T21" fmla="*/ 134 h 274"/>
                  <a:gd name="T22" fmla="*/ 269 w 328"/>
                  <a:gd name="T23" fmla="*/ 204 h 274"/>
                  <a:gd name="T24" fmla="*/ 258 w 328"/>
                  <a:gd name="T25" fmla="*/ 216 h 274"/>
                  <a:gd name="T26" fmla="*/ 267 w 328"/>
                  <a:gd name="T27" fmla="*/ 228 h 274"/>
                  <a:gd name="T28" fmla="*/ 252 w 328"/>
                  <a:gd name="T29" fmla="*/ 272 h 274"/>
                  <a:gd name="T30" fmla="*/ 256 w 328"/>
                  <a:gd name="T31" fmla="*/ 273 h 274"/>
                  <a:gd name="T32" fmla="*/ 263 w 328"/>
                  <a:gd name="T33" fmla="*/ 256 h 274"/>
                  <a:gd name="T34" fmla="*/ 259 w 328"/>
                  <a:gd name="T35" fmla="*/ 273 h 274"/>
                  <a:gd name="T36" fmla="*/ 264 w 328"/>
                  <a:gd name="T37" fmla="*/ 274 h 274"/>
                  <a:gd name="T38" fmla="*/ 266 w 328"/>
                  <a:gd name="T39" fmla="*/ 261 h 274"/>
                  <a:gd name="T40" fmla="*/ 267 w 328"/>
                  <a:gd name="T41" fmla="*/ 274 h 274"/>
                  <a:gd name="T42" fmla="*/ 272 w 328"/>
                  <a:gd name="T43" fmla="*/ 274 h 274"/>
                  <a:gd name="T44" fmla="*/ 272 w 328"/>
                  <a:gd name="T45" fmla="*/ 261 h 274"/>
                  <a:gd name="T46" fmla="*/ 274 w 328"/>
                  <a:gd name="T47" fmla="*/ 274 h 274"/>
                  <a:gd name="T48" fmla="*/ 278 w 328"/>
                  <a:gd name="T49" fmla="*/ 274 h 274"/>
                  <a:gd name="T50" fmla="*/ 276 w 328"/>
                  <a:gd name="T51" fmla="*/ 259 h 274"/>
                  <a:gd name="T52" fmla="*/ 281 w 328"/>
                  <a:gd name="T53" fmla="*/ 273 h 274"/>
                  <a:gd name="T54" fmla="*/ 284 w 328"/>
                  <a:gd name="T55" fmla="*/ 272 h 274"/>
                  <a:gd name="T56" fmla="*/ 274 w 328"/>
                  <a:gd name="T57" fmla="*/ 228 h 274"/>
                  <a:gd name="T58" fmla="*/ 283 w 328"/>
                  <a:gd name="T59" fmla="*/ 216 h 274"/>
                  <a:gd name="T60" fmla="*/ 274 w 328"/>
                  <a:gd name="T61" fmla="*/ 204 h 274"/>
                  <a:gd name="T62" fmla="*/ 277 w 328"/>
                  <a:gd name="T63" fmla="*/ 134 h 274"/>
                  <a:gd name="T64" fmla="*/ 271 w 328"/>
                  <a:gd name="T65" fmla="*/ 68 h 274"/>
                  <a:gd name="T66" fmla="*/ 327 w 328"/>
                  <a:gd name="T67" fmla="*/ 54 h 274"/>
                  <a:gd name="T68" fmla="*/ 328 w 328"/>
                  <a:gd name="T69" fmla="*/ 42 h 274"/>
                  <a:gd name="T70" fmla="*/ 162 w 328"/>
                  <a:gd name="T71" fmla="*/ 57 h 274"/>
                  <a:gd name="T72" fmla="*/ 66 w 328"/>
                  <a:gd name="T73" fmla="*/ 40 h 274"/>
                  <a:gd name="T74" fmla="*/ 162 w 328"/>
                  <a:gd name="T75" fmla="*/ 23 h 274"/>
                  <a:gd name="T76" fmla="*/ 258 w 328"/>
                  <a:gd name="T77" fmla="*/ 40 h 274"/>
                  <a:gd name="T78" fmla="*/ 162 w 328"/>
                  <a:gd name="T79" fmla="*/ 5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4">
                    <a:moveTo>
                      <a:pt x="328" y="42"/>
                    </a:moveTo>
                    <a:cubicBezTo>
                      <a:pt x="163" y="0"/>
                      <a:pt x="163" y="0"/>
                      <a:pt x="163" y="0"/>
                    </a:cubicBezTo>
                    <a:cubicBezTo>
                      <a:pt x="0" y="42"/>
                      <a:pt x="0" y="42"/>
                      <a:pt x="0" y="42"/>
                    </a:cubicBezTo>
                    <a:cubicBezTo>
                      <a:pt x="1" y="53"/>
                      <a:pt x="1" y="53"/>
                      <a:pt x="1" y="53"/>
                    </a:cubicBezTo>
                    <a:cubicBezTo>
                      <a:pt x="66" y="70"/>
                      <a:pt x="66" y="70"/>
                      <a:pt x="66" y="70"/>
                    </a:cubicBezTo>
                    <a:cubicBezTo>
                      <a:pt x="66" y="150"/>
                      <a:pt x="66" y="150"/>
                      <a:pt x="66" y="150"/>
                    </a:cubicBezTo>
                    <a:cubicBezTo>
                      <a:pt x="80" y="195"/>
                      <a:pt x="160" y="197"/>
                      <a:pt x="160" y="197"/>
                    </a:cubicBezTo>
                    <a:cubicBezTo>
                      <a:pt x="253" y="196"/>
                      <a:pt x="261" y="150"/>
                      <a:pt x="261" y="150"/>
                    </a:cubicBezTo>
                    <a:cubicBezTo>
                      <a:pt x="262" y="71"/>
                      <a:pt x="262" y="71"/>
                      <a:pt x="262" y="71"/>
                    </a:cubicBezTo>
                    <a:cubicBezTo>
                      <a:pt x="266" y="70"/>
                      <a:pt x="266" y="70"/>
                      <a:pt x="266" y="70"/>
                    </a:cubicBezTo>
                    <a:cubicBezTo>
                      <a:pt x="270" y="80"/>
                      <a:pt x="274" y="99"/>
                      <a:pt x="272" y="134"/>
                    </a:cubicBezTo>
                    <a:cubicBezTo>
                      <a:pt x="269" y="182"/>
                      <a:pt x="268" y="196"/>
                      <a:pt x="269" y="204"/>
                    </a:cubicBezTo>
                    <a:cubicBezTo>
                      <a:pt x="263" y="204"/>
                      <a:pt x="258" y="210"/>
                      <a:pt x="258" y="216"/>
                    </a:cubicBezTo>
                    <a:cubicBezTo>
                      <a:pt x="258" y="222"/>
                      <a:pt x="262" y="226"/>
                      <a:pt x="267" y="228"/>
                    </a:cubicBezTo>
                    <a:cubicBezTo>
                      <a:pt x="266" y="234"/>
                      <a:pt x="261" y="251"/>
                      <a:pt x="252" y="272"/>
                    </a:cubicBezTo>
                    <a:cubicBezTo>
                      <a:pt x="256" y="273"/>
                      <a:pt x="256" y="273"/>
                      <a:pt x="256" y="273"/>
                    </a:cubicBezTo>
                    <a:cubicBezTo>
                      <a:pt x="256" y="273"/>
                      <a:pt x="262" y="260"/>
                      <a:pt x="263" y="256"/>
                    </a:cubicBezTo>
                    <a:cubicBezTo>
                      <a:pt x="262" y="259"/>
                      <a:pt x="260" y="272"/>
                      <a:pt x="259" y="273"/>
                    </a:cubicBezTo>
                    <a:cubicBezTo>
                      <a:pt x="264" y="274"/>
                      <a:pt x="264" y="274"/>
                      <a:pt x="264" y="274"/>
                    </a:cubicBezTo>
                    <a:cubicBezTo>
                      <a:pt x="264" y="274"/>
                      <a:pt x="267" y="263"/>
                      <a:pt x="266" y="261"/>
                    </a:cubicBezTo>
                    <a:cubicBezTo>
                      <a:pt x="266" y="261"/>
                      <a:pt x="267" y="273"/>
                      <a:pt x="267" y="274"/>
                    </a:cubicBezTo>
                    <a:cubicBezTo>
                      <a:pt x="272" y="274"/>
                      <a:pt x="272" y="274"/>
                      <a:pt x="272" y="274"/>
                    </a:cubicBezTo>
                    <a:cubicBezTo>
                      <a:pt x="272" y="274"/>
                      <a:pt x="271" y="263"/>
                      <a:pt x="272" y="261"/>
                    </a:cubicBezTo>
                    <a:cubicBezTo>
                      <a:pt x="272" y="261"/>
                      <a:pt x="274" y="268"/>
                      <a:pt x="274" y="274"/>
                    </a:cubicBezTo>
                    <a:cubicBezTo>
                      <a:pt x="278" y="274"/>
                      <a:pt x="278" y="274"/>
                      <a:pt x="278" y="274"/>
                    </a:cubicBezTo>
                    <a:cubicBezTo>
                      <a:pt x="278" y="274"/>
                      <a:pt x="277" y="261"/>
                      <a:pt x="276" y="259"/>
                    </a:cubicBezTo>
                    <a:cubicBezTo>
                      <a:pt x="276" y="259"/>
                      <a:pt x="280" y="266"/>
                      <a:pt x="281" y="273"/>
                    </a:cubicBezTo>
                    <a:cubicBezTo>
                      <a:pt x="284" y="272"/>
                      <a:pt x="284" y="272"/>
                      <a:pt x="284" y="272"/>
                    </a:cubicBezTo>
                    <a:cubicBezTo>
                      <a:pt x="284" y="272"/>
                      <a:pt x="277" y="237"/>
                      <a:pt x="274" y="228"/>
                    </a:cubicBezTo>
                    <a:cubicBezTo>
                      <a:pt x="279" y="226"/>
                      <a:pt x="283" y="221"/>
                      <a:pt x="283" y="216"/>
                    </a:cubicBezTo>
                    <a:cubicBezTo>
                      <a:pt x="283" y="210"/>
                      <a:pt x="279" y="205"/>
                      <a:pt x="274" y="204"/>
                    </a:cubicBezTo>
                    <a:cubicBezTo>
                      <a:pt x="274" y="196"/>
                      <a:pt x="274" y="183"/>
                      <a:pt x="277" y="134"/>
                    </a:cubicBezTo>
                    <a:cubicBezTo>
                      <a:pt x="279" y="105"/>
                      <a:pt x="277" y="83"/>
                      <a:pt x="271" y="68"/>
                    </a:cubicBezTo>
                    <a:cubicBezTo>
                      <a:pt x="327" y="54"/>
                      <a:pt x="327" y="54"/>
                      <a:pt x="327" y="54"/>
                    </a:cubicBezTo>
                    <a:lnTo>
                      <a:pt x="328" y="42"/>
                    </a:lnTo>
                    <a:close/>
                    <a:moveTo>
                      <a:pt x="162" y="57"/>
                    </a:moveTo>
                    <a:cubicBezTo>
                      <a:pt x="109" y="57"/>
                      <a:pt x="66" y="50"/>
                      <a:pt x="66" y="40"/>
                    </a:cubicBezTo>
                    <a:cubicBezTo>
                      <a:pt x="66" y="30"/>
                      <a:pt x="109" y="23"/>
                      <a:pt x="162" y="23"/>
                    </a:cubicBezTo>
                    <a:cubicBezTo>
                      <a:pt x="215" y="23"/>
                      <a:pt x="258" y="30"/>
                      <a:pt x="258" y="40"/>
                    </a:cubicBezTo>
                    <a:cubicBezTo>
                      <a:pt x="258" y="50"/>
                      <a:pt x="215" y="57"/>
                      <a:pt x="162" y="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3" name="Group 55"/>
            <p:cNvGrpSpPr/>
            <p:nvPr/>
          </p:nvGrpSpPr>
          <p:grpSpPr>
            <a:xfrm>
              <a:off x="9020988" y="2621630"/>
              <a:ext cx="612934" cy="675661"/>
              <a:chOff x="9233851" y="2123085"/>
              <a:chExt cx="741650" cy="817550"/>
            </a:xfrm>
          </p:grpSpPr>
          <p:sp>
            <p:nvSpPr>
              <p:cNvPr id="74" name="Freeform 16"/>
              <p:cNvSpPr/>
              <p:nvPr/>
            </p:nvSpPr>
            <p:spPr bwMode="auto">
              <a:xfrm>
                <a:off x="9233851" y="2123085"/>
                <a:ext cx="741650" cy="817550"/>
              </a:xfrm>
              <a:custGeom>
                <a:avLst/>
                <a:gdLst>
                  <a:gd name="T0" fmla="*/ 258 w 289"/>
                  <a:gd name="T1" fmla="*/ 200 h 319"/>
                  <a:gd name="T2" fmla="*/ 201 w 289"/>
                  <a:gd name="T3" fmla="*/ 31 h 319"/>
                  <a:gd name="T4" fmla="*/ 31 w 289"/>
                  <a:gd name="T5" fmla="*/ 87 h 319"/>
                  <a:gd name="T6" fmla="*/ 89 w 289"/>
                  <a:gd name="T7" fmla="*/ 256 h 319"/>
                  <a:gd name="T8" fmla="*/ 96 w 289"/>
                  <a:gd name="T9" fmla="*/ 259 h 319"/>
                  <a:gd name="T10" fmla="*/ 119 w 289"/>
                  <a:gd name="T11" fmla="*/ 319 h 319"/>
                  <a:gd name="T12" fmla="*/ 151 w 289"/>
                  <a:gd name="T13" fmla="*/ 269 h 319"/>
                  <a:gd name="T14" fmla="*/ 258 w 289"/>
                  <a:gd name="T15" fmla="*/ 200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319">
                    <a:moveTo>
                      <a:pt x="258" y="200"/>
                    </a:moveTo>
                    <a:cubicBezTo>
                      <a:pt x="289" y="138"/>
                      <a:pt x="264" y="62"/>
                      <a:pt x="201" y="31"/>
                    </a:cubicBezTo>
                    <a:cubicBezTo>
                      <a:pt x="138" y="0"/>
                      <a:pt x="62" y="25"/>
                      <a:pt x="31" y="87"/>
                    </a:cubicBezTo>
                    <a:cubicBezTo>
                      <a:pt x="0" y="149"/>
                      <a:pt x="26" y="224"/>
                      <a:pt x="89" y="256"/>
                    </a:cubicBezTo>
                    <a:cubicBezTo>
                      <a:pt x="91" y="257"/>
                      <a:pt x="94" y="258"/>
                      <a:pt x="96" y="259"/>
                    </a:cubicBezTo>
                    <a:cubicBezTo>
                      <a:pt x="119" y="319"/>
                      <a:pt x="119" y="319"/>
                      <a:pt x="119" y="319"/>
                    </a:cubicBezTo>
                    <a:cubicBezTo>
                      <a:pt x="151" y="269"/>
                      <a:pt x="151" y="269"/>
                      <a:pt x="151" y="269"/>
                    </a:cubicBezTo>
                    <a:cubicBezTo>
                      <a:pt x="196" y="267"/>
                      <a:pt x="237" y="242"/>
                      <a:pt x="258" y="200"/>
                    </a:cubicBezTo>
                    <a:close/>
                  </a:path>
                </a:pathLst>
              </a:custGeom>
              <a:solidFill>
                <a:schemeClr val="accent2"/>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48"/>
              <p:cNvSpPr>
                <a:spLocks noEditPoints="1"/>
              </p:cNvSpPr>
              <p:nvPr/>
            </p:nvSpPr>
            <p:spPr bwMode="auto">
              <a:xfrm>
                <a:off x="9419264" y="2251030"/>
                <a:ext cx="368657" cy="492265"/>
              </a:xfrm>
              <a:custGeom>
                <a:avLst/>
                <a:gdLst>
                  <a:gd name="T0" fmla="*/ 87 w 144"/>
                  <a:gd name="T1" fmla="*/ 86 h 192"/>
                  <a:gd name="T2" fmla="*/ 126 w 144"/>
                  <a:gd name="T3" fmla="*/ 119 h 192"/>
                  <a:gd name="T4" fmla="*/ 128 w 144"/>
                  <a:gd name="T5" fmla="*/ 143 h 192"/>
                  <a:gd name="T6" fmla="*/ 127 w 144"/>
                  <a:gd name="T7" fmla="*/ 145 h 192"/>
                  <a:gd name="T8" fmla="*/ 104 w 144"/>
                  <a:gd name="T9" fmla="*/ 169 h 192"/>
                  <a:gd name="T10" fmla="*/ 65 w 144"/>
                  <a:gd name="T11" fmla="*/ 171 h 192"/>
                  <a:gd name="T12" fmla="*/ 61 w 144"/>
                  <a:gd name="T13" fmla="*/ 186 h 192"/>
                  <a:gd name="T14" fmla="*/ 51 w 144"/>
                  <a:gd name="T15" fmla="*/ 191 h 192"/>
                  <a:gd name="T16" fmla="*/ 45 w 144"/>
                  <a:gd name="T17" fmla="*/ 182 h 192"/>
                  <a:gd name="T18" fmla="*/ 48 w 144"/>
                  <a:gd name="T19" fmla="*/ 167 h 192"/>
                  <a:gd name="T20" fmla="*/ 12 w 144"/>
                  <a:gd name="T21" fmla="*/ 143 h 192"/>
                  <a:gd name="T22" fmla="*/ 2 w 144"/>
                  <a:gd name="T23" fmla="*/ 113 h 192"/>
                  <a:gd name="T24" fmla="*/ 17 w 144"/>
                  <a:gd name="T25" fmla="*/ 106 h 192"/>
                  <a:gd name="T26" fmla="*/ 27 w 144"/>
                  <a:gd name="T27" fmla="*/ 118 h 192"/>
                  <a:gd name="T28" fmla="*/ 53 w 144"/>
                  <a:gd name="T29" fmla="*/ 150 h 192"/>
                  <a:gd name="T30" fmla="*/ 66 w 144"/>
                  <a:gd name="T31" fmla="*/ 99 h 192"/>
                  <a:gd name="T32" fmla="*/ 28 w 144"/>
                  <a:gd name="T33" fmla="*/ 47 h 192"/>
                  <a:gd name="T34" fmla="*/ 86 w 144"/>
                  <a:gd name="T35" fmla="*/ 20 h 192"/>
                  <a:gd name="T36" fmla="*/ 90 w 144"/>
                  <a:gd name="T37" fmla="*/ 6 h 192"/>
                  <a:gd name="T38" fmla="*/ 100 w 144"/>
                  <a:gd name="T39" fmla="*/ 1 h 192"/>
                  <a:gd name="T40" fmla="*/ 106 w 144"/>
                  <a:gd name="T41" fmla="*/ 10 h 192"/>
                  <a:gd name="T42" fmla="*/ 102 w 144"/>
                  <a:gd name="T43" fmla="*/ 25 h 192"/>
                  <a:gd name="T44" fmla="*/ 143 w 144"/>
                  <a:gd name="T45" fmla="*/ 71 h 192"/>
                  <a:gd name="T46" fmla="*/ 129 w 144"/>
                  <a:gd name="T47" fmla="*/ 77 h 192"/>
                  <a:gd name="T48" fmla="*/ 120 w 144"/>
                  <a:gd name="T49" fmla="*/ 68 h 192"/>
                  <a:gd name="T50" fmla="*/ 98 w 144"/>
                  <a:gd name="T51" fmla="*/ 41 h 192"/>
                  <a:gd name="T52" fmla="*/ 87 w 144"/>
                  <a:gd name="T53" fmla="*/ 86 h 192"/>
                  <a:gd name="T54" fmla="*/ 82 w 144"/>
                  <a:gd name="T55" fmla="*/ 37 h 192"/>
                  <a:gd name="T56" fmla="*/ 53 w 144"/>
                  <a:gd name="T57" fmla="*/ 51 h 192"/>
                  <a:gd name="T58" fmla="*/ 72 w 144"/>
                  <a:gd name="T59" fmla="*/ 78 h 192"/>
                  <a:gd name="T60" fmla="*/ 82 w 144"/>
                  <a:gd name="T61" fmla="*/ 37 h 192"/>
                  <a:gd name="T62" fmla="*/ 69 w 144"/>
                  <a:gd name="T63" fmla="*/ 154 h 192"/>
                  <a:gd name="T64" fmla="*/ 103 w 144"/>
                  <a:gd name="T65" fmla="*/ 139 h 192"/>
                  <a:gd name="T66" fmla="*/ 81 w 144"/>
                  <a:gd name="T67" fmla="*/ 108 h 192"/>
                  <a:gd name="T68" fmla="*/ 69 w 144"/>
                  <a:gd name="T69" fmla="*/ 15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92">
                    <a:moveTo>
                      <a:pt x="87" y="86"/>
                    </a:moveTo>
                    <a:cubicBezTo>
                      <a:pt x="109" y="99"/>
                      <a:pt x="120" y="107"/>
                      <a:pt x="126" y="119"/>
                    </a:cubicBezTo>
                    <a:cubicBezTo>
                      <a:pt x="129" y="126"/>
                      <a:pt x="130" y="135"/>
                      <a:pt x="128" y="143"/>
                    </a:cubicBezTo>
                    <a:cubicBezTo>
                      <a:pt x="127" y="145"/>
                      <a:pt x="127" y="145"/>
                      <a:pt x="127" y="145"/>
                    </a:cubicBezTo>
                    <a:cubicBezTo>
                      <a:pt x="125" y="154"/>
                      <a:pt x="119" y="164"/>
                      <a:pt x="104" y="169"/>
                    </a:cubicBezTo>
                    <a:cubicBezTo>
                      <a:pt x="88" y="175"/>
                      <a:pt x="73" y="173"/>
                      <a:pt x="65" y="171"/>
                    </a:cubicBezTo>
                    <a:cubicBezTo>
                      <a:pt x="61" y="186"/>
                      <a:pt x="61" y="186"/>
                      <a:pt x="61" y="186"/>
                    </a:cubicBezTo>
                    <a:cubicBezTo>
                      <a:pt x="60" y="188"/>
                      <a:pt x="59" y="192"/>
                      <a:pt x="51" y="191"/>
                    </a:cubicBezTo>
                    <a:cubicBezTo>
                      <a:pt x="44" y="189"/>
                      <a:pt x="44" y="184"/>
                      <a:pt x="45" y="182"/>
                    </a:cubicBezTo>
                    <a:cubicBezTo>
                      <a:pt x="48" y="167"/>
                      <a:pt x="48" y="167"/>
                      <a:pt x="48" y="167"/>
                    </a:cubicBezTo>
                    <a:cubicBezTo>
                      <a:pt x="41" y="165"/>
                      <a:pt x="24" y="159"/>
                      <a:pt x="12" y="143"/>
                    </a:cubicBezTo>
                    <a:cubicBezTo>
                      <a:pt x="4" y="132"/>
                      <a:pt x="0" y="119"/>
                      <a:pt x="2" y="113"/>
                    </a:cubicBezTo>
                    <a:cubicBezTo>
                      <a:pt x="4" y="107"/>
                      <a:pt x="11" y="105"/>
                      <a:pt x="17" y="106"/>
                    </a:cubicBezTo>
                    <a:cubicBezTo>
                      <a:pt x="25" y="108"/>
                      <a:pt x="26" y="114"/>
                      <a:pt x="27" y="118"/>
                    </a:cubicBezTo>
                    <a:cubicBezTo>
                      <a:pt x="28" y="127"/>
                      <a:pt x="31" y="142"/>
                      <a:pt x="53" y="150"/>
                    </a:cubicBezTo>
                    <a:cubicBezTo>
                      <a:pt x="66" y="99"/>
                      <a:pt x="66" y="99"/>
                      <a:pt x="66" y="99"/>
                    </a:cubicBezTo>
                    <a:cubicBezTo>
                      <a:pt x="46" y="88"/>
                      <a:pt x="21" y="73"/>
                      <a:pt x="28" y="47"/>
                    </a:cubicBezTo>
                    <a:cubicBezTo>
                      <a:pt x="33" y="24"/>
                      <a:pt x="57" y="15"/>
                      <a:pt x="86" y="20"/>
                    </a:cubicBezTo>
                    <a:cubicBezTo>
                      <a:pt x="90" y="6"/>
                      <a:pt x="90" y="6"/>
                      <a:pt x="90" y="6"/>
                    </a:cubicBezTo>
                    <a:cubicBezTo>
                      <a:pt x="91" y="4"/>
                      <a:pt x="93" y="0"/>
                      <a:pt x="100" y="1"/>
                    </a:cubicBezTo>
                    <a:cubicBezTo>
                      <a:pt x="107" y="3"/>
                      <a:pt x="106" y="8"/>
                      <a:pt x="106" y="10"/>
                    </a:cubicBezTo>
                    <a:cubicBezTo>
                      <a:pt x="102" y="25"/>
                      <a:pt x="102" y="25"/>
                      <a:pt x="102" y="25"/>
                    </a:cubicBezTo>
                    <a:cubicBezTo>
                      <a:pt x="142" y="37"/>
                      <a:pt x="144" y="67"/>
                      <a:pt x="143" y="71"/>
                    </a:cubicBezTo>
                    <a:cubicBezTo>
                      <a:pt x="141" y="77"/>
                      <a:pt x="135" y="79"/>
                      <a:pt x="129" y="77"/>
                    </a:cubicBezTo>
                    <a:cubicBezTo>
                      <a:pt x="122" y="75"/>
                      <a:pt x="120" y="71"/>
                      <a:pt x="120" y="68"/>
                    </a:cubicBezTo>
                    <a:cubicBezTo>
                      <a:pt x="118" y="60"/>
                      <a:pt x="116" y="49"/>
                      <a:pt x="98" y="41"/>
                    </a:cubicBezTo>
                    <a:lnTo>
                      <a:pt x="87" y="86"/>
                    </a:lnTo>
                    <a:close/>
                    <a:moveTo>
                      <a:pt x="82" y="37"/>
                    </a:moveTo>
                    <a:cubicBezTo>
                      <a:pt x="63" y="34"/>
                      <a:pt x="55" y="44"/>
                      <a:pt x="53" y="51"/>
                    </a:cubicBezTo>
                    <a:cubicBezTo>
                      <a:pt x="50" y="64"/>
                      <a:pt x="60" y="70"/>
                      <a:pt x="72" y="78"/>
                    </a:cubicBezTo>
                    <a:lnTo>
                      <a:pt x="82" y="37"/>
                    </a:lnTo>
                    <a:close/>
                    <a:moveTo>
                      <a:pt x="69" y="154"/>
                    </a:moveTo>
                    <a:cubicBezTo>
                      <a:pt x="75" y="155"/>
                      <a:pt x="98" y="157"/>
                      <a:pt x="103" y="139"/>
                    </a:cubicBezTo>
                    <a:cubicBezTo>
                      <a:pt x="106" y="125"/>
                      <a:pt x="95" y="116"/>
                      <a:pt x="81" y="108"/>
                    </a:cubicBezTo>
                    <a:lnTo>
                      <a:pt x="69" y="1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6" name="Group 59"/>
            <p:cNvGrpSpPr/>
            <p:nvPr/>
          </p:nvGrpSpPr>
          <p:grpSpPr>
            <a:xfrm>
              <a:off x="8020490" y="4111471"/>
              <a:ext cx="612934" cy="675661"/>
              <a:chOff x="9233851" y="2123085"/>
              <a:chExt cx="741650" cy="817550"/>
            </a:xfrm>
          </p:grpSpPr>
          <p:sp>
            <p:nvSpPr>
              <p:cNvPr id="77" name="Freeform 16"/>
              <p:cNvSpPr/>
              <p:nvPr/>
            </p:nvSpPr>
            <p:spPr bwMode="auto">
              <a:xfrm>
                <a:off x="9233851" y="2123085"/>
                <a:ext cx="741650" cy="817550"/>
              </a:xfrm>
              <a:custGeom>
                <a:avLst/>
                <a:gdLst>
                  <a:gd name="T0" fmla="*/ 258 w 289"/>
                  <a:gd name="T1" fmla="*/ 200 h 319"/>
                  <a:gd name="T2" fmla="*/ 201 w 289"/>
                  <a:gd name="T3" fmla="*/ 31 h 319"/>
                  <a:gd name="T4" fmla="*/ 31 w 289"/>
                  <a:gd name="T5" fmla="*/ 87 h 319"/>
                  <a:gd name="T6" fmla="*/ 89 w 289"/>
                  <a:gd name="T7" fmla="*/ 256 h 319"/>
                  <a:gd name="T8" fmla="*/ 96 w 289"/>
                  <a:gd name="T9" fmla="*/ 259 h 319"/>
                  <a:gd name="T10" fmla="*/ 119 w 289"/>
                  <a:gd name="T11" fmla="*/ 319 h 319"/>
                  <a:gd name="T12" fmla="*/ 151 w 289"/>
                  <a:gd name="T13" fmla="*/ 269 h 319"/>
                  <a:gd name="T14" fmla="*/ 258 w 289"/>
                  <a:gd name="T15" fmla="*/ 200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319">
                    <a:moveTo>
                      <a:pt x="258" y="200"/>
                    </a:moveTo>
                    <a:cubicBezTo>
                      <a:pt x="289" y="138"/>
                      <a:pt x="264" y="62"/>
                      <a:pt x="201" y="31"/>
                    </a:cubicBezTo>
                    <a:cubicBezTo>
                      <a:pt x="138" y="0"/>
                      <a:pt x="62" y="25"/>
                      <a:pt x="31" y="87"/>
                    </a:cubicBezTo>
                    <a:cubicBezTo>
                      <a:pt x="0" y="149"/>
                      <a:pt x="26" y="224"/>
                      <a:pt x="89" y="256"/>
                    </a:cubicBezTo>
                    <a:cubicBezTo>
                      <a:pt x="91" y="257"/>
                      <a:pt x="94" y="258"/>
                      <a:pt x="96" y="259"/>
                    </a:cubicBezTo>
                    <a:cubicBezTo>
                      <a:pt x="119" y="319"/>
                      <a:pt x="119" y="319"/>
                      <a:pt x="119" y="319"/>
                    </a:cubicBezTo>
                    <a:cubicBezTo>
                      <a:pt x="151" y="269"/>
                      <a:pt x="151" y="269"/>
                      <a:pt x="151" y="269"/>
                    </a:cubicBezTo>
                    <a:cubicBezTo>
                      <a:pt x="196" y="267"/>
                      <a:pt x="237" y="242"/>
                      <a:pt x="258" y="200"/>
                    </a:cubicBezTo>
                    <a:close/>
                  </a:path>
                </a:pathLst>
              </a:custGeom>
              <a:solidFill>
                <a:schemeClr val="accent2"/>
              </a:solidFill>
              <a:ln>
                <a:noFill/>
              </a:ln>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Freeform 48"/>
              <p:cNvSpPr>
                <a:spLocks noEditPoints="1"/>
              </p:cNvSpPr>
              <p:nvPr/>
            </p:nvSpPr>
            <p:spPr bwMode="auto">
              <a:xfrm>
                <a:off x="9419264" y="2251030"/>
                <a:ext cx="368657" cy="492265"/>
              </a:xfrm>
              <a:custGeom>
                <a:avLst/>
                <a:gdLst>
                  <a:gd name="T0" fmla="*/ 87 w 144"/>
                  <a:gd name="T1" fmla="*/ 86 h 192"/>
                  <a:gd name="T2" fmla="*/ 126 w 144"/>
                  <a:gd name="T3" fmla="*/ 119 h 192"/>
                  <a:gd name="T4" fmla="*/ 128 w 144"/>
                  <a:gd name="T5" fmla="*/ 143 h 192"/>
                  <a:gd name="T6" fmla="*/ 127 w 144"/>
                  <a:gd name="T7" fmla="*/ 145 h 192"/>
                  <a:gd name="T8" fmla="*/ 104 w 144"/>
                  <a:gd name="T9" fmla="*/ 169 h 192"/>
                  <a:gd name="T10" fmla="*/ 65 w 144"/>
                  <a:gd name="T11" fmla="*/ 171 h 192"/>
                  <a:gd name="T12" fmla="*/ 61 w 144"/>
                  <a:gd name="T13" fmla="*/ 186 h 192"/>
                  <a:gd name="T14" fmla="*/ 51 w 144"/>
                  <a:gd name="T15" fmla="*/ 191 h 192"/>
                  <a:gd name="T16" fmla="*/ 45 w 144"/>
                  <a:gd name="T17" fmla="*/ 182 h 192"/>
                  <a:gd name="T18" fmla="*/ 48 w 144"/>
                  <a:gd name="T19" fmla="*/ 167 h 192"/>
                  <a:gd name="T20" fmla="*/ 12 w 144"/>
                  <a:gd name="T21" fmla="*/ 143 h 192"/>
                  <a:gd name="T22" fmla="*/ 2 w 144"/>
                  <a:gd name="T23" fmla="*/ 113 h 192"/>
                  <a:gd name="T24" fmla="*/ 17 w 144"/>
                  <a:gd name="T25" fmla="*/ 106 h 192"/>
                  <a:gd name="T26" fmla="*/ 27 w 144"/>
                  <a:gd name="T27" fmla="*/ 118 h 192"/>
                  <a:gd name="T28" fmla="*/ 53 w 144"/>
                  <a:gd name="T29" fmla="*/ 150 h 192"/>
                  <a:gd name="T30" fmla="*/ 66 w 144"/>
                  <a:gd name="T31" fmla="*/ 99 h 192"/>
                  <a:gd name="T32" fmla="*/ 28 w 144"/>
                  <a:gd name="T33" fmla="*/ 47 h 192"/>
                  <a:gd name="T34" fmla="*/ 86 w 144"/>
                  <a:gd name="T35" fmla="*/ 20 h 192"/>
                  <a:gd name="T36" fmla="*/ 90 w 144"/>
                  <a:gd name="T37" fmla="*/ 6 h 192"/>
                  <a:gd name="T38" fmla="*/ 100 w 144"/>
                  <a:gd name="T39" fmla="*/ 1 h 192"/>
                  <a:gd name="T40" fmla="*/ 106 w 144"/>
                  <a:gd name="T41" fmla="*/ 10 h 192"/>
                  <a:gd name="T42" fmla="*/ 102 w 144"/>
                  <a:gd name="T43" fmla="*/ 25 h 192"/>
                  <a:gd name="T44" fmla="*/ 143 w 144"/>
                  <a:gd name="T45" fmla="*/ 71 h 192"/>
                  <a:gd name="T46" fmla="*/ 129 w 144"/>
                  <a:gd name="T47" fmla="*/ 77 h 192"/>
                  <a:gd name="T48" fmla="*/ 120 w 144"/>
                  <a:gd name="T49" fmla="*/ 68 h 192"/>
                  <a:gd name="T50" fmla="*/ 98 w 144"/>
                  <a:gd name="T51" fmla="*/ 41 h 192"/>
                  <a:gd name="T52" fmla="*/ 87 w 144"/>
                  <a:gd name="T53" fmla="*/ 86 h 192"/>
                  <a:gd name="T54" fmla="*/ 82 w 144"/>
                  <a:gd name="T55" fmla="*/ 37 h 192"/>
                  <a:gd name="T56" fmla="*/ 53 w 144"/>
                  <a:gd name="T57" fmla="*/ 51 h 192"/>
                  <a:gd name="T58" fmla="*/ 72 w 144"/>
                  <a:gd name="T59" fmla="*/ 78 h 192"/>
                  <a:gd name="T60" fmla="*/ 82 w 144"/>
                  <a:gd name="T61" fmla="*/ 37 h 192"/>
                  <a:gd name="T62" fmla="*/ 69 w 144"/>
                  <a:gd name="T63" fmla="*/ 154 h 192"/>
                  <a:gd name="T64" fmla="*/ 103 w 144"/>
                  <a:gd name="T65" fmla="*/ 139 h 192"/>
                  <a:gd name="T66" fmla="*/ 81 w 144"/>
                  <a:gd name="T67" fmla="*/ 108 h 192"/>
                  <a:gd name="T68" fmla="*/ 69 w 144"/>
                  <a:gd name="T69" fmla="*/ 15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92">
                    <a:moveTo>
                      <a:pt x="87" y="86"/>
                    </a:moveTo>
                    <a:cubicBezTo>
                      <a:pt x="109" y="99"/>
                      <a:pt x="120" y="107"/>
                      <a:pt x="126" y="119"/>
                    </a:cubicBezTo>
                    <a:cubicBezTo>
                      <a:pt x="129" y="126"/>
                      <a:pt x="130" y="135"/>
                      <a:pt x="128" y="143"/>
                    </a:cubicBezTo>
                    <a:cubicBezTo>
                      <a:pt x="127" y="145"/>
                      <a:pt x="127" y="145"/>
                      <a:pt x="127" y="145"/>
                    </a:cubicBezTo>
                    <a:cubicBezTo>
                      <a:pt x="125" y="154"/>
                      <a:pt x="119" y="164"/>
                      <a:pt x="104" y="169"/>
                    </a:cubicBezTo>
                    <a:cubicBezTo>
                      <a:pt x="88" y="175"/>
                      <a:pt x="73" y="173"/>
                      <a:pt x="65" y="171"/>
                    </a:cubicBezTo>
                    <a:cubicBezTo>
                      <a:pt x="61" y="186"/>
                      <a:pt x="61" y="186"/>
                      <a:pt x="61" y="186"/>
                    </a:cubicBezTo>
                    <a:cubicBezTo>
                      <a:pt x="60" y="188"/>
                      <a:pt x="59" y="192"/>
                      <a:pt x="51" y="191"/>
                    </a:cubicBezTo>
                    <a:cubicBezTo>
                      <a:pt x="44" y="189"/>
                      <a:pt x="44" y="184"/>
                      <a:pt x="45" y="182"/>
                    </a:cubicBezTo>
                    <a:cubicBezTo>
                      <a:pt x="48" y="167"/>
                      <a:pt x="48" y="167"/>
                      <a:pt x="48" y="167"/>
                    </a:cubicBezTo>
                    <a:cubicBezTo>
                      <a:pt x="41" y="165"/>
                      <a:pt x="24" y="159"/>
                      <a:pt x="12" y="143"/>
                    </a:cubicBezTo>
                    <a:cubicBezTo>
                      <a:pt x="4" y="132"/>
                      <a:pt x="0" y="119"/>
                      <a:pt x="2" y="113"/>
                    </a:cubicBezTo>
                    <a:cubicBezTo>
                      <a:pt x="4" y="107"/>
                      <a:pt x="11" y="105"/>
                      <a:pt x="17" y="106"/>
                    </a:cubicBezTo>
                    <a:cubicBezTo>
                      <a:pt x="25" y="108"/>
                      <a:pt x="26" y="114"/>
                      <a:pt x="27" y="118"/>
                    </a:cubicBezTo>
                    <a:cubicBezTo>
                      <a:pt x="28" y="127"/>
                      <a:pt x="31" y="142"/>
                      <a:pt x="53" y="150"/>
                    </a:cubicBezTo>
                    <a:cubicBezTo>
                      <a:pt x="66" y="99"/>
                      <a:pt x="66" y="99"/>
                      <a:pt x="66" y="99"/>
                    </a:cubicBezTo>
                    <a:cubicBezTo>
                      <a:pt x="46" y="88"/>
                      <a:pt x="21" y="73"/>
                      <a:pt x="28" y="47"/>
                    </a:cubicBezTo>
                    <a:cubicBezTo>
                      <a:pt x="33" y="24"/>
                      <a:pt x="57" y="15"/>
                      <a:pt x="86" y="20"/>
                    </a:cubicBezTo>
                    <a:cubicBezTo>
                      <a:pt x="90" y="6"/>
                      <a:pt x="90" y="6"/>
                      <a:pt x="90" y="6"/>
                    </a:cubicBezTo>
                    <a:cubicBezTo>
                      <a:pt x="91" y="4"/>
                      <a:pt x="93" y="0"/>
                      <a:pt x="100" y="1"/>
                    </a:cubicBezTo>
                    <a:cubicBezTo>
                      <a:pt x="107" y="3"/>
                      <a:pt x="106" y="8"/>
                      <a:pt x="106" y="10"/>
                    </a:cubicBezTo>
                    <a:cubicBezTo>
                      <a:pt x="102" y="25"/>
                      <a:pt x="102" y="25"/>
                      <a:pt x="102" y="25"/>
                    </a:cubicBezTo>
                    <a:cubicBezTo>
                      <a:pt x="142" y="37"/>
                      <a:pt x="144" y="67"/>
                      <a:pt x="143" y="71"/>
                    </a:cubicBezTo>
                    <a:cubicBezTo>
                      <a:pt x="141" y="77"/>
                      <a:pt x="135" y="79"/>
                      <a:pt x="129" y="77"/>
                    </a:cubicBezTo>
                    <a:cubicBezTo>
                      <a:pt x="122" y="75"/>
                      <a:pt x="120" y="71"/>
                      <a:pt x="120" y="68"/>
                    </a:cubicBezTo>
                    <a:cubicBezTo>
                      <a:pt x="118" y="60"/>
                      <a:pt x="116" y="49"/>
                      <a:pt x="98" y="41"/>
                    </a:cubicBezTo>
                    <a:lnTo>
                      <a:pt x="87" y="86"/>
                    </a:lnTo>
                    <a:close/>
                    <a:moveTo>
                      <a:pt x="82" y="37"/>
                    </a:moveTo>
                    <a:cubicBezTo>
                      <a:pt x="63" y="34"/>
                      <a:pt x="55" y="44"/>
                      <a:pt x="53" y="51"/>
                    </a:cubicBezTo>
                    <a:cubicBezTo>
                      <a:pt x="50" y="64"/>
                      <a:pt x="60" y="70"/>
                      <a:pt x="72" y="78"/>
                    </a:cubicBezTo>
                    <a:lnTo>
                      <a:pt x="82" y="37"/>
                    </a:lnTo>
                    <a:close/>
                    <a:moveTo>
                      <a:pt x="69" y="154"/>
                    </a:moveTo>
                    <a:cubicBezTo>
                      <a:pt x="75" y="155"/>
                      <a:pt x="98" y="157"/>
                      <a:pt x="103" y="139"/>
                    </a:cubicBezTo>
                    <a:cubicBezTo>
                      <a:pt x="106" y="125"/>
                      <a:pt x="95" y="116"/>
                      <a:pt x="81" y="108"/>
                    </a:cubicBezTo>
                    <a:lnTo>
                      <a:pt x="69" y="1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blinds(horizontal)">
                                      <p:cBhvr>
                                        <p:cTn id="13" dur="500"/>
                                        <p:tgtEl>
                                          <p:spTgt spid="39"/>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7"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图片 60"/>
          <p:cNvPicPr>
            <a:picLocks noChangeAspect="1"/>
          </p:cNvPicPr>
          <p:nvPr/>
        </p:nvPicPr>
        <p:blipFill>
          <a:blip r:embed="rId1"/>
          <a:srcRect t="8797" r="863" b="200"/>
          <a:stretch>
            <a:fillRect/>
          </a:stretch>
        </p:blipFill>
        <p:spPr>
          <a:xfrm>
            <a:off x="4460875" y="1472565"/>
            <a:ext cx="7568565" cy="4229100"/>
          </a:xfrm>
          <a:prstGeom prst="rect">
            <a:avLst/>
          </a:prstGeom>
        </p:spPr>
      </p:pic>
      <p:sp>
        <p:nvSpPr>
          <p:cNvPr id="63" name="Donut 65"/>
          <p:cNvSpPr/>
          <p:nvPr>
            <p:custDataLst>
              <p:tags r:id="rId2"/>
            </p:custDataLst>
          </p:nvPr>
        </p:nvSpPr>
        <p:spPr>
          <a:xfrm>
            <a:off x="543310" y="4046831"/>
            <a:ext cx="686928" cy="686928"/>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64" name="Freeform 66"/>
          <p:cNvSpPr>
            <a:spLocks noEditPoints="1"/>
          </p:cNvSpPr>
          <p:nvPr>
            <p:custDataLst>
              <p:tags r:id="rId3"/>
            </p:custDataLst>
          </p:nvPr>
        </p:nvSpPr>
        <p:spPr bwMode="auto">
          <a:xfrm>
            <a:off x="738397" y="4234035"/>
            <a:ext cx="296750" cy="312520"/>
          </a:xfrm>
          <a:custGeom>
            <a:avLst/>
            <a:gdLst>
              <a:gd name="T0" fmla="*/ 20 w 96"/>
              <a:gd name="T1" fmla="*/ 86 h 101"/>
              <a:gd name="T2" fmla="*/ 7 w 96"/>
              <a:gd name="T3" fmla="*/ 58 h 101"/>
              <a:gd name="T4" fmla="*/ 18 w 96"/>
              <a:gd name="T5" fmla="*/ 29 h 101"/>
              <a:gd name="T6" fmla="*/ 42 w 96"/>
              <a:gd name="T7" fmla="*/ 17 h 101"/>
              <a:gd name="T8" fmla="*/ 41 w 96"/>
              <a:gd name="T9" fmla="*/ 9 h 101"/>
              <a:gd name="T10" fmla="*/ 36 w 96"/>
              <a:gd name="T11" fmla="*/ 10 h 101"/>
              <a:gd name="T12" fmla="*/ 35 w 96"/>
              <a:gd name="T13" fmla="*/ 5 h 101"/>
              <a:gd name="T14" fmla="*/ 48 w 96"/>
              <a:gd name="T15" fmla="*/ 3 h 101"/>
              <a:gd name="T16" fmla="*/ 49 w 96"/>
              <a:gd name="T17" fmla="*/ 8 h 101"/>
              <a:gd name="T18" fmla="*/ 44 w 96"/>
              <a:gd name="T19" fmla="*/ 9 h 101"/>
              <a:gd name="T20" fmla="*/ 46 w 96"/>
              <a:gd name="T21" fmla="*/ 16 h 101"/>
              <a:gd name="T22" fmla="*/ 74 w 96"/>
              <a:gd name="T23" fmla="*/ 27 h 101"/>
              <a:gd name="T24" fmla="*/ 87 w 96"/>
              <a:gd name="T25" fmla="*/ 54 h 101"/>
              <a:gd name="T26" fmla="*/ 77 w 96"/>
              <a:gd name="T27" fmla="*/ 83 h 101"/>
              <a:gd name="T28" fmla="*/ 75 w 96"/>
              <a:gd name="T29" fmla="*/ 85 h 101"/>
              <a:gd name="T30" fmla="*/ 79 w 96"/>
              <a:gd name="T31" fmla="*/ 101 h 101"/>
              <a:gd name="T32" fmla="*/ 74 w 96"/>
              <a:gd name="T33" fmla="*/ 101 h 101"/>
              <a:gd name="T34" fmla="*/ 63 w 96"/>
              <a:gd name="T35" fmla="*/ 93 h 101"/>
              <a:gd name="T36" fmla="*/ 49 w 96"/>
              <a:gd name="T37" fmla="*/ 96 h 101"/>
              <a:gd name="T38" fmla="*/ 32 w 96"/>
              <a:gd name="T39" fmla="*/ 93 h 101"/>
              <a:gd name="T40" fmla="*/ 22 w 96"/>
              <a:gd name="T41" fmla="*/ 101 h 101"/>
              <a:gd name="T42" fmla="*/ 17 w 96"/>
              <a:gd name="T43" fmla="*/ 101 h 101"/>
              <a:gd name="T44" fmla="*/ 21 w 96"/>
              <a:gd name="T45" fmla="*/ 86 h 101"/>
              <a:gd name="T46" fmla="*/ 20 w 96"/>
              <a:gd name="T47" fmla="*/ 86 h 101"/>
              <a:gd name="T48" fmla="*/ 82 w 96"/>
              <a:gd name="T49" fmla="*/ 6 h 101"/>
              <a:gd name="T50" fmla="*/ 60 w 96"/>
              <a:gd name="T51" fmla="*/ 11 h 101"/>
              <a:gd name="T52" fmla="*/ 92 w 96"/>
              <a:gd name="T53" fmla="*/ 31 h 101"/>
              <a:gd name="T54" fmla="*/ 88 w 96"/>
              <a:gd name="T55" fmla="*/ 9 h 101"/>
              <a:gd name="T56" fmla="*/ 92 w 96"/>
              <a:gd name="T57" fmla="*/ 3 h 101"/>
              <a:gd name="T58" fmla="*/ 86 w 96"/>
              <a:gd name="T59" fmla="*/ 0 h 101"/>
              <a:gd name="T60" fmla="*/ 82 w 96"/>
              <a:gd name="T61" fmla="*/ 6 h 101"/>
              <a:gd name="T62" fmla="*/ 14 w 96"/>
              <a:gd name="T63" fmla="*/ 6 h 101"/>
              <a:gd name="T64" fmla="*/ 10 w 96"/>
              <a:gd name="T65" fmla="*/ 0 h 101"/>
              <a:gd name="T66" fmla="*/ 4 w 96"/>
              <a:gd name="T67" fmla="*/ 3 h 101"/>
              <a:gd name="T68" fmla="*/ 8 w 96"/>
              <a:gd name="T69" fmla="*/ 9 h 101"/>
              <a:gd name="T70" fmla="*/ 4 w 96"/>
              <a:gd name="T71" fmla="*/ 31 h 101"/>
              <a:gd name="T72" fmla="*/ 36 w 96"/>
              <a:gd name="T73" fmla="*/ 11 h 101"/>
              <a:gd name="T74" fmla="*/ 14 w 96"/>
              <a:gd name="T75" fmla="*/ 6 h 101"/>
              <a:gd name="T76" fmla="*/ 43 w 96"/>
              <a:gd name="T77" fmla="*/ 54 h 101"/>
              <a:gd name="T78" fmla="*/ 42 w 96"/>
              <a:gd name="T79" fmla="*/ 56 h 101"/>
              <a:gd name="T80" fmla="*/ 22 w 96"/>
              <a:gd name="T81" fmla="*/ 61 h 101"/>
              <a:gd name="T82" fmla="*/ 22 w 96"/>
              <a:gd name="T83" fmla="*/ 64 h 101"/>
              <a:gd name="T84" fmla="*/ 43 w 96"/>
              <a:gd name="T85" fmla="*/ 59 h 101"/>
              <a:gd name="T86" fmla="*/ 46 w 96"/>
              <a:gd name="T87" fmla="*/ 61 h 101"/>
              <a:gd name="T88" fmla="*/ 54 w 96"/>
              <a:gd name="T89" fmla="*/ 58 h 101"/>
              <a:gd name="T90" fmla="*/ 50 w 96"/>
              <a:gd name="T91" fmla="*/ 50 h 101"/>
              <a:gd name="T92" fmla="*/ 49 w 96"/>
              <a:gd name="T93" fmla="*/ 50 h 101"/>
              <a:gd name="T94" fmla="*/ 41 w 96"/>
              <a:gd name="T95" fmla="*/ 37 h 101"/>
              <a:gd name="T96" fmla="*/ 38 w 96"/>
              <a:gd name="T97" fmla="*/ 39 h 101"/>
              <a:gd name="T98" fmla="*/ 44 w 96"/>
              <a:gd name="T99" fmla="*/ 52 h 101"/>
              <a:gd name="T100" fmla="*/ 43 w 96"/>
              <a:gd name="T101" fmla="*/ 54 h 101"/>
              <a:gd name="T102" fmla="*/ 18 w 96"/>
              <a:gd name="T103" fmla="*/ 58 h 101"/>
              <a:gd name="T104" fmla="*/ 28 w 96"/>
              <a:gd name="T105" fmla="*/ 78 h 101"/>
              <a:gd name="T106" fmla="*/ 49 w 96"/>
              <a:gd name="T107" fmla="*/ 85 h 101"/>
              <a:gd name="T108" fmla="*/ 69 w 96"/>
              <a:gd name="T109" fmla="*/ 76 h 101"/>
              <a:gd name="T110" fmla="*/ 76 w 96"/>
              <a:gd name="T111" fmla="*/ 55 h 101"/>
              <a:gd name="T112" fmla="*/ 67 w 96"/>
              <a:gd name="T113" fmla="*/ 35 h 101"/>
              <a:gd name="T114" fmla="*/ 46 w 96"/>
              <a:gd name="T115" fmla="*/ 27 h 101"/>
              <a:gd name="T116" fmla="*/ 26 w 96"/>
              <a:gd name="T117" fmla="*/ 37 h 101"/>
              <a:gd name="T118" fmla="*/ 18 w 96"/>
              <a:gd name="T1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accent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a:solidFill>
                <a:schemeClr val="tx1">
                  <a:lumMod val="75000"/>
                  <a:lumOff val="25000"/>
                </a:schemeClr>
              </a:solidFill>
              <a:latin typeface="+mn-ea"/>
              <a:sym typeface="Arial" panose="020B0604020202020204" pitchFamily="34" charset="0"/>
            </a:endParaRPr>
          </a:p>
        </p:txBody>
      </p:sp>
      <p:grpSp>
        <p:nvGrpSpPr>
          <p:cNvPr id="84" name="组合 83"/>
          <p:cNvGrpSpPr/>
          <p:nvPr userDrawn="1">
            <p:custDataLst>
              <p:tags r:id="rId4"/>
            </p:custDataLst>
          </p:nvPr>
        </p:nvGrpSpPr>
        <p:grpSpPr>
          <a:xfrm>
            <a:off x="543429" y="1538364"/>
            <a:ext cx="687070" cy="687070"/>
            <a:chOff x="829" y="2116"/>
            <a:chExt cx="1082" cy="1082"/>
          </a:xfrm>
        </p:grpSpPr>
        <p:sp>
          <p:nvSpPr>
            <p:cNvPr id="65" name="Freeform 67"/>
            <p:cNvSpPr>
              <a:spLocks noEditPoints="1"/>
            </p:cNvSpPr>
            <p:nvPr>
              <p:custDataLst>
                <p:tags r:id="rId5"/>
              </p:custDataLst>
            </p:nvPr>
          </p:nvSpPr>
          <p:spPr bwMode="auto">
            <a:xfrm>
              <a:off x="1102" y="2423"/>
              <a:ext cx="531" cy="429"/>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accent3"/>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69" name="Donut 71"/>
            <p:cNvSpPr/>
            <p:nvPr>
              <p:custDataLst>
                <p:tags r:id="rId6"/>
              </p:custDataLst>
            </p:nvPr>
          </p:nvSpPr>
          <p:spPr>
            <a:xfrm>
              <a:off x="829" y="2116"/>
              <a:ext cx="1082" cy="1082"/>
            </a:xfrm>
            <a:prstGeom prst="donut">
              <a:avLst>
                <a:gd name="adj" fmla="val 68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grpSp>
      <p:sp>
        <p:nvSpPr>
          <p:cNvPr id="71" name="TextBox 73"/>
          <p:cNvSpPr txBox="1"/>
          <p:nvPr>
            <p:custDataLst>
              <p:tags r:id="rId7"/>
            </p:custDataLst>
          </p:nvPr>
        </p:nvSpPr>
        <p:spPr>
          <a:xfrm>
            <a:off x="1270056" y="4371164"/>
            <a:ext cx="2873153" cy="483598"/>
          </a:xfrm>
          <a:prstGeom prst="rect">
            <a:avLst/>
          </a:prstGeom>
          <a:noFill/>
        </p:spPr>
        <p:txBody>
          <a:bodyPr wrap="square" rtlCol="0">
            <a:noAutofit/>
          </a:bodyPr>
          <a:lstStyle/>
          <a:p>
            <a:pPr marL="0" indent="0" algn="l" defTabSz="0" rtl="0" eaLnBrk="1" latinLnBrk="0" hangingPunct="1">
              <a:lnSpc>
                <a:spcPct val="120000"/>
              </a:lnSpc>
              <a:spcBef>
                <a:spcPct val="0"/>
              </a:spcBef>
              <a:spcAft>
                <a:spcPct val="0"/>
              </a:spcAft>
              <a:buNone/>
            </a:pPr>
            <a:r>
              <a:rPr lang="zh-CN" altLang="en-US" sz="1100" dirty="0">
                <a:solidFill>
                  <a:schemeClr val="tx1">
                    <a:lumMod val="75000"/>
                    <a:lumOff val="25000"/>
                  </a:schemeClr>
                </a:solidFill>
                <a:latin typeface="宋体" panose="02010600030101010101" pitchFamily="2" charset="-122"/>
                <a:ea typeface="宋体" panose="02010600030101010101" pitchFamily="2" charset="-122"/>
              </a:rPr>
              <a:t>每月中旬的代码贡献量较低，呈现明显的活跃周期波动。</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72" name="TextBox 74"/>
          <p:cNvSpPr txBox="1"/>
          <p:nvPr>
            <p:custDataLst>
              <p:tags r:id="rId8"/>
            </p:custDataLst>
          </p:nvPr>
        </p:nvSpPr>
        <p:spPr>
          <a:xfrm>
            <a:off x="1270056" y="3940873"/>
            <a:ext cx="2735580" cy="336550"/>
          </a:xfrm>
          <a:prstGeom prst="rect">
            <a:avLst/>
          </a:prstGeom>
          <a:noFill/>
        </p:spPr>
        <p:txBody>
          <a:bodyPr wrap="none" rtlCol="0">
            <a:spAutoFit/>
          </a:bodyPr>
          <a:lstStyle/>
          <a:p>
            <a:pPr marL="0" indent="0" algn="l" defTabSz="0" rtl="0" eaLnBrk="1" latinLnBrk="0" hangingPunct="1">
              <a:lnSpc>
                <a:spcPct val="120000"/>
              </a:lnSpc>
              <a:spcBef>
                <a:spcPct val="0"/>
              </a:spcBef>
              <a:spcAft>
                <a:spcPct val="0"/>
              </a:spcAft>
              <a:buNone/>
            </a:pPr>
            <a:r>
              <a:rPr lang="zh-CN" altLang="en-US" sz="1325" b="1">
                <a:solidFill>
                  <a:schemeClr val="tx1">
                    <a:lumMod val="75000"/>
                    <a:lumOff val="25000"/>
                  </a:schemeClr>
                </a:solidFill>
                <a:latin typeface="宋体" panose="02010600030101010101" pitchFamily="2" charset="-122"/>
                <a:ea typeface="宋体" panose="02010600030101010101" pitchFamily="2" charset="-122"/>
              </a:rPr>
              <a:t>调查活跃周期：月中旬的贡献低谷</a:t>
            </a:r>
            <a:endParaRPr lang="zh-CN" altLang="en-US" sz="1325" b="1">
              <a:solidFill>
                <a:schemeClr val="tx1">
                  <a:lumMod val="75000"/>
                  <a:lumOff val="25000"/>
                </a:schemeClr>
              </a:solidFill>
              <a:latin typeface="宋体" panose="02010600030101010101" pitchFamily="2" charset="-122"/>
              <a:ea typeface="宋体" panose="02010600030101010101" pitchFamily="2" charset="-122"/>
            </a:endParaRPr>
          </a:p>
        </p:txBody>
      </p:sp>
      <p:sp>
        <p:nvSpPr>
          <p:cNvPr id="75" name="TextBox 77"/>
          <p:cNvSpPr txBox="1"/>
          <p:nvPr>
            <p:custDataLst>
              <p:tags r:id="rId9"/>
            </p:custDataLst>
          </p:nvPr>
        </p:nvSpPr>
        <p:spPr>
          <a:xfrm>
            <a:off x="1247620" y="1808814"/>
            <a:ext cx="2895566" cy="610833"/>
          </a:xfrm>
          <a:prstGeom prst="rect">
            <a:avLst/>
          </a:prstGeom>
          <a:noFill/>
        </p:spPr>
        <p:txBody>
          <a:bodyPr wrap="square" rtlCol="0">
            <a:noAutofit/>
          </a:bodyPr>
          <a:lstStyle/>
          <a:p>
            <a:pPr algn="l">
              <a:lnSpc>
                <a:spcPct val="120000"/>
              </a:lnSpc>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代码行变更主要集中在</a:t>
            </a: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每季度中期，通常与社区的版本开发周期吻合。</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76" name="TextBox 78"/>
          <p:cNvSpPr txBox="1"/>
          <p:nvPr>
            <p:custDataLst>
              <p:tags r:id="rId10"/>
            </p:custDataLst>
          </p:nvPr>
        </p:nvSpPr>
        <p:spPr>
          <a:xfrm>
            <a:off x="1270019" y="1472255"/>
            <a:ext cx="2895600" cy="336550"/>
          </a:xfrm>
          <a:prstGeom prst="rect">
            <a:avLst/>
          </a:prstGeom>
          <a:noFill/>
        </p:spPr>
        <p:txBody>
          <a:bodyPr wrap="none" rtlCol="0">
            <a:spAutoFit/>
          </a:bodyPr>
          <a:lstStyle/>
          <a:p>
            <a:pPr algn="l">
              <a:lnSpc>
                <a:spcPct val="120000"/>
              </a:lnSpc>
            </a:pPr>
            <a:r>
              <a:rPr lang="zh-CN" altLang="en-US" sz="1325" b="1">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技术投入：季度中期的版本开发阶段</a:t>
            </a:r>
            <a:endParaRPr lang="zh-CN" altLang="en-US" sz="1325" b="1">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79" name="Rectangle 81"/>
          <p:cNvSpPr/>
          <p:nvPr>
            <p:custDataLst>
              <p:tags r:id="rId11"/>
            </p:custDataLst>
          </p:nvPr>
        </p:nvSpPr>
        <p:spPr>
          <a:xfrm>
            <a:off x="560703" y="4756541"/>
            <a:ext cx="3536764" cy="1124209"/>
          </a:xfrm>
          <a:prstGeom prst="rect">
            <a:avLst/>
          </a:prstGeom>
        </p:spPr>
        <p:txBody>
          <a:bodyPr wrap="square">
            <a:noAutofit/>
          </a:bodyPr>
          <a:lstStyle/>
          <a:p>
            <a:pPr marL="0" indent="0" algn="l" defTabSz="0" rtl="0" eaLnBrk="1" latinLnBrk="0" hangingPunct="1">
              <a:lnSpc>
                <a:spcPct val="120000"/>
              </a:lnSpc>
              <a:spcBef>
                <a:spcPct val="0"/>
              </a:spcBef>
              <a:spcAft>
                <a:spcPct val="0"/>
              </a:spcAft>
              <a:buNone/>
            </a:pPr>
            <a:r>
              <a:rPr lang="zh-CN" altLang="en-US" sz="1100" dirty="0">
                <a:solidFill>
                  <a:schemeClr val="tx1">
                    <a:lumMod val="75000"/>
                    <a:lumOff val="25000"/>
                  </a:schemeClr>
                </a:solidFill>
                <a:latin typeface="宋体" panose="02010600030101010101" pitchFamily="2" charset="-122"/>
                <a:ea typeface="宋体" panose="02010600030101010101" pitchFamily="2" charset="-122"/>
              </a:rPr>
              <a:t>原因：</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endParaRPr>
          </a:p>
          <a:p>
            <a:pPr marL="171450" indent="-171450" algn="just" defTabSz="0" rtl="0" eaLnBrk="1" latinLnBrk="0" hangingPunct="1">
              <a:lnSpc>
                <a:spcPct val="120000"/>
              </a:lnSpc>
              <a:spcBef>
                <a:spcPct val="0"/>
              </a:spcBef>
              <a:spcAft>
                <a:spcPct val="0"/>
              </a:spcAft>
              <a:buFont typeface="Arial" panose="020B0604020202020204" pitchFamily="34" charset="0"/>
              <a:buChar char="•"/>
            </a:pPr>
            <a:r>
              <a:rPr lang="zh-CN" altLang="en-US" sz="1100" dirty="0">
                <a:solidFill>
                  <a:schemeClr val="tx1">
                    <a:lumMod val="75000"/>
                    <a:lumOff val="25000"/>
                  </a:schemeClr>
                </a:solidFill>
                <a:latin typeface="宋体" panose="02010600030101010101" pitchFamily="2" charset="-122"/>
                <a:ea typeface="宋体" panose="02010600030101010101" pitchFamily="2" charset="-122"/>
              </a:rPr>
              <a:t>低谷可能对应维护周期，开发者更多专注于代码质量检修或其他任务。</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endParaRPr>
          </a:p>
          <a:p>
            <a:pPr marL="171450" indent="-171450" algn="just" defTabSz="0" rtl="0" eaLnBrk="1" latinLnBrk="0" hangingPunct="1">
              <a:lnSpc>
                <a:spcPct val="120000"/>
              </a:lnSpc>
              <a:spcBef>
                <a:spcPct val="0"/>
              </a:spcBef>
              <a:spcAft>
                <a:spcPct val="0"/>
              </a:spcAft>
              <a:buFont typeface="Arial" panose="020B0604020202020204" pitchFamily="34" charset="0"/>
              <a:buChar char="•"/>
            </a:pPr>
            <a:r>
              <a:rPr lang="zh-CN" altLang="en-US" sz="1100" dirty="0">
                <a:solidFill>
                  <a:schemeClr val="tx1">
                    <a:lumMod val="75000"/>
                    <a:lumOff val="25000"/>
                  </a:schemeClr>
                </a:solidFill>
                <a:latin typeface="宋体" panose="02010600030101010101" pitchFamily="2" charset="-122"/>
                <a:ea typeface="宋体" panose="02010600030101010101" pitchFamily="2" charset="-122"/>
              </a:rPr>
              <a:t>此时可能存在开发人员的注意力分散或工作安排不集中。</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80" name="Rectangle 82"/>
          <p:cNvSpPr/>
          <p:nvPr>
            <p:custDataLst>
              <p:tags r:id="rId12"/>
            </p:custDataLst>
          </p:nvPr>
        </p:nvSpPr>
        <p:spPr>
          <a:xfrm>
            <a:off x="560703" y="2228498"/>
            <a:ext cx="3536771" cy="1152859"/>
          </a:xfrm>
          <a:prstGeom prst="rect">
            <a:avLst/>
          </a:prstGeom>
        </p:spPr>
        <p:txBody>
          <a:bodyPr wrap="square">
            <a:noAutofit/>
          </a:bodyPr>
          <a:lstStyle/>
          <a:p>
            <a:pPr>
              <a:lnSpc>
                <a:spcPct val="120000"/>
              </a:lnSpc>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原因：</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a:p>
            <a:pPr marL="171450" indent="-171450" algn="just">
              <a:lnSpc>
                <a:spcPct val="120000"/>
              </a:lnSpc>
              <a:buFont typeface="Arial" panose="020B0604020202020204" pitchFamily="34" charset="0"/>
              <a:buChar char="•"/>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版本开发阶段需要大量的新功能代码提交，技术团队的资源集中于此。</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a:p>
            <a:pPr marL="171450" indent="-171450" algn="just">
              <a:lnSpc>
                <a:spcPct val="120000"/>
              </a:lnSpc>
              <a:buFont typeface="Arial" panose="020B0604020202020204" pitchFamily="34" charset="0"/>
              <a:buChar char="•"/>
            </a:pPr>
            <a:r>
              <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在其他时间段，技术投入相对较低，可能处于功能规划或质量检修阶段。</a:t>
            </a:r>
            <a:endParaRPr lang="zh-CN" altLang="en-US" sz="11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83" name="文本框 82"/>
          <p:cNvSpPr txBox="1"/>
          <p:nvPr userDrawn="1"/>
        </p:nvSpPr>
        <p:spPr>
          <a:xfrm>
            <a:off x="716884" y="187280"/>
            <a:ext cx="2320290" cy="607695"/>
          </a:xfrm>
          <a:prstGeom prst="rect">
            <a:avLst/>
          </a:prstGeom>
          <a:noFill/>
        </p:spPr>
        <p:txBody>
          <a:bodyPr wrap="none" rtlCol="0" anchor="ctr">
            <a:spAutoFit/>
          </a:bodyPr>
          <a:p>
            <a:pPr algn="l">
              <a:lnSpc>
                <a:spcPct val="120000"/>
              </a:lnSpc>
            </a:pPr>
            <a:r>
              <a:rPr lang="zh-CN"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代码贡献模式</a:t>
            </a:r>
            <a:endParaRPr>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wipe(down)">
                                      <p:cBhvr>
                                        <p:cTn id="10" dur="500"/>
                                        <p:tgtEl>
                                          <p:spTgt spid="7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wipe(down)">
                                      <p:cBhvr>
                                        <p:cTn id="13" dur="500"/>
                                        <p:tgtEl>
                                          <p:spTgt spid="6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wipe(down)">
                                      <p:cBhvr>
                                        <p:cTn id="19" dur="500"/>
                                        <p:tgtEl>
                                          <p:spTgt spid="8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wipe(down)">
                                      <p:cBhvr>
                                        <p:cTn id="22" dur="500"/>
                                        <p:tgtEl>
                                          <p:spTgt spid="7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wipe(down)">
                                      <p:cBhvr>
                                        <p:cTn id="25" dur="500"/>
                                        <p:tgtEl>
                                          <p:spTgt spid="7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down)">
                                      <p:cBhvr>
                                        <p:cTn id="28" dur="500"/>
                                        <p:tgtEl>
                                          <p:spTgt spid="7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down)">
                                      <p:cBhvr>
                                        <p:cTn id="31" dur="500"/>
                                        <p:tgtEl>
                                          <p:spTgt spid="79"/>
                                        </p:tgtEl>
                                      </p:cBhvr>
                                    </p:animEffect>
                                  </p:childTnLst>
                                </p:cTn>
                              </p:par>
                              <p:par>
                                <p:cTn id="32" presetID="3" presetClass="entr" presetSubtype="10" fill="hold"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blinds(horizontal)">
                                      <p:cBhvr>
                                        <p:cTn id="3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64" grpId="0" bldLvl="0" animBg="1"/>
      <p:bldP spid="63" grpId="0" bldLvl="0" animBg="1"/>
      <p:bldP spid="80" grpId="0"/>
      <p:bldP spid="75" grpId="0"/>
      <p:bldP spid="71" grpId="0"/>
      <p:bldP spid="76" grpId="0"/>
      <p:bldP spid="7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文本框 82"/>
          <p:cNvSpPr txBox="1"/>
          <p:nvPr userDrawn="1"/>
        </p:nvSpPr>
        <p:spPr>
          <a:xfrm>
            <a:off x="619872" y="185640"/>
            <a:ext cx="2849796" cy="607695"/>
          </a:xfrm>
          <a:prstGeom prst="rect">
            <a:avLst/>
          </a:prstGeom>
          <a:noFill/>
        </p:spPr>
        <p:txBody>
          <a:bodyPr wrap="square" rtlCol="0" anchor="ctr">
            <a:noAutofit/>
          </a:bodyPr>
          <a:p>
            <a:pPr algn="l">
              <a:lnSpc>
                <a:spcPct val="120000"/>
              </a:lnSpc>
            </a:pPr>
            <a:r>
              <a:rPr lang="zh-CN" altLang="en-US" sz="24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代码贡献模式建议</a:t>
            </a:r>
            <a:endParaRPr sz="1400">
              <a:latin typeface="宋体" panose="02010600030101010101" pitchFamily="2" charset="-122"/>
              <a:ea typeface="宋体" panose="02010600030101010101" pitchFamily="2" charset="-122"/>
            </a:endParaRPr>
          </a:p>
        </p:txBody>
      </p:sp>
      <p:sp>
        <p:nvSpPr>
          <p:cNvPr id="115" name="TextBox 65"/>
          <p:cNvSpPr txBox="1"/>
          <p:nvPr/>
        </p:nvSpPr>
        <p:spPr>
          <a:xfrm>
            <a:off x="5898767" y="1949595"/>
            <a:ext cx="4367721" cy="829945"/>
          </a:xfrm>
          <a:prstGeom prst="rect">
            <a:avLst/>
          </a:prstGeom>
          <a:noFill/>
        </p:spPr>
        <p:txBody>
          <a:bodyPr wrap="square">
            <a:noAutofit/>
          </a:bodyPr>
          <a:p>
            <a:pPr marL="171450" indent="-171450">
              <a:buFont typeface="Arial" panose="020B0604020202020204" pitchFamily="34" charset="0"/>
              <a:buChar char="•"/>
              <a:defRPr/>
            </a:pP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在关键开发阶段引入自动化测试工具，提升代码提交后的质量检查效率。</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marL="171450" indent="-171450">
              <a:buFont typeface="Arial" panose="020B0604020202020204" pitchFamily="34" charset="0"/>
              <a:buChar char="•"/>
              <a:defRPr/>
            </a:pP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使用持续集成</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持续部署（</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CI/CD</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）工具，减少人工测试的时间成本。</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116" name="TextBox 66"/>
          <p:cNvSpPr txBox="1"/>
          <p:nvPr/>
        </p:nvSpPr>
        <p:spPr>
          <a:xfrm>
            <a:off x="5893052" y="1537566"/>
            <a:ext cx="1943735" cy="414020"/>
          </a:xfrm>
          <a:prstGeom prst="rect">
            <a:avLst/>
          </a:prstGeom>
          <a:noFill/>
        </p:spPr>
        <p:txBody>
          <a:bodyPr wrap="square" rtlCol="0" anchor="ctr">
            <a:spAutoFit/>
          </a:bodyPr>
          <a:p>
            <a:pPr>
              <a:lnSpc>
                <a:spcPct val="150000"/>
              </a:lnSpc>
            </a:pPr>
            <a:r>
              <a:rPr lang="zh-CN" altLang="en-US" sz="1400" b="1" dirty="0">
                <a:solidFill>
                  <a:schemeClr val="accent1"/>
                </a:solidFill>
                <a:latin typeface="宋体" panose="02010600030101010101" pitchFamily="2" charset="-122"/>
                <a:ea typeface="宋体" panose="02010600030101010101" pitchFamily="2" charset="-122"/>
                <a:cs typeface="Clear Sans" panose="020B0503030202020304" pitchFamily="34" charset="0"/>
                <a:sym typeface="Arial" panose="020B0604020202020204" pitchFamily="34" charset="0"/>
              </a:rPr>
              <a:t>引入自动化工具</a:t>
            </a:r>
            <a:endParaRPr lang="zh-CN" altLang="en-US" sz="1400" b="1" dirty="0">
              <a:solidFill>
                <a:schemeClr val="accent1"/>
              </a:solidFill>
              <a:latin typeface="宋体" panose="02010600030101010101" pitchFamily="2" charset="-122"/>
              <a:ea typeface="宋体" panose="02010600030101010101" pitchFamily="2" charset="-122"/>
              <a:cs typeface="Clear Sans" panose="020B0503030202020304" pitchFamily="34" charset="0"/>
              <a:sym typeface="Arial" panose="020B0604020202020204" pitchFamily="34" charset="0"/>
            </a:endParaRPr>
          </a:p>
        </p:txBody>
      </p:sp>
      <p:grpSp>
        <p:nvGrpSpPr>
          <p:cNvPr id="117" name="Group 76"/>
          <p:cNvGrpSpPr/>
          <p:nvPr/>
        </p:nvGrpSpPr>
        <p:grpSpPr>
          <a:xfrm rot="0">
            <a:off x="5230868" y="1969565"/>
            <a:ext cx="432575" cy="409274"/>
            <a:chOff x="4411266" y="2303265"/>
            <a:chExt cx="325040" cy="315154"/>
          </a:xfrm>
          <a:solidFill>
            <a:srgbClr val="F69C15"/>
          </a:solidFill>
        </p:grpSpPr>
        <p:sp>
          <p:nvSpPr>
            <p:cNvPr id="118"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solidFill>
              <a:schemeClr val="accent1"/>
            </a:solidFill>
            <a:ln>
              <a:noFill/>
            </a:ln>
          </p:spPr>
          <p:txBody>
            <a:bodyPr lIns="0" tIns="0" rIns="0" bIns="0"/>
            <a:p>
              <a:endParaRPr lang="en-US" sz="1705">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119"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solidFill>
              <a:schemeClr val="accent1"/>
            </a:solidFill>
            <a:ln>
              <a:noFill/>
            </a:ln>
          </p:spPr>
          <p:txBody>
            <a:bodyPr lIns="0" tIns="0" rIns="0" bIns="0"/>
            <a:p>
              <a:endParaRPr lang="en-US" sz="1705">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grpSp>
      <p:sp>
        <p:nvSpPr>
          <p:cNvPr id="122" name="TextBox 68"/>
          <p:cNvSpPr txBox="1"/>
          <p:nvPr/>
        </p:nvSpPr>
        <p:spPr>
          <a:xfrm>
            <a:off x="5956644" y="3458964"/>
            <a:ext cx="4309885" cy="829945"/>
          </a:xfrm>
          <a:prstGeom prst="rect">
            <a:avLst/>
          </a:prstGeom>
          <a:noFill/>
        </p:spPr>
        <p:txBody>
          <a:bodyPr wrap="square">
            <a:noAutofit/>
          </a:bodyPr>
          <a:p>
            <a:pPr marL="171450" indent="-171450">
              <a:buFont typeface="Arial" panose="020B0604020202020204" pitchFamily="34" charset="0"/>
              <a:buChar char="•"/>
              <a:defRPr/>
            </a:pP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Clear Sans Light" panose="020B0303030202020304" pitchFamily="34" charset="0"/>
                <a:sym typeface="Arial" panose="020B0604020202020204" pitchFamily="34" charset="0"/>
              </a:rPr>
              <a:t>在版本开发阶段，引入代码审查和团队协作工具，降低团队间的沟通成本。</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Clear Sans Light" panose="020B0303030202020304" pitchFamily="34" charset="0"/>
              <a:sym typeface="Arial" panose="020B0604020202020204" pitchFamily="34" charset="0"/>
            </a:endParaRPr>
          </a:p>
          <a:p>
            <a:pPr marL="171450" indent="-171450">
              <a:buFont typeface="Arial" panose="020B0604020202020204" pitchFamily="34" charset="0"/>
              <a:buChar char="•"/>
              <a:defRPr/>
            </a:pP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Clear Sans Light" panose="020B0303030202020304" pitchFamily="34" charset="0"/>
                <a:sym typeface="Arial" panose="020B0604020202020204" pitchFamily="34" charset="0"/>
              </a:rPr>
              <a:t>提供代码提交模板，统一代码风格和质量标准，减少后期调整的负担。</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Clear Sans Light" panose="020B0303030202020304" pitchFamily="34" charset="0"/>
              <a:sym typeface="Arial" panose="020B0604020202020204" pitchFamily="34" charset="0"/>
            </a:endParaRPr>
          </a:p>
        </p:txBody>
      </p:sp>
      <p:sp>
        <p:nvSpPr>
          <p:cNvPr id="123" name="TextBox 69"/>
          <p:cNvSpPr txBox="1"/>
          <p:nvPr/>
        </p:nvSpPr>
        <p:spPr>
          <a:xfrm>
            <a:off x="5950929" y="3055632"/>
            <a:ext cx="1943735" cy="414020"/>
          </a:xfrm>
          <a:prstGeom prst="rect">
            <a:avLst/>
          </a:prstGeom>
          <a:noFill/>
        </p:spPr>
        <p:txBody>
          <a:bodyPr wrap="square" rtlCol="0" anchor="ctr">
            <a:spAutoFit/>
          </a:bodyPr>
          <a:p>
            <a:pPr>
              <a:lnSpc>
                <a:spcPct val="150000"/>
              </a:lnSpc>
            </a:pPr>
            <a:r>
              <a:rPr lang="zh-CN" altLang="en-US" sz="1400" b="1" dirty="0">
                <a:solidFill>
                  <a:schemeClr val="accent2"/>
                </a:solidFill>
                <a:latin typeface="宋体" panose="02010600030101010101" pitchFamily="2" charset="-122"/>
                <a:ea typeface="宋体" panose="02010600030101010101" pitchFamily="2" charset="-122"/>
                <a:cs typeface="Clear Sans" panose="020B0503030202020304" pitchFamily="34" charset="0"/>
                <a:sym typeface="Arial" panose="020B0604020202020204" pitchFamily="34" charset="0"/>
              </a:rPr>
              <a:t>提升协作效率</a:t>
            </a:r>
            <a:endParaRPr lang="zh-CN" altLang="en-US" sz="1400" b="1" dirty="0">
              <a:solidFill>
                <a:schemeClr val="accent2"/>
              </a:solidFill>
              <a:latin typeface="宋体" panose="02010600030101010101" pitchFamily="2" charset="-122"/>
              <a:ea typeface="宋体" panose="02010600030101010101" pitchFamily="2" charset="-122"/>
              <a:cs typeface="Clear Sans" panose="020B0503030202020304" pitchFamily="34" charset="0"/>
              <a:sym typeface="Arial" panose="020B0604020202020204" pitchFamily="34" charset="0"/>
            </a:endParaRPr>
          </a:p>
        </p:txBody>
      </p:sp>
      <p:sp>
        <p:nvSpPr>
          <p:cNvPr id="127" name="TextBox 71"/>
          <p:cNvSpPr txBox="1"/>
          <p:nvPr/>
        </p:nvSpPr>
        <p:spPr>
          <a:xfrm>
            <a:off x="5898727" y="5079635"/>
            <a:ext cx="4367802" cy="829945"/>
          </a:xfrm>
          <a:prstGeom prst="rect">
            <a:avLst/>
          </a:prstGeom>
          <a:noFill/>
        </p:spPr>
        <p:txBody>
          <a:bodyPr wrap="square">
            <a:noAutofit/>
          </a:bodyPr>
          <a:p>
            <a:pPr marL="171450" indent="-171450">
              <a:buFont typeface="Arial" panose="020B0604020202020204" pitchFamily="34" charset="0"/>
              <a:buChar char="•"/>
              <a:defRPr/>
            </a:pP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Clear Sans Light" panose="020B0303030202020304" pitchFamily="34" charset="0"/>
                <a:sym typeface="Arial" panose="020B0604020202020204" pitchFamily="34" charset="0"/>
              </a:rPr>
              <a:t>在季度中期的高峰阶段提前规划开发资源，确保功能开发按时完成。</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Clear Sans Light" panose="020B0303030202020304" pitchFamily="34" charset="0"/>
              <a:sym typeface="Arial" panose="020B0604020202020204" pitchFamily="34" charset="0"/>
            </a:endParaRPr>
          </a:p>
          <a:p>
            <a:pPr marL="171450" indent="-171450">
              <a:buFont typeface="Arial" panose="020B0604020202020204" pitchFamily="34" charset="0"/>
              <a:buChar char="•"/>
              <a:defRPr/>
            </a:pP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Clear Sans Light" panose="020B0303030202020304" pitchFamily="34" charset="0"/>
                <a:sym typeface="Arial" panose="020B0604020202020204" pitchFamily="34" charset="0"/>
              </a:rPr>
              <a:t>针对月中旬的低谷期，安排专项代码优化或技术债务清理工作，保持技术投入的稳定性。</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Clear Sans Light" panose="020B0303030202020304" pitchFamily="34" charset="0"/>
              <a:sym typeface="Arial" panose="020B0604020202020204" pitchFamily="34" charset="0"/>
            </a:endParaRPr>
          </a:p>
        </p:txBody>
      </p:sp>
      <p:sp>
        <p:nvSpPr>
          <p:cNvPr id="128" name="TextBox 72"/>
          <p:cNvSpPr txBox="1"/>
          <p:nvPr/>
        </p:nvSpPr>
        <p:spPr>
          <a:xfrm>
            <a:off x="5893012" y="4641518"/>
            <a:ext cx="1943735" cy="414020"/>
          </a:xfrm>
          <a:prstGeom prst="rect">
            <a:avLst/>
          </a:prstGeom>
          <a:noFill/>
        </p:spPr>
        <p:txBody>
          <a:bodyPr wrap="square" rtlCol="0" anchor="ctr">
            <a:spAutoFit/>
          </a:bodyPr>
          <a:p>
            <a:pPr>
              <a:lnSpc>
                <a:spcPct val="150000"/>
              </a:lnSpc>
            </a:pPr>
            <a:r>
              <a:rPr lang="zh-CN" altLang="en-US" sz="1400" b="1" dirty="0">
                <a:solidFill>
                  <a:schemeClr val="accent3"/>
                </a:solidFill>
                <a:latin typeface="宋体" panose="02010600030101010101" pitchFamily="2" charset="-122"/>
                <a:ea typeface="宋体" panose="02010600030101010101" pitchFamily="2" charset="-122"/>
                <a:cs typeface="Clear Sans" panose="020B0503030202020304" pitchFamily="34" charset="0"/>
                <a:sym typeface="Arial" panose="020B0604020202020204" pitchFamily="34" charset="0"/>
              </a:rPr>
              <a:t>优化开发资源分配</a:t>
            </a:r>
            <a:endParaRPr lang="zh-CN" altLang="en-US" sz="1400" b="1" dirty="0">
              <a:solidFill>
                <a:schemeClr val="accent3"/>
              </a:solidFill>
              <a:latin typeface="宋体" panose="02010600030101010101" pitchFamily="2" charset="-122"/>
              <a:ea typeface="宋体" panose="02010600030101010101" pitchFamily="2" charset="-122"/>
              <a:cs typeface="Clear Sans" panose="020B0503030202020304" pitchFamily="34" charset="0"/>
              <a:sym typeface="Arial" panose="020B0604020202020204" pitchFamily="34" charset="0"/>
            </a:endParaRPr>
          </a:p>
        </p:txBody>
      </p:sp>
      <p:sp>
        <p:nvSpPr>
          <p:cNvPr id="129" name="AutoShape 38"/>
          <p:cNvSpPr/>
          <p:nvPr/>
        </p:nvSpPr>
        <p:spPr bwMode="auto">
          <a:xfrm>
            <a:off x="5173722" y="4980848"/>
            <a:ext cx="467360" cy="470535"/>
          </a:xfrm>
          <a:custGeom>
            <a:avLst/>
            <a:gdLst>
              <a:gd name="T0" fmla="*/ 16241 w 21600"/>
              <a:gd name="T1" fmla="*/ 491 h 21600"/>
              <a:gd name="T2" fmla="*/ 15753 w 21600"/>
              <a:gd name="T3" fmla="*/ 0 h 21600"/>
              <a:gd name="T4" fmla="*/ 5847 w 21600"/>
              <a:gd name="T5" fmla="*/ 0 h 21600"/>
              <a:gd name="T6" fmla="*/ 5359 w 21600"/>
              <a:gd name="T7" fmla="*/ 491 h 21600"/>
              <a:gd name="T8" fmla="*/ 5359 w 21600"/>
              <a:gd name="T9" fmla="*/ 5400 h 21600"/>
              <a:gd name="T10" fmla="*/ 16241 w 21600"/>
              <a:gd name="T11" fmla="*/ 5400 h 21600"/>
              <a:gd name="T12" fmla="*/ 16241 w 21600"/>
              <a:gd name="T13" fmla="*/ 491 h 21600"/>
              <a:gd name="T14" fmla="*/ 16403 w 21600"/>
              <a:gd name="T15" fmla="*/ 16691 h 21600"/>
              <a:gd name="T16" fmla="*/ 15916 w 21600"/>
              <a:gd name="T17" fmla="*/ 16364 h 21600"/>
              <a:gd name="T18" fmla="*/ 5684 w 21600"/>
              <a:gd name="T19" fmla="*/ 16364 h 21600"/>
              <a:gd name="T20" fmla="*/ 5197 w 21600"/>
              <a:gd name="T21" fmla="*/ 16691 h 21600"/>
              <a:gd name="T22" fmla="*/ 3573 w 21600"/>
              <a:gd name="T23" fmla="*/ 21109 h 21600"/>
              <a:gd name="T24" fmla="*/ 3735 w 21600"/>
              <a:gd name="T25" fmla="*/ 21436 h 21600"/>
              <a:gd name="T26" fmla="*/ 4060 w 21600"/>
              <a:gd name="T27" fmla="*/ 21600 h 21600"/>
              <a:gd name="T28" fmla="*/ 17540 w 21600"/>
              <a:gd name="T29" fmla="*/ 21600 h 21600"/>
              <a:gd name="T30" fmla="*/ 17865 w 21600"/>
              <a:gd name="T31" fmla="*/ 21436 h 21600"/>
              <a:gd name="T32" fmla="*/ 18027 w 21600"/>
              <a:gd name="T33" fmla="*/ 21109 h 21600"/>
              <a:gd name="T34" fmla="*/ 16403 w 21600"/>
              <a:gd name="T35" fmla="*/ 16691 h 21600"/>
              <a:gd name="T36" fmla="*/ 4872 w 21600"/>
              <a:gd name="T37" fmla="*/ 9164 h 21600"/>
              <a:gd name="T38" fmla="*/ 4872 w 21600"/>
              <a:gd name="T39" fmla="*/ 10964 h 21600"/>
              <a:gd name="T40" fmla="*/ 16565 w 21600"/>
              <a:gd name="T41" fmla="*/ 10964 h 21600"/>
              <a:gd name="T42" fmla="*/ 16565 w 21600"/>
              <a:gd name="T43" fmla="*/ 9164 h 21600"/>
              <a:gd name="T44" fmla="*/ 15266 w 21600"/>
              <a:gd name="T45" fmla="*/ 6545 h 21600"/>
              <a:gd name="T46" fmla="*/ 6334 w 21600"/>
              <a:gd name="T47" fmla="*/ 6545 h 21600"/>
              <a:gd name="T48" fmla="*/ 4872 w 21600"/>
              <a:gd name="T49" fmla="*/ 9164 h 21600"/>
              <a:gd name="T50" fmla="*/ 10719 w 21600"/>
              <a:gd name="T51" fmla="*/ 8345 h 21600"/>
              <a:gd name="T52" fmla="*/ 12505 w 21600"/>
              <a:gd name="T53" fmla="*/ 9164 h 21600"/>
              <a:gd name="T54" fmla="*/ 10719 w 21600"/>
              <a:gd name="T55" fmla="*/ 10145 h 21600"/>
              <a:gd name="T56" fmla="*/ 9095 w 21600"/>
              <a:gd name="T57" fmla="*/ 9164 h 21600"/>
              <a:gd name="T58" fmla="*/ 10719 w 21600"/>
              <a:gd name="T59" fmla="*/ 8345 h 21600"/>
              <a:gd name="T60" fmla="*/ 19326 w 21600"/>
              <a:gd name="T61" fmla="*/ 6545 h 21600"/>
              <a:gd name="T62" fmla="*/ 16403 w 21600"/>
              <a:gd name="T63" fmla="*/ 6545 h 21600"/>
              <a:gd name="T64" fmla="*/ 17540 w 21600"/>
              <a:gd name="T65" fmla="*/ 8836 h 21600"/>
              <a:gd name="T66" fmla="*/ 17540 w 21600"/>
              <a:gd name="T67" fmla="*/ 8836 h 21600"/>
              <a:gd name="T68" fmla="*/ 17702 w 21600"/>
              <a:gd name="T69" fmla="*/ 9000 h 21600"/>
              <a:gd name="T70" fmla="*/ 17702 w 21600"/>
              <a:gd name="T71" fmla="*/ 11455 h 21600"/>
              <a:gd name="T72" fmla="*/ 17215 w 21600"/>
              <a:gd name="T73" fmla="*/ 11945 h 21600"/>
              <a:gd name="T74" fmla="*/ 4385 w 21600"/>
              <a:gd name="T75" fmla="*/ 11945 h 21600"/>
              <a:gd name="T76" fmla="*/ 3898 w 21600"/>
              <a:gd name="T77" fmla="*/ 11455 h 21600"/>
              <a:gd name="T78" fmla="*/ 3898 w 21600"/>
              <a:gd name="T79" fmla="*/ 9000 h 21600"/>
              <a:gd name="T80" fmla="*/ 4060 w 21600"/>
              <a:gd name="T81" fmla="*/ 8836 h 21600"/>
              <a:gd name="T82" fmla="*/ 5197 w 21600"/>
              <a:gd name="T83" fmla="*/ 6545 h 21600"/>
              <a:gd name="T84" fmla="*/ 2274 w 21600"/>
              <a:gd name="T85" fmla="*/ 6545 h 21600"/>
              <a:gd name="T86" fmla="*/ 0 w 21600"/>
              <a:gd name="T87" fmla="*/ 8836 h 21600"/>
              <a:gd name="T88" fmla="*/ 0 w 21600"/>
              <a:gd name="T89" fmla="*/ 16527 h 21600"/>
              <a:gd name="T90" fmla="*/ 2274 w 21600"/>
              <a:gd name="T91" fmla="*/ 18818 h 21600"/>
              <a:gd name="T92" fmla="*/ 3086 w 21600"/>
              <a:gd name="T93" fmla="*/ 18818 h 21600"/>
              <a:gd name="T94" fmla="*/ 4060 w 21600"/>
              <a:gd name="T95" fmla="*/ 16200 h 21600"/>
              <a:gd name="T96" fmla="*/ 5684 w 21600"/>
              <a:gd name="T97" fmla="*/ 15055 h 21600"/>
              <a:gd name="T98" fmla="*/ 15916 w 21600"/>
              <a:gd name="T99" fmla="*/ 15055 h 21600"/>
              <a:gd name="T100" fmla="*/ 17540 w 21600"/>
              <a:gd name="T101" fmla="*/ 16200 h 21600"/>
              <a:gd name="T102" fmla="*/ 18514 w 21600"/>
              <a:gd name="T103" fmla="*/ 18818 h 21600"/>
              <a:gd name="T104" fmla="*/ 19326 w 21600"/>
              <a:gd name="T105" fmla="*/ 18818 h 21600"/>
              <a:gd name="T106" fmla="*/ 21600 w 21600"/>
              <a:gd name="T107" fmla="*/ 16527 h 21600"/>
              <a:gd name="T108" fmla="*/ 21600 w 21600"/>
              <a:gd name="T109" fmla="*/ 8836 h 21600"/>
              <a:gd name="T110" fmla="*/ 19326 w 21600"/>
              <a:gd name="T111" fmla="*/ 6545 h 21600"/>
              <a:gd name="T112" fmla="*/ 19326 w 21600"/>
              <a:gd name="T113" fmla="*/ 6545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600" h="21600">
                <a:moveTo>
                  <a:pt x="16241" y="491"/>
                </a:moveTo>
                <a:cubicBezTo>
                  <a:pt x="16241" y="164"/>
                  <a:pt x="16078" y="0"/>
                  <a:pt x="15753" y="0"/>
                </a:cubicBezTo>
                <a:cubicBezTo>
                  <a:pt x="5847" y="0"/>
                  <a:pt x="5847" y="0"/>
                  <a:pt x="5847" y="0"/>
                </a:cubicBezTo>
                <a:cubicBezTo>
                  <a:pt x="5522" y="0"/>
                  <a:pt x="5359" y="164"/>
                  <a:pt x="5359" y="491"/>
                </a:cubicBezTo>
                <a:cubicBezTo>
                  <a:pt x="5359" y="5400"/>
                  <a:pt x="5359" y="5400"/>
                  <a:pt x="5359" y="5400"/>
                </a:cubicBezTo>
                <a:cubicBezTo>
                  <a:pt x="16241" y="5400"/>
                  <a:pt x="16241" y="5400"/>
                  <a:pt x="16241" y="5400"/>
                </a:cubicBezTo>
                <a:lnTo>
                  <a:pt x="16241" y="491"/>
                </a:lnTo>
                <a:close/>
                <a:moveTo>
                  <a:pt x="16403" y="16691"/>
                </a:moveTo>
                <a:cubicBezTo>
                  <a:pt x="16241" y="16527"/>
                  <a:pt x="16078" y="16364"/>
                  <a:pt x="15916" y="16364"/>
                </a:cubicBezTo>
                <a:cubicBezTo>
                  <a:pt x="5684" y="16364"/>
                  <a:pt x="5684" y="16364"/>
                  <a:pt x="5684" y="16364"/>
                </a:cubicBezTo>
                <a:cubicBezTo>
                  <a:pt x="5522" y="16364"/>
                  <a:pt x="5359" y="16527"/>
                  <a:pt x="5197" y="16691"/>
                </a:cubicBezTo>
                <a:cubicBezTo>
                  <a:pt x="3573" y="21109"/>
                  <a:pt x="3573" y="21109"/>
                  <a:pt x="3573" y="21109"/>
                </a:cubicBezTo>
                <a:cubicBezTo>
                  <a:pt x="3573" y="21273"/>
                  <a:pt x="3573" y="21273"/>
                  <a:pt x="3735" y="21436"/>
                </a:cubicBezTo>
                <a:cubicBezTo>
                  <a:pt x="3735" y="21600"/>
                  <a:pt x="3898" y="21600"/>
                  <a:pt x="4060" y="21600"/>
                </a:cubicBezTo>
                <a:cubicBezTo>
                  <a:pt x="17540" y="21600"/>
                  <a:pt x="17540" y="21600"/>
                  <a:pt x="17540" y="21600"/>
                </a:cubicBezTo>
                <a:cubicBezTo>
                  <a:pt x="17702" y="21600"/>
                  <a:pt x="17865" y="21600"/>
                  <a:pt x="17865" y="21436"/>
                </a:cubicBezTo>
                <a:cubicBezTo>
                  <a:pt x="18027" y="21273"/>
                  <a:pt x="18027" y="21273"/>
                  <a:pt x="18027" y="21109"/>
                </a:cubicBezTo>
                <a:lnTo>
                  <a:pt x="16403" y="16691"/>
                </a:lnTo>
                <a:close/>
                <a:moveTo>
                  <a:pt x="4872" y="9164"/>
                </a:moveTo>
                <a:cubicBezTo>
                  <a:pt x="4872" y="10964"/>
                  <a:pt x="4872" y="10964"/>
                  <a:pt x="4872" y="10964"/>
                </a:cubicBezTo>
                <a:cubicBezTo>
                  <a:pt x="16565" y="10964"/>
                  <a:pt x="16565" y="10964"/>
                  <a:pt x="16565" y="10964"/>
                </a:cubicBezTo>
                <a:cubicBezTo>
                  <a:pt x="16565" y="9164"/>
                  <a:pt x="16565" y="9164"/>
                  <a:pt x="16565" y="9164"/>
                </a:cubicBezTo>
                <a:cubicBezTo>
                  <a:pt x="16565" y="9164"/>
                  <a:pt x="15266" y="6545"/>
                  <a:pt x="15266" y="6545"/>
                </a:cubicBezTo>
                <a:cubicBezTo>
                  <a:pt x="6334" y="6545"/>
                  <a:pt x="6334" y="6545"/>
                  <a:pt x="6334" y="6545"/>
                </a:cubicBezTo>
                <a:cubicBezTo>
                  <a:pt x="6334" y="6545"/>
                  <a:pt x="4872" y="9164"/>
                  <a:pt x="4872" y="9164"/>
                </a:cubicBezTo>
                <a:close/>
                <a:moveTo>
                  <a:pt x="10719" y="8345"/>
                </a:moveTo>
                <a:cubicBezTo>
                  <a:pt x="11693" y="8345"/>
                  <a:pt x="12505" y="8673"/>
                  <a:pt x="12505" y="9164"/>
                </a:cubicBezTo>
                <a:cubicBezTo>
                  <a:pt x="12505" y="9655"/>
                  <a:pt x="11693" y="10145"/>
                  <a:pt x="10719" y="10145"/>
                </a:cubicBezTo>
                <a:cubicBezTo>
                  <a:pt x="9907" y="10145"/>
                  <a:pt x="9095" y="9655"/>
                  <a:pt x="9095" y="9164"/>
                </a:cubicBezTo>
                <a:cubicBezTo>
                  <a:pt x="9095" y="8673"/>
                  <a:pt x="9907" y="8345"/>
                  <a:pt x="10719" y="8345"/>
                </a:cubicBezTo>
                <a:close/>
                <a:moveTo>
                  <a:pt x="19326" y="6545"/>
                </a:moveTo>
                <a:cubicBezTo>
                  <a:pt x="16403" y="6545"/>
                  <a:pt x="16403" y="6545"/>
                  <a:pt x="16403" y="6545"/>
                </a:cubicBezTo>
                <a:cubicBezTo>
                  <a:pt x="17540" y="8836"/>
                  <a:pt x="17540" y="8836"/>
                  <a:pt x="17540" y="8836"/>
                </a:cubicBezTo>
                <a:cubicBezTo>
                  <a:pt x="17540" y="8836"/>
                  <a:pt x="17540" y="8836"/>
                  <a:pt x="17540" y="8836"/>
                </a:cubicBezTo>
                <a:cubicBezTo>
                  <a:pt x="17702" y="8836"/>
                  <a:pt x="17702" y="8836"/>
                  <a:pt x="17702" y="9000"/>
                </a:cubicBezTo>
                <a:cubicBezTo>
                  <a:pt x="17702" y="9000"/>
                  <a:pt x="17702" y="11455"/>
                  <a:pt x="17702" y="11455"/>
                </a:cubicBezTo>
                <a:cubicBezTo>
                  <a:pt x="17702" y="11782"/>
                  <a:pt x="17540" y="11945"/>
                  <a:pt x="17215" y="11945"/>
                </a:cubicBezTo>
                <a:cubicBezTo>
                  <a:pt x="4385" y="11945"/>
                  <a:pt x="4385" y="11945"/>
                  <a:pt x="4385" y="11945"/>
                </a:cubicBezTo>
                <a:cubicBezTo>
                  <a:pt x="4060" y="11945"/>
                  <a:pt x="3898" y="11782"/>
                  <a:pt x="3898" y="11455"/>
                </a:cubicBezTo>
                <a:cubicBezTo>
                  <a:pt x="3898" y="11455"/>
                  <a:pt x="3898" y="9164"/>
                  <a:pt x="3898" y="9000"/>
                </a:cubicBezTo>
                <a:cubicBezTo>
                  <a:pt x="3898" y="8836"/>
                  <a:pt x="3898" y="8836"/>
                  <a:pt x="4060" y="8836"/>
                </a:cubicBezTo>
                <a:cubicBezTo>
                  <a:pt x="5197" y="6545"/>
                  <a:pt x="5197" y="6545"/>
                  <a:pt x="5197" y="6545"/>
                </a:cubicBezTo>
                <a:cubicBezTo>
                  <a:pt x="2274" y="6545"/>
                  <a:pt x="2274" y="6545"/>
                  <a:pt x="2274" y="6545"/>
                </a:cubicBezTo>
                <a:cubicBezTo>
                  <a:pt x="974" y="6545"/>
                  <a:pt x="0" y="7691"/>
                  <a:pt x="0" y="8836"/>
                </a:cubicBezTo>
                <a:cubicBezTo>
                  <a:pt x="0" y="16527"/>
                  <a:pt x="0" y="16527"/>
                  <a:pt x="0" y="16527"/>
                </a:cubicBezTo>
                <a:cubicBezTo>
                  <a:pt x="0" y="17836"/>
                  <a:pt x="974" y="18818"/>
                  <a:pt x="2274" y="18818"/>
                </a:cubicBezTo>
                <a:cubicBezTo>
                  <a:pt x="3086" y="18818"/>
                  <a:pt x="3086" y="18818"/>
                  <a:pt x="3086" y="18818"/>
                </a:cubicBezTo>
                <a:cubicBezTo>
                  <a:pt x="4060" y="16200"/>
                  <a:pt x="4060" y="16200"/>
                  <a:pt x="4060" y="16200"/>
                </a:cubicBezTo>
                <a:cubicBezTo>
                  <a:pt x="4223" y="15545"/>
                  <a:pt x="5035" y="15055"/>
                  <a:pt x="5684" y="15055"/>
                </a:cubicBezTo>
                <a:cubicBezTo>
                  <a:pt x="15916" y="15055"/>
                  <a:pt x="15916" y="15055"/>
                  <a:pt x="15916" y="15055"/>
                </a:cubicBezTo>
                <a:cubicBezTo>
                  <a:pt x="16565" y="15055"/>
                  <a:pt x="17377" y="15545"/>
                  <a:pt x="17540" y="16200"/>
                </a:cubicBezTo>
                <a:cubicBezTo>
                  <a:pt x="18514" y="18818"/>
                  <a:pt x="18514" y="18818"/>
                  <a:pt x="18514" y="18818"/>
                </a:cubicBezTo>
                <a:cubicBezTo>
                  <a:pt x="19326" y="18818"/>
                  <a:pt x="19326" y="18818"/>
                  <a:pt x="19326" y="18818"/>
                </a:cubicBezTo>
                <a:cubicBezTo>
                  <a:pt x="20626" y="18818"/>
                  <a:pt x="21600" y="17836"/>
                  <a:pt x="21600" y="16527"/>
                </a:cubicBezTo>
                <a:cubicBezTo>
                  <a:pt x="21600" y="8836"/>
                  <a:pt x="21600" y="8836"/>
                  <a:pt x="21600" y="8836"/>
                </a:cubicBezTo>
                <a:cubicBezTo>
                  <a:pt x="21600" y="7691"/>
                  <a:pt x="20626" y="6545"/>
                  <a:pt x="19326" y="6545"/>
                </a:cubicBezTo>
                <a:close/>
                <a:moveTo>
                  <a:pt x="19326" y="6545"/>
                </a:moveTo>
              </a:path>
            </a:pathLst>
          </a:custGeom>
          <a:solidFill>
            <a:schemeClr val="accent3"/>
          </a:solidFill>
          <a:ln>
            <a:noFill/>
          </a:ln>
        </p:spPr>
        <p:txBody>
          <a:bodyPr lIns="0" tIns="0" rIns="0" bIns="0"/>
          <a:p>
            <a:endParaRPr lang="en-US" sz="1705">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134" name="AutoShape 32"/>
          <p:cNvSpPr/>
          <p:nvPr/>
        </p:nvSpPr>
        <p:spPr bwMode="auto">
          <a:xfrm>
            <a:off x="5173746" y="3464167"/>
            <a:ext cx="546735" cy="450850"/>
          </a:xfrm>
          <a:custGeom>
            <a:avLst/>
            <a:gdLst>
              <a:gd name="T0" fmla="*/ 15660 w 21600"/>
              <a:gd name="T1" fmla="*/ 16668 h 21148"/>
              <a:gd name="T2" fmla="*/ 11880 w 21600"/>
              <a:gd name="T3" fmla="*/ 12668 h 21148"/>
              <a:gd name="T4" fmla="*/ 11880 w 21600"/>
              <a:gd name="T5" fmla="*/ 10428 h 21148"/>
              <a:gd name="T6" fmla="*/ 13365 w 21600"/>
              <a:gd name="T7" fmla="*/ 12508 h 21148"/>
              <a:gd name="T8" fmla="*/ 15390 w 21600"/>
              <a:gd name="T9" fmla="*/ 11388 h 21148"/>
              <a:gd name="T10" fmla="*/ 16470 w 21600"/>
              <a:gd name="T11" fmla="*/ 11228 h 21148"/>
              <a:gd name="T12" fmla="*/ 17820 w 21600"/>
              <a:gd name="T13" fmla="*/ 9948 h 21148"/>
              <a:gd name="T14" fmla="*/ 21600 w 21600"/>
              <a:gd name="T15" fmla="*/ 14428 h 21148"/>
              <a:gd name="T16" fmla="*/ 18765 w 21600"/>
              <a:gd name="T17" fmla="*/ 4828 h 21148"/>
              <a:gd name="T18" fmla="*/ 18630 w 21600"/>
              <a:gd name="T19" fmla="*/ 2588 h 21148"/>
              <a:gd name="T20" fmla="*/ 15660 w 21600"/>
              <a:gd name="T21" fmla="*/ 28 h 21148"/>
              <a:gd name="T22" fmla="*/ 12690 w 21600"/>
              <a:gd name="T23" fmla="*/ 4828 h 21148"/>
              <a:gd name="T24" fmla="*/ 12285 w 21600"/>
              <a:gd name="T25" fmla="*/ 5308 h 21148"/>
              <a:gd name="T26" fmla="*/ 13230 w 21600"/>
              <a:gd name="T27" fmla="*/ 6748 h 21148"/>
              <a:gd name="T28" fmla="*/ 13635 w 21600"/>
              <a:gd name="T29" fmla="*/ 8188 h 21148"/>
              <a:gd name="T30" fmla="*/ 13635 w 21600"/>
              <a:gd name="T31" fmla="*/ 8188 h 21148"/>
              <a:gd name="T32" fmla="*/ 13770 w 21600"/>
              <a:gd name="T33" fmla="*/ 8348 h 21148"/>
              <a:gd name="T34" fmla="*/ 13770 w 21600"/>
              <a:gd name="T35" fmla="*/ 8668 h 21148"/>
              <a:gd name="T36" fmla="*/ 15660 w 21600"/>
              <a:gd name="T37" fmla="*/ 11068 h 21148"/>
              <a:gd name="T38" fmla="*/ 17415 w 21600"/>
              <a:gd name="T39" fmla="*/ 8668 h 21148"/>
              <a:gd name="T40" fmla="*/ 17550 w 21600"/>
              <a:gd name="T41" fmla="*/ 8188 h 21148"/>
              <a:gd name="T42" fmla="*/ 17955 w 21600"/>
              <a:gd name="T43" fmla="*/ 6748 h 21148"/>
              <a:gd name="T44" fmla="*/ 18900 w 21600"/>
              <a:gd name="T45" fmla="*/ 5308 h 21148"/>
              <a:gd name="T46" fmla="*/ 16335 w 21600"/>
              <a:gd name="T47" fmla="*/ 14268 h 21148"/>
              <a:gd name="T48" fmla="*/ 16335 w 21600"/>
              <a:gd name="T49" fmla="*/ 14268 h 21148"/>
              <a:gd name="T50" fmla="*/ 16335 w 21600"/>
              <a:gd name="T51" fmla="*/ 14268 h 21148"/>
              <a:gd name="T52" fmla="*/ 16335 w 21600"/>
              <a:gd name="T53" fmla="*/ 14268 h 21148"/>
              <a:gd name="T54" fmla="*/ 16335 w 21600"/>
              <a:gd name="T55" fmla="*/ 14268 h 21148"/>
              <a:gd name="T56" fmla="*/ 9855 w 21600"/>
              <a:gd name="T57" fmla="*/ 13148 h 21148"/>
              <a:gd name="T58" fmla="*/ 8100 w 21600"/>
              <a:gd name="T59" fmla="*/ 14748 h 21148"/>
              <a:gd name="T60" fmla="*/ 7020 w 21600"/>
              <a:gd name="T61" fmla="*/ 14908 h 21148"/>
              <a:gd name="T62" fmla="*/ 4455 w 21600"/>
              <a:gd name="T63" fmla="*/ 16188 h 21148"/>
              <a:gd name="T64" fmla="*/ 2700 w 21600"/>
              <a:gd name="T65" fmla="*/ 13788 h 21148"/>
              <a:gd name="T66" fmla="*/ 7155 w 21600"/>
              <a:gd name="T67" fmla="*/ 21148 h 21148"/>
              <a:gd name="T68" fmla="*/ 11610 w 21600"/>
              <a:gd name="T69" fmla="*/ 13788 h 21148"/>
              <a:gd name="T70" fmla="*/ 10935 w 21600"/>
              <a:gd name="T71" fmla="*/ 7228 h 21148"/>
              <a:gd name="T72" fmla="*/ 10665 w 21600"/>
              <a:gd name="T73" fmla="*/ 4348 h 21148"/>
              <a:gd name="T74" fmla="*/ 7155 w 21600"/>
              <a:gd name="T75" fmla="*/ 1308 h 21148"/>
              <a:gd name="T76" fmla="*/ 3645 w 21600"/>
              <a:gd name="T77" fmla="*/ 7068 h 21148"/>
              <a:gd name="T78" fmla="*/ 3240 w 21600"/>
              <a:gd name="T79" fmla="*/ 7708 h 21148"/>
              <a:gd name="T80" fmla="*/ 4320 w 21600"/>
              <a:gd name="T81" fmla="*/ 9468 h 21148"/>
              <a:gd name="T82" fmla="*/ 4725 w 21600"/>
              <a:gd name="T83" fmla="*/ 11068 h 21148"/>
              <a:gd name="T84" fmla="*/ 4860 w 21600"/>
              <a:gd name="T85" fmla="*/ 11228 h 21148"/>
              <a:gd name="T86" fmla="*/ 4860 w 21600"/>
              <a:gd name="T87" fmla="*/ 11228 h 21148"/>
              <a:gd name="T88" fmla="*/ 4995 w 21600"/>
              <a:gd name="T89" fmla="*/ 11708 h 21148"/>
              <a:gd name="T90" fmla="*/ 7155 w 21600"/>
              <a:gd name="T91" fmla="*/ 14588 h 21148"/>
              <a:gd name="T92" fmla="*/ 9315 w 21600"/>
              <a:gd name="T93" fmla="*/ 11708 h 21148"/>
              <a:gd name="T94" fmla="*/ 9450 w 21600"/>
              <a:gd name="T95" fmla="*/ 11228 h 21148"/>
              <a:gd name="T96" fmla="*/ 9990 w 21600"/>
              <a:gd name="T97" fmla="*/ 9468 h 21148"/>
              <a:gd name="T98" fmla="*/ 11070 w 21600"/>
              <a:gd name="T99" fmla="*/ 7708 h 2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600" h="21148">
                <a:moveTo>
                  <a:pt x="21600" y="14428"/>
                </a:moveTo>
                <a:cubicBezTo>
                  <a:pt x="21600" y="16188"/>
                  <a:pt x="17280" y="16668"/>
                  <a:pt x="15660" y="16668"/>
                </a:cubicBezTo>
                <a:cubicBezTo>
                  <a:pt x="15390" y="16668"/>
                  <a:pt x="15255" y="16668"/>
                  <a:pt x="15120" y="16668"/>
                </a:cubicBezTo>
                <a:cubicBezTo>
                  <a:pt x="14580" y="14748"/>
                  <a:pt x="13365" y="12988"/>
                  <a:pt x="11880" y="12668"/>
                </a:cubicBezTo>
                <a:cubicBezTo>
                  <a:pt x="11205" y="12508"/>
                  <a:pt x="10665" y="12188"/>
                  <a:pt x="10260" y="11868"/>
                </a:cubicBezTo>
                <a:cubicBezTo>
                  <a:pt x="10665" y="11228"/>
                  <a:pt x="11205" y="10588"/>
                  <a:pt x="11880" y="10428"/>
                </a:cubicBezTo>
                <a:cubicBezTo>
                  <a:pt x="12015" y="10428"/>
                  <a:pt x="12690" y="10268"/>
                  <a:pt x="13365" y="9948"/>
                </a:cubicBezTo>
                <a:cubicBezTo>
                  <a:pt x="13365" y="12508"/>
                  <a:pt x="13365" y="12508"/>
                  <a:pt x="13365" y="12508"/>
                </a:cubicBezTo>
                <a:cubicBezTo>
                  <a:pt x="13500" y="12188"/>
                  <a:pt x="14175" y="11068"/>
                  <a:pt x="14715" y="11228"/>
                </a:cubicBezTo>
                <a:cubicBezTo>
                  <a:pt x="14985" y="11228"/>
                  <a:pt x="15120" y="11388"/>
                  <a:pt x="15390" y="11388"/>
                </a:cubicBezTo>
                <a:cubicBezTo>
                  <a:pt x="15660" y="11388"/>
                  <a:pt x="15660" y="11388"/>
                  <a:pt x="15660" y="11388"/>
                </a:cubicBezTo>
                <a:cubicBezTo>
                  <a:pt x="16065" y="11388"/>
                  <a:pt x="16200" y="11228"/>
                  <a:pt x="16470" y="11228"/>
                </a:cubicBezTo>
                <a:cubicBezTo>
                  <a:pt x="16875" y="11068"/>
                  <a:pt x="17685" y="12188"/>
                  <a:pt x="17820" y="12508"/>
                </a:cubicBezTo>
                <a:cubicBezTo>
                  <a:pt x="17820" y="9948"/>
                  <a:pt x="17820" y="9948"/>
                  <a:pt x="17820" y="9948"/>
                </a:cubicBezTo>
                <a:cubicBezTo>
                  <a:pt x="18495" y="10268"/>
                  <a:pt x="19170" y="10428"/>
                  <a:pt x="19305" y="10428"/>
                </a:cubicBezTo>
                <a:cubicBezTo>
                  <a:pt x="20655" y="10748"/>
                  <a:pt x="21600" y="12828"/>
                  <a:pt x="21600" y="14428"/>
                </a:cubicBezTo>
                <a:close/>
                <a:moveTo>
                  <a:pt x="18900" y="5308"/>
                </a:moveTo>
                <a:cubicBezTo>
                  <a:pt x="18900" y="4988"/>
                  <a:pt x="18765" y="4988"/>
                  <a:pt x="18765" y="4828"/>
                </a:cubicBezTo>
                <a:cubicBezTo>
                  <a:pt x="18630" y="4828"/>
                  <a:pt x="18630" y="4828"/>
                  <a:pt x="18495" y="4828"/>
                </a:cubicBezTo>
                <a:cubicBezTo>
                  <a:pt x="18765" y="4028"/>
                  <a:pt x="18765" y="3228"/>
                  <a:pt x="18630" y="2588"/>
                </a:cubicBezTo>
                <a:cubicBezTo>
                  <a:pt x="18225" y="1148"/>
                  <a:pt x="17550" y="508"/>
                  <a:pt x="17010" y="188"/>
                </a:cubicBezTo>
                <a:cubicBezTo>
                  <a:pt x="16605" y="28"/>
                  <a:pt x="15660" y="28"/>
                  <a:pt x="15660" y="28"/>
                </a:cubicBezTo>
                <a:cubicBezTo>
                  <a:pt x="15660" y="28"/>
                  <a:pt x="13500" y="-452"/>
                  <a:pt x="12555" y="2588"/>
                </a:cubicBezTo>
                <a:cubicBezTo>
                  <a:pt x="12420" y="3228"/>
                  <a:pt x="12555" y="4028"/>
                  <a:pt x="12690" y="4828"/>
                </a:cubicBezTo>
                <a:cubicBezTo>
                  <a:pt x="12555" y="4828"/>
                  <a:pt x="12555" y="4828"/>
                  <a:pt x="12420" y="4828"/>
                </a:cubicBezTo>
                <a:cubicBezTo>
                  <a:pt x="12420" y="4988"/>
                  <a:pt x="12285" y="4988"/>
                  <a:pt x="12285" y="5308"/>
                </a:cubicBezTo>
                <a:cubicBezTo>
                  <a:pt x="12285" y="5628"/>
                  <a:pt x="12285" y="5948"/>
                  <a:pt x="12420" y="6268"/>
                </a:cubicBezTo>
                <a:cubicBezTo>
                  <a:pt x="12555" y="6748"/>
                  <a:pt x="12690" y="7068"/>
                  <a:pt x="13230" y="6748"/>
                </a:cubicBezTo>
                <a:cubicBezTo>
                  <a:pt x="13230" y="7708"/>
                  <a:pt x="13365" y="8028"/>
                  <a:pt x="13635" y="8188"/>
                </a:cubicBezTo>
                <a:cubicBezTo>
                  <a:pt x="13635" y="8188"/>
                  <a:pt x="13635" y="8188"/>
                  <a:pt x="13635" y="8188"/>
                </a:cubicBezTo>
                <a:cubicBezTo>
                  <a:pt x="13635" y="8188"/>
                  <a:pt x="13635" y="8188"/>
                  <a:pt x="13635" y="8188"/>
                </a:cubicBezTo>
                <a:cubicBezTo>
                  <a:pt x="13635" y="8188"/>
                  <a:pt x="13635" y="8188"/>
                  <a:pt x="13635" y="8188"/>
                </a:cubicBezTo>
                <a:cubicBezTo>
                  <a:pt x="13635" y="8188"/>
                  <a:pt x="13635" y="8188"/>
                  <a:pt x="13635" y="8188"/>
                </a:cubicBezTo>
                <a:cubicBezTo>
                  <a:pt x="13635" y="8188"/>
                  <a:pt x="13635" y="8188"/>
                  <a:pt x="13770" y="8348"/>
                </a:cubicBezTo>
                <a:cubicBezTo>
                  <a:pt x="13770" y="8348"/>
                  <a:pt x="13770" y="8348"/>
                  <a:pt x="13770" y="8348"/>
                </a:cubicBezTo>
                <a:cubicBezTo>
                  <a:pt x="13770" y="8508"/>
                  <a:pt x="13770" y="8668"/>
                  <a:pt x="13770" y="8668"/>
                </a:cubicBezTo>
                <a:cubicBezTo>
                  <a:pt x="13770" y="8988"/>
                  <a:pt x="13770" y="9308"/>
                  <a:pt x="13770" y="9468"/>
                </a:cubicBezTo>
                <a:cubicBezTo>
                  <a:pt x="13905" y="9628"/>
                  <a:pt x="14715" y="11068"/>
                  <a:pt x="15660" y="11068"/>
                </a:cubicBezTo>
                <a:cubicBezTo>
                  <a:pt x="16605" y="11068"/>
                  <a:pt x="17415" y="9628"/>
                  <a:pt x="17415" y="9468"/>
                </a:cubicBezTo>
                <a:cubicBezTo>
                  <a:pt x="17415" y="9148"/>
                  <a:pt x="17415" y="8988"/>
                  <a:pt x="17415" y="8668"/>
                </a:cubicBezTo>
                <a:cubicBezTo>
                  <a:pt x="17415" y="8668"/>
                  <a:pt x="17415" y="8508"/>
                  <a:pt x="17415" y="8348"/>
                </a:cubicBezTo>
                <a:cubicBezTo>
                  <a:pt x="17415" y="8348"/>
                  <a:pt x="17550" y="8348"/>
                  <a:pt x="17550" y="8188"/>
                </a:cubicBezTo>
                <a:cubicBezTo>
                  <a:pt x="17550" y="8188"/>
                  <a:pt x="17550" y="8188"/>
                  <a:pt x="17550" y="8188"/>
                </a:cubicBezTo>
                <a:cubicBezTo>
                  <a:pt x="17685" y="8028"/>
                  <a:pt x="17955" y="7708"/>
                  <a:pt x="17955" y="6748"/>
                </a:cubicBezTo>
                <a:cubicBezTo>
                  <a:pt x="18495" y="7068"/>
                  <a:pt x="18630" y="6748"/>
                  <a:pt x="18765" y="6268"/>
                </a:cubicBezTo>
                <a:cubicBezTo>
                  <a:pt x="18900" y="5948"/>
                  <a:pt x="18900" y="5628"/>
                  <a:pt x="18900" y="5308"/>
                </a:cubicBezTo>
                <a:close/>
                <a:moveTo>
                  <a:pt x="16335" y="14268"/>
                </a:moveTo>
                <a:cubicBezTo>
                  <a:pt x="16335" y="14268"/>
                  <a:pt x="16335" y="14268"/>
                  <a:pt x="16335" y="14268"/>
                </a:cubicBezTo>
                <a:cubicBezTo>
                  <a:pt x="16335" y="14268"/>
                  <a:pt x="16335" y="14268"/>
                  <a:pt x="16335" y="14268"/>
                </a:cubicBezTo>
                <a:close/>
                <a:moveTo>
                  <a:pt x="16335" y="14268"/>
                </a:moveTo>
                <a:cubicBezTo>
                  <a:pt x="16335" y="14268"/>
                  <a:pt x="16335" y="14268"/>
                  <a:pt x="16335" y="14268"/>
                </a:cubicBezTo>
                <a:cubicBezTo>
                  <a:pt x="16335" y="14268"/>
                  <a:pt x="16335" y="14268"/>
                  <a:pt x="16335" y="14268"/>
                </a:cubicBezTo>
                <a:close/>
                <a:moveTo>
                  <a:pt x="16335" y="14268"/>
                </a:moveTo>
                <a:cubicBezTo>
                  <a:pt x="16335" y="14268"/>
                  <a:pt x="16335" y="14268"/>
                  <a:pt x="16335" y="14268"/>
                </a:cubicBezTo>
                <a:cubicBezTo>
                  <a:pt x="16335" y="14268"/>
                  <a:pt x="16335" y="14268"/>
                  <a:pt x="16335" y="14268"/>
                </a:cubicBezTo>
                <a:cubicBezTo>
                  <a:pt x="16335" y="14268"/>
                  <a:pt x="16335" y="14268"/>
                  <a:pt x="16335" y="14268"/>
                </a:cubicBezTo>
                <a:close/>
                <a:moveTo>
                  <a:pt x="11610" y="13788"/>
                </a:moveTo>
                <a:cubicBezTo>
                  <a:pt x="11475" y="13788"/>
                  <a:pt x="10530" y="13628"/>
                  <a:pt x="9855" y="13148"/>
                </a:cubicBezTo>
                <a:cubicBezTo>
                  <a:pt x="9855" y="16188"/>
                  <a:pt x="9855" y="16188"/>
                  <a:pt x="9855" y="16188"/>
                </a:cubicBezTo>
                <a:cubicBezTo>
                  <a:pt x="9585" y="15868"/>
                  <a:pt x="8775" y="14428"/>
                  <a:pt x="8100" y="14748"/>
                </a:cubicBezTo>
                <a:cubicBezTo>
                  <a:pt x="7830" y="14748"/>
                  <a:pt x="7695" y="14908"/>
                  <a:pt x="7290" y="14908"/>
                </a:cubicBezTo>
                <a:cubicBezTo>
                  <a:pt x="7020" y="14908"/>
                  <a:pt x="7020" y="14908"/>
                  <a:pt x="7020" y="14908"/>
                </a:cubicBezTo>
                <a:cubicBezTo>
                  <a:pt x="6615" y="14908"/>
                  <a:pt x="6480" y="14748"/>
                  <a:pt x="6210" y="14748"/>
                </a:cubicBezTo>
                <a:cubicBezTo>
                  <a:pt x="5535" y="14428"/>
                  <a:pt x="4725" y="15868"/>
                  <a:pt x="4455" y="16188"/>
                </a:cubicBezTo>
                <a:cubicBezTo>
                  <a:pt x="4455" y="13148"/>
                  <a:pt x="4455" y="13148"/>
                  <a:pt x="4455" y="13148"/>
                </a:cubicBezTo>
                <a:cubicBezTo>
                  <a:pt x="3780" y="13628"/>
                  <a:pt x="2835" y="13788"/>
                  <a:pt x="2700" y="13788"/>
                </a:cubicBezTo>
                <a:cubicBezTo>
                  <a:pt x="1080" y="14268"/>
                  <a:pt x="0" y="16668"/>
                  <a:pt x="0" y="18428"/>
                </a:cubicBezTo>
                <a:cubicBezTo>
                  <a:pt x="0" y="20508"/>
                  <a:pt x="5130" y="21148"/>
                  <a:pt x="7155" y="21148"/>
                </a:cubicBezTo>
                <a:cubicBezTo>
                  <a:pt x="9180" y="21148"/>
                  <a:pt x="14310" y="20508"/>
                  <a:pt x="14310" y="18428"/>
                </a:cubicBezTo>
                <a:cubicBezTo>
                  <a:pt x="14310" y="16668"/>
                  <a:pt x="13095" y="14268"/>
                  <a:pt x="11610" y="13788"/>
                </a:cubicBezTo>
                <a:close/>
                <a:moveTo>
                  <a:pt x="11070" y="7708"/>
                </a:moveTo>
                <a:cubicBezTo>
                  <a:pt x="11070" y="7388"/>
                  <a:pt x="10935" y="7228"/>
                  <a:pt x="10935" y="7228"/>
                </a:cubicBezTo>
                <a:cubicBezTo>
                  <a:pt x="10800" y="7068"/>
                  <a:pt x="10665" y="7068"/>
                  <a:pt x="10665" y="7068"/>
                </a:cubicBezTo>
                <a:cubicBezTo>
                  <a:pt x="10800" y="6108"/>
                  <a:pt x="10935" y="5308"/>
                  <a:pt x="10665" y="4348"/>
                </a:cubicBezTo>
                <a:cubicBezTo>
                  <a:pt x="10260" y="2908"/>
                  <a:pt x="9450" y="2108"/>
                  <a:pt x="8775" y="1628"/>
                </a:cubicBezTo>
                <a:cubicBezTo>
                  <a:pt x="8370" y="1468"/>
                  <a:pt x="7155" y="1308"/>
                  <a:pt x="7155" y="1308"/>
                </a:cubicBezTo>
                <a:cubicBezTo>
                  <a:pt x="7155" y="1308"/>
                  <a:pt x="4590" y="988"/>
                  <a:pt x="3645" y="4348"/>
                </a:cubicBezTo>
                <a:cubicBezTo>
                  <a:pt x="3375" y="5308"/>
                  <a:pt x="3510" y="6108"/>
                  <a:pt x="3645" y="7068"/>
                </a:cubicBezTo>
                <a:cubicBezTo>
                  <a:pt x="3645" y="7068"/>
                  <a:pt x="3510" y="7068"/>
                  <a:pt x="3510" y="7228"/>
                </a:cubicBezTo>
                <a:cubicBezTo>
                  <a:pt x="3375" y="7228"/>
                  <a:pt x="3240" y="7388"/>
                  <a:pt x="3240" y="7708"/>
                </a:cubicBezTo>
                <a:cubicBezTo>
                  <a:pt x="3240" y="8028"/>
                  <a:pt x="3240" y="8508"/>
                  <a:pt x="3375" y="8828"/>
                </a:cubicBezTo>
                <a:cubicBezTo>
                  <a:pt x="3510" y="9468"/>
                  <a:pt x="3780" y="9788"/>
                  <a:pt x="4320" y="9468"/>
                </a:cubicBezTo>
                <a:cubicBezTo>
                  <a:pt x="4320" y="10428"/>
                  <a:pt x="4590" y="10908"/>
                  <a:pt x="4725" y="11068"/>
                </a:cubicBezTo>
                <a:cubicBezTo>
                  <a:pt x="4725" y="11068"/>
                  <a:pt x="4725" y="11068"/>
                  <a:pt x="4725" y="11068"/>
                </a:cubicBezTo>
                <a:cubicBezTo>
                  <a:pt x="4725" y="11068"/>
                  <a:pt x="4725" y="11068"/>
                  <a:pt x="4725" y="11068"/>
                </a:cubicBezTo>
                <a:cubicBezTo>
                  <a:pt x="4860" y="11068"/>
                  <a:pt x="4860" y="11228"/>
                  <a:pt x="4860" y="11228"/>
                </a:cubicBezTo>
                <a:cubicBezTo>
                  <a:pt x="4860" y="11228"/>
                  <a:pt x="4860" y="11228"/>
                  <a:pt x="4860" y="11228"/>
                </a:cubicBezTo>
                <a:cubicBezTo>
                  <a:pt x="4860" y="11228"/>
                  <a:pt x="4860" y="11228"/>
                  <a:pt x="4860" y="11228"/>
                </a:cubicBezTo>
                <a:cubicBezTo>
                  <a:pt x="4995" y="11228"/>
                  <a:pt x="4995" y="11228"/>
                  <a:pt x="4995" y="11388"/>
                </a:cubicBezTo>
                <a:cubicBezTo>
                  <a:pt x="4995" y="11388"/>
                  <a:pt x="4995" y="11548"/>
                  <a:pt x="4995" y="11708"/>
                </a:cubicBezTo>
                <a:cubicBezTo>
                  <a:pt x="4995" y="12028"/>
                  <a:pt x="4995" y="12348"/>
                  <a:pt x="5130" y="12668"/>
                </a:cubicBezTo>
                <a:cubicBezTo>
                  <a:pt x="5130" y="12988"/>
                  <a:pt x="6075" y="14588"/>
                  <a:pt x="7155" y="14588"/>
                </a:cubicBezTo>
                <a:cubicBezTo>
                  <a:pt x="8235" y="14588"/>
                  <a:pt x="9315" y="12828"/>
                  <a:pt x="9315" y="12508"/>
                </a:cubicBezTo>
                <a:cubicBezTo>
                  <a:pt x="9315" y="12348"/>
                  <a:pt x="9315" y="12028"/>
                  <a:pt x="9315" y="11708"/>
                </a:cubicBezTo>
                <a:cubicBezTo>
                  <a:pt x="9315" y="11548"/>
                  <a:pt x="9315" y="11388"/>
                  <a:pt x="9315" y="11388"/>
                </a:cubicBezTo>
                <a:cubicBezTo>
                  <a:pt x="9315" y="11228"/>
                  <a:pt x="9450" y="11228"/>
                  <a:pt x="9450" y="11228"/>
                </a:cubicBezTo>
                <a:cubicBezTo>
                  <a:pt x="9450" y="11228"/>
                  <a:pt x="9450" y="11228"/>
                  <a:pt x="9450" y="11228"/>
                </a:cubicBezTo>
                <a:cubicBezTo>
                  <a:pt x="9720" y="11068"/>
                  <a:pt x="9990" y="10588"/>
                  <a:pt x="9990" y="9468"/>
                </a:cubicBezTo>
                <a:cubicBezTo>
                  <a:pt x="10530" y="9788"/>
                  <a:pt x="10800" y="9468"/>
                  <a:pt x="10935" y="8828"/>
                </a:cubicBezTo>
                <a:cubicBezTo>
                  <a:pt x="11070" y="8508"/>
                  <a:pt x="11070" y="8028"/>
                  <a:pt x="11070" y="7708"/>
                </a:cubicBezTo>
                <a:close/>
                <a:moveTo>
                  <a:pt x="11070" y="7708"/>
                </a:moveTo>
              </a:path>
            </a:pathLst>
          </a:custGeom>
          <a:solidFill>
            <a:schemeClr val="accent4"/>
          </a:solidFill>
          <a:ln>
            <a:noFill/>
          </a:ln>
        </p:spPr>
        <p:txBody>
          <a:bodyPr lIns="0" tIns="0" rIns="0" bIns="0"/>
          <a:p>
            <a:endParaRPr lang="en-US" sz="1705">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grpSp>
        <p:nvGrpSpPr>
          <p:cNvPr id="138" name="组合 137"/>
          <p:cNvGrpSpPr/>
          <p:nvPr userDrawn="1"/>
        </p:nvGrpSpPr>
        <p:grpSpPr>
          <a:xfrm>
            <a:off x="1017270" y="1751965"/>
            <a:ext cx="3079750" cy="3799840"/>
            <a:chOff x="1602" y="2759"/>
            <a:chExt cx="4850" cy="5984"/>
          </a:xfrm>
        </p:grpSpPr>
        <p:grpSp>
          <p:nvGrpSpPr>
            <p:cNvPr id="136" name="组合 135"/>
            <p:cNvGrpSpPr/>
            <p:nvPr userDrawn="1"/>
          </p:nvGrpSpPr>
          <p:grpSpPr>
            <a:xfrm>
              <a:off x="3329" y="2759"/>
              <a:ext cx="1424" cy="5984"/>
              <a:chOff x="3329" y="2759"/>
              <a:chExt cx="1424" cy="5984"/>
            </a:xfrm>
          </p:grpSpPr>
          <p:grpSp>
            <p:nvGrpSpPr>
              <p:cNvPr id="88" name="Group 5"/>
              <p:cNvGrpSpPr/>
              <p:nvPr/>
            </p:nvGrpSpPr>
            <p:grpSpPr>
              <a:xfrm rot="0">
                <a:off x="3389" y="2759"/>
                <a:ext cx="1306" cy="5985"/>
                <a:chOff x="2899558" y="2042460"/>
                <a:chExt cx="829215" cy="3800571"/>
              </a:xfrm>
            </p:grpSpPr>
            <p:sp>
              <p:nvSpPr>
                <p:cNvPr id="89" name="Freeform 5"/>
                <p:cNvSpPr/>
                <p:nvPr/>
              </p:nvSpPr>
              <p:spPr bwMode="auto">
                <a:xfrm>
                  <a:off x="3144554" y="2042460"/>
                  <a:ext cx="339225" cy="3266606"/>
                </a:xfrm>
                <a:custGeom>
                  <a:avLst/>
                  <a:gdLst>
                    <a:gd name="T0" fmla="*/ 0 w 89"/>
                    <a:gd name="T1" fmla="*/ 41 h 864"/>
                    <a:gd name="T2" fmla="*/ 0 w 89"/>
                    <a:gd name="T3" fmla="*/ 41 h 864"/>
                    <a:gd name="T4" fmla="*/ 44 w 89"/>
                    <a:gd name="T5" fmla="*/ 0 h 864"/>
                    <a:gd name="T6" fmla="*/ 89 w 89"/>
                    <a:gd name="T7" fmla="*/ 41 h 864"/>
                    <a:gd name="T8" fmla="*/ 89 w 89"/>
                    <a:gd name="T9" fmla="*/ 41 h 864"/>
                    <a:gd name="T10" fmla="*/ 89 w 89"/>
                    <a:gd name="T11" fmla="*/ 864 h 864"/>
                    <a:gd name="T12" fmla="*/ 0 w 89"/>
                    <a:gd name="T13" fmla="*/ 864 h 864"/>
                    <a:gd name="T14" fmla="*/ 0 w 89"/>
                    <a:gd name="T15" fmla="*/ 45 h 864"/>
                    <a:gd name="T16" fmla="*/ 0 w 89"/>
                    <a:gd name="T17" fmla="*/ 41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864">
                      <a:moveTo>
                        <a:pt x="0" y="41"/>
                      </a:moveTo>
                      <a:cubicBezTo>
                        <a:pt x="0" y="41"/>
                        <a:pt x="0" y="41"/>
                        <a:pt x="0" y="41"/>
                      </a:cubicBezTo>
                      <a:cubicBezTo>
                        <a:pt x="2" y="18"/>
                        <a:pt x="21" y="0"/>
                        <a:pt x="44" y="0"/>
                      </a:cubicBezTo>
                      <a:cubicBezTo>
                        <a:pt x="68" y="0"/>
                        <a:pt x="87" y="18"/>
                        <a:pt x="89" y="41"/>
                      </a:cubicBezTo>
                      <a:cubicBezTo>
                        <a:pt x="89" y="41"/>
                        <a:pt x="89" y="41"/>
                        <a:pt x="89" y="41"/>
                      </a:cubicBezTo>
                      <a:cubicBezTo>
                        <a:pt x="89" y="864"/>
                        <a:pt x="89" y="864"/>
                        <a:pt x="89" y="864"/>
                      </a:cubicBezTo>
                      <a:cubicBezTo>
                        <a:pt x="0" y="864"/>
                        <a:pt x="0" y="864"/>
                        <a:pt x="0" y="864"/>
                      </a:cubicBezTo>
                      <a:cubicBezTo>
                        <a:pt x="0" y="45"/>
                        <a:pt x="0" y="45"/>
                        <a:pt x="0" y="45"/>
                      </a:cubicBezTo>
                      <a:lnTo>
                        <a:pt x="0" y="41"/>
                      </a:lnTo>
                      <a:close/>
                    </a:path>
                  </a:pathLst>
                </a:custGeom>
                <a:solidFill>
                  <a:schemeClr val="bg1">
                    <a:lumMod val="85000"/>
                  </a:schemeClr>
                </a:solidFill>
                <a:ln w="4" cap="flat">
                  <a:noFill/>
                  <a:prstDash val="solid"/>
                  <a:miter lim="800000"/>
                </a:ln>
              </p:spPr>
              <p:txBody>
                <a:bodyPr vert="horz" wrap="square" lIns="121913" tIns="60956" rIns="121913" bIns="60956" numCol="1" anchor="t" anchorCtr="0" compatLnSpc="1"/>
                <a:p>
                  <a:endParaRPr lang="en-US" sz="2000">
                    <a:latin typeface="Arial" panose="020B0604020202020204" pitchFamily="34" charset="0"/>
                    <a:ea typeface="微软雅黑" panose="020B0503020204020204" pitchFamily="34" charset="-122"/>
                    <a:cs typeface="Open Sans Light" panose="020B0306030504020204" pitchFamily="34" charset="0"/>
                    <a:sym typeface="Arial" panose="020B0604020202020204" pitchFamily="34" charset="0"/>
                  </a:endParaRPr>
                </a:p>
              </p:txBody>
            </p:sp>
            <p:sp>
              <p:nvSpPr>
                <p:cNvPr id="90" name="Oval 6"/>
                <p:cNvSpPr>
                  <a:spLocks noChangeArrowheads="1"/>
                </p:cNvSpPr>
                <p:nvPr/>
              </p:nvSpPr>
              <p:spPr bwMode="auto">
                <a:xfrm>
                  <a:off x="2899558" y="5022192"/>
                  <a:ext cx="829215" cy="820839"/>
                </a:xfrm>
                <a:prstGeom prst="ellipse">
                  <a:avLst/>
                </a:prstGeom>
                <a:solidFill>
                  <a:schemeClr val="bg1">
                    <a:lumMod val="85000"/>
                  </a:schemeClr>
                </a:solidFill>
                <a:ln w="4" cap="flat">
                  <a:noFill/>
                  <a:prstDash val="solid"/>
                  <a:miter lim="800000"/>
                </a:ln>
              </p:spPr>
              <p:txBody>
                <a:bodyPr vert="horz" wrap="square" lIns="121913" tIns="60956" rIns="121913" bIns="60956" numCol="1" anchor="t" anchorCtr="0" compatLnSpc="1"/>
                <a:p>
                  <a:endParaRPr lang="en-US" sz="2000">
                    <a:latin typeface="Arial" panose="020B0604020202020204" pitchFamily="34" charset="0"/>
                    <a:ea typeface="微软雅黑" panose="020B0503020204020204" pitchFamily="34" charset="-122"/>
                    <a:cs typeface="Open Sans Light" panose="020B0306030504020204" pitchFamily="34" charset="0"/>
                    <a:sym typeface="Arial" panose="020B0604020202020204" pitchFamily="34" charset="0"/>
                  </a:endParaRPr>
                </a:p>
              </p:txBody>
            </p:sp>
          </p:grpSp>
          <p:sp>
            <p:nvSpPr>
              <p:cNvPr id="102" name="Rectangle 7"/>
              <p:cNvSpPr>
                <a:spLocks noChangeArrowheads="1"/>
              </p:cNvSpPr>
              <p:nvPr/>
            </p:nvSpPr>
            <p:spPr bwMode="auto">
              <a:xfrm>
                <a:off x="3775" y="6158"/>
                <a:ext cx="534" cy="1745"/>
              </a:xfrm>
              <a:prstGeom prst="rect">
                <a:avLst/>
              </a:prstGeom>
              <a:solidFill>
                <a:schemeClr val="accent2"/>
              </a:solidFill>
              <a:ln w="4" cap="flat">
                <a:noFill/>
                <a:prstDash val="solid"/>
                <a:miter lim="800000"/>
              </a:ln>
            </p:spPr>
            <p:txBody>
              <a:bodyPr vert="horz" wrap="square" lIns="121913" tIns="60956" rIns="121913" bIns="60956" numCol="1" anchor="t" anchorCtr="0" compatLnSpc="1"/>
              <a:p>
                <a:endParaRPr lang="en-US" sz="2000">
                  <a:latin typeface="Arial" panose="020B0604020202020204" pitchFamily="34" charset="0"/>
                  <a:ea typeface="微软雅黑" panose="020B0503020204020204" pitchFamily="34" charset="-122"/>
                  <a:cs typeface="Open Sans Light" panose="020B0306030504020204" pitchFamily="34" charset="0"/>
                  <a:sym typeface="Arial" panose="020B0604020202020204" pitchFamily="34" charset="0"/>
                </a:endParaRPr>
              </a:p>
            </p:txBody>
          </p:sp>
          <p:sp>
            <p:nvSpPr>
              <p:cNvPr id="103" name="Oval 8"/>
              <p:cNvSpPr>
                <a:spLocks noChangeArrowheads="1"/>
              </p:cNvSpPr>
              <p:nvPr/>
            </p:nvSpPr>
            <p:spPr bwMode="auto">
              <a:xfrm>
                <a:off x="3389" y="7451"/>
                <a:ext cx="1306" cy="1293"/>
              </a:xfrm>
              <a:prstGeom prst="ellipse">
                <a:avLst/>
              </a:prstGeom>
              <a:solidFill>
                <a:schemeClr val="accent2"/>
              </a:solidFill>
              <a:ln w="4" cap="flat">
                <a:noFill/>
                <a:prstDash val="solid"/>
                <a:miter lim="800000"/>
              </a:ln>
            </p:spPr>
            <p:txBody>
              <a:bodyPr vert="horz" wrap="square" lIns="121913" tIns="60956" rIns="121913" bIns="60956" numCol="1" anchor="t" anchorCtr="0" compatLnSpc="1"/>
              <a:p>
                <a:endParaRPr lang="en-US" sz="2000">
                  <a:latin typeface="Arial" panose="020B0604020202020204" pitchFamily="34" charset="0"/>
                  <a:ea typeface="微软雅黑" panose="020B0503020204020204" pitchFamily="34" charset="-122"/>
                  <a:cs typeface="Open Sans Light" panose="020B0306030504020204" pitchFamily="34" charset="0"/>
                  <a:sym typeface="Arial" panose="020B0604020202020204" pitchFamily="34" charset="0"/>
                </a:endParaRPr>
              </a:p>
            </p:txBody>
          </p:sp>
          <p:sp>
            <p:nvSpPr>
              <p:cNvPr id="104" name="Rectangle 17"/>
              <p:cNvSpPr/>
              <p:nvPr/>
            </p:nvSpPr>
            <p:spPr>
              <a:xfrm>
                <a:off x="3329" y="7626"/>
                <a:ext cx="1424" cy="871"/>
              </a:xfrm>
              <a:prstGeom prst="rect">
                <a:avLst/>
              </a:prstGeom>
            </p:spPr>
            <p:txBody>
              <a:bodyPr wrap="square">
                <a:spAutoFit/>
              </a:bodyPr>
              <a:p>
                <a:pPr algn="ctr">
                  <a:lnSpc>
                    <a:spcPct val="150000"/>
                  </a:lnSpc>
                </a:pPr>
                <a:r>
                  <a:rPr lang="en-US" altLang="zh-CN" sz="2000" b="1">
                    <a:solidFill>
                      <a:schemeClr val="bg1"/>
                    </a:solidFill>
                    <a:latin typeface="Agency FB" panose="020B0503020202020204" pitchFamily="34" charset="0"/>
                    <a:ea typeface="微软雅黑" panose="020B0503020204020204" pitchFamily="34" charset="-122"/>
                    <a:cs typeface="Open Sans Light" panose="020B0306030504020204" pitchFamily="34" charset="0"/>
                  </a:rPr>
                  <a:t>30</a:t>
                </a:r>
                <a:r>
                  <a:rPr lang="en-US" sz="2000" b="1">
                    <a:solidFill>
                      <a:schemeClr val="bg1"/>
                    </a:solidFill>
                    <a:latin typeface="Agency FB" panose="020B0503020202020204" pitchFamily="34" charset="0"/>
                    <a:ea typeface="微软雅黑" panose="020B0503020204020204" pitchFamily="34" charset="-122"/>
                    <a:cs typeface="Open Sans Light" panose="020B0306030504020204" pitchFamily="34" charset="0"/>
                    <a:sym typeface="Arial" panose="020B0604020202020204" pitchFamily="34" charset="0"/>
                  </a:rPr>
                  <a:t>%</a:t>
                </a:r>
                <a:endParaRPr lang="en-US" sz="1200" b="1">
                  <a:solidFill>
                    <a:schemeClr val="bg1"/>
                  </a:solidFill>
                  <a:latin typeface="Agency FB" panose="020B0503020202020204" pitchFamily="34" charset="0"/>
                  <a:ea typeface="微软雅黑" panose="020B0503020204020204" pitchFamily="34" charset="-122"/>
                  <a:cs typeface="Open Sans Light" panose="020B0306030504020204" pitchFamily="34" charset="0"/>
                  <a:sym typeface="Arial" panose="020B0604020202020204" pitchFamily="34" charset="0"/>
                </a:endParaRPr>
              </a:p>
            </p:txBody>
          </p:sp>
        </p:grpSp>
        <p:grpSp>
          <p:nvGrpSpPr>
            <p:cNvPr id="135" name="组合 134"/>
            <p:cNvGrpSpPr/>
            <p:nvPr userDrawn="1"/>
          </p:nvGrpSpPr>
          <p:grpSpPr>
            <a:xfrm>
              <a:off x="5028" y="2759"/>
              <a:ext cx="1424" cy="5984"/>
              <a:chOff x="5028" y="2759"/>
              <a:chExt cx="1424" cy="5984"/>
            </a:xfrm>
          </p:grpSpPr>
          <p:grpSp>
            <p:nvGrpSpPr>
              <p:cNvPr id="91" name="Group 31"/>
              <p:cNvGrpSpPr/>
              <p:nvPr/>
            </p:nvGrpSpPr>
            <p:grpSpPr>
              <a:xfrm rot="0">
                <a:off x="5140" y="2759"/>
                <a:ext cx="1305" cy="5985"/>
                <a:chOff x="4055006" y="2042460"/>
                <a:chExt cx="829215" cy="3800571"/>
              </a:xfrm>
            </p:grpSpPr>
            <p:sp>
              <p:nvSpPr>
                <p:cNvPr id="92" name="Freeform 5"/>
                <p:cNvSpPr/>
                <p:nvPr/>
              </p:nvSpPr>
              <p:spPr bwMode="auto">
                <a:xfrm>
                  <a:off x="4300002" y="2042460"/>
                  <a:ext cx="339225" cy="3266606"/>
                </a:xfrm>
                <a:custGeom>
                  <a:avLst/>
                  <a:gdLst>
                    <a:gd name="T0" fmla="*/ 0 w 89"/>
                    <a:gd name="T1" fmla="*/ 41 h 864"/>
                    <a:gd name="T2" fmla="*/ 0 w 89"/>
                    <a:gd name="T3" fmla="*/ 41 h 864"/>
                    <a:gd name="T4" fmla="*/ 44 w 89"/>
                    <a:gd name="T5" fmla="*/ 0 h 864"/>
                    <a:gd name="T6" fmla="*/ 89 w 89"/>
                    <a:gd name="T7" fmla="*/ 41 h 864"/>
                    <a:gd name="T8" fmla="*/ 89 w 89"/>
                    <a:gd name="T9" fmla="*/ 41 h 864"/>
                    <a:gd name="T10" fmla="*/ 89 w 89"/>
                    <a:gd name="T11" fmla="*/ 864 h 864"/>
                    <a:gd name="T12" fmla="*/ 0 w 89"/>
                    <a:gd name="T13" fmla="*/ 864 h 864"/>
                    <a:gd name="T14" fmla="*/ 0 w 89"/>
                    <a:gd name="T15" fmla="*/ 45 h 864"/>
                    <a:gd name="T16" fmla="*/ 0 w 89"/>
                    <a:gd name="T17" fmla="*/ 41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864">
                      <a:moveTo>
                        <a:pt x="0" y="41"/>
                      </a:moveTo>
                      <a:cubicBezTo>
                        <a:pt x="0" y="41"/>
                        <a:pt x="0" y="41"/>
                        <a:pt x="0" y="41"/>
                      </a:cubicBezTo>
                      <a:cubicBezTo>
                        <a:pt x="2" y="18"/>
                        <a:pt x="21" y="0"/>
                        <a:pt x="44" y="0"/>
                      </a:cubicBezTo>
                      <a:cubicBezTo>
                        <a:pt x="68" y="0"/>
                        <a:pt x="87" y="18"/>
                        <a:pt x="89" y="41"/>
                      </a:cubicBezTo>
                      <a:cubicBezTo>
                        <a:pt x="89" y="41"/>
                        <a:pt x="89" y="41"/>
                        <a:pt x="89" y="41"/>
                      </a:cubicBezTo>
                      <a:cubicBezTo>
                        <a:pt x="89" y="864"/>
                        <a:pt x="89" y="864"/>
                        <a:pt x="89" y="864"/>
                      </a:cubicBezTo>
                      <a:cubicBezTo>
                        <a:pt x="0" y="864"/>
                        <a:pt x="0" y="864"/>
                        <a:pt x="0" y="864"/>
                      </a:cubicBezTo>
                      <a:cubicBezTo>
                        <a:pt x="0" y="45"/>
                        <a:pt x="0" y="45"/>
                        <a:pt x="0" y="45"/>
                      </a:cubicBezTo>
                      <a:lnTo>
                        <a:pt x="0" y="41"/>
                      </a:lnTo>
                      <a:close/>
                    </a:path>
                  </a:pathLst>
                </a:custGeom>
                <a:solidFill>
                  <a:schemeClr val="bg1">
                    <a:lumMod val="85000"/>
                  </a:schemeClr>
                </a:solidFill>
                <a:ln w="4" cap="flat">
                  <a:noFill/>
                  <a:prstDash val="solid"/>
                  <a:miter lim="800000"/>
                </a:ln>
              </p:spPr>
              <p:txBody>
                <a:bodyPr vert="horz" wrap="square" lIns="121913" tIns="60956" rIns="121913" bIns="60956" numCol="1" anchor="t" anchorCtr="0" compatLnSpc="1"/>
                <a:p>
                  <a:endParaRPr lang="en-US" sz="2000">
                    <a:latin typeface="Arial" panose="020B0604020202020204" pitchFamily="34" charset="0"/>
                    <a:ea typeface="微软雅黑" panose="020B0503020204020204" pitchFamily="34" charset="-122"/>
                    <a:cs typeface="Open Sans Light" panose="020B0306030504020204" pitchFamily="34" charset="0"/>
                    <a:sym typeface="Arial" panose="020B0604020202020204" pitchFamily="34" charset="0"/>
                  </a:endParaRPr>
                </a:p>
              </p:txBody>
            </p:sp>
            <p:sp>
              <p:nvSpPr>
                <p:cNvPr id="93" name="Oval 6"/>
                <p:cNvSpPr>
                  <a:spLocks noChangeArrowheads="1"/>
                </p:cNvSpPr>
                <p:nvPr/>
              </p:nvSpPr>
              <p:spPr bwMode="auto">
                <a:xfrm>
                  <a:off x="4055006" y="5022192"/>
                  <a:ext cx="829215" cy="820839"/>
                </a:xfrm>
                <a:prstGeom prst="ellipse">
                  <a:avLst/>
                </a:prstGeom>
                <a:solidFill>
                  <a:schemeClr val="bg1">
                    <a:lumMod val="85000"/>
                  </a:schemeClr>
                </a:solidFill>
                <a:ln w="4" cap="flat">
                  <a:noFill/>
                  <a:prstDash val="solid"/>
                  <a:miter lim="800000"/>
                </a:ln>
              </p:spPr>
              <p:txBody>
                <a:bodyPr vert="horz" wrap="square" lIns="121913" tIns="60956" rIns="121913" bIns="60956" numCol="1" anchor="t" anchorCtr="0" compatLnSpc="1"/>
                <a:p>
                  <a:endParaRPr lang="en-US" sz="2000">
                    <a:latin typeface="Arial" panose="020B0604020202020204" pitchFamily="34" charset="0"/>
                    <a:ea typeface="微软雅黑" panose="020B0503020204020204" pitchFamily="34" charset="-122"/>
                    <a:cs typeface="Open Sans Light" panose="020B0306030504020204" pitchFamily="34" charset="0"/>
                    <a:sym typeface="Arial" panose="020B0604020202020204" pitchFamily="34" charset="0"/>
                  </a:endParaRPr>
                </a:p>
              </p:txBody>
            </p:sp>
          </p:grpSp>
          <p:sp>
            <p:nvSpPr>
              <p:cNvPr id="106" name="Rectangle 7"/>
              <p:cNvSpPr>
                <a:spLocks noChangeArrowheads="1"/>
              </p:cNvSpPr>
              <p:nvPr/>
            </p:nvSpPr>
            <p:spPr bwMode="auto">
              <a:xfrm>
                <a:off x="5525" y="6158"/>
                <a:ext cx="535" cy="1745"/>
              </a:xfrm>
              <a:prstGeom prst="rect">
                <a:avLst/>
              </a:prstGeom>
              <a:solidFill>
                <a:schemeClr val="accent3"/>
              </a:solidFill>
              <a:ln w="4" cap="flat">
                <a:noFill/>
                <a:prstDash val="solid"/>
                <a:miter lim="800000"/>
              </a:ln>
            </p:spPr>
            <p:txBody>
              <a:bodyPr vert="horz" wrap="square" lIns="121913" tIns="60956" rIns="121913" bIns="60956" numCol="1" anchor="t" anchorCtr="0" compatLnSpc="1"/>
              <a:p>
                <a:endParaRPr lang="en-US" sz="2000">
                  <a:latin typeface="Arial" panose="020B0604020202020204" pitchFamily="34" charset="0"/>
                  <a:ea typeface="微软雅黑" panose="020B0503020204020204" pitchFamily="34" charset="-122"/>
                  <a:cs typeface="Open Sans Light" panose="020B0306030504020204" pitchFamily="34" charset="0"/>
                  <a:sym typeface="Arial" panose="020B0604020202020204" pitchFamily="34" charset="0"/>
                </a:endParaRPr>
              </a:p>
            </p:txBody>
          </p:sp>
          <p:sp>
            <p:nvSpPr>
              <p:cNvPr id="107" name="Oval 8"/>
              <p:cNvSpPr>
                <a:spLocks noChangeArrowheads="1"/>
              </p:cNvSpPr>
              <p:nvPr/>
            </p:nvSpPr>
            <p:spPr bwMode="auto">
              <a:xfrm>
                <a:off x="5140" y="7451"/>
                <a:ext cx="1305" cy="1293"/>
              </a:xfrm>
              <a:prstGeom prst="ellipse">
                <a:avLst/>
              </a:prstGeom>
              <a:solidFill>
                <a:schemeClr val="accent3"/>
              </a:solidFill>
              <a:ln w="4" cap="flat">
                <a:noFill/>
                <a:prstDash val="solid"/>
                <a:miter lim="800000"/>
              </a:ln>
            </p:spPr>
            <p:txBody>
              <a:bodyPr vert="horz" wrap="square" lIns="121913" tIns="60956" rIns="121913" bIns="60956" numCol="1" anchor="t" anchorCtr="0" compatLnSpc="1"/>
              <a:p>
                <a:endParaRPr lang="en-US" sz="2000">
                  <a:latin typeface="Arial" panose="020B0604020202020204" pitchFamily="34" charset="0"/>
                  <a:ea typeface="微软雅黑" panose="020B0503020204020204" pitchFamily="34" charset="-122"/>
                  <a:cs typeface="Open Sans Light" panose="020B0306030504020204" pitchFamily="34" charset="0"/>
                  <a:sym typeface="Arial" panose="020B0604020202020204" pitchFamily="34" charset="0"/>
                </a:endParaRPr>
              </a:p>
            </p:txBody>
          </p:sp>
          <p:sp>
            <p:nvSpPr>
              <p:cNvPr id="108" name="Rectangle 23"/>
              <p:cNvSpPr/>
              <p:nvPr/>
            </p:nvSpPr>
            <p:spPr>
              <a:xfrm>
                <a:off x="5028" y="7626"/>
                <a:ext cx="1424" cy="871"/>
              </a:xfrm>
              <a:prstGeom prst="rect">
                <a:avLst/>
              </a:prstGeom>
            </p:spPr>
            <p:txBody>
              <a:bodyPr wrap="square">
                <a:spAutoFit/>
              </a:bodyPr>
              <a:p>
                <a:pPr algn="ctr">
                  <a:lnSpc>
                    <a:spcPct val="150000"/>
                  </a:lnSpc>
                </a:pPr>
                <a:r>
                  <a:rPr lang="en-US" altLang="zh-CN" sz="2000" b="1">
                    <a:solidFill>
                      <a:schemeClr val="bg1"/>
                    </a:solidFill>
                    <a:latin typeface="Agency FB" panose="020B0503020202020204" pitchFamily="34" charset="0"/>
                    <a:ea typeface="微软雅黑" panose="020B0503020204020204" pitchFamily="34" charset="-122"/>
                    <a:cs typeface="Open Sans Light" panose="020B0306030504020204" pitchFamily="34" charset="0"/>
                  </a:rPr>
                  <a:t>30</a:t>
                </a:r>
                <a:r>
                  <a:rPr lang="en-US" sz="2000" b="1">
                    <a:solidFill>
                      <a:schemeClr val="bg1"/>
                    </a:solidFill>
                    <a:latin typeface="Agency FB" panose="020B0503020202020204" pitchFamily="34" charset="0"/>
                    <a:ea typeface="微软雅黑" panose="020B0503020204020204" pitchFamily="34" charset="-122"/>
                    <a:cs typeface="Open Sans Light" panose="020B0306030504020204" pitchFamily="34" charset="0"/>
                    <a:sym typeface="Arial" panose="020B0604020202020204" pitchFamily="34" charset="0"/>
                  </a:rPr>
                  <a:t>%</a:t>
                </a:r>
                <a:endParaRPr lang="en-US" sz="1200" b="1">
                  <a:solidFill>
                    <a:schemeClr val="bg1"/>
                  </a:solidFill>
                  <a:latin typeface="Agency FB" panose="020B0503020202020204" pitchFamily="34" charset="0"/>
                  <a:ea typeface="微软雅黑" panose="020B0503020204020204" pitchFamily="34" charset="-122"/>
                  <a:cs typeface="Open Sans Light" panose="020B0306030504020204" pitchFamily="34" charset="0"/>
                  <a:sym typeface="Arial" panose="020B0604020202020204" pitchFamily="34" charset="0"/>
                </a:endParaRPr>
              </a:p>
            </p:txBody>
          </p:sp>
        </p:grpSp>
        <p:grpSp>
          <p:nvGrpSpPr>
            <p:cNvPr id="137" name="组合 136"/>
            <p:cNvGrpSpPr/>
            <p:nvPr userDrawn="1"/>
          </p:nvGrpSpPr>
          <p:grpSpPr>
            <a:xfrm>
              <a:off x="1602" y="2759"/>
              <a:ext cx="1424" cy="5984"/>
              <a:chOff x="1602" y="2759"/>
              <a:chExt cx="1424" cy="5984"/>
            </a:xfrm>
          </p:grpSpPr>
          <p:grpSp>
            <p:nvGrpSpPr>
              <p:cNvPr id="62" name="Group 3"/>
              <p:cNvGrpSpPr/>
              <p:nvPr/>
            </p:nvGrpSpPr>
            <p:grpSpPr>
              <a:xfrm rot="0">
                <a:off x="1662" y="2759"/>
                <a:ext cx="1305" cy="5985"/>
                <a:chOff x="1802741" y="2042460"/>
                <a:chExt cx="829215" cy="3800571"/>
              </a:xfrm>
            </p:grpSpPr>
            <p:sp>
              <p:nvSpPr>
                <p:cNvPr id="86" name="Freeform 5"/>
                <p:cNvSpPr/>
                <p:nvPr/>
              </p:nvSpPr>
              <p:spPr bwMode="auto">
                <a:xfrm>
                  <a:off x="2047737" y="2042460"/>
                  <a:ext cx="339225" cy="3266606"/>
                </a:xfrm>
                <a:custGeom>
                  <a:avLst/>
                  <a:gdLst>
                    <a:gd name="T0" fmla="*/ 0 w 89"/>
                    <a:gd name="T1" fmla="*/ 41 h 864"/>
                    <a:gd name="T2" fmla="*/ 0 w 89"/>
                    <a:gd name="T3" fmla="*/ 41 h 864"/>
                    <a:gd name="T4" fmla="*/ 44 w 89"/>
                    <a:gd name="T5" fmla="*/ 0 h 864"/>
                    <a:gd name="T6" fmla="*/ 89 w 89"/>
                    <a:gd name="T7" fmla="*/ 41 h 864"/>
                    <a:gd name="T8" fmla="*/ 89 w 89"/>
                    <a:gd name="T9" fmla="*/ 41 h 864"/>
                    <a:gd name="T10" fmla="*/ 89 w 89"/>
                    <a:gd name="T11" fmla="*/ 864 h 864"/>
                    <a:gd name="T12" fmla="*/ 0 w 89"/>
                    <a:gd name="T13" fmla="*/ 864 h 864"/>
                    <a:gd name="T14" fmla="*/ 0 w 89"/>
                    <a:gd name="T15" fmla="*/ 45 h 864"/>
                    <a:gd name="T16" fmla="*/ 0 w 89"/>
                    <a:gd name="T17" fmla="*/ 41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864">
                      <a:moveTo>
                        <a:pt x="0" y="41"/>
                      </a:moveTo>
                      <a:cubicBezTo>
                        <a:pt x="0" y="41"/>
                        <a:pt x="0" y="41"/>
                        <a:pt x="0" y="41"/>
                      </a:cubicBezTo>
                      <a:cubicBezTo>
                        <a:pt x="2" y="18"/>
                        <a:pt x="21" y="0"/>
                        <a:pt x="44" y="0"/>
                      </a:cubicBezTo>
                      <a:cubicBezTo>
                        <a:pt x="68" y="0"/>
                        <a:pt x="87" y="18"/>
                        <a:pt x="89" y="41"/>
                      </a:cubicBezTo>
                      <a:cubicBezTo>
                        <a:pt x="89" y="41"/>
                        <a:pt x="89" y="41"/>
                        <a:pt x="89" y="41"/>
                      </a:cubicBezTo>
                      <a:cubicBezTo>
                        <a:pt x="89" y="864"/>
                        <a:pt x="89" y="864"/>
                        <a:pt x="89" y="864"/>
                      </a:cubicBezTo>
                      <a:cubicBezTo>
                        <a:pt x="0" y="864"/>
                        <a:pt x="0" y="864"/>
                        <a:pt x="0" y="864"/>
                      </a:cubicBezTo>
                      <a:cubicBezTo>
                        <a:pt x="0" y="45"/>
                        <a:pt x="0" y="45"/>
                        <a:pt x="0" y="45"/>
                      </a:cubicBezTo>
                      <a:lnTo>
                        <a:pt x="0" y="41"/>
                      </a:lnTo>
                      <a:close/>
                    </a:path>
                  </a:pathLst>
                </a:custGeom>
                <a:solidFill>
                  <a:schemeClr val="bg1">
                    <a:lumMod val="85000"/>
                  </a:schemeClr>
                </a:solidFill>
                <a:ln w="4" cap="flat">
                  <a:noFill/>
                  <a:prstDash val="solid"/>
                  <a:miter lim="800000"/>
                </a:ln>
              </p:spPr>
              <p:txBody>
                <a:bodyPr vert="horz" wrap="square" lIns="121913" tIns="60956" rIns="121913" bIns="60956" numCol="1" anchor="t" anchorCtr="0" compatLnSpc="1"/>
                <a:p>
                  <a:endParaRPr lang="en-US" sz="2000">
                    <a:latin typeface="Arial" panose="020B0604020202020204" pitchFamily="34" charset="0"/>
                    <a:ea typeface="微软雅黑" panose="020B0503020204020204" pitchFamily="34" charset="-122"/>
                    <a:cs typeface="Open Sans Light" panose="020B0306030504020204" pitchFamily="34" charset="0"/>
                    <a:sym typeface="Arial" panose="020B0604020202020204" pitchFamily="34" charset="0"/>
                  </a:endParaRPr>
                </a:p>
              </p:txBody>
            </p:sp>
            <p:sp>
              <p:nvSpPr>
                <p:cNvPr id="87" name="Oval 6"/>
                <p:cNvSpPr>
                  <a:spLocks noChangeArrowheads="1"/>
                </p:cNvSpPr>
                <p:nvPr/>
              </p:nvSpPr>
              <p:spPr bwMode="auto">
                <a:xfrm>
                  <a:off x="1802741" y="5022192"/>
                  <a:ext cx="829215" cy="820839"/>
                </a:xfrm>
                <a:prstGeom prst="ellipse">
                  <a:avLst/>
                </a:prstGeom>
                <a:solidFill>
                  <a:schemeClr val="bg1">
                    <a:lumMod val="85000"/>
                  </a:schemeClr>
                </a:solidFill>
                <a:ln w="4" cap="flat">
                  <a:noFill/>
                  <a:prstDash val="solid"/>
                  <a:miter lim="800000"/>
                </a:ln>
              </p:spPr>
              <p:txBody>
                <a:bodyPr vert="horz" wrap="square" lIns="121913" tIns="60956" rIns="121913" bIns="60956" numCol="1" anchor="t" anchorCtr="0" compatLnSpc="1"/>
                <a:p>
                  <a:endParaRPr lang="en-US" sz="2000">
                    <a:latin typeface="Arial" panose="020B0604020202020204" pitchFamily="34" charset="0"/>
                    <a:ea typeface="微软雅黑" panose="020B0503020204020204" pitchFamily="34" charset="-122"/>
                    <a:cs typeface="Open Sans Light" panose="020B0306030504020204" pitchFamily="34" charset="0"/>
                    <a:sym typeface="Arial" panose="020B0604020202020204" pitchFamily="34" charset="0"/>
                  </a:endParaRPr>
                </a:p>
              </p:txBody>
            </p:sp>
          </p:grpSp>
          <p:sp>
            <p:nvSpPr>
              <p:cNvPr id="98" name="Rectangle 7"/>
              <p:cNvSpPr>
                <a:spLocks noChangeArrowheads="1"/>
              </p:cNvSpPr>
              <p:nvPr/>
            </p:nvSpPr>
            <p:spPr bwMode="auto">
              <a:xfrm>
                <a:off x="2047" y="5887"/>
                <a:ext cx="535" cy="2016"/>
              </a:xfrm>
              <a:prstGeom prst="rect">
                <a:avLst/>
              </a:prstGeom>
              <a:solidFill>
                <a:schemeClr val="accent1"/>
              </a:solidFill>
              <a:ln w="4" cap="flat">
                <a:noFill/>
                <a:prstDash val="solid"/>
                <a:miter lim="800000"/>
              </a:ln>
            </p:spPr>
            <p:txBody>
              <a:bodyPr vert="horz" wrap="square" lIns="121913" tIns="60956" rIns="121913" bIns="60956" numCol="1" anchor="t" anchorCtr="0" compatLnSpc="1"/>
              <a:p>
                <a:endParaRPr lang="en-US" sz="2000">
                  <a:latin typeface="Arial" panose="020B0604020202020204" pitchFamily="34" charset="0"/>
                  <a:ea typeface="微软雅黑" panose="020B0503020204020204" pitchFamily="34" charset="-122"/>
                  <a:cs typeface="Open Sans Light" panose="020B0306030504020204" pitchFamily="34" charset="0"/>
                  <a:sym typeface="Arial" panose="020B0604020202020204" pitchFamily="34" charset="0"/>
                </a:endParaRPr>
              </a:p>
            </p:txBody>
          </p:sp>
          <p:sp>
            <p:nvSpPr>
              <p:cNvPr id="99" name="Oval 8"/>
              <p:cNvSpPr>
                <a:spLocks noChangeArrowheads="1"/>
              </p:cNvSpPr>
              <p:nvPr/>
            </p:nvSpPr>
            <p:spPr bwMode="auto">
              <a:xfrm>
                <a:off x="1662" y="7451"/>
                <a:ext cx="1305" cy="1293"/>
              </a:xfrm>
              <a:prstGeom prst="ellipse">
                <a:avLst/>
              </a:prstGeom>
              <a:solidFill>
                <a:schemeClr val="accent1"/>
              </a:solidFill>
              <a:ln w="4" cap="flat">
                <a:noFill/>
                <a:prstDash val="solid"/>
                <a:miter lim="800000"/>
              </a:ln>
            </p:spPr>
            <p:txBody>
              <a:bodyPr vert="horz" wrap="square" lIns="121913" tIns="60956" rIns="121913" bIns="60956" numCol="1" anchor="t" anchorCtr="0" compatLnSpc="1"/>
              <a:p>
                <a:endParaRPr lang="en-US" sz="2000">
                  <a:latin typeface="Arial" panose="020B0604020202020204" pitchFamily="34" charset="0"/>
                  <a:ea typeface="微软雅黑" panose="020B0503020204020204" pitchFamily="34" charset="-122"/>
                  <a:cs typeface="Open Sans Light" panose="020B0306030504020204" pitchFamily="34" charset="0"/>
                  <a:sym typeface="Arial" panose="020B0604020202020204" pitchFamily="34" charset="0"/>
                </a:endParaRPr>
              </a:p>
            </p:txBody>
          </p:sp>
          <p:sp>
            <p:nvSpPr>
              <p:cNvPr id="100" name="Rectangle 11"/>
              <p:cNvSpPr/>
              <p:nvPr/>
            </p:nvSpPr>
            <p:spPr>
              <a:xfrm>
                <a:off x="1602" y="7626"/>
                <a:ext cx="1424" cy="871"/>
              </a:xfrm>
              <a:prstGeom prst="rect">
                <a:avLst/>
              </a:prstGeom>
            </p:spPr>
            <p:txBody>
              <a:bodyPr wrap="square">
                <a:spAutoFit/>
              </a:bodyPr>
              <a:p>
                <a:pPr algn="ctr">
                  <a:lnSpc>
                    <a:spcPct val="150000"/>
                  </a:lnSpc>
                </a:pPr>
                <a:r>
                  <a:rPr lang="en-US" altLang="zh-CN" sz="2000" b="1">
                    <a:solidFill>
                      <a:schemeClr val="bg1"/>
                    </a:solidFill>
                    <a:latin typeface="Agency FB" panose="020B0503020202020204" pitchFamily="34" charset="0"/>
                    <a:ea typeface="微软雅黑" panose="020B0503020204020204" pitchFamily="34" charset="-122"/>
                    <a:cs typeface="Open Sans Light" panose="020B0306030504020204" pitchFamily="34" charset="0"/>
                  </a:rPr>
                  <a:t>40</a:t>
                </a:r>
                <a:r>
                  <a:rPr lang="en-US" sz="2000" b="1">
                    <a:solidFill>
                      <a:schemeClr val="bg1"/>
                    </a:solidFill>
                    <a:latin typeface="Agency FB" panose="020B0503020202020204" pitchFamily="34" charset="0"/>
                    <a:ea typeface="微软雅黑" panose="020B0503020204020204" pitchFamily="34" charset="-122"/>
                    <a:cs typeface="Open Sans Light" panose="020B0306030504020204" pitchFamily="34" charset="0"/>
                    <a:sym typeface="Arial" panose="020B0604020202020204" pitchFamily="34" charset="0"/>
                  </a:rPr>
                  <a:t>%</a:t>
                </a:r>
                <a:endParaRPr lang="en-US" sz="1200" b="1">
                  <a:solidFill>
                    <a:schemeClr val="bg1"/>
                  </a:solidFill>
                  <a:latin typeface="Agency FB" panose="020B0503020202020204" pitchFamily="34" charset="0"/>
                  <a:ea typeface="微软雅黑" panose="020B0503020204020204" pitchFamily="34" charset="-122"/>
                  <a:cs typeface="Open Sans Light" panose="020B0306030504020204" pitchFamily="34" charset="0"/>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checkerboard(across)">
                                      <p:cBhvr>
                                        <p:cTn id="7" dur="5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blinds(horizontal)">
                                      <p:cBhvr>
                                        <p:cTn id="12" dur="500"/>
                                        <p:tgtEl>
                                          <p:spTgt spid="1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blinds(horizontal)">
                                      <p:cBhvr>
                                        <p:cTn id="15" dur="500"/>
                                        <p:tgtEl>
                                          <p:spTgt spid="11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5"/>
                                        </p:tgtEl>
                                        <p:attrNameLst>
                                          <p:attrName>style.visibility</p:attrName>
                                        </p:attrNameLst>
                                      </p:cBhvr>
                                      <p:to>
                                        <p:strVal val="visible"/>
                                      </p:to>
                                    </p:set>
                                    <p:animEffect transition="in" filter="blinds(horizontal)">
                                      <p:cBhvr>
                                        <p:cTn id="18" dur="500"/>
                                        <p:tgtEl>
                                          <p:spTgt spid="11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3"/>
                                        </p:tgtEl>
                                        <p:attrNameLst>
                                          <p:attrName>style.visibility</p:attrName>
                                        </p:attrNameLst>
                                      </p:cBhvr>
                                      <p:to>
                                        <p:strVal val="visible"/>
                                      </p:to>
                                    </p:set>
                                    <p:animEffect transition="in" filter="blinds(horizontal)">
                                      <p:cBhvr>
                                        <p:cTn id="21" dur="500"/>
                                        <p:tgtEl>
                                          <p:spTgt spid="12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34"/>
                                        </p:tgtEl>
                                        <p:attrNameLst>
                                          <p:attrName>style.visibility</p:attrName>
                                        </p:attrNameLst>
                                      </p:cBhvr>
                                      <p:to>
                                        <p:strVal val="visible"/>
                                      </p:to>
                                    </p:set>
                                    <p:animEffect transition="in" filter="blinds(horizontal)">
                                      <p:cBhvr>
                                        <p:cTn id="24" dur="500"/>
                                        <p:tgtEl>
                                          <p:spTgt spid="13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blinds(horizontal)">
                                      <p:cBhvr>
                                        <p:cTn id="27" dur="500"/>
                                        <p:tgtEl>
                                          <p:spTgt spid="12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8"/>
                                        </p:tgtEl>
                                        <p:attrNameLst>
                                          <p:attrName>style.visibility</p:attrName>
                                        </p:attrNameLst>
                                      </p:cBhvr>
                                      <p:to>
                                        <p:strVal val="visible"/>
                                      </p:to>
                                    </p:set>
                                    <p:animEffect transition="in" filter="blinds(horizontal)">
                                      <p:cBhvr>
                                        <p:cTn id="30" dur="500"/>
                                        <p:tgtEl>
                                          <p:spTgt spid="12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9"/>
                                        </p:tgtEl>
                                        <p:attrNameLst>
                                          <p:attrName>style.visibility</p:attrName>
                                        </p:attrNameLst>
                                      </p:cBhvr>
                                      <p:to>
                                        <p:strVal val="visible"/>
                                      </p:to>
                                    </p:set>
                                    <p:animEffect transition="in" filter="blinds(horizontal)">
                                      <p:cBhvr>
                                        <p:cTn id="33" dur="500"/>
                                        <p:tgtEl>
                                          <p:spTgt spid="12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7"/>
                                        </p:tgtEl>
                                        <p:attrNameLst>
                                          <p:attrName>style.visibility</p:attrName>
                                        </p:attrNameLst>
                                      </p:cBhvr>
                                      <p:to>
                                        <p:strVal val="visible"/>
                                      </p:to>
                                    </p:set>
                                    <p:animEffect transition="in" filter="blinds(horizontal)">
                                      <p:cBhvr>
                                        <p:cTn id="36"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5" grpId="0"/>
      <p:bldP spid="123" grpId="0"/>
      <p:bldP spid="134" grpId="0" animBg="1"/>
      <p:bldP spid="122" grpId="0"/>
      <p:bldP spid="128" grpId="0"/>
      <p:bldP spid="129" grpId="0" animBg="1"/>
      <p:bldP spid="1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8"/>
          <p:cNvSpPr txBox="1"/>
          <p:nvPr/>
        </p:nvSpPr>
        <p:spPr>
          <a:xfrm>
            <a:off x="6551106" y="3180592"/>
            <a:ext cx="4800533" cy="902335"/>
          </a:xfrm>
          <a:prstGeom prst="rect">
            <a:avLst/>
          </a:prstGeom>
          <a:noFill/>
        </p:spPr>
        <p:txBody>
          <a:bodyPr wrap="square" lIns="0" tIns="0" rIns="0" bIns="0" rtlCol="0">
            <a:spAutoFit/>
          </a:bodyPr>
          <a:lstStyle/>
          <a:p>
            <a:r>
              <a:rPr lang="zh-CN" altLang="en-US" sz="5865" dirty="0">
                <a:solidFill>
                  <a:schemeClr val="bg2">
                    <a:lumMod val="50000"/>
                  </a:schemeClr>
                </a:solidFill>
                <a:latin typeface="微软雅黑" panose="020B0503020204020204" pitchFamily="34" charset="-122"/>
                <a:ea typeface="微软雅黑" panose="020B0503020204020204" pitchFamily="34" charset="-122"/>
                <a:cs typeface="+mn-ea"/>
                <a:sym typeface="+mn-lt"/>
              </a:rPr>
              <a:t>总结与展望</a:t>
            </a:r>
            <a:endParaRPr lang="zh-CN" altLang="en-US" sz="5865"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7547988" y="1762017"/>
            <a:ext cx="1979448" cy="1641347"/>
          </a:xfrm>
          <a:prstGeom prst="rect">
            <a:avLst/>
          </a:prstGeom>
          <a:noFill/>
        </p:spPr>
        <p:txBody>
          <a:bodyPr wrap="square" lIns="0" tIns="0" rIns="0" bIns="0" rtlCol="0">
            <a:spAutoFit/>
          </a:bodyPr>
          <a:lstStyle/>
          <a:p>
            <a:r>
              <a:rPr lang="en-US" altLang="zh-CN" sz="10665" dirty="0">
                <a:solidFill>
                  <a:schemeClr val="bg2">
                    <a:lumMod val="50000"/>
                  </a:schemeClr>
                </a:solidFill>
                <a:latin typeface="Narkisim" panose="020E0502050101010101" pitchFamily="34" charset="-79"/>
                <a:ea typeface="华康雅宋体W9(P)" panose="02020900000000000000" pitchFamily="18" charset="-122"/>
                <a:cs typeface="Narkisim" panose="020E0502050101010101" pitchFamily="34" charset="-79"/>
                <a:sym typeface="+mn-lt"/>
              </a:rPr>
              <a:t>04</a:t>
            </a:r>
            <a:endParaRPr lang="en-GB" altLang="zh-CN" sz="10665" dirty="0">
              <a:solidFill>
                <a:schemeClr val="bg2">
                  <a:lumMod val="50000"/>
                </a:schemeClr>
              </a:solidFill>
              <a:latin typeface="Narkisim" panose="020E0502050101010101" pitchFamily="34" charset="-79"/>
              <a:ea typeface="华康雅宋体W9(P)" panose="02020900000000000000" pitchFamily="18" charset="-122"/>
              <a:cs typeface="Narkisim" panose="020E0502050101010101" pitchFamily="34" charset="-79"/>
              <a:sym typeface="+mn-lt"/>
            </a:endParaRPr>
          </a:p>
        </p:txBody>
      </p:sp>
      <p:pic>
        <p:nvPicPr>
          <p:cNvPr id="5" name="图片 4"/>
          <p:cNvPicPr>
            <a:picLocks noChangeAspect="1"/>
          </p:cNvPicPr>
          <p:nvPr/>
        </p:nvPicPr>
        <p:blipFill>
          <a:blip r:embed="rId1"/>
          <a:stretch>
            <a:fillRect/>
          </a:stretch>
        </p:blipFill>
        <p:spPr>
          <a:xfrm>
            <a:off x="909719" y="-791"/>
            <a:ext cx="5023539" cy="5846571"/>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
                                        </p:tgtEl>
                                        <p:attrNameLst>
                                          <p:attrName>style.visibility</p:attrName>
                                        </p:attrNameLst>
                                      </p:cBhvr>
                                      <p:to>
                                        <p:strVal val="visible"/>
                                      </p:to>
                                    </p:set>
                                    <p:animEffect transition="in" filter="wipe(left)">
                                      <p:cBhvr>
                                        <p:cTn id="12" dur="200"/>
                                        <p:tgtEl>
                                          <p:spTgt spid="4"/>
                                        </p:tgtEl>
                                      </p:cBhvr>
                                    </p:animEffect>
                                  </p:childTnLst>
                                </p:cTn>
                              </p:par>
                            </p:childTnLst>
                          </p:cTn>
                        </p:par>
                        <p:par>
                          <p:cTn id="13" fill="hold">
                            <p:stCondLst>
                              <p:cond delay="759"/>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2"/>
                                        </p:tgtEl>
                                        <p:attrNameLst>
                                          <p:attrName>style.visibility</p:attrName>
                                        </p:attrNameLst>
                                      </p:cBhvr>
                                      <p:to>
                                        <p:strVal val="visible"/>
                                      </p:to>
                                    </p:set>
                                    <p:animEffect transition="in" filter="wipe(left)">
                                      <p:cBhvr>
                                        <p:cTn id="16" dur="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4655148" y="2550768"/>
            <a:ext cx="2881706" cy="2991065"/>
            <a:chOff x="1365" y="-412"/>
            <a:chExt cx="4954" cy="5142"/>
          </a:xfrm>
        </p:grpSpPr>
        <p:sp>
          <p:nvSpPr>
            <p:cNvPr id="3" name="Oval 4"/>
            <p:cNvSpPr>
              <a:spLocks noChangeArrowheads="1"/>
            </p:cNvSpPr>
            <p:nvPr/>
          </p:nvSpPr>
          <p:spPr bwMode="auto">
            <a:xfrm>
              <a:off x="2998" y="-412"/>
              <a:ext cx="1878" cy="5142"/>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US" sz="900">
                <a:solidFill>
                  <a:schemeClr val="tx1">
                    <a:lumMod val="75000"/>
                    <a:lumOff val="25000"/>
                  </a:schemeClr>
                </a:solidFill>
                <a:latin typeface="+mn-ea"/>
                <a:cs typeface="+mn-ea"/>
                <a:sym typeface="Arial" panose="020B0604020202020204" pitchFamily="34" charset="0"/>
              </a:endParaRPr>
            </a:p>
          </p:txBody>
        </p:sp>
        <p:sp>
          <p:nvSpPr>
            <p:cNvPr id="4" name="Freeform 5"/>
            <p:cNvSpPr/>
            <p:nvPr/>
          </p:nvSpPr>
          <p:spPr bwMode="auto">
            <a:xfrm>
              <a:off x="1365" y="-412"/>
              <a:ext cx="2572" cy="5142"/>
            </a:xfrm>
            <a:custGeom>
              <a:avLst/>
              <a:gdLst>
                <a:gd name="T0" fmla="*/ 690 w 1087"/>
                <a:gd name="T1" fmla="*/ 1087 h 2174"/>
                <a:gd name="T2" fmla="*/ 1087 w 1087"/>
                <a:gd name="T3" fmla="*/ 0 h 2174"/>
                <a:gd name="T4" fmla="*/ 0 w 1087"/>
                <a:gd name="T5" fmla="*/ 1087 h 2174"/>
                <a:gd name="T6" fmla="*/ 1087 w 1087"/>
                <a:gd name="T7" fmla="*/ 2174 h 2174"/>
                <a:gd name="T8" fmla="*/ 1087 w 1087"/>
                <a:gd name="T9" fmla="*/ 2174 h 2174"/>
                <a:gd name="T10" fmla="*/ 690 w 1087"/>
                <a:gd name="T11" fmla="*/ 1087 h 2174"/>
              </a:gdLst>
              <a:ahLst/>
              <a:cxnLst>
                <a:cxn ang="0">
                  <a:pos x="T0" y="T1"/>
                </a:cxn>
                <a:cxn ang="0">
                  <a:pos x="T2" y="T3"/>
                </a:cxn>
                <a:cxn ang="0">
                  <a:pos x="T4" y="T5"/>
                </a:cxn>
                <a:cxn ang="0">
                  <a:pos x="T6" y="T7"/>
                </a:cxn>
                <a:cxn ang="0">
                  <a:pos x="T8" y="T9"/>
                </a:cxn>
                <a:cxn ang="0">
                  <a:pos x="T10" y="T11"/>
                </a:cxn>
              </a:cxnLst>
              <a:rect l="0" t="0" r="r" b="b"/>
              <a:pathLst>
                <a:path w="1087" h="2174">
                  <a:moveTo>
                    <a:pt x="690" y="1087"/>
                  </a:moveTo>
                  <a:cubicBezTo>
                    <a:pt x="690" y="487"/>
                    <a:pt x="868" y="0"/>
                    <a:pt x="1087" y="0"/>
                  </a:cubicBezTo>
                  <a:cubicBezTo>
                    <a:pt x="487" y="0"/>
                    <a:pt x="0" y="487"/>
                    <a:pt x="0" y="1087"/>
                  </a:cubicBezTo>
                  <a:cubicBezTo>
                    <a:pt x="0" y="1687"/>
                    <a:pt x="487" y="2174"/>
                    <a:pt x="1087" y="2174"/>
                  </a:cubicBezTo>
                  <a:cubicBezTo>
                    <a:pt x="1087" y="2174"/>
                    <a:pt x="1087" y="2174"/>
                    <a:pt x="1087" y="2174"/>
                  </a:cubicBezTo>
                  <a:cubicBezTo>
                    <a:pt x="868" y="2174"/>
                    <a:pt x="690" y="1687"/>
                    <a:pt x="690" y="1087"/>
                  </a:cubicBez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US" sz="900">
                <a:solidFill>
                  <a:schemeClr val="tx1">
                    <a:lumMod val="75000"/>
                    <a:lumOff val="25000"/>
                  </a:schemeClr>
                </a:solidFill>
                <a:latin typeface="+mn-ea"/>
                <a:cs typeface="+mn-ea"/>
                <a:sym typeface="Arial" panose="020B0604020202020204" pitchFamily="34" charset="0"/>
              </a:endParaRPr>
            </a:p>
          </p:txBody>
        </p:sp>
        <p:sp>
          <p:nvSpPr>
            <p:cNvPr id="5" name="Freeform 8"/>
            <p:cNvSpPr/>
            <p:nvPr/>
          </p:nvSpPr>
          <p:spPr bwMode="auto">
            <a:xfrm>
              <a:off x="3225" y="1447"/>
              <a:ext cx="3094" cy="1462"/>
            </a:xfrm>
            <a:custGeom>
              <a:avLst/>
              <a:gdLst>
                <a:gd name="T0" fmla="*/ 1042 w 1308"/>
                <a:gd name="T1" fmla="*/ 96 h 618"/>
                <a:gd name="T2" fmla="*/ 602 w 1308"/>
                <a:gd name="T3" fmla="*/ 0 h 618"/>
                <a:gd name="T4" fmla="*/ 0 w 1308"/>
                <a:gd name="T5" fmla="*/ 602 h 618"/>
                <a:gd name="T6" fmla="*/ 301 w 1308"/>
                <a:gd name="T7" fmla="*/ 618 h 618"/>
                <a:gd name="T8" fmla="*/ 1042 w 1308"/>
                <a:gd name="T9" fmla="*/ 506 h 618"/>
                <a:gd name="T10" fmla="*/ 1308 w 1308"/>
                <a:gd name="T11" fmla="*/ 301 h 618"/>
                <a:gd name="T12" fmla="*/ 1042 w 1308"/>
                <a:gd name="T13" fmla="*/ 96 h 618"/>
              </a:gdLst>
              <a:ahLst/>
              <a:cxnLst>
                <a:cxn ang="0">
                  <a:pos x="T0" y="T1"/>
                </a:cxn>
                <a:cxn ang="0">
                  <a:pos x="T2" y="T3"/>
                </a:cxn>
                <a:cxn ang="0">
                  <a:pos x="T4" y="T5"/>
                </a:cxn>
                <a:cxn ang="0">
                  <a:pos x="T6" y="T7"/>
                </a:cxn>
                <a:cxn ang="0">
                  <a:pos x="T8" y="T9"/>
                </a:cxn>
                <a:cxn ang="0">
                  <a:pos x="T10" y="T11"/>
                </a:cxn>
                <a:cxn ang="0">
                  <a:pos x="T12" y="T13"/>
                </a:cxn>
              </a:cxnLst>
              <a:rect l="0" t="0" r="r" b="b"/>
              <a:pathLst>
                <a:path w="1308" h="618">
                  <a:moveTo>
                    <a:pt x="1042" y="96"/>
                  </a:moveTo>
                  <a:cubicBezTo>
                    <a:pt x="918" y="50"/>
                    <a:pt x="767" y="18"/>
                    <a:pt x="602" y="0"/>
                  </a:cubicBezTo>
                  <a:cubicBezTo>
                    <a:pt x="0" y="602"/>
                    <a:pt x="0" y="602"/>
                    <a:pt x="0" y="602"/>
                  </a:cubicBezTo>
                  <a:cubicBezTo>
                    <a:pt x="96" y="612"/>
                    <a:pt x="197" y="618"/>
                    <a:pt x="301" y="618"/>
                  </a:cubicBezTo>
                  <a:cubicBezTo>
                    <a:pt x="582" y="618"/>
                    <a:pt x="846" y="578"/>
                    <a:pt x="1042" y="506"/>
                  </a:cubicBezTo>
                  <a:cubicBezTo>
                    <a:pt x="1238" y="435"/>
                    <a:pt x="1308" y="353"/>
                    <a:pt x="1308" y="301"/>
                  </a:cubicBezTo>
                  <a:cubicBezTo>
                    <a:pt x="1308" y="249"/>
                    <a:pt x="1238" y="167"/>
                    <a:pt x="1042" y="96"/>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US" sz="900">
                <a:solidFill>
                  <a:schemeClr val="tx1">
                    <a:lumMod val="75000"/>
                    <a:lumOff val="25000"/>
                  </a:schemeClr>
                </a:solidFill>
                <a:latin typeface="+mn-ea"/>
                <a:cs typeface="+mn-ea"/>
                <a:sym typeface="Arial" panose="020B0604020202020204" pitchFamily="34" charset="0"/>
              </a:endParaRPr>
            </a:p>
          </p:txBody>
        </p:sp>
        <p:sp>
          <p:nvSpPr>
            <p:cNvPr id="6" name="Freeform 9"/>
            <p:cNvSpPr/>
            <p:nvPr/>
          </p:nvSpPr>
          <p:spPr bwMode="auto">
            <a:xfrm>
              <a:off x="3225" y="2159"/>
              <a:ext cx="3094" cy="2381"/>
            </a:xfrm>
            <a:custGeom>
              <a:avLst/>
              <a:gdLst>
                <a:gd name="T0" fmla="*/ 1308 w 1308"/>
                <a:gd name="T1" fmla="*/ 0 h 1007"/>
                <a:gd name="T2" fmla="*/ 1042 w 1308"/>
                <a:gd name="T3" fmla="*/ 205 h 1007"/>
                <a:gd name="T4" fmla="*/ 301 w 1308"/>
                <a:gd name="T5" fmla="*/ 317 h 1007"/>
                <a:gd name="T6" fmla="*/ 0 w 1308"/>
                <a:gd name="T7" fmla="*/ 301 h 1007"/>
                <a:gd name="T8" fmla="*/ 96 w 1308"/>
                <a:gd name="T9" fmla="*/ 741 h 1007"/>
                <a:gd name="T10" fmla="*/ 301 w 1308"/>
                <a:gd name="T11" fmla="*/ 1007 h 1007"/>
                <a:gd name="T12" fmla="*/ 301 w 1308"/>
                <a:gd name="T13" fmla="*/ 1007 h 1007"/>
                <a:gd name="T14" fmla="*/ 1013 w 1308"/>
                <a:gd name="T15" fmla="*/ 712 h 1007"/>
                <a:gd name="T16" fmla="*/ 1308 w 1308"/>
                <a:gd name="T17" fmla="*/ 0 h 1007"/>
                <a:gd name="T18" fmla="*/ 1308 w 1308"/>
                <a:gd name="T19" fmla="*/ 0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8" h="1007">
                  <a:moveTo>
                    <a:pt x="1308" y="0"/>
                  </a:moveTo>
                  <a:cubicBezTo>
                    <a:pt x="1308" y="53"/>
                    <a:pt x="1238" y="134"/>
                    <a:pt x="1042" y="205"/>
                  </a:cubicBezTo>
                  <a:cubicBezTo>
                    <a:pt x="846" y="277"/>
                    <a:pt x="582" y="317"/>
                    <a:pt x="301" y="317"/>
                  </a:cubicBezTo>
                  <a:cubicBezTo>
                    <a:pt x="197" y="317"/>
                    <a:pt x="96" y="311"/>
                    <a:pt x="0" y="301"/>
                  </a:cubicBezTo>
                  <a:cubicBezTo>
                    <a:pt x="18" y="466"/>
                    <a:pt x="50" y="617"/>
                    <a:pt x="96" y="741"/>
                  </a:cubicBezTo>
                  <a:cubicBezTo>
                    <a:pt x="167" y="937"/>
                    <a:pt x="249" y="1007"/>
                    <a:pt x="301" y="1007"/>
                  </a:cubicBezTo>
                  <a:cubicBezTo>
                    <a:pt x="301" y="1007"/>
                    <a:pt x="301" y="1007"/>
                    <a:pt x="301" y="1007"/>
                  </a:cubicBezTo>
                  <a:cubicBezTo>
                    <a:pt x="570" y="1007"/>
                    <a:pt x="823" y="902"/>
                    <a:pt x="1013" y="712"/>
                  </a:cubicBezTo>
                  <a:cubicBezTo>
                    <a:pt x="1203" y="522"/>
                    <a:pt x="1308" y="269"/>
                    <a:pt x="1308" y="0"/>
                  </a:cubicBezTo>
                  <a:cubicBezTo>
                    <a:pt x="1308" y="0"/>
                    <a:pt x="1308" y="0"/>
                    <a:pt x="1308" y="0"/>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US" sz="900">
                <a:solidFill>
                  <a:schemeClr val="tx1">
                    <a:lumMod val="75000"/>
                    <a:lumOff val="25000"/>
                  </a:schemeClr>
                </a:solidFill>
                <a:latin typeface="+mn-ea"/>
                <a:cs typeface="+mn-ea"/>
                <a:sym typeface="Arial" panose="020B0604020202020204" pitchFamily="34" charset="0"/>
              </a:endParaRPr>
            </a:p>
          </p:txBody>
        </p:sp>
        <p:sp>
          <p:nvSpPr>
            <p:cNvPr id="7" name="Freeform 11"/>
            <p:cNvSpPr/>
            <p:nvPr/>
          </p:nvSpPr>
          <p:spPr bwMode="auto">
            <a:xfrm>
              <a:off x="3937" y="-34"/>
              <a:ext cx="2193" cy="2399"/>
            </a:xfrm>
            <a:custGeom>
              <a:avLst/>
              <a:gdLst>
                <a:gd name="T0" fmla="*/ 552 w 927"/>
                <a:gd name="T1" fmla="*/ 303 h 1014"/>
                <a:gd name="T2" fmla="*/ 815 w 927"/>
                <a:gd name="T3" fmla="*/ 1014 h 1014"/>
                <a:gd name="T4" fmla="*/ 926 w 927"/>
                <a:gd name="T5" fmla="*/ 927 h 1014"/>
                <a:gd name="T6" fmla="*/ 927 w 927"/>
                <a:gd name="T7" fmla="*/ 927 h 1014"/>
                <a:gd name="T8" fmla="*/ 656 w 927"/>
                <a:gd name="T9" fmla="*/ 271 h 1014"/>
                <a:gd name="T10" fmla="*/ 0 w 927"/>
                <a:gd name="T11" fmla="*/ 0 h 1014"/>
                <a:gd name="T12" fmla="*/ 552 w 927"/>
                <a:gd name="T13" fmla="*/ 303 h 1014"/>
              </a:gdLst>
              <a:ahLst/>
              <a:cxnLst>
                <a:cxn ang="0">
                  <a:pos x="T0" y="T1"/>
                </a:cxn>
                <a:cxn ang="0">
                  <a:pos x="T2" y="T3"/>
                </a:cxn>
                <a:cxn ang="0">
                  <a:pos x="T4" y="T5"/>
                </a:cxn>
                <a:cxn ang="0">
                  <a:pos x="T6" y="T7"/>
                </a:cxn>
                <a:cxn ang="0">
                  <a:pos x="T8" y="T9"/>
                </a:cxn>
                <a:cxn ang="0">
                  <a:pos x="T10" y="T11"/>
                </a:cxn>
                <a:cxn ang="0">
                  <a:pos x="T12" y="T13"/>
                </a:cxn>
              </a:cxnLst>
              <a:rect l="0" t="0" r="r" b="b"/>
              <a:pathLst>
                <a:path w="927" h="1014">
                  <a:moveTo>
                    <a:pt x="552" y="303"/>
                  </a:moveTo>
                  <a:cubicBezTo>
                    <a:pt x="703" y="499"/>
                    <a:pt x="815" y="766"/>
                    <a:pt x="815" y="1014"/>
                  </a:cubicBezTo>
                  <a:cubicBezTo>
                    <a:pt x="891" y="975"/>
                    <a:pt x="920" y="941"/>
                    <a:pt x="926" y="927"/>
                  </a:cubicBezTo>
                  <a:cubicBezTo>
                    <a:pt x="927" y="927"/>
                    <a:pt x="927" y="927"/>
                    <a:pt x="927" y="927"/>
                  </a:cubicBezTo>
                  <a:cubicBezTo>
                    <a:pt x="927" y="679"/>
                    <a:pt x="831" y="446"/>
                    <a:pt x="656" y="271"/>
                  </a:cubicBezTo>
                  <a:cubicBezTo>
                    <a:pt x="481" y="96"/>
                    <a:pt x="248" y="0"/>
                    <a:pt x="0" y="0"/>
                  </a:cubicBezTo>
                  <a:cubicBezTo>
                    <a:pt x="248" y="0"/>
                    <a:pt x="503" y="239"/>
                    <a:pt x="552" y="303"/>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US" sz="900">
                <a:solidFill>
                  <a:schemeClr val="tx1">
                    <a:lumMod val="75000"/>
                    <a:lumOff val="25000"/>
                  </a:schemeClr>
                </a:solidFill>
                <a:latin typeface="+mn-ea"/>
                <a:cs typeface="+mn-ea"/>
                <a:sym typeface="Arial" panose="020B0604020202020204" pitchFamily="34" charset="0"/>
              </a:endParaRPr>
            </a:p>
          </p:txBody>
        </p:sp>
        <p:sp>
          <p:nvSpPr>
            <p:cNvPr id="8" name="Freeform 12"/>
            <p:cNvSpPr/>
            <p:nvPr/>
          </p:nvSpPr>
          <p:spPr bwMode="auto">
            <a:xfrm>
              <a:off x="3937" y="-34"/>
              <a:ext cx="1928" cy="2399"/>
            </a:xfrm>
            <a:custGeom>
              <a:avLst/>
              <a:gdLst>
                <a:gd name="T0" fmla="*/ 0 w 815"/>
                <a:gd name="T1" fmla="*/ 1 h 1014"/>
                <a:gd name="T2" fmla="*/ 0 w 815"/>
                <a:gd name="T3" fmla="*/ 927 h 1014"/>
                <a:gd name="T4" fmla="*/ 815 w 815"/>
                <a:gd name="T5" fmla="*/ 1014 h 1014"/>
                <a:gd name="T6" fmla="*/ 552 w 815"/>
                <a:gd name="T7" fmla="*/ 286 h 1014"/>
                <a:gd name="T8" fmla="*/ 0 w 815"/>
                <a:gd name="T9" fmla="*/ 0 h 1014"/>
                <a:gd name="T10" fmla="*/ 0 w 815"/>
                <a:gd name="T11" fmla="*/ 1 h 1014"/>
              </a:gdLst>
              <a:ahLst/>
              <a:cxnLst>
                <a:cxn ang="0">
                  <a:pos x="T0" y="T1"/>
                </a:cxn>
                <a:cxn ang="0">
                  <a:pos x="T2" y="T3"/>
                </a:cxn>
                <a:cxn ang="0">
                  <a:pos x="T4" y="T5"/>
                </a:cxn>
                <a:cxn ang="0">
                  <a:pos x="T6" y="T7"/>
                </a:cxn>
                <a:cxn ang="0">
                  <a:pos x="T8" y="T9"/>
                </a:cxn>
                <a:cxn ang="0">
                  <a:pos x="T10" y="T11"/>
                </a:cxn>
              </a:cxnLst>
              <a:rect l="0" t="0" r="r" b="b"/>
              <a:pathLst>
                <a:path w="815" h="1014">
                  <a:moveTo>
                    <a:pt x="0" y="1"/>
                  </a:moveTo>
                  <a:cubicBezTo>
                    <a:pt x="0" y="927"/>
                    <a:pt x="0" y="927"/>
                    <a:pt x="0" y="927"/>
                  </a:cubicBezTo>
                  <a:cubicBezTo>
                    <a:pt x="815" y="1014"/>
                    <a:pt x="815" y="1014"/>
                    <a:pt x="815" y="1014"/>
                  </a:cubicBezTo>
                  <a:cubicBezTo>
                    <a:pt x="815" y="766"/>
                    <a:pt x="727" y="461"/>
                    <a:pt x="552" y="286"/>
                  </a:cubicBezTo>
                  <a:cubicBezTo>
                    <a:pt x="411" y="145"/>
                    <a:pt x="248" y="0"/>
                    <a:pt x="0" y="0"/>
                  </a:cubicBez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US" sz="900">
                <a:solidFill>
                  <a:schemeClr val="tx1">
                    <a:lumMod val="75000"/>
                    <a:lumOff val="25000"/>
                  </a:schemeClr>
                </a:solidFill>
                <a:latin typeface="+mn-ea"/>
                <a:cs typeface="+mn-ea"/>
                <a:sym typeface="Arial" panose="020B0604020202020204" pitchFamily="34" charset="0"/>
              </a:endParaRPr>
            </a:p>
          </p:txBody>
        </p:sp>
        <p:sp>
          <p:nvSpPr>
            <p:cNvPr id="9" name="Freeform 13"/>
            <p:cNvSpPr/>
            <p:nvPr/>
          </p:nvSpPr>
          <p:spPr bwMode="auto">
            <a:xfrm>
              <a:off x="3566" y="253"/>
              <a:ext cx="1902" cy="2277"/>
            </a:xfrm>
            <a:custGeom>
              <a:avLst/>
              <a:gdLst>
                <a:gd name="T0" fmla="*/ 804 w 804"/>
                <a:gd name="T1" fmla="*/ 875 h 963"/>
                <a:gd name="T2" fmla="*/ 589 w 804"/>
                <a:gd name="T3" fmla="*/ 278 h 963"/>
                <a:gd name="T4" fmla="*/ 157 w 804"/>
                <a:gd name="T5" fmla="*/ 0 h 963"/>
                <a:gd name="T6" fmla="*/ 102 w 804"/>
                <a:gd name="T7" fmla="*/ 119 h 963"/>
                <a:gd name="T8" fmla="*/ 4 w 804"/>
                <a:gd name="T9" fmla="*/ 653 h 963"/>
                <a:gd name="T10" fmla="*/ 0 w 804"/>
                <a:gd name="T11" fmla="*/ 806 h 963"/>
                <a:gd name="T12" fmla="*/ 4 w 804"/>
                <a:gd name="T13" fmla="*/ 959 h 963"/>
                <a:gd name="T14" fmla="*/ 157 w 804"/>
                <a:gd name="T15" fmla="*/ 963 h 963"/>
                <a:gd name="T16" fmla="*/ 310 w 804"/>
                <a:gd name="T17" fmla="*/ 959 h 963"/>
                <a:gd name="T18" fmla="*/ 804 w 804"/>
                <a:gd name="T19" fmla="*/ 875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963">
                  <a:moveTo>
                    <a:pt x="804" y="875"/>
                  </a:moveTo>
                  <a:cubicBezTo>
                    <a:pt x="785" y="653"/>
                    <a:pt x="706" y="418"/>
                    <a:pt x="589" y="278"/>
                  </a:cubicBezTo>
                  <a:cubicBezTo>
                    <a:pt x="456" y="119"/>
                    <a:pt x="323" y="24"/>
                    <a:pt x="157" y="0"/>
                  </a:cubicBezTo>
                  <a:cubicBezTo>
                    <a:pt x="141" y="27"/>
                    <a:pt x="122" y="65"/>
                    <a:pt x="102" y="119"/>
                  </a:cubicBezTo>
                  <a:cubicBezTo>
                    <a:pt x="49" y="264"/>
                    <a:pt x="16" y="450"/>
                    <a:pt x="4" y="653"/>
                  </a:cubicBezTo>
                  <a:cubicBezTo>
                    <a:pt x="2" y="703"/>
                    <a:pt x="0" y="754"/>
                    <a:pt x="0" y="806"/>
                  </a:cubicBezTo>
                  <a:cubicBezTo>
                    <a:pt x="0" y="858"/>
                    <a:pt x="2" y="909"/>
                    <a:pt x="4" y="959"/>
                  </a:cubicBezTo>
                  <a:cubicBezTo>
                    <a:pt x="54" y="961"/>
                    <a:pt x="105" y="963"/>
                    <a:pt x="157" y="963"/>
                  </a:cubicBezTo>
                  <a:cubicBezTo>
                    <a:pt x="209" y="963"/>
                    <a:pt x="260" y="961"/>
                    <a:pt x="310" y="959"/>
                  </a:cubicBezTo>
                  <a:cubicBezTo>
                    <a:pt x="495" y="948"/>
                    <a:pt x="666" y="920"/>
                    <a:pt x="804" y="87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US" sz="900">
                <a:solidFill>
                  <a:schemeClr val="tx1">
                    <a:lumMod val="75000"/>
                    <a:lumOff val="25000"/>
                  </a:schemeClr>
                </a:solidFill>
                <a:latin typeface="+mn-ea"/>
                <a:cs typeface="+mn-ea"/>
                <a:sym typeface="Arial" panose="020B0604020202020204" pitchFamily="34" charset="0"/>
              </a:endParaRPr>
            </a:p>
          </p:txBody>
        </p:sp>
      </p:grpSp>
      <p:grpSp>
        <p:nvGrpSpPr>
          <p:cNvPr id="10" name="Group 13"/>
          <p:cNvGrpSpPr/>
          <p:nvPr/>
        </p:nvGrpSpPr>
        <p:grpSpPr>
          <a:xfrm>
            <a:off x="7891540" y="4601523"/>
            <a:ext cx="755621" cy="755621"/>
            <a:chOff x="7891737" y="4601650"/>
            <a:chExt cx="755703" cy="755703"/>
          </a:xfrm>
        </p:grpSpPr>
        <p:sp>
          <p:nvSpPr>
            <p:cNvPr id="11" name="Oval 20"/>
            <p:cNvSpPr/>
            <p:nvPr/>
          </p:nvSpPr>
          <p:spPr>
            <a:xfrm>
              <a:off x="7891737" y="4601650"/>
              <a:ext cx="755703" cy="7557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tx1">
                    <a:lumMod val="75000"/>
                    <a:lumOff val="25000"/>
                  </a:schemeClr>
                </a:solidFill>
                <a:latin typeface="+mn-ea"/>
                <a:cs typeface="+mn-ea"/>
                <a:sym typeface="Arial" panose="020B0604020202020204" pitchFamily="34" charset="0"/>
              </a:endParaRPr>
            </a:p>
          </p:txBody>
        </p:sp>
        <p:sp>
          <p:nvSpPr>
            <p:cNvPr id="12" name="Freeform 23"/>
            <p:cNvSpPr/>
            <p:nvPr/>
          </p:nvSpPr>
          <p:spPr bwMode="auto">
            <a:xfrm>
              <a:off x="8099876" y="4820373"/>
              <a:ext cx="349218" cy="320594"/>
            </a:xfrm>
            <a:custGeom>
              <a:avLst/>
              <a:gdLst>
                <a:gd name="T0" fmla="*/ 29 w 85"/>
                <a:gd name="T1" fmla="*/ 0 h 78"/>
                <a:gd name="T2" fmla="*/ 34 w 85"/>
                <a:gd name="T3" fmla="*/ 29 h 78"/>
                <a:gd name="T4" fmla="*/ 8 w 85"/>
                <a:gd name="T5" fmla="*/ 29 h 78"/>
                <a:gd name="T6" fmla="*/ 6 w 85"/>
                <a:gd name="T7" fmla="*/ 29 h 78"/>
                <a:gd name="T8" fmla="*/ 0 w 85"/>
                <a:gd name="T9" fmla="*/ 35 h 78"/>
                <a:gd name="T10" fmla="*/ 0 w 85"/>
                <a:gd name="T11" fmla="*/ 35 h 78"/>
                <a:gd name="T12" fmla="*/ 4 w 85"/>
                <a:gd name="T13" fmla="*/ 42 h 78"/>
                <a:gd name="T14" fmla="*/ 0 w 85"/>
                <a:gd name="T15" fmla="*/ 47 h 78"/>
                <a:gd name="T16" fmla="*/ 0 w 85"/>
                <a:gd name="T17" fmla="*/ 47 h 78"/>
                <a:gd name="T18" fmla="*/ 5 w 85"/>
                <a:gd name="T19" fmla="*/ 54 h 78"/>
                <a:gd name="T20" fmla="*/ 4 w 85"/>
                <a:gd name="T21" fmla="*/ 58 h 78"/>
                <a:gd name="T22" fmla="*/ 4 w 85"/>
                <a:gd name="T23" fmla="*/ 58 h 78"/>
                <a:gd name="T24" fmla="*/ 10 w 85"/>
                <a:gd name="T25" fmla="*/ 65 h 78"/>
                <a:gd name="T26" fmla="*/ 11 w 85"/>
                <a:gd name="T27" fmla="*/ 65 h 78"/>
                <a:gd name="T28" fmla="*/ 9 w 85"/>
                <a:gd name="T29" fmla="*/ 70 h 78"/>
                <a:gd name="T30" fmla="*/ 9 w 85"/>
                <a:gd name="T31" fmla="*/ 70 h 78"/>
                <a:gd name="T32" fmla="*/ 15 w 85"/>
                <a:gd name="T33" fmla="*/ 77 h 78"/>
                <a:gd name="T34" fmla="*/ 29 w 85"/>
                <a:gd name="T35" fmla="*/ 77 h 78"/>
                <a:gd name="T36" fmla="*/ 45 w 85"/>
                <a:gd name="T37" fmla="*/ 77 h 78"/>
                <a:gd name="T38" fmla="*/ 46 w 85"/>
                <a:gd name="T39" fmla="*/ 77 h 78"/>
                <a:gd name="T40" fmla="*/ 51 w 85"/>
                <a:gd name="T41" fmla="*/ 71 h 78"/>
                <a:gd name="T42" fmla="*/ 66 w 85"/>
                <a:gd name="T43" fmla="*/ 69 h 78"/>
                <a:gd name="T44" fmla="*/ 66 w 85"/>
                <a:gd name="T45" fmla="*/ 78 h 78"/>
                <a:gd name="T46" fmla="*/ 85 w 85"/>
                <a:gd name="T47" fmla="*/ 78 h 78"/>
                <a:gd name="T48" fmla="*/ 85 w 85"/>
                <a:gd name="T49" fmla="*/ 25 h 78"/>
                <a:gd name="T50" fmla="*/ 66 w 85"/>
                <a:gd name="T51" fmla="*/ 25 h 78"/>
                <a:gd name="T52" fmla="*/ 66 w 85"/>
                <a:gd name="T53" fmla="*/ 32 h 78"/>
                <a:gd name="T54" fmla="*/ 61 w 85"/>
                <a:gd name="T55" fmla="*/ 32 h 78"/>
                <a:gd name="T56" fmla="*/ 29 w 85"/>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chemeClr val="bg2"/>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tx1">
                    <a:lumMod val="75000"/>
                    <a:lumOff val="25000"/>
                  </a:schemeClr>
                </a:solidFill>
                <a:latin typeface="+mn-ea"/>
                <a:cs typeface="+mn-ea"/>
                <a:sym typeface="Arial" panose="020B0604020202020204" pitchFamily="34" charset="0"/>
              </a:endParaRPr>
            </a:p>
          </p:txBody>
        </p:sp>
      </p:grpSp>
      <p:grpSp>
        <p:nvGrpSpPr>
          <p:cNvPr id="13" name="Group 14"/>
          <p:cNvGrpSpPr/>
          <p:nvPr/>
        </p:nvGrpSpPr>
        <p:grpSpPr>
          <a:xfrm>
            <a:off x="3544840" y="4601523"/>
            <a:ext cx="755621" cy="755621"/>
            <a:chOff x="3544559" y="4601650"/>
            <a:chExt cx="755703" cy="755703"/>
          </a:xfrm>
        </p:grpSpPr>
        <p:sp>
          <p:nvSpPr>
            <p:cNvPr id="14" name="Oval 22"/>
            <p:cNvSpPr/>
            <p:nvPr/>
          </p:nvSpPr>
          <p:spPr>
            <a:xfrm flipH="1">
              <a:off x="3544559" y="4601650"/>
              <a:ext cx="755703" cy="7557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tx1">
                    <a:lumMod val="75000"/>
                    <a:lumOff val="25000"/>
                  </a:schemeClr>
                </a:solidFill>
                <a:latin typeface="+mn-ea"/>
                <a:cs typeface="+mn-ea"/>
                <a:sym typeface="Arial" panose="020B0604020202020204" pitchFamily="34" charset="0"/>
              </a:endParaRPr>
            </a:p>
          </p:txBody>
        </p:sp>
        <p:sp>
          <p:nvSpPr>
            <p:cNvPr id="15" name="Freeform 24"/>
            <p:cNvSpPr>
              <a:spLocks noEditPoints="1"/>
            </p:cNvSpPr>
            <p:nvPr/>
          </p:nvSpPr>
          <p:spPr bwMode="auto">
            <a:xfrm>
              <a:off x="3753526" y="4820373"/>
              <a:ext cx="337768" cy="3301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2"/>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tx1">
                    <a:lumMod val="75000"/>
                    <a:lumOff val="25000"/>
                  </a:schemeClr>
                </a:solidFill>
                <a:latin typeface="+mn-ea"/>
                <a:cs typeface="+mn-ea"/>
                <a:sym typeface="Arial" panose="020B0604020202020204" pitchFamily="34" charset="0"/>
              </a:endParaRPr>
            </a:p>
          </p:txBody>
        </p:sp>
      </p:grpSp>
      <p:grpSp>
        <p:nvGrpSpPr>
          <p:cNvPr id="16" name="Group 12"/>
          <p:cNvGrpSpPr/>
          <p:nvPr/>
        </p:nvGrpSpPr>
        <p:grpSpPr>
          <a:xfrm>
            <a:off x="7891540" y="2283526"/>
            <a:ext cx="755621" cy="755621"/>
            <a:chOff x="7891737" y="2283399"/>
            <a:chExt cx="755703" cy="755703"/>
          </a:xfrm>
        </p:grpSpPr>
        <p:sp>
          <p:nvSpPr>
            <p:cNvPr id="17" name="Oval 19"/>
            <p:cNvSpPr/>
            <p:nvPr/>
          </p:nvSpPr>
          <p:spPr>
            <a:xfrm>
              <a:off x="7891737" y="2283399"/>
              <a:ext cx="755703" cy="75570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tx1">
                    <a:lumMod val="75000"/>
                    <a:lumOff val="25000"/>
                  </a:schemeClr>
                </a:solidFill>
                <a:latin typeface="+mn-ea"/>
                <a:cs typeface="+mn-ea"/>
                <a:sym typeface="Arial" panose="020B0604020202020204" pitchFamily="34" charset="0"/>
              </a:endParaRPr>
            </a:p>
          </p:txBody>
        </p:sp>
        <p:sp>
          <p:nvSpPr>
            <p:cNvPr id="18" name="Freeform 25"/>
            <p:cNvSpPr>
              <a:spLocks noEditPoints="1"/>
            </p:cNvSpPr>
            <p:nvPr/>
          </p:nvSpPr>
          <p:spPr bwMode="auto">
            <a:xfrm>
              <a:off x="8111199" y="2469466"/>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tx1">
                    <a:lumMod val="75000"/>
                    <a:lumOff val="25000"/>
                  </a:schemeClr>
                </a:solidFill>
                <a:latin typeface="+mn-ea"/>
                <a:cs typeface="+mn-ea"/>
                <a:sym typeface="Arial" panose="020B0604020202020204" pitchFamily="34" charset="0"/>
              </a:endParaRPr>
            </a:p>
          </p:txBody>
        </p:sp>
      </p:grpSp>
      <p:grpSp>
        <p:nvGrpSpPr>
          <p:cNvPr id="19" name="Group 11"/>
          <p:cNvGrpSpPr/>
          <p:nvPr/>
        </p:nvGrpSpPr>
        <p:grpSpPr>
          <a:xfrm>
            <a:off x="3544840" y="2283526"/>
            <a:ext cx="755621" cy="755621"/>
            <a:chOff x="3544559" y="2283399"/>
            <a:chExt cx="755703" cy="755703"/>
          </a:xfrm>
        </p:grpSpPr>
        <p:sp>
          <p:nvSpPr>
            <p:cNvPr id="20" name="Oval 21"/>
            <p:cNvSpPr/>
            <p:nvPr/>
          </p:nvSpPr>
          <p:spPr>
            <a:xfrm flipH="1">
              <a:off x="3544559" y="2283399"/>
              <a:ext cx="755703" cy="7557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tx1">
                    <a:lumMod val="75000"/>
                    <a:lumOff val="25000"/>
                  </a:schemeClr>
                </a:solidFill>
                <a:latin typeface="+mn-ea"/>
                <a:cs typeface="+mn-ea"/>
                <a:sym typeface="Arial" panose="020B0604020202020204" pitchFamily="34" charset="0"/>
              </a:endParaRPr>
            </a:p>
          </p:txBody>
        </p:sp>
        <p:sp>
          <p:nvSpPr>
            <p:cNvPr id="21" name="Freeform 26"/>
            <p:cNvSpPr>
              <a:spLocks noEditPoints="1"/>
            </p:cNvSpPr>
            <p:nvPr/>
          </p:nvSpPr>
          <p:spPr bwMode="auto">
            <a:xfrm>
              <a:off x="3784059" y="2442750"/>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tx1">
                    <a:lumMod val="75000"/>
                    <a:lumOff val="25000"/>
                  </a:schemeClr>
                </a:solidFill>
                <a:latin typeface="+mn-ea"/>
                <a:cs typeface="+mn-ea"/>
                <a:sym typeface="Arial" panose="020B0604020202020204" pitchFamily="34" charset="0"/>
              </a:endParaRPr>
            </a:p>
          </p:txBody>
        </p:sp>
      </p:grpSp>
      <p:grpSp>
        <p:nvGrpSpPr>
          <p:cNvPr id="22" name="Group 30"/>
          <p:cNvGrpSpPr/>
          <p:nvPr/>
        </p:nvGrpSpPr>
        <p:grpSpPr>
          <a:xfrm>
            <a:off x="8791564" y="1730746"/>
            <a:ext cx="3079791" cy="1957123"/>
            <a:chOff x="8647406" y="2306016"/>
            <a:chExt cx="2990278" cy="1957333"/>
          </a:xfrm>
        </p:grpSpPr>
        <p:sp>
          <p:nvSpPr>
            <p:cNvPr id="23" name="Rectangle 28"/>
            <p:cNvSpPr/>
            <p:nvPr/>
          </p:nvSpPr>
          <p:spPr>
            <a:xfrm>
              <a:off x="8647438" y="2623603"/>
              <a:ext cx="2990246" cy="1639746"/>
            </a:xfrm>
            <a:prstGeom prst="rect">
              <a:avLst/>
            </a:prstGeom>
          </p:spPr>
          <p:txBody>
            <a:bodyPr wrap="square">
              <a:spAutoFit/>
            </a:bodyPr>
            <a:lstStyle/>
            <a:p>
              <a:pPr>
                <a:lnSpc>
                  <a:spcPct val="120000"/>
                </a:lnSpc>
              </a:pP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mn-ea"/>
                </a:rPr>
                <a:t>通过整合来自开源平台的多维度数据（如活动数据、问题数据、代码贡献数据等），我们为分析提供了丰富的数据基础。使用时间序列分析、交叉分析等方法，结合ECharts可视化工具，将数据分析结果呈现为直观的图表和动态仪表盘，帮助更好地理解社区的变化和发展。</a:t>
              </a:r>
              <a:endParaRPr lang="en-GB" sz="760" dirty="0">
                <a:solidFill>
                  <a:schemeClr val="tx1">
                    <a:lumMod val="75000"/>
                    <a:lumOff val="25000"/>
                  </a:schemeClr>
                </a:solidFill>
                <a:latin typeface="+mn-ea"/>
                <a:cs typeface="+mn-ea"/>
                <a:sym typeface="Arial" panose="020B0604020202020204" pitchFamily="34" charset="0"/>
              </a:endParaRPr>
            </a:p>
          </p:txBody>
        </p:sp>
        <p:sp>
          <p:nvSpPr>
            <p:cNvPr id="24" name="TextBox 29"/>
            <p:cNvSpPr txBox="1"/>
            <p:nvPr/>
          </p:nvSpPr>
          <p:spPr>
            <a:xfrm>
              <a:off x="8647406" y="2306016"/>
              <a:ext cx="2413836" cy="336586"/>
            </a:xfrm>
            <a:prstGeom prst="rect">
              <a:avLst/>
            </a:prstGeom>
            <a:noFill/>
          </p:spPr>
          <p:txBody>
            <a:bodyPr wrap="square" rtlCol="0">
              <a:spAutoFit/>
            </a:bodyPr>
            <a:lstStyle/>
            <a:p>
              <a:pPr algn="l">
                <a:lnSpc>
                  <a:spcPct val="120000"/>
                </a:lnSpc>
              </a:pPr>
              <a:r>
                <a:rPr lang="zh-CN" altLang="en-US" sz="1325" b="1" dirty="0">
                  <a:solidFill>
                    <a:schemeClr val="tx1">
                      <a:lumMod val="75000"/>
                      <a:lumOff val="25000"/>
                    </a:schemeClr>
                  </a:solidFill>
                  <a:latin typeface="宋体" panose="02010600030101010101" pitchFamily="2" charset="-122"/>
                  <a:ea typeface="宋体" panose="02010600030101010101" pitchFamily="2" charset="-122"/>
                </a:rPr>
                <a:t>数据来源与分析方法</a:t>
              </a:r>
              <a:endParaRPr lang="zh-CN" altLang="en-US" sz="1325" b="1" dirty="0">
                <a:solidFill>
                  <a:schemeClr val="tx1">
                    <a:lumMod val="75000"/>
                    <a:lumOff val="25000"/>
                  </a:schemeClr>
                </a:solidFill>
                <a:latin typeface="宋体" panose="02010600030101010101" pitchFamily="2" charset="-122"/>
                <a:ea typeface="宋体" panose="02010600030101010101" pitchFamily="2" charset="-122"/>
              </a:endParaRPr>
            </a:p>
          </p:txBody>
        </p:sp>
      </p:grpSp>
      <p:grpSp>
        <p:nvGrpSpPr>
          <p:cNvPr id="25" name="Group 31"/>
          <p:cNvGrpSpPr/>
          <p:nvPr/>
        </p:nvGrpSpPr>
        <p:grpSpPr>
          <a:xfrm>
            <a:off x="8842193" y="4107692"/>
            <a:ext cx="2978581" cy="1755141"/>
            <a:chOff x="8762177" y="2287041"/>
            <a:chExt cx="2990246" cy="1755331"/>
          </a:xfrm>
        </p:grpSpPr>
        <p:sp>
          <p:nvSpPr>
            <p:cNvPr id="26" name="Rectangle 32"/>
            <p:cNvSpPr/>
            <p:nvPr/>
          </p:nvSpPr>
          <p:spPr>
            <a:xfrm>
              <a:off x="8762177" y="2623628"/>
              <a:ext cx="2990246" cy="1418744"/>
            </a:xfrm>
            <a:prstGeom prst="rect">
              <a:avLst/>
            </a:prstGeom>
          </p:spPr>
          <p:txBody>
            <a:bodyPr wrap="square">
              <a:spAutoFit/>
            </a:bodyPr>
            <a:lstStyle/>
            <a:p>
              <a:pPr>
                <a:lnSpc>
                  <a:spcPct val="120000"/>
                </a:lnSpc>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本项目的创新性在于从时间维度对开源社区的行为和趋势进行了全面分析。我们不仅关注社区活动的当前状态，还通过时序数据挖掘其潜在的规律和未来趋势。结合交叉分析和可视化工具，使得研究结果更加可操作和直观。</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27" name="TextBox 33"/>
            <p:cNvSpPr txBox="1"/>
            <p:nvPr/>
          </p:nvSpPr>
          <p:spPr>
            <a:xfrm>
              <a:off x="8762177" y="2287041"/>
              <a:ext cx="1695626" cy="336587"/>
            </a:xfrm>
            <a:prstGeom prst="rect">
              <a:avLst/>
            </a:prstGeom>
            <a:noFill/>
          </p:spPr>
          <p:txBody>
            <a:bodyPr wrap="square" rtlCol="0">
              <a:spAutoFit/>
            </a:bodyPr>
            <a:lstStyle/>
            <a:p>
              <a:pPr marL="0" indent="0" algn="l" defTabSz="0" rtl="0" eaLnBrk="1" latinLnBrk="0" hangingPunct="1">
                <a:lnSpc>
                  <a:spcPct val="120000"/>
                </a:lnSpc>
                <a:spcBef>
                  <a:spcPct val="0"/>
                </a:spcBef>
                <a:spcAft>
                  <a:spcPct val="0"/>
                </a:spcAft>
                <a:buNone/>
              </a:pPr>
              <a:r>
                <a:rPr lang="zh-CN" altLang="en-US" sz="1325" b="1" dirty="0">
                  <a:solidFill>
                    <a:schemeClr val="tx1">
                      <a:lumMod val="75000"/>
                      <a:lumOff val="25000"/>
                    </a:schemeClr>
                  </a:solidFill>
                  <a:latin typeface="宋体" panose="02010600030101010101" pitchFamily="2" charset="-122"/>
                  <a:ea typeface="宋体" panose="02010600030101010101" pitchFamily="2" charset="-122"/>
                </a:rPr>
                <a:t>项目的创新性</a:t>
              </a:r>
              <a:endParaRPr lang="zh-CN" altLang="en-US" sz="1325" b="1" dirty="0">
                <a:solidFill>
                  <a:schemeClr val="tx1">
                    <a:lumMod val="75000"/>
                    <a:lumOff val="25000"/>
                  </a:schemeClr>
                </a:solidFill>
                <a:latin typeface="宋体" panose="02010600030101010101" pitchFamily="2" charset="-122"/>
                <a:ea typeface="宋体" panose="02010600030101010101" pitchFamily="2" charset="-122"/>
              </a:endParaRPr>
            </a:p>
          </p:txBody>
        </p:sp>
      </p:grpSp>
      <p:grpSp>
        <p:nvGrpSpPr>
          <p:cNvPr id="28" name="Group 34"/>
          <p:cNvGrpSpPr/>
          <p:nvPr/>
        </p:nvGrpSpPr>
        <p:grpSpPr>
          <a:xfrm flipH="1">
            <a:off x="440874" y="3886395"/>
            <a:ext cx="3029148" cy="2197735"/>
            <a:chOff x="8647453" y="2287041"/>
            <a:chExt cx="2990246" cy="2197971"/>
          </a:xfrm>
        </p:grpSpPr>
        <p:sp>
          <p:nvSpPr>
            <p:cNvPr id="29" name="Rectangle 35"/>
            <p:cNvSpPr/>
            <p:nvPr/>
          </p:nvSpPr>
          <p:spPr>
            <a:xfrm>
              <a:off x="8647453" y="2623627"/>
              <a:ext cx="2990246" cy="1861385"/>
            </a:xfrm>
            <a:prstGeom prst="rect">
              <a:avLst/>
            </a:prstGeom>
          </p:spPr>
          <p:txBody>
            <a:bodyPr wrap="square">
              <a:spAutoFit/>
            </a:bodyPr>
            <a:lstStyle/>
            <a:p>
              <a:pPr algn="l">
                <a:lnSpc>
                  <a:spcPct val="120000"/>
                </a:lnSpc>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通过本项目的研究，我们不仅分析了开源社区的时序变化，还揭示了其中的一些潜在规律和趋势。例如，社区活跃度的周期性变化、贡献者行为的动态特征以及社区中存在的效率瓶颈（如问题响应时长和拉取请求合并时间）等。这些分析结果为优化开源社区的管理与发展提供了宝贵的参考依据。</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30" name="TextBox 36"/>
            <p:cNvSpPr txBox="1"/>
            <p:nvPr/>
          </p:nvSpPr>
          <p:spPr>
            <a:xfrm>
              <a:off x="10420880" y="2287041"/>
              <a:ext cx="1216819" cy="336586"/>
            </a:xfrm>
            <a:prstGeom prst="rect">
              <a:avLst/>
            </a:prstGeom>
            <a:noFill/>
          </p:spPr>
          <p:txBody>
            <a:bodyPr wrap="square" rtlCol="0">
              <a:spAutoFit/>
            </a:bodyPr>
            <a:lstStyle/>
            <a:p>
              <a:pPr algn="l">
                <a:lnSpc>
                  <a:spcPct val="120000"/>
                </a:lnSpc>
              </a:pPr>
              <a:r>
                <a:rPr lang="zh-CN" altLang="en-US" sz="1325" b="1" dirty="0">
                  <a:solidFill>
                    <a:schemeClr val="tx1">
                      <a:lumMod val="75000"/>
                      <a:lumOff val="25000"/>
                    </a:schemeClr>
                  </a:solidFill>
                  <a:latin typeface="宋体" panose="02010600030101010101" pitchFamily="2" charset="-122"/>
                  <a:ea typeface="宋体" panose="02010600030101010101" pitchFamily="2" charset="-122"/>
                </a:rPr>
                <a:t>研究成果</a:t>
              </a:r>
              <a:endParaRPr lang="zh-CN" altLang="en-US" sz="1325" b="1" dirty="0">
                <a:solidFill>
                  <a:schemeClr val="tx1">
                    <a:lumMod val="75000"/>
                    <a:lumOff val="25000"/>
                  </a:schemeClr>
                </a:solidFill>
                <a:latin typeface="宋体" panose="02010600030101010101" pitchFamily="2" charset="-122"/>
                <a:ea typeface="宋体" panose="02010600030101010101" pitchFamily="2" charset="-122"/>
              </a:endParaRPr>
            </a:p>
          </p:txBody>
        </p:sp>
      </p:grpSp>
      <p:grpSp>
        <p:nvGrpSpPr>
          <p:cNvPr id="31" name="Group 37"/>
          <p:cNvGrpSpPr/>
          <p:nvPr/>
        </p:nvGrpSpPr>
        <p:grpSpPr>
          <a:xfrm flipH="1">
            <a:off x="483744" y="1793308"/>
            <a:ext cx="2943407" cy="1736143"/>
            <a:chOff x="8647438" y="2306016"/>
            <a:chExt cx="2990267" cy="1736329"/>
          </a:xfrm>
        </p:grpSpPr>
        <p:sp>
          <p:nvSpPr>
            <p:cNvPr id="32" name="Rectangle 38"/>
            <p:cNvSpPr/>
            <p:nvPr/>
          </p:nvSpPr>
          <p:spPr>
            <a:xfrm>
              <a:off x="8647438" y="2623603"/>
              <a:ext cx="2990246" cy="1418742"/>
            </a:xfrm>
            <a:prstGeom prst="rect">
              <a:avLst/>
            </a:prstGeom>
          </p:spPr>
          <p:txBody>
            <a:bodyPr wrap="square">
              <a:spAutoFit/>
            </a:bodyPr>
            <a:lstStyle/>
            <a:p>
              <a:pPr algn="l">
                <a:lnSpc>
                  <a:spcPct val="120000"/>
                </a:lnSpc>
              </a:pP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本项目通过深入挖掘开源社区的数据，特别是从时间维度的角度，揭示了开源社区的动态与发展趋势。我们通过时序分析、交叉分析等多种方法，探索了社区活动的周期性、贡献者行为的变化、问题处理的效率等关键方面。</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33" name="TextBox 39"/>
            <p:cNvSpPr txBox="1"/>
            <p:nvPr/>
          </p:nvSpPr>
          <p:spPr>
            <a:xfrm>
              <a:off x="9702674" y="2306016"/>
              <a:ext cx="1935031" cy="336586"/>
            </a:xfrm>
            <a:prstGeom prst="rect">
              <a:avLst/>
            </a:prstGeom>
            <a:noFill/>
          </p:spPr>
          <p:txBody>
            <a:bodyPr wrap="square" rtlCol="0">
              <a:spAutoFit/>
            </a:bodyPr>
            <a:lstStyle/>
            <a:p>
              <a:pPr algn="l">
                <a:lnSpc>
                  <a:spcPct val="120000"/>
                </a:lnSpc>
              </a:pPr>
              <a:r>
                <a:rPr lang="zh-CN" altLang="en-US" sz="1325" b="1"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rPr>
                <a:t>研究背景与意义</a:t>
              </a:r>
              <a:endParaRPr lang="zh-CN" altLang="en-US" sz="1325" b="1" dirty="0">
                <a:solidFill>
                  <a:schemeClr val="tx1">
                    <a:lumMod val="75000"/>
                    <a:lumOff val="25000"/>
                  </a:schemeClr>
                </a:solidFill>
                <a:latin typeface="宋体" panose="02010600030101010101" pitchFamily="2" charset="-122"/>
                <a:ea typeface="宋体" panose="02010600030101010101" pitchFamily="2" charset="-122"/>
                <a:cs typeface="+mn-ea"/>
                <a:sym typeface="Arial" panose="020B0604020202020204" pitchFamily="34" charset="0"/>
              </a:endParaRPr>
            </a:p>
          </p:txBody>
        </p:sp>
      </p:grpSp>
      <p:sp>
        <p:nvSpPr>
          <p:cNvPr id="34" name="文本框 33"/>
          <p:cNvSpPr txBox="1"/>
          <p:nvPr/>
        </p:nvSpPr>
        <p:spPr>
          <a:xfrm>
            <a:off x="1190028" y="150199"/>
            <a:ext cx="1128613" cy="673735"/>
          </a:xfrm>
          <a:prstGeom prst="rect">
            <a:avLst/>
          </a:prstGeom>
          <a:noFill/>
        </p:spPr>
        <p:txBody>
          <a:bodyPr wrap="square" rtlCol="0" anchor="ctr">
            <a:noAutofit/>
          </a:bodyPr>
          <a:p>
            <a:pPr>
              <a:lnSpc>
                <a:spcPct val="120000"/>
              </a:lnSpc>
            </a:pPr>
            <a:r>
              <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总结</a:t>
            </a:r>
            <a:endPar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6"/>
          <p:cNvSpPr/>
          <p:nvPr/>
        </p:nvSpPr>
        <p:spPr>
          <a:xfrm>
            <a:off x="1458525" y="2116927"/>
            <a:ext cx="1979836" cy="131989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2870" rtlCol="0" anchor="b"/>
          <a:lstStyle/>
          <a:p>
            <a:pPr algn="ctr"/>
            <a:endParaRPr lang="en-US">
              <a:sym typeface="Arial" panose="020B0604020202020204" pitchFamily="34" charset="0"/>
            </a:endParaRPr>
          </a:p>
        </p:txBody>
      </p:sp>
      <p:sp>
        <p:nvSpPr>
          <p:cNvPr id="3" name="Rectangle 41"/>
          <p:cNvSpPr/>
          <p:nvPr/>
        </p:nvSpPr>
        <p:spPr>
          <a:xfrm>
            <a:off x="3876244" y="2116927"/>
            <a:ext cx="1979836" cy="131989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bIns="182870" rtlCol="0" anchor="b"/>
          <a:lstStyle/>
          <a:p>
            <a:pPr algn="ctr"/>
            <a:endParaRPr lang="en-US">
              <a:sym typeface="Arial" panose="020B0604020202020204" pitchFamily="34" charset="0"/>
            </a:endParaRPr>
          </a:p>
        </p:txBody>
      </p:sp>
      <p:sp>
        <p:nvSpPr>
          <p:cNvPr id="4" name="Rectangle 48"/>
          <p:cNvSpPr/>
          <p:nvPr/>
        </p:nvSpPr>
        <p:spPr>
          <a:xfrm>
            <a:off x="6308597" y="2116927"/>
            <a:ext cx="1979836" cy="131989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bIns="182870" rtlCol="0" anchor="b"/>
          <a:lstStyle/>
          <a:p>
            <a:pPr algn="ctr"/>
            <a:endParaRPr lang="en-US">
              <a:sym typeface="Arial" panose="020B0604020202020204" pitchFamily="34" charset="0"/>
            </a:endParaRPr>
          </a:p>
        </p:txBody>
      </p:sp>
      <p:sp>
        <p:nvSpPr>
          <p:cNvPr id="5" name="Rectangle 50"/>
          <p:cNvSpPr/>
          <p:nvPr/>
        </p:nvSpPr>
        <p:spPr>
          <a:xfrm>
            <a:off x="8690204" y="2116927"/>
            <a:ext cx="1979836" cy="1319890"/>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bIns="182870" rtlCol="0" anchor="b"/>
          <a:lstStyle/>
          <a:p>
            <a:pPr algn="ctr"/>
            <a:endParaRPr lang="en-US">
              <a:sym typeface="Arial" panose="020B0604020202020204" pitchFamily="34" charset="0"/>
            </a:endParaRPr>
          </a:p>
        </p:txBody>
      </p:sp>
      <p:grpSp>
        <p:nvGrpSpPr>
          <p:cNvPr id="10" name="Group 5"/>
          <p:cNvGrpSpPr/>
          <p:nvPr/>
        </p:nvGrpSpPr>
        <p:grpSpPr>
          <a:xfrm>
            <a:off x="9208732" y="1649073"/>
            <a:ext cx="942780" cy="942780"/>
            <a:chOff x="9037312" y="2517457"/>
            <a:chExt cx="942831" cy="942831"/>
          </a:xfrm>
        </p:grpSpPr>
        <p:sp>
          <p:nvSpPr>
            <p:cNvPr id="11" name="Oval 51"/>
            <p:cNvSpPr/>
            <p:nvPr/>
          </p:nvSpPr>
          <p:spPr>
            <a:xfrm>
              <a:off x="9037312" y="2517457"/>
              <a:ext cx="942831" cy="942831"/>
            </a:xfrm>
            <a:prstGeom prst="ellipse">
              <a:avLst/>
            </a:prstGeom>
            <a:solidFill>
              <a:schemeClr val="bg1"/>
            </a:solidFill>
            <a:ln w="28575">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latin typeface="Arial" panose="020B0604020202020204" pitchFamily="34" charset="0"/>
                <a:ea typeface="微软雅黑" panose="020B0503020204020204" pitchFamily="34" charset="-122"/>
                <a:sym typeface="Arial" panose="020B0604020202020204" pitchFamily="34" charset="0"/>
              </a:endParaRPr>
            </a:p>
          </p:txBody>
        </p:sp>
        <p:grpSp>
          <p:nvGrpSpPr>
            <p:cNvPr id="12" name="Group 63"/>
            <p:cNvGrpSpPr/>
            <p:nvPr/>
          </p:nvGrpSpPr>
          <p:grpSpPr>
            <a:xfrm>
              <a:off x="9279683" y="2781178"/>
              <a:ext cx="441594" cy="427529"/>
              <a:chOff x="2339975" y="3200401"/>
              <a:chExt cx="249238" cy="241300"/>
            </a:xfrm>
            <a:solidFill>
              <a:srgbClr val="C3382B"/>
            </a:solidFill>
          </p:grpSpPr>
          <p:sp>
            <p:nvSpPr>
              <p:cNvPr id="13" name="Rectangle 18"/>
              <p:cNvSpPr>
                <a:spLocks noChangeArrowheads="1"/>
              </p:cNvSpPr>
              <p:nvPr/>
            </p:nvSpPr>
            <p:spPr bwMode="auto">
              <a:xfrm>
                <a:off x="2428875" y="3297238"/>
                <a:ext cx="28575" cy="2540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4" name="Rectangle 19"/>
              <p:cNvSpPr>
                <a:spLocks noChangeArrowheads="1"/>
              </p:cNvSpPr>
              <p:nvPr/>
            </p:nvSpPr>
            <p:spPr bwMode="auto">
              <a:xfrm>
                <a:off x="2473325" y="3297238"/>
                <a:ext cx="28575" cy="2540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5" name="Rectangle 20"/>
              <p:cNvSpPr>
                <a:spLocks noChangeArrowheads="1"/>
              </p:cNvSpPr>
              <p:nvPr/>
            </p:nvSpPr>
            <p:spPr bwMode="auto">
              <a:xfrm>
                <a:off x="2516188" y="3297238"/>
                <a:ext cx="28575" cy="2540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21"/>
              <p:cNvSpPr>
                <a:spLocks noChangeArrowheads="1"/>
              </p:cNvSpPr>
              <p:nvPr/>
            </p:nvSpPr>
            <p:spPr bwMode="auto">
              <a:xfrm>
                <a:off x="2428875" y="3338513"/>
                <a:ext cx="28575" cy="2381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7" name="Rectangle 22"/>
              <p:cNvSpPr>
                <a:spLocks noChangeArrowheads="1"/>
              </p:cNvSpPr>
              <p:nvPr/>
            </p:nvSpPr>
            <p:spPr bwMode="auto">
              <a:xfrm>
                <a:off x="2473325" y="3338513"/>
                <a:ext cx="28575" cy="2381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8" name="Rectangle 23"/>
              <p:cNvSpPr>
                <a:spLocks noChangeArrowheads="1"/>
              </p:cNvSpPr>
              <p:nvPr/>
            </p:nvSpPr>
            <p:spPr bwMode="auto">
              <a:xfrm>
                <a:off x="2516188" y="3338513"/>
                <a:ext cx="28575" cy="2381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9" name="Rectangle 24"/>
              <p:cNvSpPr>
                <a:spLocks noChangeArrowheads="1"/>
              </p:cNvSpPr>
              <p:nvPr/>
            </p:nvSpPr>
            <p:spPr bwMode="auto">
              <a:xfrm>
                <a:off x="2428875" y="3378201"/>
                <a:ext cx="28575" cy="2381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0" name="Rectangle 25"/>
              <p:cNvSpPr>
                <a:spLocks noChangeArrowheads="1"/>
              </p:cNvSpPr>
              <p:nvPr/>
            </p:nvSpPr>
            <p:spPr bwMode="auto">
              <a:xfrm>
                <a:off x="2386013" y="3338513"/>
                <a:ext cx="25400" cy="2381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1" name="Rectangle 26"/>
              <p:cNvSpPr>
                <a:spLocks noChangeArrowheads="1"/>
              </p:cNvSpPr>
              <p:nvPr/>
            </p:nvSpPr>
            <p:spPr bwMode="auto">
              <a:xfrm>
                <a:off x="2386013" y="3378201"/>
                <a:ext cx="28575" cy="2381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2" name="Rectangle 27"/>
              <p:cNvSpPr>
                <a:spLocks noChangeArrowheads="1"/>
              </p:cNvSpPr>
              <p:nvPr/>
            </p:nvSpPr>
            <p:spPr bwMode="auto">
              <a:xfrm>
                <a:off x="2473325" y="3378201"/>
                <a:ext cx="28575" cy="2381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3" name="Rectangle 28"/>
              <p:cNvSpPr>
                <a:spLocks noChangeArrowheads="1"/>
              </p:cNvSpPr>
              <p:nvPr/>
            </p:nvSpPr>
            <p:spPr bwMode="auto">
              <a:xfrm>
                <a:off x="2516188" y="3378201"/>
                <a:ext cx="28575" cy="2381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29"/>
              <p:cNvSpPr>
                <a:spLocks noEditPoints="1"/>
              </p:cNvSpPr>
              <p:nvPr/>
            </p:nvSpPr>
            <p:spPr bwMode="auto">
              <a:xfrm>
                <a:off x="2339975" y="3217863"/>
                <a:ext cx="249238" cy="223838"/>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5" name="Rectangle 30"/>
              <p:cNvSpPr>
                <a:spLocks noChangeArrowheads="1"/>
              </p:cNvSpPr>
              <p:nvPr/>
            </p:nvSpPr>
            <p:spPr bwMode="auto">
              <a:xfrm>
                <a:off x="2387600" y="3200401"/>
                <a:ext cx="20638" cy="3492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6" name="Rectangle 31"/>
              <p:cNvSpPr>
                <a:spLocks noChangeArrowheads="1"/>
              </p:cNvSpPr>
              <p:nvPr/>
            </p:nvSpPr>
            <p:spPr bwMode="auto">
              <a:xfrm>
                <a:off x="2525713" y="3200401"/>
                <a:ext cx="23813" cy="3492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7" name="Group 2"/>
          <p:cNvGrpSpPr/>
          <p:nvPr/>
        </p:nvGrpSpPr>
        <p:grpSpPr>
          <a:xfrm>
            <a:off x="1977053" y="1649073"/>
            <a:ext cx="942780" cy="942780"/>
            <a:chOff x="2248932" y="2517457"/>
            <a:chExt cx="942831" cy="942831"/>
          </a:xfrm>
        </p:grpSpPr>
        <p:sp>
          <p:nvSpPr>
            <p:cNvPr id="28" name="Oval 37"/>
            <p:cNvSpPr/>
            <p:nvPr/>
          </p:nvSpPr>
          <p:spPr>
            <a:xfrm>
              <a:off x="2248932" y="2517457"/>
              <a:ext cx="942831" cy="942831"/>
            </a:xfrm>
            <a:prstGeom prst="ellipse">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latin typeface="Arial" panose="020B0604020202020204" pitchFamily="34" charset="0"/>
                <a:ea typeface="微软雅黑" panose="020B0503020204020204" pitchFamily="34" charset="-122"/>
                <a:sym typeface="Arial" panose="020B0604020202020204" pitchFamily="34" charset="0"/>
              </a:endParaRPr>
            </a:p>
          </p:txBody>
        </p:sp>
        <p:grpSp>
          <p:nvGrpSpPr>
            <p:cNvPr id="29" name="Group 79"/>
            <p:cNvGrpSpPr/>
            <p:nvPr/>
          </p:nvGrpSpPr>
          <p:grpSpPr>
            <a:xfrm>
              <a:off x="2436787" y="2731113"/>
              <a:ext cx="563590" cy="455801"/>
              <a:chOff x="312738" y="3205160"/>
              <a:chExt cx="290513" cy="234950"/>
            </a:xfrm>
            <a:solidFill>
              <a:srgbClr val="297E9F"/>
            </a:solidFill>
          </p:grpSpPr>
          <p:sp>
            <p:nvSpPr>
              <p:cNvPr id="30" name="Freeform 5"/>
              <p:cNvSpPr>
                <a:spLocks noEditPoints="1"/>
              </p:cNvSpPr>
              <p:nvPr/>
            </p:nvSpPr>
            <p:spPr bwMode="auto">
              <a:xfrm>
                <a:off x="312738" y="3205160"/>
                <a:ext cx="290513" cy="234950"/>
              </a:xfrm>
              <a:custGeom>
                <a:avLst/>
                <a:gdLst>
                  <a:gd name="T0" fmla="*/ 78 w 153"/>
                  <a:gd name="T1" fmla="*/ 0 h 124"/>
                  <a:gd name="T2" fmla="*/ 0 w 153"/>
                  <a:gd name="T3" fmla="*/ 68 h 124"/>
                  <a:gd name="T4" fmla="*/ 15 w 153"/>
                  <a:gd name="T5" fmla="*/ 68 h 124"/>
                  <a:gd name="T6" fmla="*/ 21 w 153"/>
                  <a:gd name="T7" fmla="*/ 63 h 124"/>
                  <a:gd name="T8" fmla="*/ 21 w 153"/>
                  <a:gd name="T9" fmla="*/ 120 h 124"/>
                  <a:gd name="T10" fmla="*/ 24 w 153"/>
                  <a:gd name="T11" fmla="*/ 124 h 124"/>
                  <a:gd name="T12" fmla="*/ 62 w 153"/>
                  <a:gd name="T13" fmla="*/ 124 h 124"/>
                  <a:gd name="T14" fmla="*/ 62 w 153"/>
                  <a:gd name="T15" fmla="*/ 92 h 124"/>
                  <a:gd name="T16" fmla="*/ 67 w 153"/>
                  <a:gd name="T17" fmla="*/ 87 h 124"/>
                  <a:gd name="T18" fmla="*/ 83 w 153"/>
                  <a:gd name="T19" fmla="*/ 87 h 124"/>
                  <a:gd name="T20" fmla="*/ 89 w 153"/>
                  <a:gd name="T21" fmla="*/ 92 h 124"/>
                  <a:gd name="T22" fmla="*/ 88 w 153"/>
                  <a:gd name="T23" fmla="*/ 124 h 124"/>
                  <a:gd name="T24" fmla="*/ 126 w 153"/>
                  <a:gd name="T25" fmla="*/ 124 h 124"/>
                  <a:gd name="T26" fmla="*/ 130 w 153"/>
                  <a:gd name="T27" fmla="*/ 119 h 124"/>
                  <a:gd name="T28" fmla="*/ 130 w 153"/>
                  <a:gd name="T29" fmla="*/ 62 h 124"/>
                  <a:gd name="T30" fmla="*/ 136 w 153"/>
                  <a:gd name="T31" fmla="*/ 68 h 124"/>
                  <a:gd name="T32" fmla="*/ 153 w 153"/>
                  <a:gd name="T33" fmla="*/ 68 h 124"/>
                  <a:gd name="T34" fmla="*/ 78 w 153"/>
                  <a:gd name="T35" fmla="*/ 0 h 124"/>
                  <a:gd name="T36" fmla="*/ 76 w 153"/>
                  <a:gd name="T37" fmla="*/ 75 h 124"/>
                  <a:gd name="T38" fmla="*/ 59 w 153"/>
                  <a:gd name="T39" fmla="*/ 59 h 124"/>
                  <a:gd name="T40" fmla="*/ 76 w 153"/>
                  <a:gd name="T41" fmla="*/ 42 h 124"/>
                  <a:gd name="T42" fmla="*/ 92 w 153"/>
                  <a:gd name="T43" fmla="*/ 59 h 124"/>
                  <a:gd name="T44" fmla="*/ 76 w 153"/>
                  <a:gd name="T45" fmla="*/ 7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4">
                    <a:moveTo>
                      <a:pt x="78" y="0"/>
                    </a:moveTo>
                    <a:cubicBezTo>
                      <a:pt x="0" y="68"/>
                      <a:pt x="0" y="68"/>
                      <a:pt x="0" y="68"/>
                    </a:cubicBezTo>
                    <a:cubicBezTo>
                      <a:pt x="0" y="68"/>
                      <a:pt x="5" y="77"/>
                      <a:pt x="15" y="68"/>
                    </a:cubicBezTo>
                    <a:cubicBezTo>
                      <a:pt x="21" y="63"/>
                      <a:pt x="21" y="63"/>
                      <a:pt x="21" y="63"/>
                    </a:cubicBezTo>
                    <a:cubicBezTo>
                      <a:pt x="21" y="120"/>
                      <a:pt x="21" y="120"/>
                      <a:pt x="21" y="120"/>
                    </a:cubicBezTo>
                    <a:cubicBezTo>
                      <a:pt x="21" y="120"/>
                      <a:pt x="20" y="124"/>
                      <a:pt x="24" y="124"/>
                    </a:cubicBezTo>
                    <a:cubicBezTo>
                      <a:pt x="28" y="124"/>
                      <a:pt x="62" y="124"/>
                      <a:pt x="62" y="124"/>
                    </a:cubicBezTo>
                    <a:cubicBezTo>
                      <a:pt x="62" y="92"/>
                      <a:pt x="62" y="92"/>
                      <a:pt x="62" y="92"/>
                    </a:cubicBezTo>
                    <a:cubicBezTo>
                      <a:pt x="62" y="92"/>
                      <a:pt x="62" y="87"/>
                      <a:pt x="67" y="87"/>
                    </a:cubicBezTo>
                    <a:cubicBezTo>
                      <a:pt x="83" y="87"/>
                      <a:pt x="83" y="87"/>
                      <a:pt x="83" y="87"/>
                    </a:cubicBezTo>
                    <a:cubicBezTo>
                      <a:pt x="89" y="87"/>
                      <a:pt x="89" y="92"/>
                      <a:pt x="89" y="92"/>
                    </a:cubicBezTo>
                    <a:cubicBezTo>
                      <a:pt x="88" y="124"/>
                      <a:pt x="88" y="124"/>
                      <a:pt x="88" y="124"/>
                    </a:cubicBezTo>
                    <a:cubicBezTo>
                      <a:pt x="88" y="124"/>
                      <a:pt x="121" y="124"/>
                      <a:pt x="126" y="124"/>
                    </a:cubicBezTo>
                    <a:cubicBezTo>
                      <a:pt x="130" y="124"/>
                      <a:pt x="130" y="119"/>
                      <a:pt x="130" y="119"/>
                    </a:cubicBezTo>
                    <a:cubicBezTo>
                      <a:pt x="130" y="62"/>
                      <a:pt x="130" y="62"/>
                      <a:pt x="130" y="62"/>
                    </a:cubicBezTo>
                    <a:cubicBezTo>
                      <a:pt x="136" y="68"/>
                      <a:pt x="136" y="68"/>
                      <a:pt x="136" y="68"/>
                    </a:cubicBezTo>
                    <a:cubicBezTo>
                      <a:pt x="148" y="76"/>
                      <a:pt x="153" y="68"/>
                      <a:pt x="153" y="68"/>
                    </a:cubicBezTo>
                    <a:lnTo>
                      <a:pt x="78" y="0"/>
                    </a:lnTo>
                    <a:close/>
                    <a:moveTo>
                      <a:pt x="76" y="75"/>
                    </a:moveTo>
                    <a:cubicBezTo>
                      <a:pt x="67" y="75"/>
                      <a:pt x="59" y="68"/>
                      <a:pt x="59" y="59"/>
                    </a:cubicBezTo>
                    <a:cubicBezTo>
                      <a:pt x="59" y="50"/>
                      <a:pt x="67" y="42"/>
                      <a:pt x="76" y="42"/>
                    </a:cubicBezTo>
                    <a:cubicBezTo>
                      <a:pt x="85" y="42"/>
                      <a:pt x="92" y="50"/>
                      <a:pt x="92" y="59"/>
                    </a:cubicBezTo>
                    <a:cubicBezTo>
                      <a:pt x="92" y="68"/>
                      <a:pt x="85" y="75"/>
                      <a:pt x="76" y="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6"/>
              <p:cNvSpPr/>
              <p:nvPr/>
            </p:nvSpPr>
            <p:spPr bwMode="auto">
              <a:xfrm>
                <a:off x="541338" y="3233738"/>
                <a:ext cx="28575" cy="58738"/>
              </a:xfrm>
              <a:custGeom>
                <a:avLst/>
                <a:gdLst>
                  <a:gd name="T0" fmla="*/ 18 w 18"/>
                  <a:gd name="T1" fmla="*/ 37 h 37"/>
                  <a:gd name="T2" fmla="*/ 18 w 18"/>
                  <a:gd name="T3" fmla="*/ 0 h 37"/>
                  <a:gd name="T4" fmla="*/ 0 w 18"/>
                  <a:gd name="T5" fmla="*/ 0 h 37"/>
                  <a:gd name="T6" fmla="*/ 0 w 18"/>
                  <a:gd name="T7" fmla="*/ 21 h 37"/>
                  <a:gd name="T8" fmla="*/ 18 w 18"/>
                  <a:gd name="T9" fmla="*/ 37 h 37"/>
                </a:gdLst>
                <a:ahLst/>
                <a:cxnLst>
                  <a:cxn ang="0">
                    <a:pos x="T0" y="T1"/>
                  </a:cxn>
                  <a:cxn ang="0">
                    <a:pos x="T2" y="T3"/>
                  </a:cxn>
                  <a:cxn ang="0">
                    <a:pos x="T4" y="T5"/>
                  </a:cxn>
                  <a:cxn ang="0">
                    <a:pos x="T6" y="T7"/>
                  </a:cxn>
                  <a:cxn ang="0">
                    <a:pos x="T8" y="T9"/>
                  </a:cxn>
                </a:cxnLst>
                <a:rect l="0" t="0" r="r" b="b"/>
                <a:pathLst>
                  <a:path w="18" h="37">
                    <a:moveTo>
                      <a:pt x="18" y="37"/>
                    </a:moveTo>
                    <a:lnTo>
                      <a:pt x="18" y="0"/>
                    </a:lnTo>
                    <a:lnTo>
                      <a:pt x="0" y="0"/>
                    </a:lnTo>
                    <a:lnTo>
                      <a:pt x="0" y="21"/>
                    </a:lnTo>
                    <a:lnTo>
                      <a:pt x="18" y="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2" name="Oval 7"/>
              <p:cNvSpPr>
                <a:spLocks noChangeArrowheads="1"/>
              </p:cNvSpPr>
              <p:nvPr/>
            </p:nvSpPr>
            <p:spPr bwMode="auto">
              <a:xfrm>
                <a:off x="439738" y="3300413"/>
                <a:ext cx="33338" cy="317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33" name="Group 4"/>
          <p:cNvGrpSpPr/>
          <p:nvPr/>
        </p:nvGrpSpPr>
        <p:grpSpPr>
          <a:xfrm>
            <a:off x="6827125" y="1649073"/>
            <a:ext cx="942780" cy="942780"/>
            <a:chOff x="6774518" y="2517457"/>
            <a:chExt cx="942831" cy="942831"/>
          </a:xfrm>
        </p:grpSpPr>
        <p:sp>
          <p:nvSpPr>
            <p:cNvPr id="34" name="Oval 31"/>
            <p:cNvSpPr/>
            <p:nvPr/>
          </p:nvSpPr>
          <p:spPr>
            <a:xfrm>
              <a:off x="6774518" y="2517457"/>
              <a:ext cx="942831" cy="942831"/>
            </a:xfrm>
            <a:prstGeom prst="ellipse">
              <a:avLst/>
            </a:prstGeom>
            <a:solidFill>
              <a:schemeClr val="bg1"/>
            </a:solid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3"/>
            <p:cNvSpPr>
              <a:spLocks noEditPoints="1"/>
            </p:cNvSpPr>
            <p:nvPr/>
          </p:nvSpPr>
          <p:spPr bwMode="auto">
            <a:xfrm>
              <a:off x="7070519" y="2716830"/>
              <a:ext cx="366776" cy="491877"/>
            </a:xfrm>
            <a:custGeom>
              <a:avLst/>
              <a:gdLst>
                <a:gd name="T0" fmla="*/ 108 w 108"/>
                <a:gd name="T1" fmla="*/ 145 h 145"/>
                <a:gd name="T2" fmla="*/ 0 w 108"/>
                <a:gd name="T3" fmla="*/ 145 h 145"/>
                <a:gd name="T4" fmla="*/ 0 w 108"/>
                <a:gd name="T5" fmla="*/ 135 h 145"/>
                <a:gd name="T6" fmla="*/ 13 w 108"/>
                <a:gd name="T7" fmla="*/ 124 h 145"/>
                <a:gd name="T8" fmla="*/ 96 w 108"/>
                <a:gd name="T9" fmla="*/ 124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3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9 w 108"/>
                <a:gd name="T35" fmla="*/ 12 h 145"/>
                <a:gd name="T36" fmla="*/ 60 w 108"/>
                <a:gd name="T37" fmla="*/ 12 h 145"/>
                <a:gd name="T38" fmla="*/ 68 w 108"/>
                <a:gd name="T39" fmla="*/ 36 h 145"/>
                <a:gd name="T40" fmla="*/ 41 w 108"/>
                <a:gd name="T41" fmla="*/ 36 h 145"/>
                <a:gd name="T42" fmla="*/ 49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5"/>
                    <a:pt x="0" y="135"/>
                    <a:pt x="0" y="135"/>
                  </a:cubicBezTo>
                  <a:cubicBezTo>
                    <a:pt x="13" y="124"/>
                    <a:pt x="13" y="124"/>
                    <a:pt x="13" y="124"/>
                  </a:cubicBezTo>
                  <a:cubicBezTo>
                    <a:pt x="96" y="124"/>
                    <a:pt x="96" y="124"/>
                    <a:pt x="96" y="124"/>
                  </a:cubicBezTo>
                  <a:cubicBezTo>
                    <a:pt x="108" y="135"/>
                    <a:pt x="108" y="135"/>
                    <a:pt x="108" y="135"/>
                  </a:cubicBezTo>
                  <a:lnTo>
                    <a:pt x="108" y="145"/>
                  </a:lnTo>
                  <a:close/>
                  <a:moveTo>
                    <a:pt x="16" y="116"/>
                  </a:moveTo>
                  <a:cubicBezTo>
                    <a:pt x="24" y="91"/>
                    <a:pt x="24" y="91"/>
                    <a:pt x="24" y="91"/>
                  </a:cubicBezTo>
                  <a:cubicBezTo>
                    <a:pt x="85" y="91"/>
                    <a:pt x="85" y="91"/>
                    <a:pt x="85" y="91"/>
                  </a:cubicBezTo>
                  <a:cubicBezTo>
                    <a:pt x="93" y="116"/>
                    <a:pt x="93" y="116"/>
                    <a:pt x="93"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9" y="12"/>
                  </a:moveTo>
                  <a:cubicBezTo>
                    <a:pt x="49" y="12"/>
                    <a:pt x="54" y="0"/>
                    <a:pt x="60" y="12"/>
                  </a:cubicBezTo>
                  <a:cubicBezTo>
                    <a:pt x="68" y="36"/>
                    <a:pt x="68" y="36"/>
                    <a:pt x="68" y="36"/>
                  </a:cubicBezTo>
                  <a:cubicBezTo>
                    <a:pt x="41" y="36"/>
                    <a:pt x="41" y="36"/>
                    <a:pt x="41" y="36"/>
                  </a:cubicBezTo>
                  <a:lnTo>
                    <a:pt x="49" y="12"/>
                  </a:lnTo>
                  <a:close/>
                </a:path>
              </a:pathLst>
            </a:custGeom>
            <a:solidFill>
              <a:schemeClr val="accent3"/>
            </a:solidFill>
            <a:ln>
              <a:noFill/>
            </a:ln>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Group 3"/>
          <p:cNvGrpSpPr/>
          <p:nvPr/>
        </p:nvGrpSpPr>
        <p:grpSpPr>
          <a:xfrm>
            <a:off x="4394769" y="1645538"/>
            <a:ext cx="942780" cy="942780"/>
            <a:chOff x="4511725" y="2517457"/>
            <a:chExt cx="942831" cy="942831"/>
          </a:xfrm>
        </p:grpSpPr>
        <p:sp>
          <p:nvSpPr>
            <p:cNvPr id="37" name="Oval 42"/>
            <p:cNvSpPr/>
            <p:nvPr/>
          </p:nvSpPr>
          <p:spPr>
            <a:xfrm>
              <a:off x="4511725" y="2517457"/>
              <a:ext cx="942831" cy="942831"/>
            </a:xfrm>
            <a:prstGeom prst="ellipse">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11"/>
            <p:cNvSpPr>
              <a:spLocks noEditPoints="1"/>
            </p:cNvSpPr>
            <p:nvPr/>
          </p:nvSpPr>
          <p:spPr bwMode="auto">
            <a:xfrm>
              <a:off x="4744131" y="2777705"/>
              <a:ext cx="485094" cy="431002"/>
            </a:xfrm>
            <a:custGeom>
              <a:avLst/>
              <a:gdLst>
                <a:gd name="T0" fmla="*/ 133 w 134"/>
                <a:gd name="T1" fmla="*/ 16 h 119"/>
                <a:gd name="T2" fmla="*/ 121 w 134"/>
                <a:gd name="T3" fmla="*/ 5 h 119"/>
                <a:gd name="T4" fmla="*/ 115 w 134"/>
                <a:gd name="T5" fmla="*/ 5 h 119"/>
                <a:gd name="T6" fmla="*/ 114 w 134"/>
                <a:gd name="T7" fmla="*/ 8 h 119"/>
                <a:gd name="T8" fmla="*/ 111 w 134"/>
                <a:gd name="T9" fmla="*/ 9 h 119"/>
                <a:gd name="T10" fmla="*/ 111 w 134"/>
                <a:gd name="T11" fmla="*/ 9 h 119"/>
                <a:gd name="T12" fmla="*/ 81 w 134"/>
                <a:gd name="T13" fmla="*/ 39 h 119"/>
                <a:gd name="T14" fmla="*/ 79 w 134"/>
                <a:gd name="T15" fmla="*/ 47 h 119"/>
                <a:gd name="T16" fmla="*/ 82 w 134"/>
                <a:gd name="T17" fmla="*/ 50 h 119"/>
                <a:gd name="T18" fmla="*/ 82 w 134"/>
                <a:gd name="T19" fmla="*/ 50 h 119"/>
                <a:gd name="T20" fmla="*/ 83 w 134"/>
                <a:gd name="T21" fmla="*/ 51 h 119"/>
                <a:gd name="T22" fmla="*/ 76 w 134"/>
                <a:gd name="T23" fmla="*/ 57 h 119"/>
                <a:gd name="T24" fmla="*/ 54 w 134"/>
                <a:gd name="T25" fmla="*/ 35 h 119"/>
                <a:gd name="T26" fmla="*/ 47 w 134"/>
                <a:gd name="T27" fmla="*/ 10 h 119"/>
                <a:gd name="T28" fmla="*/ 21 w 134"/>
                <a:gd name="T29" fmla="*/ 3 h 119"/>
                <a:gd name="T30" fmla="*/ 36 w 134"/>
                <a:gd name="T31" fmla="*/ 18 h 119"/>
                <a:gd name="T32" fmla="*/ 32 w 134"/>
                <a:gd name="T33" fmla="*/ 32 h 119"/>
                <a:gd name="T34" fmla="*/ 18 w 134"/>
                <a:gd name="T35" fmla="*/ 36 h 119"/>
                <a:gd name="T36" fmla="*/ 3 w 134"/>
                <a:gd name="T37" fmla="*/ 21 h 119"/>
                <a:gd name="T38" fmla="*/ 10 w 134"/>
                <a:gd name="T39" fmla="*/ 47 h 119"/>
                <a:gd name="T40" fmla="*/ 36 w 134"/>
                <a:gd name="T41" fmla="*/ 53 h 119"/>
                <a:gd name="T42" fmla="*/ 37 w 134"/>
                <a:gd name="T43" fmla="*/ 53 h 119"/>
                <a:gd name="T44" fmla="*/ 58 w 134"/>
                <a:gd name="T45" fmla="*/ 75 h 119"/>
                <a:gd name="T46" fmla="*/ 38 w 134"/>
                <a:gd name="T47" fmla="*/ 96 h 119"/>
                <a:gd name="T48" fmla="*/ 36 w 134"/>
                <a:gd name="T49" fmla="*/ 95 h 119"/>
                <a:gd name="T50" fmla="*/ 31 w 134"/>
                <a:gd name="T51" fmla="*/ 99 h 119"/>
                <a:gd name="T52" fmla="*/ 21 w 134"/>
                <a:gd name="T53" fmla="*/ 115 h 119"/>
                <a:gd name="T54" fmla="*/ 23 w 134"/>
                <a:gd name="T55" fmla="*/ 117 h 119"/>
                <a:gd name="T56" fmla="*/ 39 w 134"/>
                <a:gd name="T57" fmla="*/ 107 h 119"/>
                <a:gd name="T58" fmla="*/ 43 w 134"/>
                <a:gd name="T59" fmla="*/ 101 h 119"/>
                <a:gd name="T60" fmla="*/ 42 w 134"/>
                <a:gd name="T61" fmla="*/ 100 h 119"/>
                <a:gd name="T62" fmla="*/ 63 w 134"/>
                <a:gd name="T63" fmla="*/ 80 h 119"/>
                <a:gd name="T64" fmla="*/ 98 w 134"/>
                <a:gd name="T65" fmla="*/ 115 h 119"/>
                <a:gd name="T66" fmla="*/ 107 w 134"/>
                <a:gd name="T67" fmla="*/ 119 h 119"/>
                <a:gd name="T68" fmla="*/ 116 w 134"/>
                <a:gd name="T69" fmla="*/ 115 h 119"/>
                <a:gd name="T70" fmla="*/ 116 w 134"/>
                <a:gd name="T71" fmla="*/ 97 h 119"/>
                <a:gd name="T72" fmla="*/ 81 w 134"/>
                <a:gd name="T73" fmla="*/ 62 h 119"/>
                <a:gd name="T74" fmla="*/ 87 w 134"/>
                <a:gd name="T75" fmla="*/ 56 h 119"/>
                <a:gd name="T76" fmla="*/ 90 w 134"/>
                <a:gd name="T77" fmla="*/ 59 h 119"/>
                <a:gd name="T78" fmla="*/ 98 w 134"/>
                <a:gd name="T79" fmla="*/ 57 h 119"/>
                <a:gd name="T80" fmla="*/ 128 w 134"/>
                <a:gd name="T81" fmla="*/ 26 h 119"/>
                <a:gd name="T82" fmla="*/ 128 w 134"/>
                <a:gd name="T83" fmla="*/ 26 h 119"/>
                <a:gd name="T84" fmla="*/ 128 w 134"/>
                <a:gd name="T85" fmla="*/ 26 h 119"/>
                <a:gd name="T86" fmla="*/ 129 w 134"/>
                <a:gd name="T87" fmla="*/ 23 h 119"/>
                <a:gd name="T88" fmla="*/ 133 w 134"/>
                <a:gd name="T89" fmla="*/ 22 h 119"/>
                <a:gd name="T90" fmla="*/ 133 w 134"/>
                <a:gd name="T91" fmla="*/ 16 h 119"/>
                <a:gd name="T92" fmla="*/ 108 w 134"/>
                <a:gd name="T93" fmla="*/ 103 h 119"/>
                <a:gd name="T94" fmla="*/ 113 w 134"/>
                <a:gd name="T95" fmla="*/ 108 h 119"/>
                <a:gd name="T96" fmla="*/ 108 w 134"/>
                <a:gd name="T97" fmla="*/ 113 h 119"/>
                <a:gd name="T98" fmla="*/ 103 w 134"/>
                <a:gd name="T99" fmla="*/ 108 h 119"/>
                <a:gd name="T100" fmla="*/ 108 w 134"/>
                <a:gd name="T101" fmla="*/ 103 h 119"/>
                <a:gd name="T102" fmla="*/ 91 w 134"/>
                <a:gd name="T103" fmla="*/ 41 h 119"/>
                <a:gd name="T104" fmla="*/ 89 w 134"/>
                <a:gd name="T105" fmla="*/ 39 h 119"/>
                <a:gd name="T106" fmla="*/ 112 w 134"/>
                <a:gd name="T107" fmla="*/ 17 h 119"/>
                <a:gd name="T108" fmla="*/ 114 w 134"/>
                <a:gd name="T109" fmla="*/ 19 h 119"/>
                <a:gd name="T110" fmla="*/ 91 w 134"/>
                <a:gd name="T111" fmla="*/ 41 h 119"/>
                <a:gd name="T112" fmla="*/ 98 w 134"/>
                <a:gd name="T113" fmla="*/ 48 h 119"/>
                <a:gd name="T114" fmla="*/ 96 w 134"/>
                <a:gd name="T115" fmla="*/ 47 h 119"/>
                <a:gd name="T116" fmla="*/ 119 w 134"/>
                <a:gd name="T117" fmla="*/ 24 h 119"/>
                <a:gd name="T118" fmla="*/ 121 w 134"/>
                <a:gd name="T119" fmla="*/ 26 h 119"/>
                <a:gd name="T120" fmla="*/ 98 w 134"/>
                <a:gd name="T121"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accent2"/>
            </a:solidFill>
            <a:ln>
              <a:noFill/>
            </a:ln>
          </p:spPr>
          <p:txBody>
            <a:bodyPr vert="horz" wrap="square" lIns="121913" tIns="60956" rIns="121913" bIns="60956" numCol="1" anchor="t" anchorCtr="0" compatLnSpc="1"/>
            <a:lstStyle/>
            <a:p>
              <a:endParaRPr lang="en-US" sz="2400">
                <a:latin typeface="Arial" panose="020B0604020202020204" pitchFamily="34" charset="0"/>
                <a:ea typeface="微软雅黑" panose="020B0503020204020204" pitchFamily="34" charset="-122"/>
                <a:sym typeface="Arial" panose="020B0604020202020204" pitchFamily="34" charset="0"/>
              </a:endParaRPr>
            </a:p>
          </p:txBody>
        </p:sp>
      </p:grpSp>
      <p:sp>
        <p:nvSpPr>
          <p:cNvPr id="39" name="TextBox 18"/>
          <p:cNvSpPr txBox="1"/>
          <p:nvPr/>
        </p:nvSpPr>
        <p:spPr>
          <a:xfrm>
            <a:off x="4060944" y="3693548"/>
            <a:ext cx="1610360" cy="414020"/>
          </a:xfrm>
          <a:prstGeom prst="rect">
            <a:avLst/>
          </a:prstGeom>
          <a:noFill/>
        </p:spPr>
        <p:txBody>
          <a:bodyPr wrap="none" rtlCol="0">
            <a:spAutoFit/>
          </a:bodyPr>
          <a:lstStyle/>
          <a:p>
            <a:pPr algn="l">
              <a:lnSpc>
                <a:spcPct val="150000"/>
              </a:lnSpc>
            </a:pPr>
            <a:r>
              <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rPr>
              <a:t>扩展数据源和维度</a:t>
            </a:r>
            <a:endPar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endParaRPr>
          </a:p>
        </p:txBody>
      </p:sp>
      <p:sp>
        <p:nvSpPr>
          <p:cNvPr id="40" name="TextBox 6"/>
          <p:cNvSpPr txBox="1"/>
          <p:nvPr/>
        </p:nvSpPr>
        <p:spPr>
          <a:xfrm>
            <a:off x="1554080" y="3693548"/>
            <a:ext cx="1788795" cy="414020"/>
          </a:xfrm>
          <a:prstGeom prst="rect">
            <a:avLst/>
          </a:prstGeom>
          <a:noFill/>
        </p:spPr>
        <p:txBody>
          <a:bodyPr wrap="none" rtlCol="0">
            <a:spAutoFit/>
          </a:bodyPr>
          <a:lstStyle/>
          <a:p>
            <a:pPr algn="l">
              <a:lnSpc>
                <a:spcPct val="150000"/>
              </a:lnSpc>
            </a:pPr>
            <a:r>
              <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rPr>
              <a:t>进一步深化时序分析</a:t>
            </a:r>
            <a:endPar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endParaRPr>
          </a:p>
        </p:txBody>
      </p:sp>
      <p:sp>
        <p:nvSpPr>
          <p:cNvPr id="41" name="TextBox 11"/>
          <p:cNvSpPr txBox="1"/>
          <p:nvPr/>
        </p:nvSpPr>
        <p:spPr>
          <a:xfrm>
            <a:off x="6233627" y="3693548"/>
            <a:ext cx="2145665" cy="414020"/>
          </a:xfrm>
          <a:prstGeom prst="rect">
            <a:avLst/>
          </a:prstGeom>
          <a:noFill/>
        </p:spPr>
        <p:txBody>
          <a:bodyPr wrap="none" rtlCol="0">
            <a:spAutoFit/>
          </a:bodyPr>
          <a:lstStyle/>
          <a:p>
            <a:pPr algn="l">
              <a:lnSpc>
                <a:spcPct val="150000"/>
              </a:lnSpc>
            </a:pPr>
            <a:r>
              <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rPr>
              <a:t>引入实时数据分析与监控</a:t>
            </a:r>
            <a:endPar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endParaRPr>
          </a:p>
        </p:txBody>
      </p:sp>
      <p:sp>
        <p:nvSpPr>
          <p:cNvPr id="42" name="TextBox 15"/>
          <p:cNvSpPr txBox="1"/>
          <p:nvPr/>
        </p:nvSpPr>
        <p:spPr>
          <a:xfrm>
            <a:off x="8518054" y="3693548"/>
            <a:ext cx="2324100" cy="414020"/>
          </a:xfrm>
          <a:prstGeom prst="rect">
            <a:avLst/>
          </a:prstGeom>
          <a:noFill/>
        </p:spPr>
        <p:txBody>
          <a:bodyPr wrap="none" rtlCol="0">
            <a:spAutoFit/>
          </a:bodyPr>
          <a:lstStyle/>
          <a:p>
            <a:pPr algn="l">
              <a:lnSpc>
                <a:spcPct val="150000"/>
              </a:lnSpc>
            </a:pPr>
            <a:r>
              <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rPr>
              <a:t>提升可视化互动性与智能化</a:t>
            </a:r>
            <a:endPar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endParaRPr>
          </a:p>
        </p:txBody>
      </p:sp>
      <p:sp>
        <p:nvSpPr>
          <p:cNvPr id="43" name="Rectangle 92"/>
          <p:cNvSpPr/>
          <p:nvPr/>
        </p:nvSpPr>
        <p:spPr>
          <a:xfrm>
            <a:off x="1349812" y="4192525"/>
            <a:ext cx="2187535" cy="1753235"/>
          </a:xfrm>
          <a:prstGeom prst="rect">
            <a:avLst/>
          </a:prstGeom>
        </p:spPr>
        <p:txBody>
          <a:bodyPr wrap="square">
            <a:spAutoFit/>
          </a:bodyPr>
          <a:lstStyle/>
          <a:p>
            <a:pPr algn="l">
              <a:defRPr/>
            </a:pP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在未来的研究中，可以进一步探索更多的时序分析模型（如深度学习中的</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LSTM</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Transformer</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等），更精准地预测开源社区的活跃度和趋势。例如，利用多变量时间序列分析，可以同时考虑多个因素（如贡献者活跃度、项目开发进度等），提高预测的精度。</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44" name="Rectangle 93"/>
          <p:cNvSpPr/>
          <p:nvPr/>
        </p:nvSpPr>
        <p:spPr>
          <a:xfrm>
            <a:off x="3745429" y="4192530"/>
            <a:ext cx="2241436" cy="1753235"/>
          </a:xfrm>
          <a:prstGeom prst="rect">
            <a:avLst/>
          </a:prstGeom>
        </p:spPr>
        <p:txBody>
          <a:bodyPr wrap="square">
            <a:spAutoFit/>
          </a:bodyPr>
          <a:lstStyle/>
          <a:p>
            <a:pPr algn="l">
              <a:defRPr/>
            </a:pP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本研究主要依赖于开源社区的基础数据，未来可以考虑引入更多的外部数据源，如社交媒体数据、技术博客、论坛讨论等，丰富对社区动态的理解。同时，可以结合NLP技术，对社区讨论、问题解决过程中的语言内容进行分析，深入挖掘社区的协作模式和情感变化。</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45" name="Rectangle 94"/>
          <p:cNvSpPr/>
          <p:nvPr/>
        </p:nvSpPr>
        <p:spPr>
          <a:xfrm>
            <a:off x="6191678" y="4192530"/>
            <a:ext cx="2213623" cy="1568450"/>
          </a:xfrm>
          <a:prstGeom prst="rect">
            <a:avLst/>
          </a:prstGeom>
        </p:spPr>
        <p:txBody>
          <a:bodyPr wrap="square">
            <a:spAutoFit/>
          </a:bodyPr>
          <a:lstStyle/>
          <a:p>
            <a:pPr marL="0" indent="0" algn="l" defTabSz="0" rtl="0" eaLnBrk="1" latinLnBrk="0" hangingPunct="1">
              <a:spcBef>
                <a:spcPct val="0"/>
              </a:spcBef>
              <a:spcAft>
                <a:spcPct val="0"/>
              </a:spcAft>
              <a:buNone/>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随着技术的进步，实时数据分析和监控变得愈加重要。未来可以通过实时监控平台对开源社区进行动态分析，实时捕捉社区活动的变化，并及时响应。通过实时监控，开发者和社区管理者可以迅速了解社区的动态，调整开发策略和资源分配。</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46" name="Rectangle 95"/>
          <p:cNvSpPr/>
          <p:nvPr/>
        </p:nvSpPr>
        <p:spPr>
          <a:xfrm>
            <a:off x="8584796" y="4192530"/>
            <a:ext cx="2190661" cy="1753235"/>
          </a:xfrm>
          <a:prstGeom prst="rect">
            <a:avLst/>
          </a:prstGeom>
        </p:spPr>
        <p:txBody>
          <a:bodyPr wrap="square">
            <a:spAutoFit/>
          </a:bodyPr>
          <a:lstStyle/>
          <a:p>
            <a:pPr marL="0" indent="0" algn="l" defTabSz="0" rtl="0" eaLnBrk="1" latinLnBrk="0" hangingPunct="1">
              <a:spcBef>
                <a:spcPct val="0"/>
              </a:spcBef>
              <a:spcAft>
                <a:spcPct val="0"/>
              </a:spcAft>
              <a:buNone/>
            </a:pPr>
            <a:r>
              <a:rPr lang="zh-CN" altLang="en-US" sz="1200" dirty="0">
                <a:solidFill>
                  <a:schemeClr val="tx1">
                    <a:lumMod val="75000"/>
                    <a:lumOff val="25000"/>
                  </a:schemeClr>
                </a:solidFill>
                <a:latin typeface="宋体" panose="02010600030101010101" pitchFamily="2" charset="-122"/>
                <a:ea typeface="宋体" panose="02010600030101010101" pitchFamily="2" charset="-122"/>
              </a:rPr>
              <a:t>目前的可视化工具提供了良好的图表展示功能，未来可以在这些工具基础上，增强其智能化和交互性。例如，利用人工智能技术对可视化图表中的趋势进行智能预测，或者根据用户的行为自动调整图表内容，使得可视化更加个性化和自适应。</a:t>
            </a:r>
            <a:endParaRPr lang="zh-CN" altLang="en-US" sz="12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47" name="文本框 46"/>
          <p:cNvSpPr txBox="1"/>
          <p:nvPr/>
        </p:nvSpPr>
        <p:spPr>
          <a:xfrm>
            <a:off x="1190028" y="150199"/>
            <a:ext cx="1128613" cy="673735"/>
          </a:xfrm>
          <a:prstGeom prst="rect">
            <a:avLst/>
          </a:prstGeom>
          <a:noFill/>
        </p:spPr>
        <p:txBody>
          <a:bodyPr wrap="square" rtlCol="0" anchor="ctr">
            <a:noAutofit/>
          </a:bodyPr>
          <a:p>
            <a:pPr>
              <a:lnSpc>
                <a:spcPct val="120000"/>
              </a:lnSpc>
            </a:pPr>
            <a:r>
              <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展望</a:t>
            </a:r>
            <a:endPar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800" decel="100000"/>
                                        <p:tgtEl>
                                          <p:spTgt spid="27"/>
                                        </p:tgtEl>
                                      </p:cBhvr>
                                    </p:animEffect>
                                    <p:anim calcmode="lin" valueType="num">
                                      <p:cBhvr>
                                        <p:cTn id="8" dur="800" decel="100000" fill="hold"/>
                                        <p:tgtEl>
                                          <p:spTgt spid="27"/>
                                        </p:tgtEl>
                                        <p:attrNameLst>
                                          <p:attrName>style.rotation</p:attrName>
                                        </p:attrNameLst>
                                      </p:cBhvr>
                                      <p:tavLst>
                                        <p:tav tm="0">
                                          <p:val>
                                            <p:fltVal val="-90"/>
                                          </p:val>
                                        </p:tav>
                                        <p:tav tm="100000">
                                          <p:val>
                                            <p:fltVal val="0"/>
                                          </p:val>
                                        </p:tav>
                                      </p:tavLst>
                                    </p:anim>
                                    <p:anim calcmode="lin" valueType="num">
                                      <p:cBhvr>
                                        <p:cTn id="9" dur="800" decel="100000" fill="hold"/>
                                        <p:tgtEl>
                                          <p:spTgt spid="27"/>
                                        </p:tgtEl>
                                        <p:attrNameLst>
                                          <p:attrName>ppt_x</p:attrName>
                                        </p:attrNameLst>
                                      </p:cBhvr>
                                      <p:tavLst>
                                        <p:tav tm="0">
                                          <p:val>
                                            <p:strVal val="#ppt_x+0.4"/>
                                          </p:val>
                                        </p:tav>
                                        <p:tav tm="100000">
                                          <p:val>
                                            <p:strVal val="#ppt_x-0.05"/>
                                          </p:val>
                                        </p:tav>
                                      </p:tavLst>
                                    </p:anim>
                                    <p:anim calcmode="lin" valueType="num">
                                      <p:cBhvr>
                                        <p:cTn id="10" dur="800" decel="100000" fill="hold"/>
                                        <p:tgtEl>
                                          <p:spTgt spid="2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7"/>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par>
                          <p:cTn id="27" fill="hold">
                            <p:stCondLst>
                              <p:cond delay="2500"/>
                            </p:stCondLst>
                            <p:childTnLst>
                              <p:par>
                                <p:cTn id="28" presetID="30" presetClass="entr" presetSubtype="0"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800" decel="100000"/>
                                        <p:tgtEl>
                                          <p:spTgt spid="36"/>
                                        </p:tgtEl>
                                      </p:cBhvr>
                                    </p:animEffect>
                                    <p:anim calcmode="lin" valueType="num">
                                      <p:cBhvr>
                                        <p:cTn id="31" dur="800" decel="100000" fill="hold"/>
                                        <p:tgtEl>
                                          <p:spTgt spid="36"/>
                                        </p:tgtEl>
                                        <p:attrNameLst>
                                          <p:attrName>style.rotation</p:attrName>
                                        </p:attrNameLst>
                                      </p:cBhvr>
                                      <p:tavLst>
                                        <p:tav tm="0">
                                          <p:val>
                                            <p:fltVal val="-90"/>
                                          </p:val>
                                        </p:tav>
                                        <p:tav tm="100000">
                                          <p:val>
                                            <p:fltVal val="0"/>
                                          </p:val>
                                        </p:tav>
                                      </p:tavLst>
                                    </p:anim>
                                    <p:anim calcmode="lin" valueType="num">
                                      <p:cBhvr>
                                        <p:cTn id="32" dur="800" decel="100000" fill="hold"/>
                                        <p:tgtEl>
                                          <p:spTgt spid="36"/>
                                        </p:tgtEl>
                                        <p:attrNameLst>
                                          <p:attrName>ppt_x</p:attrName>
                                        </p:attrNameLst>
                                      </p:cBhvr>
                                      <p:tavLst>
                                        <p:tav tm="0">
                                          <p:val>
                                            <p:strVal val="#ppt_x+0.4"/>
                                          </p:val>
                                        </p:tav>
                                        <p:tav tm="100000">
                                          <p:val>
                                            <p:strVal val="#ppt_x-0.05"/>
                                          </p:val>
                                        </p:tav>
                                      </p:tavLst>
                                    </p:anim>
                                    <p:anim calcmode="lin" valueType="num">
                                      <p:cBhvr>
                                        <p:cTn id="33" dur="800" decel="100000" fill="hold"/>
                                        <p:tgtEl>
                                          <p:spTgt spid="36"/>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36"/>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36"/>
                                        </p:tgtEl>
                                        <p:attrNameLst>
                                          <p:attrName>ppt_y</p:attrName>
                                        </p:attrNameLst>
                                      </p:cBhvr>
                                      <p:tavLst>
                                        <p:tav tm="0">
                                          <p:val>
                                            <p:strVal val="#ppt_y+0.1"/>
                                          </p:val>
                                        </p:tav>
                                        <p:tav tm="100000">
                                          <p:val>
                                            <p:strVal val="#ppt_y"/>
                                          </p:val>
                                        </p:tav>
                                      </p:tavLst>
                                    </p:anim>
                                  </p:childTnLst>
                                </p:cTn>
                              </p:par>
                            </p:childTnLst>
                          </p:cTn>
                        </p:par>
                        <p:par>
                          <p:cTn id="36" fill="hold">
                            <p:stCondLst>
                              <p:cond delay="3500"/>
                            </p:stCondLst>
                            <p:childTnLst>
                              <p:par>
                                <p:cTn id="37" presetID="16" presetClass="entr" presetSubtype="21"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arn(inVertical)">
                                      <p:cBhvr>
                                        <p:cTn id="39" dur="500"/>
                                        <p:tgtEl>
                                          <p:spTgt spid="3"/>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5000"/>
                            </p:stCondLst>
                            <p:childTnLst>
                              <p:par>
                                <p:cTn id="51" presetID="30" presetClass="entr" presetSubtype="0" fill="hold" nodeType="after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800" decel="100000"/>
                                        <p:tgtEl>
                                          <p:spTgt spid="33"/>
                                        </p:tgtEl>
                                      </p:cBhvr>
                                    </p:animEffect>
                                    <p:anim calcmode="lin" valueType="num">
                                      <p:cBhvr>
                                        <p:cTn id="54" dur="800" decel="100000" fill="hold"/>
                                        <p:tgtEl>
                                          <p:spTgt spid="33"/>
                                        </p:tgtEl>
                                        <p:attrNameLst>
                                          <p:attrName>style.rotation</p:attrName>
                                        </p:attrNameLst>
                                      </p:cBhvr>
                                      <p:tavLst>
                                        <p:tav tm="0">
                                          <p:val>
                                            <p:fltVal val="-90"/>
                                          </p:val>
                                        </p:tav>
                                        <p:tav tm="100000">
                                          <p:val>
                                            <p:fltVal val="0"/>
                                          </p:val>
                                        </p:tav>
                                      </p:tavLst>
                                    </p:anim>
                                    <p:anim calcmode="lin" valueType="num">
                                      <p:cBhvr>
                                        <p:cTn id="55" dur="800" decel="100000" fill="hold"/>
                                        <p:tgtEl>
                                          <p:spTgt spid="33"/>
                                        </p:tgtEl>
                                        <p:attrNameLst>
                                          <p:attrName>ppt_x</p:attrName>
                                        </p:attrNameLst>
                                      </p:cBhvr>
                                      <p:tavLst>
                                        <p:tav tm="0">
                                          <p:val>
                                            <p:strVal val="#ppt_x+0.4"/>
                                          </p:val>
                                        </p:tav>
                                        <p:tav tm="100000">
                                          <p:val>
                                            <p:strVal val="#ppt_x-0.05"/>
                                          </p:val>
                                        </p:tav>
                                      </p:tavLst>
                                    </p:anim>
                                    <p:anim calcmode="lin" valueType="num">
                                      <p:cBhvr>
                                        <p:cTn id="56" dur="800" decel="100000" fill="hold"/>
                                        <p:tgtEl>
                                          <p:spTgt spid="33"/>
                                        </p:tgtEl>
                                        <p:attrNameLst>
                                          <p:attrName>ppt_y</p:attrName>
                                        </p:attrNameLst>
                                      </p:cBhvr>
                                      <p:tavLst>
                                        <p:tav tm="0">
                                          <p:val>
                                            <p:strVal val="#ppt_y-0.4"/>
                                          </p:val>
                                        </p:tav>
                                        <p:tav tm="100000">
                                          <p:val>
                                            <p:strVal val="#ppt_y+0.1"/>
                                          </p:val>
                                        </p:tav>
                                      </p:tavLst>
                                    </p:anim>
                                    <p:anim calcmode="lin" valueType="num">
                                      <p:cBhvr>
                                        <p:cTn id="57" dur="200" accel="100000" fill="hold">
                                          <p:stCondLst>
                                            <p:cond delay="800"/>
                                          </p:stCondLst>
                                        </p:cTn>
                                        <p:tgtEl>
                                          <p:spTgt spid="33"/>
                                        </p:tgtEl>
                                        <p:attrNameLst>
                                          <p:attrName>ppt_x</p:attrName>
                                        </p:attrNameLst>
                                      </p:cBhvr>
                                      <p:tavLst>
                                        <p:tav tm="0">
                                          <p:val>
                                            <p:strVal val="#ppt_x-0.05"/>
                                          </p:val>
                                        </p:tav>
                                        <p:tav tm="100000">
                                          <p:val>
                                            <p:strVal val="#ppt_x"/>
                                          </p:val>
                                        </p:tav>
                                      </p:tavLst>
                                    </p:anim>
                                    <p:anim calcmode="lin" valueType="num">
                                      <p:cBhvr>
                                        <p:cTn id="58" dur="200" accel="100000" fill="hold">
                                          <p:stCondLst>
                                            <p:cond delay="800"/>
                                          </p:stCondLst>
                                        </p:cTn>
                                        <p:tgtEl>
                                          <p:spTgt spid="33"/>
                                        </p:tgtEl>
                                        <p:attrNameLst>
                                          <p:attrName>ppt_y</p:attrName>
                                        </p:attrNameLst>
                                      </p:cBhvr>
                                      <p:tavLst>
                                        <p:tav tm="0">
                                          <p:val>
                                            <p:strVal val="#ppt_y+0.1"/>
                                          </p:val>
                                        </p:tav>
                                        <p:tav tm="100000">
                                          <p:val>
                                            <p:strVal val="#ppt_y"/>
                                          </p:val>
                                        </p:tav>
                                      </p:tavLst>
                                    </p:anim>
                                  </p:childTnLst>
                                </p:cTn>
                              </p:par>
                            </p:childTnLst>
                          </p:cTn>
                        </p:par>
                        <p:par>
                          <p:cTn id="59" fill="hold">
                            <p:stCondLst>
                              <p:cond delay="6000"/>
                            </p:stCondLst>
                            <p:childTnLst>
                              <p:par>
                                <p:cTn id="60" presetID="16" presetClass="entr" presetSubtype="21" fill="hold" grpId="0" nodeType="after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arn(inVertical)">
                                      <p:cBhvr>
                                        <p:cTn id="62" dur="500"/>
                                        <p:tgtEl>
                                          <p:spTgt spid="4"/>
                                        </p:tgtEl>
                                      </p:cBhvr>
                                    </p:animEffect>
                                  </p:childTnLst>
                                </p:cTn>
                              </p:par>
                            </p:childTnLst>
                          </p:cTn>
                        </p:par>
                        <p:par>
                          <p:cTn id="63" fill="hold">
                            <p:stCondLst>
                              <p:cond delay="6500"/>
                            </p:stCondLst>
                            <p:childTnLst>
                              <p:par>
                                <p:cTn id="64" presetID="53" presetClass="entr" presetSubtype="16"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 calcmode="lin" valueType="num">
                                      <p:cBhvr>
                                        <p:cTn id="66" dur="500" fill="hold"/>
                                        <p:tgtEl>
                                          <p:spTgt spid="41"/>
                                        </p:tgtEl>
                                        <p:attrNameLst>
                                          <p:attrName>ppt_w</p:attrName>
                                        </p:attrNameLst>
                                      </p:cBhvr>
                                      <p:tavLst>
                                        <p:tav tm="0">
                                          <p:val>
                                            <p:fltVal val="0"/>
                                          </p:val>
                                        </p:tav>
                                        <p:tav tm="100000">
                                          <p:val>
                                            <p:strVal val="#ppt_w"/>
                                          </p:val>
                                        </p:tav>
                                      </p:tavLst>
                                    </p:anim>
                                    <p:anim calcmode="lin" valueType="num">
                                      <p:cBhvr>
                                        <p:cTn id="67" dur="500" fill="hold"/>
                                        <p:tgtEl>
                                          <p:spTgt spid="41"/>
                                        </p:tgtEl>
                                        <p:attrNameLst>
                                          <p:attrName>ppt_h</p:attrName>
                                        </p:attrNameLst>
                                      </p:cBhvr>
                                      <p:tavLst>
                                        <p:tav tm="0">
                                          <p:val>
                                            <p:fltVal val="0"/>
                                          </p:val>
                                        </p:tav>
                                        <p:tav tm="100000">
                                          <p:val>
                                            <p:strVal val="#ppt_h"/>
                                          </p:val>
                                        </p:tav>
                                      </p:tavLst>
                                    </p:anim>
                                    <p:animEffect transition="in" filter="fade">
                                      <p:cBhvr>
                                        <p:cTn id="68" dur="500"/>
                                        <p:tgtEl>
                                          <p:spTgt spid="41"/>
                                        </p:tgtEl>
                                      </p:cBhvr>
                                    </p:animEffect>
                                  </p:childTnLst>
                                </p:cTn>
                              </p:par>
                            </p:childTnLst>
                          </p:cTn>
                        </p:par>
                        <p:par>
                          <p:cTn id="69" fill="hold">
                            <p:stCondLst>
                              <p:cond delay="7000"/>
                            </p:stCondLst>
                            <p:childTnLst>
                              <p:par>
                                <p:cTn id="70" presetID="10" presetClass="entr" presetSubtype="0" fill="hold" grpId="0" nodeType="after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childTnLst>
                          </p:cTn>
                        </p:par>
                        <p:par>
                          <p:cTn id="73" fill="hold">
                            <p:stCondLst>
                              <p:cond delay="7500"/>
                            </p:stCondLst>
                            <p:childTnLst>
                              <p:par>
                                <p:cTn id="74" presetID="30" presetClass="entr" presetSubtype="0" fill="hold" nodeType="after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800" decel="100000"/>
                                        <p:tgtEl>
                                          <p:spTgt spid="10"/>
                                        </p:tgtEl>
                                      </p:cBhvr>
                                    </p:animEffect>
                                    <p:anim calcmode="lin" valueType="num">
                                      <p:cBhvr>
                                        <p:cTn id="77" dur="800" decel="100000" fill="hold"/>
                                        <p:tgtEl>
                                          <p:spTgt spid="10"/>
                                        </p:tgtEl>
                                        <p:attrNameLst>
                                          <p:attrName>style.rotation</p:attrName>
                                        </p:attrNameLst>
                                      </p:cBhvr>
                                      <p:tavLst>
                                        <p:tav tm="0">
                                          <p:val>
                                            <p:fltVal val="-90"/>
                                          </p:val>
                                        </p:tav>
                                        <p:tav tm="100000">
                                          <p:val>
                                            <p:fltVal val="0"/>
                                          </p:val>
                                        </p:tav>
                                      </p:tavLst>
                                    </p:anim>
                                    <p:anim calcmode="lin" valueType="num">
                                      <p:cBhvr>
                                        <p:cTn id="78" dur="800" decel="100000" fill="hold"/>
                                        <p:tgtEl>
                                          <p:spTgt spid="10"/>
                                        </p:tgtEl>
                                        <p:attrNameLst>
                                          <p:attrName>ppt_x</p:attrName>
                                        </p:attrNameLst>
                                      </p:cBhvr>
                                      <p:tavLst>
                                        <p:tav tm="0">
                                          <p:val>
                                            <p:strVal val="#ppt_x+0.4"/>
                                          </p:val>
                                        </p:tav>
                                        <p:tav tm="100000">
                                          <p:val>
                                            <p:strVal val="#ppt_x-0.05"/>
                                          </p:val>
                                        </p:tav>
                                      </p:tavLst>
                                    </p:anim>
                                    <p:anim calcmode="lin" valueType="num">
                                      <p:cBhvr>
                                        <p:cTn id="79" dur="800" decel="100000" fill="hold"/>
                                        <p:tgtEl>
                                          <p:spTgt spid="10"/>
                                        </p:tgtEl>
                                        <p:attrNameLst>
                                          <p:attrName>ppt_y</p:attrName>
                                        </p:attrNameLst>
                                      </p:cBhvr>
                                      <p:tavLst>
                                        <p:tav tm="0">
                                          <p:val>
                                            <p:strVal val="#ppt_y-0.4"/>
                                          </p:val>
                                        </p:tav>
                                        <p:tav tm="100000">
                                          <p:val>
                                            <p:strVal val="#ppt_y+0.1"/>
                                          </p:val>
                                        </p:tav>
                                      </p:tavLst>
                                    </p:anim>
                                    <p:anim calcmode="lin" valueType="num">
                                      <p:cBhvr>
                                        <p:cTn id="80"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81"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par>
                          <p:cTn id="82" fill="hold">
                            <p:stCondLst>
                              <p:cond delay="8500"/>
                            </p:stCondLst>
                            <p:childTnLst>
                              <p:par>
                                <p:cTn id="83" presetID="16" presetClass="entr" presetSubtype="21" fill="hold" grpId="0"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barn(inVertical)">
                                      <p:cBhvr>
                                        <p:cTn id="85" dur="500"/>
                                        <p:tgtEl>
                                          <p:spTgt spid="5"/>
                                        </p:tgtEl>
                                      </p:cBhvr>
                                    </p:animEffect>
                                  </p:childTnLst>
                                </p:cTn>
                              </p:par>
                            </p:childTnLst>
                          </p:cTn>
                        </p:par>
                        <p:par>
                          <p:cTn id="86" fill="hold">
                            <p:stCondLst>
                              <p:cond delay="9000"/>
                            </p:stCondLst>
                            <p:childTnLst>
                              <p:par>
                                <p:cTn id="87" presetID="53" presetClass="entr" presetSubtype="16" fill="hold" grpId="0" nodeType="afterEffect">
                                  <p:stCondLst>
                                    <p:cond delay="0"/>
                                  </p:stCondLst>
                                  <p:childTnLst>
                                    <p:set>
                                      <p:cBhvr>
                                        <p:cTn id="88" dur="1" fill="hold">
                                          <p:stCondLst>
                                            <p:cond delay="0"/>
                                          </p:stCondLst>
                                        </p:cTn>
                                        <p:tgtEl>
                                          <p:spTgt spid="42"/>
                                        </p:tgtEl>
                                        <p:attrNameLst>
                                          <p:attrName>style.visibility</p:attrName>
                                        </p:attrNameLst>
                                      </p:cBhvr>
                                      <p:to>
                                        <p:strVal val="visible"/>
                                      </p:to>
                                    </p:set>
                                    <p:anim calcmode="lin" valueType="num">
                                      <p:cBhvr>
                                        <p:cTn id="89" dur="500" fill="hold"/>
                                        <p:tgtEl>
                                          <p:spTgt spid="42"/>
                                        </p:tgtEl>
                                        <p:attrNameLst>
                                          <p:attrName>ppt_w</p:attrName>
                                        </p:attrNameLst>
                                      </p:cBhvr>
                                      <p:tavLst>
                                        <p:tav tm="0">
                                          <p:val>
                                            <p:fltVal val="0"/>
                                          </p:val>
                                        </p:tav>
                                        <p:tav tm="100000">
                                          <p:val>
                                            <p:strVal val="#ppt_w"/>
                                          </p:val>
                                        </p:tav>
                                      </p:tavLst>
                                    </p:anim>
                                    <p:anim calcmode="lin" valueType="num">
                                      <p:cBhvr>
                                        <p:cTn id="90" dur="500" fill="hold"/>
                                        <p:tgtEl>
                                          <p:spTgt spid="42"/>
                                        </p:tgtEl>
                                        <p:attrNameLst>
                                          <p:attrName>ppt_h</p:attrName>
                                        </p:attrNameLst>
                                      </p:cBhvr>
                                      <p:tavLst>
                                        <p:tav tm="0">
                                          <p:val>
                                            <p:fltVal val="0"/>
                                          </p:val>
                                        </p:tav>
                                        <p:tav tm="100000">
                                          <p:val>
                                            <p:strVal val="#ppt_h"/>
                                          </p:val>
                                        </p:tav>
                                      </p:tavLst>
                                    </p:anim>
                                    <p:animEffect transition="in" filter="fade">
                                      <p:cBhvr>
                                        <p:cTn id="91" dur="500"/>
                                        <p:tgtEl>
                                          <p:spTgt spid="42"/>
                                        </p:tgtEl>
                                      </p:cBhvr>
                                    </p:animEffect>
                                  </p:childTnLst>
                                </p:cTn>
                              </p:par>
                            </p:childTnLst>
                          </p:cTn>
                        </p:par>
                        <p:par>
                          <p:cTn id="92" fill="hold">
                            <p:stCondLst>
                              <p:cond delay="9500"/>
                            </p:stCondLst>
                            <p:childTnLst>
                              <p:par>
                                <p:cTn id="93" presetID="10" presetClass="entr" presetSubtype="0" fill="hold" grpId="0" nodeType="after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fade">
                                      <p:cBhvr>
                                        <p:cTn id="9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39" grpId="0"/>
      <p:bldP spid="40" grpId="0"/>
      <p:bldP spid="41" grpId="0"/>
      <p:bldP spid="42" grpId="0"/>
      <p:bldP spid="43" grpId="0"/>
      <p:bldP spid="44" grpId="0"/>
      <p:bldP spid="45" grpId="0"/>
      <p:bldP spid="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4"/>
          <p:cNvSpPr txBox="1"/>
          <p:nvPr/>
        </p:nvSpPr>
        <p:spPr>
          <a:xfrm>
            <a:off x="6541594" y="3543157"/>
            <a:ext cx="3312160" cy="306705"/>
          </a:xfrm>
          <a:prstGeom prst="rect">
            <a:avLst/>
          </a:prstGeom>
          <a:noFill/>
        </p:spPr>
        <p:txBody>
          <a:bodyPr wrap="none" rtlCol="0">
            <a:spAutoFit/>
          </a:bodyPr>
          <a:lstStyle/>
          <a:p>
            <a:pPr algn="l"/>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小组成员：王延旭，徐彤，孙钦峰        </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6541583" y="2631846"/>
            <a:ext cx="3384889" cy="584775"/>
          </a:xfrm>
          <a:prstGeom prst="rect">
            <a:avLst/>
          </a:prstGeom>
        </p:spPr>
        <p:txBody>
          <a:bodyPr wrap="square">
            <a:noAutofit/>
          </a:bodyPr>
          <a:lstStyle/>
          <a:p>
            <a:pPr fontAlgn="auto">
              <a:spcBef>
                <a:spcPts val="0"/>
              </a:spcBef>
              <a:spcAft>
                <a:spcPts val="0"/>
              </a:spcAft>
              <a:defRPr/>
            </a:pPr>
            <a:r>
              <a:rPr lang="zh-CN" altLang="en-US" sz="3200" spc="3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感谢您的观看！</a:t>
            </a:r>
            <a:endParaRPr lang="zh-CN" altLang="en-US" sz="3200" spc="3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6" name="PA_库_图片 7"/>
          <p:cNvPicPr>
            <a:picLocks noChangeAspect="1"/>
          </p:cNvPicPr>
          <p:nvPr>
            <p:custDataLst>
              <p:tags r:id="rId1"/>
            </p:custDataLst>
          </p:nvPr>
        </p:nvPicPr>
        <p:blipFill>
          <a:blip r:embed="rId2"/>
          <a:stretch>
            <a:fillRect/>
          </a:stretch>
        </p:blipFill>
        <p:spPr>
          <a:xfrm>
            <a:off x="909719" y="-791"/>
            <a:ext cx="5023539" cy="5846571"/>
          </a:xfrm>
          <a:prstGeom prst="rect">
            <a:avLst/>
          </a:prstGeom>
          <a:effectLst>
            <a:outerShdw blurRad="50800" dist="38100" dir="5400000" algn="t" rotWithShape="0">
              <a:prstClr val="black">
                <a:alpha val="40000"/>
              </a:prstClr>
            </a:outerShdw>
          </a:effectLst>
        </p:spPr>
      </p:pic>
      <p:sp>
        <p:nvSpPr>
          <p:cNvPr id="7" name="TextBox 84"/>
          <p:cNvSpPr txBox="1"/>
          <p:nvPr/>
        </p:nvSpPr>
        <p:spPr>
          <a:xfrm>
            <a:off x="6541594" y="4050209"/>
            <a:ext cx="3099435" cy="306705"/>
          </a:xfrm>
          <a:prstGeom prst="rect">
            <a:avLst/>
          </a:prstGeom>
          <a:noFill/>
        </p:spPr>
        <p:txBody>
          <a:bodyPr wrap="none" rtlCol="0">
            <a:spAutoFit/>
          </a:bodyPr>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汇报人：王延旭   时间：</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2024</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月</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8"/>
          <p:cNvSpPr txBox="1"/>
          <p:nvPr/>
        </p:nvSpPr>
        <p:spPr>
          <a:xfrm>
            <a:off x="6576695" y="2882265"/>
            <a:ext cx="4786630" cy="1018540"/>
          </a:xfrm>
          <a:prstGeom prst="rect">
            <a:avLst/>
          </a:prstGeom>
          <a:noFill/>
        </p:spPr>
        <p:txBody>
          <a:bodyPr wrap="square" lIns="0" tIns="0" rIns="0" bIns="0" rtlCol="0">
            <a:noAutofit/>
          </a:bodyPr>
          <a:lstStyle/>
          <a:p>
            <a:r>
              <a:rPr lang="zh-CN" altLang="en-US" sz="4800" dirty="0">
                <a:solidFill>
                  <a:schemeClr val="bg2">
                    <a:lumMod val="50000"/>
                  </a:schemeClr>
                </a:solidFill>
                <a:latin typeface="微软雅黑" panose="020B0503020204020204" pitchFamily="34" charset="-122"/>
                <a:ea typeface="微软雅黑" panose="020B0503020204020204" pitchFamily="34" charset="-122"/>
                <a:cs typeface="+mn-ea"/>
                <a:sym typeface="+mn-lt"/>
              </a:rPr>
              <a:t>项目背景与意义</a:t>
            </a:r>
            <a:endParaRPr lang="zh-CN" altLang="en-US" sz="48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7582160" y="1404912"/>
            <a:ext cx="1979448" cy="1641347"/>
          </a:xfrm>
          <a:prstGeom prst="rect">
            <a:avLst/>
          </a:prstGeom>
          <a:noFill/>
        </p:spPr>
        <p:txBody>
          <a:bodyPr wrap="square" lIns="0" tIns="0" rIns="0" bIns="0" rtlCol="0">
            <a:spAutoFit/>
          </a:bodyPr>
          <a:lstStyle/>
          <a:p>
            <a:r>
              <a:rPr lang="en-US" altLang="zh-CN" sz="10665" dirty="0">
                <a:solidFill>
                  <a:schemeClr val="bg2">
                    <a:lumMod val="50000"/>
                  </a:schemeClr>
                </a:solidFill>
                <a:latin typeface="Narkisim" panose="020E0502050101010101" pitchFamily="34" charset="-79"/>
                <a:ea typeface="华康雅宋体W9(P)" panose="02020900000000000000" pitchFamily="18" charset="-122"/>
                <a:cs typeface="Narkisim" panose="020E0502050101010101" pitchFamily="34" charset="-79"/>
                <a:sym typeface="+mn-lt"/>
              </a:rPr>
              <a:t>01</a:t>
            </a:r>
            <a:endParaRPr lang="en-GB" altLang="zh-CN" sz="10665" dirty="0">
              <a:solidFill>
                <a:schemeClr val="bg2">
                  <a:lumMod val="50000"/>
                </a:schemeClr>
              </a:solidFill>
              <a:latin typeface="Narkisim" panose="020E0502050101010101" pitchFamily="34" charset="-79"/>
              <a:ea typeface="华康雅宋体W9(P)" panose="02020900000000000000" pitchFamily="18" charset="-122"/>
              <a:cs typeface="Narkisim" panose="020E0502050101010101" pitchFamily="34" charset="-79"/>
              <a:sym typeface="+mn-lt"/>
            </a:endParaRPr>
          </a:p>
        </p:txBody>
      </p:sp>
      <p:pic>
        <p:nvPicPr>
          <p:cNvPr id="5" name="图片 4"/>
          <p:cNvPicPr>
            <a:picLocks noChangeAspect="1"/>
          </p:cNvPicPr>
          <p:nvPr/>
        </p:nvPicPr>
        <p:blipFill>
          <a:blip r:embed="rId1"/>
          <a:stretch>
            <a:fillRect/>
          </a:stretch>
        </p:blipFill>
        <p:spPr>
          <a:xfrm>
            <a:off x="909719" y="-791"/>
            <a:ext cx="5023539" cy="5846571"/>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
                                        </p:tgtEl>
                                        <p:attrNameLst>
                                          <p:attrName>style.visibility</p:attrName>
                                        </p:attrNameLst>
                                      </p:cBhvr>
                                      <p:to>
                                        <p:strVal val="visible"/>
                                      </p:to>
                                    </p:set>
                                    <p:animEffect transition="in" filter="wipe(left)">
                                      <p:cBhvr>
                                        <p:cTn id="12" dur="200"/>
                                        <p:tgtEl>
                                          <p:spTgt spid="4"/>
                                        </p:tgtEl>
                                      </p:cBhvr>
                                    </p:animEffect>
                                  </p:childTnLst>
                                </p:cTn>
                              </p:par>
                            </p:childTnLst>
                          </p:cTn>
                        </p:par>
                        <p:par>
                          <p:cTn id="13" fill="hold">
                            <p:stCondLst>
                              <p:cond delay="759"/>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2"/>
                                        </p:tgtEl>
                                        <p:attrNameLst>
                                          <p:attrName>style.visibility</p:attrName>
                                        </p:attrNameLst>
                                      </p:cBhvr>
                                      <p:to>
                                        <p:strVal val="visible"/>
                                      </p:to>
                                    </p:set>
                                    <p:animEffect transition="in" filter="wipe(left)">
                                      <p:cBhvr>
                                        <p:cTn id="16" dur="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1" name="任意多边形 178"/>
          <p:cNvSpPr/>
          <p:nvPr>
            <p:custDataLst>
              <p:tags r:id="rId2"/>
            </p:custDataLst>
          </p:nvPr>
        </p:nvSpPr>
        <p:spPr bwMode="auto">
          <a:xfrm>
            <a:off x="1441450" y="3674745"/>
            <a:ext cx="1107440" cy="915670"/>
          </a:xfrm>
          <a:custGeom>
            <a:avLst/>
            <a:gdLst>
              <a:gd name="connsiteX0" fmla="*/ 234950 w 1428751"/>
              <a:gd name="connsiteY0" fmla="*/ 0 h 3148013"/>
              <a:gd name="connsiteX1" fmla="*/ 239712 w 1428751"/>
              <a:gd name="connsiteY1" fmla="*/ 0 h 3148013"/>
              <a:gd name="connsiteX2" fmla="*/ 276225 w 1428751"/>
              <a:gd name="connsiteY2" fmla="*/ 0 h 3148013"/>
              <a:gd name="connsiteX3" fmla="*/ 319088 w 1428751"/>
              <a:gd name="connsiteY3" fmla="*/ 0 h 3148013"/>
              <a:gd name="connsiteX4" fmla="*/ 361950 w 1428751"/>
              <a:gd name="connsiteY4" fmla="*/ 0 h 3148013"/>
              <a:gd name="connsiteX5" fmla="*/ 361951 w 1428751"/>
              <a:gd name="connsiteY5" fmla="*/ 0 h 3148013"/>
              <a:gd name="connsiteX6" fmla="*/ 404813 w 1428751"/>
              <a:gd name="connsiteY6" fmla="*/ 0 h 3148013"/>
              <a:gd name="connsiteX7" fmla="*/ 446088 w 1428751"/>
              <a:gd name="connsiteY7" fmla="*/ 0 h 3148013"/>
              <a:gd name="connsiteX8" fmla="*/ 488950 w 1428751"/>
              <a:gd name="connsiteY8" fmla="*/ 0 h 3148013"/>
              <a:gd name="connsiteX9" fmla="*/ 488951 w 1428751"/>
              <a:gd name="connsiteY9" fmla="*/ 0 h 3148013"/>
              <a:gd name="connsiteX10" fmla="*/ 531813 w 1428751"/>
              <a:gd name="connsiteY10" fmla="*/ 0 h 3148013"/>
              <a:gd name="connsiteX11" fmla="*/ 576263 w 1428751"/>
              <a:gd name="connsiteY11" fmla="*/ 0 h 3148013"/>
              <a:gd name="connsiteX12" fmla="*/ 617538 w 1428751"/>
              <a:gd name="connsiteY12" fmla="*/ 0 h 3148013"/>
              <a:gd name="connsiteX13" fmla="*/ 660400 w 1428751"/>
              <a:gd name="connsiteY13" fmla="*/ 0 h 3148013"/>
              <a:gd name="connsiteX14" fmla="*/ 660401 w 1428751"/>
              <a:gd name="connsiteY14" fmla="*/ 0 h 3148013"/>
              <a:gd name="connsiteX15" fmla="*/ 703263 w 1428751"/>
              <a:gd name="connsiteY15" fmla="*/ 0 h 3148013"/>
              <a:gd name="connsiteX16" fmla="*/ 744538 w 1428751"/>
              <a:gd name="connsiteY16" fmla="*/ 0 h 3148013"/>
              <a:gd name="connsiteX17" fmla="*/ 787400 w 1428751"/>
              <a:gd name="connsiteY17" fmla="*/ 0 h 3148013"/>
              <a:gd name="connsiteX18" fmla="*/ 787401 w 1428751"/>
              <a:gd name="connsiteY18" fmla="*/ 0 h 3148013"/>
              <a:gd name="connsiteX19" fmla="*/ 830263 w 1428751"/>
              <a:gd name="connsiteY19" fmla="*/ 0 h 3148013"/>
              <a:gd name="connsiteX20" fmla="*/ 873125 w 1428751"/>
              <a:gd name="connsiteY20" fmla="*/ 0 h 3148013"/>
              <a:gd name="connsiteX21" fmla="*/ 873126 w 1428751"/>
              <a:gd name="connsiteY21" fmla="*/ 0 h 3148013"/>
              <a:gd name="connsiteX22" fmla="*/ 914400 w 1428751"/>
              <a:gd name="connsiteY22" fmla="*/ 0 h 3148013"/>
              <a:gd name="connsiteX23" fmla="*/ 958850 w 1428751"/>
              <a:gd name="connsiteY23" fmla="*/ 0 h 3148013"/>
              <a:gd name="connsiteX24" fmla="*/ 990600 w 1428751"/>
              <a:gd name="connsiteY24" fmla="*/ 0 h 3148013"/>
              <a:gd name="connsiteX25" fmla="*/ 1001713 w 1428751"/>
              <a:gd name="connsiteY25" fmla="*/ 0 h 3148013"/>
              <a:gd name="connsiteX26" fmla="*/ 1039813 w 1428751"/>
              <a:gd name="connsiteY26" fmla="*/ 4762 h 3148013"/>
              <a:gd name="connsiteX27" fmla="*/ 1044576 w 1428751"/>
              <a:gd name="connsiteY27" fmla="*/ 6350 h 3148013"/>
              <a:gd name="connsiteX28" fmla="*/ 1044576 w 1428751"/>
              <a:gd name="connsiteY28" fmla="*/ 6350 h 3148013"/>
              <a:gd name="connsiteX29" fmla="*/ 1084262 w 1428751"/>
              <a:gd name="connsiteY29" fmla="*/ 15875 h 3148013"/>
              <a:gd name="connsiteX30" fmla="*/ 1085850 w 1428751"/>
              <a:gd name="connsiteY30" fmla="*/ 17462 h 3148013"/>
              <a:gd name="connsiteX31" fmla="*/ 1085850 w 1428751"/>
              <a:gd name="connsiteY31" fmla="*/ 17462 h 3148013"/>
              <a:gd name="connsiteX32" fmla="*/ 1123950 w 1428751"/>
              <a:gd name="connsiteY32" fmla="*/ 34924 h 3148013"/>
              <a:gd name="connsiteX33" fmla="*/ 1128713 w 1428751"/>
              <a:gd name="connsiteY33" fmla="*/ 38099 h 3148013"/>
              <a:gd name="connsiteX34" fmla="*/ 1128713 w 1428751"/>
              <a:gd name="connsiteY34" fmla="*/ 38100 h 3148013"/>
              <a:gd name="connsiteX35" fmla="*/ 1160463 w 1428751"/>
              <a:gd name="connsiteY35" fmla="*/ 60325 h 3148013"/>
              <a:gd name="connsiteX36" fmla="*/ 1171576 w 1428751"/>
              <a:gd name="connsiteY36" fmla="*/ 73025 h 3148013"/>
              <a:gd name="connsiteX37" fmla="*/ 1171576 w 1428751"/>
              <a:gd name="connsiteY37" fmla="*/ 73026 h 3148013"/>
              <a:gd name="connsiteX38" fmla="*/ 1189037 w 1428751"/>
              <a:gd name="connsiteY38" fmla="*/ 92075 h 3148013"/>
              <a:gd name="connsiteX39" fmla="*/ 1211263 w 1428751"/>
              <a:gd name="connsiteY39" fmla="*/ 128587 h 3148013"/>
              <a:gd name="connsiteX40" fmla="*/ 1214438 w 1428751"/>
              <a:gd name="connsiteY40" fmla="*/ 136525 h 3148013"/>
              <a:gd name="connsiteX41" fmla="*/ 1225550 w 1428751"/>
              <a:gd name="connsiteY41" fmla="*/ 166687 h 3148013"/>
              <a:gd name="connsiteX42" fmla="*/ 1230313 w 1428751"/>
              <a:gd name="connsiteY42" fmla="*/ 209550 h 3148013"/>
              <a:gd name="connsiteX43" fmla="*/ 1230313 w 1428751"/>
              <a:gd name="connsiteY43" fmla="*/ 617537 h 3148013"/>
              <a:gd name="connsiteX44" fmla="*/ 1255713 w 1428751"/>
              <a:gd name="connsiteY44" fmla="*/ 638175 h 3148013"/>
              <a:gd name="connsiteX45" fmla="*/ 1411289 w 1428751"/>
              <a:gd name="connsiteY45" fmla="*/ 755650 h 3148013"/>
              <a:gd name="connsiteX46" fmla="*/ 1425576 w 1428751"/>
              <a:gd name="connsiteY46" fmla="*/ 769938 h 3148013"/>
              <a:gd name="connsiteX47" fmla="*/ 1428751 w 1428751"/>
              <a:gd name="connsiteY47" fmla="*/ 787400 h 3148013"/>
              <a:gd name="connsiteX48" fmla="*/ 1425576 w 1428751"/>
              <a:gd name="connsiteY48" fmla="*/ 803275 h 3148013"/>
              <a:gd name="connsiteX49" fmla="*/ 1411289 w 1428751"/>
              <a:gd name="connsiteY49" fmla="*/ 817563 h 3148013"/>
              <a:gd name="connsiteX50" fmla="*/ 1255713 w 1428751"/>
              <a:gd name="connsiteY50" fmla="*/ 935038 h 3148013"/>
              <a:gd name="connsiteX51" fmla="*/ 1255713 w 1428751"/>
              <a:gd name="connsiteY51" fmla="*/ 935038 h 3148013"/>
              <a:gd name="connsiteX52" fmla="*/ 1230313 w 1428751"/>
              <a:gd name="connsiteY52" fmla="*/ 955675 h 3148013"/>
              <a:gd name="connsiteX53" fmla="*/ 1230313 w 1428751"/>
              <a:gd name="connsiteY53" fmla="*/ 2940051 h 3148013"/>
              <a:gd name="connsiteX54" fmla="*/ 1225550 w 1428751"/>
              <a:gd name="connsiteY54" fmla="*/ 2982913 h 3148013"/>
              <a:gd name="connsiteX55" fmla="*/ 1214438 w 1428751"/>
              <a:gd name="connsiteY55" fmla="*/ 3011488 h 3148013"/>
              <a:gd name="connsiteX56" fmla="*/ 1211263 w 1428751"/>
              <a:gd name="connsiteY56" fmla="*/ 3021013 h 3148013"/>
              <a:gd name="connsiteX57" fmla="*/ 1189037 w 1428751"/>
              <a:gd name="connsiteY57" fmla="*/ 3055938 h 3148013"/>
              <a:gd name="connsiteX58" fmla="*/ 1171576 w 1428751"/>
              <a:gd name="connsiteY58" fmla="*/ 3074987 h 3148013"/>
              <a:gd name="connsiteX59" fmla="*/ 1171576 w 1428751"/>
              <a:gd name="connsiteY59" fmla="*/ 3074988 h 3148013"/>
              <a:gd name="connsiteX60" fmla="*/ 1160463 w 1428751"/>
              <a:gd name="connsiteY60" fmla="*/ 3087688 h 3148013"/>
              <a:gd name="connsiteX61" fmla="*/ 1128713 w 1428751"/>
              <a:gd name="connsiteY61" fmla="*/ 3109913 h 3148013"/>
              <a:gd name="connsiteX62" fmla="*/ 1128713 w 1428751"/>
              <a:gd name="connsiteY62" fmla="*/ 3109913 h 3148013"/>
              <a:gd name="connsiteX63" fmla="*/ 1123950 w 1428751"/>
              <a:gd name="connsiteY63" fmla="*/ 3113088 h 3148013"/>
              <a:gd name="connsiteX64" fmla="*/ 1085850 w 1428751"/>
              <a:gd name="connsiteY64" fmla="*/ 3130550 h 3148013"/>
              <a:gd name="connsiteX65" fmla="*/ 1084262 w 1428751"/>
              <a:gd name="connsiteY65" fmla="*/ 3132138 h 3148013"/>
              <a:gd name="connsiteX66" fmla="*/ 1044576 w 1428751"/>
              <a:gd name="connsiteY66" fmla="*/ 3143250 h 3148013"/>
              <a:gd name="connsiteX67" fmla="*/ 1044576 w 1428751"/>
              <a:gd name="connsiteY67" fmla="*/ 3143251 h 3148013"/>
              <a:gd name="connsiteX68" fmla="*/ 1039813 w 1428751"/>
              <a:gd name="connsiteY68" fmla="*/ 3144838 h 3148013"/>
              <a:gd name="connsiteX69" fmla="*/ 1001713 w 1428751"/>
              <a:gd name="connsiteY69" fmla="*/ 3148013 h 3148013"/>
              <a:gd name="connsiteX70" fmla="*/ 990600 w 1428751"/>
              <a:gd name="connsiteY70" fmla="*/ 3148013 h 3148013"/>
              <a:gd name="connsiteX71" fmla="*/ 958850 w 1428751"/>
              <a:gd name="connsiteY71" fmla="*/ 3148013 h 3148013"/>
              <a:gd name="connsiteX72" fmla="*/ 914400 w 1428751"/>
              <a:gd name="connsiteY72" fmla="*/ 3148013 h 3148013"/>
              <a:gd name="connsiteX73" fmla="*/ 873126 w 1428751"/>
              <a:gd name="connsiteY73" fmla="*/ 3148013 h 3148013"/>
              <a:gd name="connsiteX74" fmla="*/ 873125 w 1428751"/>
              <a:gd name="connsiteY74" fmla="*/ 3148013 h 3148013"/>
              <a:gd name="connsiteX75" fmla="*/ 830263 w 1428751"/>
              <a:gd name="connsiteY75" fmla="*/ 3148013 h 3148013"/>
              <a:gd name="connsiteX76" fmla="*/ 787401 w 1428751"/>
              <a:gd name="connsiteY76" fmla="*/ 3148013 h 3148013"/>
              <a:gd name="connsiteX77" fmla="*/ 787400 w 1428751"/>
              <a:gd name="connsiteY77" fmla="*/ 3148013 h 3148013"/>
              <a:gd name="connsiteX78" fmla="*/ 744538 w 1428751"/>
              <a:gd name="connsiteY78" fmla="*/ 3148013 h 3148013"/>
              <a:gd name="connsiteX79" fmla="*/ 703263 w 1428751"/>
              <a:gd name="connsiteY79" fmla="*/ 3148013 h 3148013"/>
              <a:gd name="connsiteX80" fmla="*/ 660401 w 1428751"/>
              <a:gd name="connsiteY80" fmla="*/ 3148013 h 3148013"/>
              <a:gd name="connsiteX81" fmla="*/ 660400 w 1428751"/>
              <a:gd name="connsiteY81" fmla="*/ 3148013 h 3148013"/>
              <a:gd name="connsiteX82" fmla="*/ 617538 w 1428751"/>
              <a:gd name="connsiteY82" fmla="*/ 3148013 h 3148013"/>
              <a:gd name="connsiteX83" fmla="*/ 576263 w 1428751"/>
              <a:gd name="connsiteY83" fmla="*/ 3148013 h 3148013"/>
              <a:gd name="connsiteX84" fmla="*/ 531813 w 1428751"/>
              <a:gd name="connsiteY84" fmla="*/ 3148013 h 3148013"/>
              <a:gd name="connsiteX85" fmla="*/ 488951 w 1428751"/>
              <a:gd name="connsiteY85" fmla="*/ 3148013 h 3148013"/>
              <a:gd name="connsiteX86" fmla="*/ 488950 w 1428751"/>
              <a:gd name="connsiteY86" fmla="*/ 3148013 h 3148013"/>
              <a:gd name="connsiteX87" fmla="*/ 446088 w 1428751"/>
              <a:gd name="connsiteY87" fmla="*/ 3148013 h 3148013"/>
              <a:gd name="connsiteX88" fmla="*/ 404813 w 1428751"/>
              <a:gd name="connsiteY88" fmla="*/ 3148013 h 3148013"/>
              <a:gd name="connsiteX89" fmla="*/ 361951 w 1428751"/>
              <a:gd name="connsiteY89" fmla="*/ 3148013 h 3148013"/>
              <a:gd name="connsiteX90" fmla="*/ 361950 w 1428751"/>
              <a:gd name="connsiteY90" fmla="*/ 3148013 h 3148013"/>
              <a:gd name="connsiteX91" fmla="*/ 319088 w 1428751"/>
              <a:gd name="connsiteY91" fmla="*/ 3148013 h 3148013"/>
              <a:gd name="connsiteX92" fmla="*/ 276225 w 1428751"/>
              <a:gd name="connsiteY92" fmla="*/ 3148013 h 3148013"/>
              <a:gd name="connsiteX93" fmla="*/ 239712 w 1428751"/>
              <a:gd name="connsiteY93" fmla="*/ 3148013 h 3148013"/>
              <a:gd name="connsiteX94" fmla="*/ 234950 w 1428751"/>
              <a:gd name="connsiteY94" fmla="*/ 3148013 h 3148013"/>
              <a:gd name="connsiteX95" fmla="*/ 190500 w 1428751"/>
              <a:gd name="connsiteY95" fmla="*/ 3144838 h 3148013"/>
              <a:gd name="connsiteX96" fmla="*/ 190500 w 1428751"/>
              <a:gd name="connsiteY96" fmla="*/ 3144837 h 3148013"/>
              <a:gd name="connsiteX97" fmla="*/ 147638 w 1428751"/>
              <a:gd name="connsiteY97" fmla="*/ 3132137 h 3148013"/>
              <a:gd name="connsiteX98" fmla="*/ 147638 w 1428751"/>
              <a:gd name="connsiteY98" fmla="*/ 3132138 h 3148013"/>
              <a:gd name="connsiteX99" fmla="*/ 146050 w 1428751"/>
              <a:gd name="connsiteY99" fmla="*/ 3132138 h 3148013"/>
              <a:gd name="connsiteX100" fmla="*/ 104775 w 1428751"/>
              <a:gd name="connsiteY100" fmla="*/ 3113088 h 3148013"/>
              <a:gd name="connsiteX101" fmla="*/ 71437 w 1428751"/>
              <a:gd name="connsiteY101" fmla="*/ 3087688 h 3148013"/>
              <a:gd name="connsiteX102" fmla="*/ 63500 w 1428751"/>
              <a:gd name="connsiteY102" fmla="*/ 3081338 h 3148013"/>
              <a:gd name="connsiteX103" fmla="*/ 63500 w 1428751"/>
              <a:gd name="connsiteY103" fmla="*/ 3081336 h 3148013"/>
              <a:gd name="connsiteX104" fmla="*/ 41276 w 1428751"/>
              <a:gd name="connsiteY104" fmla="*/ 3055937 h 3148013"/>
              <a:gd name="connsiteX105" fmla="*/ 20638 w 1428751"/>
              <a:gd name="connsiteY105" fmla="*/ 3024187 h 3148013"/>
              <a:gd name="connsiteX106" fmla="*/ 19050 w 1428751"/>
              <a:gd name="connsiteY106" fmla="*/ 3021012 h 3148013"/>
              <a:gd name="connsiteX107" fmla="*/ 4762 w 1428751"/>
              <a:gd name="connsiteY107" fmla="*/ 2982912 h 3148013"/>
              <a:gd name="connsiteX108" fmla="*/ 0 w 1428751"/>
              <a:gd name="connsiteY108" fmla="*/ 2940050 h 3148013"/>
              <a:gd name="connsiteX109" fmla="*/ 0 w 1428751"/>
              <a:gd name="connsiteY109" fmla="*/ 209549 h 3148013"/>
              <a:gd name="connsiteX110" fmla="*/ 4762 w 1428751"/>
              <a:gd name="connsiteY110" fmla="*/ 166687 h 3148013"/>
              <a:gd name="connsiteX111" fmla="*/ 19050 w 1428751"/>
              <a:gd name="connsiteY111" fmla="*/ 128587 h 3148013"/>
              <a:gd name="connsiteX112" fmla="*/ 20638 w 1428751"/>
              <a:gd name="connsiteY112" fmla="*/ 125412 h 3148013"/>
              <a:gd name="connsiteX113" fmla="*/ 41276 w 1428751"/>
              <a:gd name="connsiteY113" fmla="*/ 92074 h 3148013"/>
              <a:gd name="connsiteX114" fmla="*/ 63500 w 1428751"/>
              <a:gd name="connsiteY114" fmla="*/ 68263 h 3148013"/>
              <a:gd name="connsiteX115" fmla="*/ 63500 w 1428751"/>
              <a:gd name="connsiteY115" fmla="*/ 68262 h 3148013"/>
              <a:gd name="connsiteX116" fmla="*/ 71437 w 1428751"/>
              <a:gd name="connsiteY116" fmla="*/ 60325 h 3148013"/>
              <a:gd name="connsiteX117" fmla="*/ 104775 w 1428751"/>
              <a:gd name="connsiteY117" fmla="*/ 34925 h 3148013"/>
              <a:gd name="connsiteX118" fmla="*/ 146050 w 1428751"/>
              <a:gd name="connsiteY118" fmla="*/ 15875 h 3148013"/>
              <a:gd name="connsiteX119" fmla="*/ 147638 w 1428751"/>
              <a:gd name="connsiteY119" fmla="*/ 15875 h 3148013"/>
              <a:gd name="connsiteX120" fmla="*/ 147638 w 1428751"/>
              <a:gd name="connsiteY120" fmla="*/ 15874 h 3148013"/>
              <a:gd name="connsiteX121" fmla="*/ 190501 w 1428751"/>
              <a:gd name="connsiteY121" fmla="*/ 4762 h 3148013"/>
              <a:gd name="connsiteX122" fmla="*/ 190501 w 1428751"/>
              <a:gd name="connsiteY122" fmla="*/ 4762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1428751" h="3148013">
                <a:moveTo>
                  <a:pt x="234950" y="0"/>
                </a:moveTo>
                <a:lnTo>
                  <a:pt x="239712" y="0"/>
                </a:lnTo>
                <a:lnTo>
                  <a:pt x="276225" y="0"/>
                </a:lnTo>
                <a:lnTo>
                  <a:pt x="319088" y="0"/>
                </a:lnTo>
                <a:lnTo>
                  <a:pt x="361950" y="0"/>
                </a:lnTo>
                <a:lnTo>
                  <a:pt x="361951" y="0"/>
                </a:lnTo>
                <a:lnTo>
                  <a:pt x="404813" y="0"/>
                </a:lnTo>
                <a:lnTo>
                  <a:pt x="446088" y="0"/>
                </a:lnTo>
                <a:lnTo>
                  <a:pt x="488950" y="0"/>
                </a:lnTo>
                <a:lnTo>
                  <a:pt x="488951" y="0"/>
                </a:lnTo>
                <a:lnTo>
                  <a:pt x="531813" y="0"/>
                </a:lnTo>
                <a:lnTo>
                  <a:pt x="576263" y="0"/>
                </a:lnTo>
                <a:lnTo>
                  <a:pt x="617538" y="0"/>
                </a:lnTo>
                <a:lnTo>
                  <a:pt x="660400" y="0"/>
                </a:lnTo>
                <a:lnTo>
                  <a:pt x="660401" y="0"/>
                </a:lnTo>
                <a:lnTo>
                  <a:pt x="703263" y="0"/>
                </a:lnTo>
                <a:lnTo>
                  <a:pt x="744538" y="0"/>
                </a:lnTo>
                <a:lnTo>
                  <a:pt x="787400" y="0"/>
                </a:lnTo>
                <a:lnTo>
                  <a:pt x="787401" y="0"/>
                </a:lnTo>
                <a:lnTo>
                  <a:pt x="830263" y="0"/>
                </a:lnTo>
                <a:lnTo>
                  <a:pt x="873125" y="0"/>
                </a:lnTo>
                <a:lnTo>
                  <a:pt x="873126" y="0"/>
                </a:lnTo>
                <a:lnTo>
                  <a:pt x="914400" y="0"/>
                </a:lnTo>
                <a:lnTo>
                  <a:pt x="958850" y="0"/>
                </a:lnTo>
                <a:lnTo>
                  <a:pt x="990600" y="0"/>
                </a:lnTo>
                <a:lnTo>
                  <a:pt x="1001713" y="0"/>
                </a:lnTo>
                <a:lnTo>
                  <a:pt x="1039813" y="4762"/>
                </a:lnTo>
                <a:lnTo>
                  <a:pt x="1044576" y="6350"/>
                </a:lnTo>
                <a:lnTo>
                  <a:pt x="1044576" y="6350"/>
                </a:lnTo>
                <a:lnTo>
                  <a:pt x="1084262" y="15875"/>
                </a:lnTo>
                <a:lnTo>
                  <a:pt x="1085850" y="17462"/>
                </a:lnTo>
                <a:lnTo>
                  <a:pt x="1085850" y="17462"/>
                </a:lnTo>
                <a:lnTo>
                  <a:pt x="1123950" y="34924"/>
                </a:lnTo>
                <a:lnTo>
                  <a:pt x="1128713" y="38099"/>
                </a:lnTo>
                <a:lnTo>
                  <a:pt x="1128713" y="38100"/>
                </a:lnTo>
                <a:lnTo>
                  <a:pt x="1160463" y="60325"/>
                </a:lnTo>
                <a:lnTo>
                  <a:pt x="1171576" y="73025"/>
                </a:lnTo>
                <a:lnTo>
                  <a:pt x="1171576" y="73026"/>
                </a:lnTo>
                <a:lnTo>
                  <a:pt x="1189037" y="92075"/>
                </a:lnTo>
                <a:lnTo>
                  <a:pt x="1211263" y="128587"/>
                </a:lnTo>
                <a:lnTo>
                  <a:pt x="1214438" y="136525"/>
                </a:lnTo>
                <a:lnTo>
                  <a:pt x="1225550" y="166687"/>
                </a:lnTo>
                <a:lnTo>
                  <a:pt x="1230313" y="209550"/>
                </a:lnTo>
                <a:lnTo>
                  <a:pt x="1230313" y="617537"/>
                </a:lnTo>
                <a:lnTo>
                  <a:pt x="1255713" y="638175"/>
                </a:lnTo>
                <a:lnTo>
                  <a:pt x="1411289" y="755650"/>
                </a:lnTo>
                <a:lnTo>
                  <a:pt x="1425576" y="769938"/>
                </a:lnTo>
                <a:lnTo>
                  <a:pt x="1428751" y="787400"/>
                </a:lnTo>
                <a:lnTo>
                  <a:pt x="1425576" y="803275"/>
                </a:lnTo>
                <a:lnTo>
                  <a:pt x="1411289" y="817563"/>
                </a:lnTo>
                <a:lnTo>
                  <a:pt x="1255713" y="935038"/>
                </a:lnTo>
                <a:lnTo>
                  <a:pt x="1255713" y="935038"/>
                </a:lnTo>
                <a:lnTo>
                  <a:pt x="1230313" y="955675"/>
                </a:lnTo>
                <a:lnTo>
                  <a:pt x="1230313" y="2940051"/>
                </a:lnTo>
                <a:lnTo>
                  <a:pt x="1225550" y="2982913"/>
                </a:lnTo>
                <a:lnTo>
                  <a:pt x="1214438" y="3011488"/>
                </a:lnTo>
                <a:lnTo>
                  <a:pt x="1211263" y="3021013"/>
                </a:lnTo>
                <a:lnTo>
                  <a:pt x="1189037" y="3055938"/>
                </a:lnTo>
                <a:lnTo>
                  <a:pt x="1171576" y="3074987"/>
                </a:lnTo>
                <a:lnTo>
                  <a:pt x="1171576" y="3074988"/>
                </a:lnTo>
                <a:lnTo>
                  <a:pt x="1160463" y="3087688"/>
                </a:lnTo>
                <a:lnTo>
                  <a:pt x="1128713" y="3109913"/>
                </a:lnTo>
                <a:lnTo>
                  <a:pt x="1128713" y="3109913"/>
                </a:lnTo>
                <a:lnTo>
                  <a:pt x="1123950" y="3113088"/>
                </a:lnTo>
                <a:lnTo>
                  <a:pt x="1085850" y="3130550"/>
                </a:lnTo>
                <a:lnTo>
                  <a:pt x="1084262" y="3132138"/>
                </a:lnTo>
                <a:lnTo>
                  <a:pt x="1044576" y="3143250"/>
                </a:lnTo>
                <a:lnTo>
                  <a:pt x="1044576" y="3143251"/>
                </a:lnTo>
                <a:lnTo>
                  <a:pt x="1039813" y="3144838"/>
                </a:lnTo>
                <a:lnTo>
                  <a:pt x="1001713" y="3148013"/>
                </a:lnTo>
                <a:lnTo>
                  <a:pt x="990600" y="3148013"/>
                </a:lnTo>
                <a:lnTo>
                  <a:pt x="958850" y="3148013"/>
                </a:lnTo>
                <a:lnTo>
                  <a:pt x="914400" y="3148013"/>
                </a:lnTo>
                <a:lnTo>
                  <a:pt x="873126" y="3148013"/>
                </a:lnTo>
                <a:lnTo>
                  <a:pt x="873125" y="3148013"/>
                </a:lnTo>
                <a:lnTo>
                  <a:pt x="830263" y="3148013"/>
                </a:lnTo>
                <a:lnTo>
                  <a:pt x="787401" y="3148013"/>
                </a:lnTo>
                <a:lnTo>
                  <a:pt x="787400" y="3148013"/>
                </a:lnTo>
                <a:lnTo>
                  <a:pt x="744538" y="3148013"/>
                </a:lnTo>
                <a:lnTo>
                  <a:pt x="703263" y="3148013"/>
                </a:lnTo>
                <a:lnTo>
                  <a:pt x="660401" y="3148013"/>
                </a:lnTo>
                <a:lnTo>
                  <a:pt x="660400" y="3148013"/>
                </a:lnTo>
                <a:lnTo>
                  <a:pt x="617538" y="3148013"/>
                </a:lnTo>
                <a:lnTo>
                  <a:pt x="576263" y="3148013"/>
                </a:lnTo>
                <a:lnTo>
                  <a:pt x="531813" y="3148013"/>
                </a:lnTo>
                <a:lnTo>
                  <a:pt x="488951" y="3148013"/>
                </a:lnTo>
                <a:lnTo>
                  <a:pt x="488950" y="3148013"/>
                </a:lnTo>
                <a:lnTo>
                  <a:pt x="446088" y="3148013"/>
                </a:lnTo>
                <a:lnTo>
                  <a:pt x="404813" y="3148013"/>
                </a:lnTo>
                <a:lnTo>
                  <a:pt x="361951" y="3148013"/>
                </a:lnTo>
                <a:lnTo>
                  <a:pt x="361950" y="3148013"/>
                </a:lnTo>
                <a:lnTo>
                  <a:pt x="319088" y="3148013"/>
                </a:lnTo>
                <a:lnTo>
                  <a:pt x="276225" y="3148013"/>
                </a:lnTo>
                <a:lnTo>
                  <a:pt x="239712" y="3148013"/>
                </a:lnTo>
                <a:lnTo>
                  <a:pt x="234950" y="3148013"/>
                </a:lnTo>
                <a:lnTo>
                  <a:pt x="190500" y="3144838"/>
                </a:lnTo>
                <a:lnTo>
                  <a:pt x="190500" y="3144837"/>
                </a:lnTo>
                <a:lnTo>
                  <a:pt x="147638" y="3132137"/>
                </a:lnTo>
                <a:lnTo>
                  <a:pt x="147638" y="3132138"/>
                </a:lnTo>
                <a:lnTo>
                  <a:pt x="146050" y="3132138"/>
                </a:lnTo>
                <a:lnTo>
                  <a:pt x="104775" y="3113088"/>
                </a:lnTo>
                <a:lnTo>
                  <a:pt x="71437" y="3087688"/>
                </a:lnTo>
                <a:lnTo>
                  <a:pt x="63500" y="3081338"/>
                </a:lnTo>
                <a:lnTo>
                  <a:pt x="63500" y="3081336"/>
                </a:lnTo>
                <a:lnTo>
                  <a:pt x="41276" y="3055937"/>
                </a:lnTo>
                <a:lnTo>
                  <a:pt x="20638" y="3024187"/>
                </a:lnTo>
                <a:lnTo>
                  <a:pt x="19050" y="3021012"/>
                </a:lnTo>
                <a:lnTo>
                  <a:pt x="4762" y="2982912"/>
                </a:lnTo>
                <a:lnTo>
                  <a:pt x="0" y="2940050"/>
                </a:lnTo>
                <a:lnTo>
                  <a:pt x="0" y="209549"/>
                </a:lnTo>
                <a:lnTo>
                  <a:pt x="4762" y="166687"/>
                </a:lnTo>
                <a:lnTo>
                  <a:pt x="19050" y="128587"/>
                </a:lnTo>
                <a:lnTo>
                  <a:pt x="20638" y="125412"/>
                </a:lnTo>
                <a:lnTo>
                  <a:pt x="41276" y="92074"/>
                </a:lnTo>
                <a:lnTo>
                  <a:pt x="63500" y="68263"/>
                </a:lnTo>
                <a:lnTo>
                  <a:pt x="63500" y="68262"/>
                </a:lnTo>
                <a:lnTo>
                  <a:pt x="71437" y="60325"/>
                </a:lnTo>
                <a:lnTo>
                  <a:pt x="104775" y="34925"/>
                </a:lnTo>
                <a:lnTo>
                  <a:pt x="146050" y="15875"/>
                </a:lnTo>
                <a:lnTo>
                  <a:pt x="147638" y="15875"/>
                </a:lnTo>
                <a:lnTo>
                  <a:pt x="147638" y="15874"/>
                </a:lnTo>
                <a:lnTo>
                  <a:pt x="190501" y="4762"/>
                </a:lnTo>
                <a:lnTo>
                  <a:pt x="190501" y="4762"/>
                </a:lnTo>
                <a:close/>
              </a:path>
            </a:pathLst>
          </a:custGeom>
          <a:solidFill>
            <a:schemeClr val="accent2"/>
          </a:solidFill>
          <a:ln w="25400" cap="flat" cmpd="sng" algn="ctr">
            <a:noFill/>
            <a:prstDash val="solid"/>
          </a:ln>
          <a:effectLst/>
        </p:spPr>
        <p:txBody>
          <a:bodyPr rot="0" spcFirstLastPara="0" vertOverflow="overflow" horzOverflow="overflow" vert="horz" wrap="square" lIns="79386" tIns="39692" rIns="79386" bIns="39692" numCol="1" spcCol="0" rtlCol="0" fromWordArt="0" anchor="ctr" anchorCtr="0" forceAA="0" compatLnSpc="1">
            <a:noAutofit/>
          </a:bodyPr>
          <a:lstStyle/>
          <a:p>
            <a:pPr algn="ctr">
              <a:lnSpc>
                <a:spcPct val="120000"/>
              </a:lnSpc>
            </a:pPr>
            <a:endParaRPr lang="zh-CN" altLang="en-US">
              <a:sym typeface="Arial" panose="020B0604020202020204" pitchFamily="34" charset="0"/>
            </a:endParaRPr>
          </a:p>
        </p:txBody>
      </p:sp>
      <p:sp>
        <p:nvSpPr>
          <p:cNvPr id="72" name="Freeform 37"/>
          <p:cNvSpPr/>
          <p:nvPr>
            <p:custDataLst>
              <p:tags r:id="rId3"/>
            </p:custDataLst>
          </p:nvPr>
        </p:nvSpPr>
        <p:spPr bwMode="auto">
          <a:xfrm>
            <a:off x="1441450" y="3904615"/>
            <a:ext cx="340360" cy="455295"/>
          </a:xfrm>
          <a:custGeom>
            <a:avLst/>
            <a:gdLst>
              <a:gd name="T0" fmla="*/ 0 w 378"/>
              <a:gd name="T1" fmla="*/ 0 h 1119"/>
              <a:gd name="T2" fmla="*/ 259 w 378"/>
              <a:gd name="T3" fmla="*/ 37 h 1119"/>
              <a:gd name="T4" fmla="*/ 283 w 378"/>
              <a:gd name="T5" fmla="*/ 42 h 1119"/>
              <a:gd name="T6" fmla="*/ 306 w 378"/>
              <a:gd name="T7" fmla="*/ 50 h 1119"/>
              <a:gd name="T8" fmla="*/ 326 w 378"/>
              <a:gd name="T9" fmla="*/ 60 h 1119"/>
              <a:gd name="T10" fmla="*/ 343 w 378"/>
              <a:gd name="T11" fmla="*/ 72 h 1119"/>
              <a:gd name="T12" fmla="*/ 357 w 378"/>
              <a:gd name="T13" fmla="*/ 86 h 1119"/>
              <a:gd name="T14" fmla="*/ 368 w 378"/>
              <a:gd name="T15" fmla="*/ 101 h 1119"/>
              <a:gd name="T16" fmla="*/ 376 w 378"/>
              <a:gd name="T17" fmla="*/ 119 h 1119"/>
              <a:gd name="T18" fmla="*/ 378 w 378"/>
              <a:gd name="T19" fmla="*/ 140 h 1119"/>
              <a:gd name="T20" fmla="*/ 378 w 378"/>
              <a:gd name="T21" fmla="*/ 968 h 1119"/>
              <a:gd name="T22" fmla="*/ 376 w 378"/>
              <a:gd name="T23" fmla="*/ 988 h 1119"/>
              <a:gd name="T24" fmla="*/ 369 w 378"/>
              <a:gd name="T25" fmla="*/ 1007 h 1119"/>
              <a:gd name="T26" fmla="*/ 358 w 378"/>
              <a:gd name="T27" fmla="*/ 1022 h 1119"/>
              <a:gd name="T28" fmla="*/ 344 w 378"/>
              <a:gd name="T29" fmla="*/ 1036 h 1119"/>
              <a:gd name="T30" fmla="*/ 327 w 378"/>
              <a:gd name="T31" fmla="*/ 1048 h 1119"/>
              <a:gd name="T32" fmla="*/ 307 w 378"/>
              <a:gd name="T33" fmla="*/ 1058 h 1119"/>
              <a:gd name="T34" fmla="*/ 284 w 378"/>
              <a:gd name="T35" fmla="*/ 1066 h 1119"/>
              <a:gd name="T36" fmla="*/ 259 w 378"/>
              <a:gd name="T37" fmla="*/ 1071 h 1119"/>
              <a:gd name="T38" fmla="*/ 0 w 378"/>
              <a:gd name="T39" fmla="*/ 1119 h 1119"/>
              <a:gd name="T40" fmla="*/ 0 w 378"/>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 h="1119">
                <a:moveTo>
                  <a:pt x="0" y="0"/>
                </a:moveTo>
                <a:lnTo>
                  <a:pt x="259" y="37"/>
                </a:lnTo>
                <a:lnTo>
                  <a:pt x="283" y="42"/>
                </a:lnTo>
                <a:lnTo>
                  <a:pt x="306" y="50"/>
                </a:lnTo>
                <a:lnTo>
                  <a:pt x="326" y="60"/>
                </a:lnTo>
                <a:lnTo>
                  <a:pt x="343" y="72"/>
                </a:lnTo>
                <a:lnTo>
                  <a:pt x="357" y="86"/>
                </a:lnTo>
                <a:lnTo>
                  <a:pt x="368" y="101"/>
                </a:lnTo>
                <a:lnTo>
                  <a:pt x="376" y="119"/>
                </a:lnTo>
                <a:lnTo>
                  <a:pt x="378" y="140"/>
                </a:lnTo>
                <a:lnTo>
                  <a:pt x="378" y="968"/>
                </a:lnTo>
                <a:lnTo>
                  <a:pt x="376" y="988"/>
                </a:lnTo>
                <a:lnTo>
                  <a:pt x="369" y="1007"/>
                </a:lnTo>
                <a:lnTo>
                  <a:pt x="358" y="1022"/>
                </a:lnTo>
                <a:lnTo>
                  <a:pt x="344" y="1036"/>
                </a:lnTo>
                <a:lnTo>
                  <a:pt x="327" y="1048"/>
                </a:lnTo>
                <a:lnTo>
                  <a:pt x="307" y="1058"/>
                </a:lnTo>
                <a:lnTo>
                  <a:pt x="284" y="1066"/>
                </a:lnTo>
                <a:lnTo>
                  <a:pt x="259" y="1071"/>
                </a:lnTo>
                <a:lnTo>
                  <a:pt x="0" y="1119"/>
                </a:lnTo>
                <a:lnTo>
                  <a:pt x="0" y="0"/>
                </a:lnTo>
                <a:close/>
              </a:path>
            </a:pathLst>
          </a:custGeom>
          <a:solidFill>
            <a:schemeClr val="bg1"/>
          </a:solidFill>
          <a:ln w="0">
            <a:noFill/>
            <a:prstDash val="solid"/>
            <a:round/>
          </a:ln>
          <a:effectLst>
            <a:outerShdw blurRad="254000" dist="38100" algn="l" rotWithShape="0">
              <a:prstClr val="black">
                <a:alpha val="40000"/>
              </a:prstClr>
            </a:outerShdw>
          </a:effectLst>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任意多边形 178"/>
          <p:cNvSpPr/>
          <p:nvPr>
            <p:custDataLst>
              <p:tags r:id="rId4"/>
            </p:custDataLst>
          </p:nvPr>
        </p:nvSpPr>
        <p:spPr bwMode="auto">
          <a:xfrm>
            <a:off x="1441450" y="1419225"/>
            <a:ext cx="1107440" cy="915670"/>
          </a:xfrm>
          <a:custGeom>
            <a:avLst/>
            <a:gdLst>
              <a:gd name="connsiteX0" fmla="*/ 234950 w 1428751"/>
              <a:gd name="connsiteY0" fmla="*/ 0 h 3148013"/>
              <a:gd name="connsiteX1" fmla="*/ 239712 w 1428751"/>
              <a:gd name="connsiteY1" fmla="*/ 0 h 3148013"/>
              <a:gd name="connsiteX2" fmla="*/ 276225 w 1428751"/>
              <a:gd name="connsiteY2" fmla="*/ 0 h 3148013"/>
              <a:gd name="connsiteX3" fmla="*/ 319088 w 1428751"/>
              <a:gd name="connsiteY3" fmla="*/ 0 h 3148013"/>
              <a:gd name="connsiteX4" fmla="*/ 361950 w 1428751"/>
              <a:gd name="connsiteY4" fmla="*/ 0 h 3148013"/>
              <a:gd name="connsiteX5" fmla="*/ 361951 w 1428751"/>
              <a:gd name="connsiteY5" fmla="*/ 0 h 3148013"/>
              <a:gd name="connsiteX6" fmla="*/ 404813 w 1428751"/>
              <a:gd name="connsiteY6" fmla="*/ 0 h 3148013"/>
              <a:gd name="connsiteX7" fmla="*/ 446088 w 1428751"/>
              <a:gd name="connsiteY7" fmla="*/ 0 h 3148013"/>
              <a:gd name="connsiteX8" fmla="*/ 488950 w 1428751"/>
              <a:gd name="connsiteY8" fmla="*/ 0 h 3148013"/>
              <a:gd name="connsiteX9" fmla="*/ 488951 w 1428751"/>
              <a:gd name="connsiteY9" fmla="*/ 0 h 3148013"/>
              <a:gd name="connsiteX10" fmla="*/ 531813 w 1428751"/>
              <a:gd name="connsiteY10" fmla="*/ 0 h 3148013"/>
              <a:gd name="connsiteX11" fmla="*/ 576263 w 1428751"/>
              <a:gd name="connsiteY11" fmla="*/ 0 h 3148013"/>
              <a:gd name="connsiteX12" fmla="*/ 617538 w 1428751"/>
              <a:gd name="connsiteY12" fmla="*/ 0 h 3148013"/>
              <a:gd name="connsiteX13" fmla="*/ 660400 w 1428751"/>
              <a:gd name="connsiteY13" fmla="*/ 0 h 3148013"/>
              <a:gd name="connsiteX14" fmla="*/ 660401 w 1428751"/>
              <a:gd name="connsiteY14" fmla="*/ 0 h 3148013"/>
              <a:gd name="connsiteX15" fmla="*/ 703263 w 1428751"/>
              <a:gd name="connsiteY15" fmla="*/ 0 h 3148013"/>
              <a:gd name="connsiteX16" fmla="*/ 744538 w 1428751"/>
              <a:gd name="connsiteY16" fmla="*/ 0 h 3148013"/>
              <a:gd name="connsiteX17" fmla="*/ 787400 w 1428751"/>
              <a:gd name="connsiteY17" fmla="*/ 0 h 3148013"/>
              <a:gd name="connsiteX18" fmla="*/ 787401 w 1428751"/>
              <a:gd name="connsiteY18" fmla="*/ 0 h 3148013"/>
              <a:gd name="connsiteX19" fmla="*/ 830263 w 1428751"/>
              <a:gd name="connsiteY19" fmla="*/ 0 h 3148013"/>
              <a:gd name="connsiteX20" fmla="*/ 873125 w 1428751"/>
              <a:gd name="connsiteY20" fmla="*/ 0 h 3148013"/>
              <a:gd name="connsiteX21" fmla="*/ 873126 w 1428751"/>
              <a:gd name="connsiteY21" fmla="*/ 0 h 3148013"/>
              <a:gd name="connsiteX22" fmla="*/ 914400 w 1428751"/>
              <a:gd name="connsiteY22" fmla="*/ 0 h 3148013"/>
              <a:gd name="connsiteX23" fmla="*/ 958850 w 1428751"/>
              <a:gd name="connsiteY23" fmla="*/ 0 h 3148013"/>
              <a:gd name="connsiteX24" fmla="*/ 990600 w 1428751"/>
              <a:gd name="connsiteY24" fmla="*/ 0 h 3148013"/>
              <a:gd name="connsiteX25" fmla="*/ 1001713 w 1428751"/>
              <a:gd name="connsiteY25" fmla="*/ 0 h 3148013"/>
              <a:gd name="connsiteX26" fmla="*/ 1039813 w 1428751"/>
              <a:gd name="connsiteY26" fmla="*/ 4762 h 3148013"/>
              <a:gd name="connsiteX27" fmla="*/ 1044576 w 1428751"/>
              <a:gd name="connsiteY27" fmla="*/ 6350 h 3148013"/>
              <a:gd name="connsiteX28" fmla="*/ 1044576 w 1428751"/>
              <a:gd name="connsiteY28" fmla="*/ 6350 h 3148013"/>
              <a:gd name="connsiteX29" fmla="*/ 1084262 w 1428751"/>
              <a:gd name="connsiteY29" fmla="*/ 15875 h 3148013"/>
              <a:gd name="connsiteX30" fmla="*/ 1085850 w 1428751"/>
              <a:gd name="connsiteY30" fmla="*/ 17462 h 3148013"/>
              <a:gd name="connsiteX31" fmla="*/ 1085850 w 1428751"/>
              <a:gd name="connsiteY31" fmla="*/ 17462 h 3148013"/>
              <a:gd name="connsiteX32" fmla="*/ 1123950 w 1428751"/>
              <a:gd name="connsiteY32" fmla="*/ 34924 h 3148013"/>
              <a:gd name="connsiteX33" fmla="*/ 1128713 w 1428751"/>
              <a:gd name="connsiteY33" fmla="*/ 38099 h 3148013"/>
              <a:gd name="connsiteX34" fmla="*/ 1128713 w 1428751"/>
              <a:gd name="connsiteY34" fmla="*/ 38100 h 3148013"/>
              <a:gd name="connsiteX35" fmla="*/ 1160463 w 1428751"/>
              <a:gd name="connsiteY35" fmla="*/ 60325 h 3148013"/>
              <a:gd name="connsiteX36" fmla="*/ 1171576 w 1428751"/>
              <a:gd name="connsiteY36" fmla="*/ 73025 h 3148013"/>
              <a:gd name="connsiteX37" fmla="*/ 1171576 w 1428751"/>
              <a:gd name="connsiteY37" fmla="*/ 73026 h 3148013"/>
              <a:gd name="connsiteX38" fmla="*/ 1189037 w 1428751"/>
              <a:gd name="connsiteY38" fmla="*/ 92075 h 3148013"/>
              <a:gd name="connsiteX39" fmla="*/ 1211263 w 1428751"/>
              <a:gd name="connsiteY39" fmla="*/ 128587 h 3148013"/>
              <a:gd name="connsiteX40" fmla="*/ 1214438 w 1428751"/>
              <a:gd name="connsiteY40" fmla="*/ 136525 h 3148013"/>
              <a:gd name="connsiteX41" fmla="*/ 1225550 w 1428751"/>
              <a:gd name="connsiteY41" fmla="*/ 166687 h 3148013"/>
              <a:gd name="connsiteX42" fmla="*/ 1230313 w 1428751"/>
              <a:gd name="connsiteY42" fmla="*/ 209550 h 3148013"/>
              <a:gd name="connsiteX43" fmla="*/ 1230313 w 1428751"/>
              <a:gd name="connsiteY43" fmla="*/ 617537 h 3148013"/>
              <a:gd name="connsiteX44" fmla="*/ 1255713 w 1428751"/>
              <a:gd name="connsiteY44" fmla="*/ 638175 h 3148013"/>
              <a:gd name="connsiteX45" fmla="*/ 1411289 w 1428751"/>
              <a:gd name="connsiteY45" fmla="*/ 755650 h 3148013"/>
              <a:gd name="connsiteX46" fmla="*/ 1425576 w 1428751"/>
              <a:gd name="connsiteY46" fmla="*/ 769938 h 3148013"/>
              <a:gd name="connsiteX47" fmla="*/ 1428751 w 1428751"/>
              <a:gd name="connsiteY47" fmla="*/ 787400 h 3148013"/>
              <a:gd name="connsiteX48" fmla="*/ 1425576 w 1428751"/>
              <a:gd name="connsiteY48" fmla="*/ 803275 h 3148013"/>
              <a:gd name="connsiteX49" fmla="*/ 1411289 w 1428751"/>
              <a:gd name="connsiteY49" fmla="*/ 817563 h 3148013"/>
              <a:gd name="connsiteX50" fmla="*/ 1255713 w 1428751"/>
              <a:gd name="connsiteY50" fmla="*/ 935038 h 3148013"/>
              <a:gd name="connsiteX51" fmla="*/ 1255713 w 1428751"/>
              <a:gd name="connsiteY51" fmla="*/ 935038 h 3148013"/>
              <a:gd name="connsiteX52" fmla="*/ 1230313 w 1428751"/>
              <a:gd name="connsiteY52" fmla="*/ 955675 h 3148013"/>
              <a:gd name="connsiteX53" fmla="*/ 1230313 w 1428751"/>
              <a:gd name="connsiteY53" fmla="*/ 2940051 h 3148013"/>
              <a:gd name="connsiteX54" fmla="*/ 1225550 w 1428751"/>
              <a:gd name="connsiteY54" fmla="*/ 2982913 h 3148013"/>
              <a:gd name="connsiteX55" fmla="*/ 1214438 w 1428751"/>
              <a:gd name="connsiteY55" fmla="*/ 3011488 h 3148013"/>
              <a:gd name="connsiteX56" fmla="*/ 1211263 w 1428751"/>
              <a:gd name="connsiteY56" fmla="*/ 3021013 h 3148013"/>
              <a:gd name="connsiteX57" fmla="*/ 1189037 w 1428751"/>
              <a:gd name="connsiteY57" fmla="*/ 3055938 h 3148013"/>
              <a:gd name="connsiteX58" fmla="*/ 1171576 w 1428751"/>
              <a:gd name="connsiteY58" fmla="*/ 3074987 h 3148013"/>
              <a:gd name="connsiteX59" fmla="*/ 1171576 w 1428751"/>
              <a:gd name="connsiteY59" fmla="*/ 3074988 h 3148013"/>
              <a:gd name="connsiteX60" fmla="*/ 1160463 w 1428751"/>
              <a:gd name="connsiteY60" fmla="*/ 3087688 h 3148013"/>
              <a:gd name="connsiteX61" fmla="*/ 1128713 w 1428751"/>
              <a:gd name="connsiteY61" fmla="*/ 3109913 h 3148013"/>
              <a:gd name="connsiteX62" fmla="*/ 1128713 w 1428751"/>
              <a:gd name="connsiteY62" fmla="*/ 3109913 h 3148013"/>
              <a:gd name="connsiteX63" fmla="*/ 1123950 w 1428751"/>
              <a:gd name="connsiteY63" fmla="*/ 3113088 h 3148013"/>
              <a:gd name="connsiteX64" fmla="*/ 1085850 w 1428751"/>
              <a:gd name="connsiteY64" fmla="*/ 3130550 h 3148013"/>
              <a:gd name="connsiteX65" fmla="*/ 1084262 w 1428751"/>
              <a:gd name="connsiteY65" fmla="*/ 3132138 h 3148013"/>
              <a:gd name="connsiteX66" fmla="*/ 1044576 w 1428751"/>
              <a:gd name="connsiteY66" fmla="*/ 3143250 h 3148013"/>
              <a:gd name="connsiteX67" fmla="*/ 1044576 w 1428751"/>
              <a:gd name="connsiteY67" fmla="*/ 3143251 h 3148013"/>
              <a:gd name="connsiteX68" fmla="*/ 1039813 w 1428751"/>
              <a:gd name="connsiteY68" fmla="*/ 3144838 h 3148013"/>
              <a:gd name="connsiteX69" fmla="*/ 1001713 w 1428751"/>
              <a:gd name="connsiteY69" fmla="*/ 3148013 h 3148013"/>
              <a:gd name="connsiteX70" fmla="*/ 990600 w 1428751"/>
              <a:gd name="connsiteY70" fmla="*/ 3148013 h 3148013"/>
              <a:gd name="connsiteX71" fmla="*/ 958850 w 1428751"/>
              <a:gd name="connsiteY71" fmla="*/ 3148013 h 3148013"/>
              <a:gd name="connsiteX72" fmla="*/ 914400 w 1428751"/>
              <a:gd name="connsiteY72" fmla="*/ 3148013 h 3148013"/>
              <a:gd name="connsiteX73" fmla="*/ 873126 w 1428751"/>
              <a:gd name="connsiteY73" fmla="*/ 3148013 h 3148013"/>
              <a:gd name="connsiteX74" fmla="*/ 873125 w 1428751"/>
              <a:gd name="connsiteY74" fmla="*/ 3148013 h 3148013"/>
              <a:gd name="connsiteX75" fmla="*/ 830263 w 1428751"/>
              <a:gd name="connsiteY75" fmla="*/ 3148013 h 3148013"/>
              <a:gd name="connsiteX76" fmla="*/ 787401 w 1428751"/>
              <a:gd name="connsiteY76" fmla="*/ 3148013 h 3148013"/>
              <a:gd name="connsiteX77" fmla="*/ 787400 w 1428751"/>
              <a:gd name="connsiteY77" fmla="*/ 3148013 h 3148013"/>
              <a:gd name="connsiteX78" fmla="*/ 744538 w 1428751"/>
              <a:gd name="connsiteY78" fmla="*/ 3148013 h 3148013"/>
              <a:gd name="connsiteX79" fmla="*/ 703263 w 1428751"/>
              <a:gd name="connsiteY79" fmla="*/ 3148013 h 3148013"/>
              <a:gd name="connsiteX80" fmla="*/ 660401 w 1428751"/>
              <a:gd name="connsiteY80" fmla="*/ 3148013 h 3148013"/>
              <a:gd name="connsiteX81" fmla="*/ 660400 w 1428751"/>
              <a:gd name="connsiteY81" fmla="*/ 3148013 h 3148013"/>
              <a:gd name="connsiteX82" fmla="*/ 617538 w 1428751"/>
              <a:gd name="connsiteY82" fmla="*/ 3148013 h 3148013"/>
              <a:gd name="connsiteX83" fmla="*/ 576263 w 1428751"/>
              <a:gd name="connsiteY83" fmla="*/ 3148013 h 3148013"/>
              <a:gd name="connsiteX84" fmla="*/ 531813 w 1428751"/>
              <a:gd name="connsiteY84" fmla="*/ 3148013 h 3148013"/>
              <a:gd name="connsiteX85" fmla="*/ 488951 w 1428751"/>
              <a:gd name="connsiteY85" fmla="*/ 3148013 h 3148013"/>
              <a:gd name="connsiteX86" fmla="*/ 488950 w 1428751"/>
              <a:gd name="connsiteY86" fmla="*/ 3148013 h 3148013"/>
              <a:gd name="connsiteX87" fmla="*/ 446088 w 1428751"/>
              <a:gd name="connsiteY87" fmla="*/ 3148013 h 3148013"/>
              <a:gd name="connsiteX88" fmla="*/ 404813 w 1428751"/>
              <a:gd name="connsiteY88" fmla="*/ 3148013 h 3148013"/>
              <a:gd name="connsiteX89" fmla="*/ 361951 w 1428751"/>
              <a:gd name="connsiteY89" fmla="*/ 3148013 h 3148013"/>
              <a:gd name="connsiteX90" fmla="*/ 361950 w 1428751"/>
              <a:gd name="connsiteY90" fmla="*/ 3148013 h 3148013"/>
              <a:gd name="connsiteX91" fmla="*/ 319088 w 1428751"/>
              <a:gd name="connsiteY91" fmla="*/ 3148013 h 3148013"/>
              <a:gd name="connsiteX92" fmla="*/ 276225 w 1428751"/>
              <a:gd name="connsiteY92" fmla="*/ 3148013 h 3148013"/>
              <a:gd name="connsiteX93" fmla="*/ 239712 w 1428751"/>
              <a:gd name="connsiteY93" fmla="*/ 3148013 h 3148013"/>
              <a:gd name="connsiteX94" fmla="*/ 234950 w 1428751"/>
              <a:gd name="connsiteY94" fmla="*/ 3148013 h 3148013"/>
              <a:gd name="connsiteX95" fmla="*/ 190500 w 1428751"/>
              <a:gd name="connsiteY95" fmla="*/ 3144838 h 3148013"/>
              <a:gd name="connsiteX96" fmla="*/ 190500 w 1428751"/>
              <a:gd name="connsiteY96" fmla="*/ 3144837 h 3148013"/>
              <a:gd name="connsiteX97" fmla="*/ 147638 w 1428751"/>
              <a:gd name="connsiteY97" fmla="*/ 3132137 h 3148013"/>
              <a:gd name="connsiteX98" fmla="*/ 147638 w 1428751"/>
              <a:gd name="connsiteY98" fmla="*/ 3132138 h 3148013"/>
              <a:gd name="connsiteX99" fmla="*/ 146050 w 1428751"/>
              <a:gd name="connsiteY99" fmla="*/ 3132138 h 3148013"/>
              <a:gd name="connsiteX100" fmla="*/ 104775 w 1428751"/>
              <a:gd name="connsiteY100" fmla="*/ 3113088 h 3148013"/>
              <a:gd name="connsiteX101" fmla="*/ 71437 w 1428751"/>
              <a:gd name="connsiteY101" fmla="*/ 3087688 h 3148013"/>
              <a:gd name="connsiteX102" fmla="*/ 63500 w 1428751"/>
              <a:gd name="connsiteY102" fmla="*/ 3081338 h 3148013"/>
              <a:gd name="connsiteX103" fmla="*/ 63500 w 1428751"/>
              <a:gd name="connsiteY103" fmla="*/ 3081336 h 3148013"/>
              <a:gd name="connsiteX104" fmla="*/ 41276 w 1428751"/>
              <a:gd name="connsiteY104" fmla="*/ 3055937 h 3148013"/>
              <a:gd name="connsiteX105" fmla="*/ 20638 w 1428751"/>
              <a:gd name="connsiteY105" fmla="*/ 3024187 h 3148013"/>
              <a:gd name="connsiteX106" fmla="*/ 19050 w 1428751"/>
              <a:gd name="connsiteY106" fmla="*/ 3021012 h 3148013"/>
              <a:gd name="connsiteX107" fmla="*/ 4762 w 1428751"/>
              <a:gd name="connsiteY107" fmla="*/ 2982912 h 3148013"/>
              <a:gd name="connsiteX108" fmla="*/ 0 w 1428751"/>
              <a:gd name="connsiteY108" fmla="*/ 2940050 h 3148013"/>
              <a:gd name="connsiteX109" fmla="*/ 0 w 1428751"/>
              <a:gd name="connsiteY109" fmla="*/ 209549 h 3148013"/>
              <a:gd name="connsiteX110" fmla="*/ 4762 w 1428751"/>
              <a:gd name="connsiteY110" fmla="*/ 166687 h 3148013"/>
              <a:gd name="connsiteX111" fmla="*/ 19050 w 1428751"/>
              <a:gd name="connsiteY111" fmla="*/ 128587 h 3148013"/>
              <a:gd name="connsiteX112" fmla="*/ 20638 w 1428751"/>
              <a:gd name="connsiteY112" fmla="*/ 125412 h 3148013"/>
              <a:gd name="connsiteX113" fmla="*/ 41276 w 1428751"/>
              <a:gd name="connsiteY113" fmla="*/ 92074 h 3148013"/>
              <a:gd name="connsiteX114" fmla="*/ 63500 w 1428751"/>
              <a:gd name="connsiteY114" fmla="*/ 68263 h 3148013"/>
              <a:gd name="connsiteX115" fmla="*/ 63500 w 1428751"/>
              <a:gd name="connsiteY115" fmla="*/ 68262 h 3148013"/>
              <a:gd name="connsiteX116" fmla="*/ 71437 w 1428751"/>
              <a:gd name="connsiteY116" fmla="*/ 60325 h 3148013"/>
              <a:gd name="connsiteX117" fmla="*/ 104775 w 1428751"/>
              <a:gd name="connsiteY117" fmla="*/ 34925 h 3148013"/>
              <a:gd name="connsiteX118" fmla="*/ 146050 w 1428751"/>
              <a:gd name="connsiteY118" fmla="*/ 15875 h 3148013"/>
              <a:gd name="connsiteX119" fmla="*/ 147638 w 1428751"/>
              <a:gd name="connsiteY119" fmla="*/ 15875 h 3148013"/>
              <a:gd name="connsiteX120" fmla="*/ 147638 w 1428751"/>
              <a:gd name="connsiteY120" fmla="*/ 15874 h 3148013"/>
              <a:gd name="connsiteX121" fmla="*/ 190501 w 1428751"/>
              <a:gd name="connsiteY121" fmla="*/ 4762 h 3148013"/>
              <a:gd name="connsiteX122" fmla="*/ 190501 w 1428751"/>
              <a:gd name="connsiteY122" fmla="*/ 4762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1428751" h="3148013">
                <a:moveTo>
                  <a:pt x="234950" y="0"/>
                </a:moveTo>
                <a:lnTo>
                  <a:pt x="239712" y="0"/>
                </a:lnTo>
                <a:lnTo>
                  <a:pt x="276225" y="0"/>
                </a:lnTo>
                <a:lnTo>
                  <a:pt x="319088" y="0"/>
                </a:lnTo>
                <a:lnTo>
                  <a:pt x="361950" y="0"/>
                </a:lnTo>
                <a:lnTo>
                  <a:pt x="361951" y="0"/>
                </a:lnTo>
                <a:lnTo>
                  <a:pt x="404813" y="0"/>
                </a:lnTo>
                <a:lnTo>
                  <a:pt x="446088" y="0"/>
                </a:lnTo>
                <a:lnTo>
                  <a:pt x="488950" y="0"/>
                </a:lnTo>
                <a:lnTo>
                  <a:pt x="488951" y="0"/>
                </a:lnTo>
                <a:lnTo>
                  <a:pt x="531813" y="0"/>
                </a:lnTo>
                <a:lnTo>
                  <a:pt x="576263" y="0"/>
                </a:lnTo>
                <a:lnTo>
                  <a:pt x="617538" y="0"/>
                </a:lnTo>
                <a:lnTo>
                  <a:pt x="660400" y="0"/>
                </a:lnTo>
                <a:lnTo>
                  <a:pt x="660401" y="0"/>
                </a:lnTo>
                <a:lnTo>
                  <a:pt x="703263" y="0"/>
                </a:lnTo>
                <a:lnTo>
                  <a:pt x="744538" y="0"/>
                </a:lnTo>
                <a:lnTo>
                  <a:pt x="787400" y="0"/>
                </a:lnTo>
                <a:lnTo>
                  <a:pt x="787401" y="0"/>
                </a:lnTo>
                <a:lnTo>
                  <a:pt x="830263" y="0"/>
                </a:lnTo>
                <a:lnTo>
                  <a:pt x="873125" y="0"/>
                </a:lnTo>
                <a:lnTo>
                  <a:pt x="873126" y="0"/>
                </a:lnTo>
                <a:lnTo>
                  <a:pt x="914400" y="0"/>
                </a:lnTo>
                <a:lnTo>
                  <a:pt x="958850" y="0"/>
                </a:lnTo>
                <a:lnTo>
                  <a:pt x="990600" y="0"/>
                </a:lnTo>
                <a:lnTo>
                  <a:pt x="1001713" y="0"/>
                </a:lnTo>
                <a:lnTo>
                  <a:pt x="1039813" y="4762"/>
                </a:lnTo>
                <a:lnTo>
                  <a:pt x="1044576" y="6350"/>
                </a:lnTo>
                <a:lnTo>
                  <a:pt x="1044576" y="6350"/>
                </a:lnTo>
                <a:lnTo>
                  <a:pt x="1084262" y="15875"/>
                </a:lnTo>
                <a:lnTo>
                  <a:pt x="1085850" y="17462"/>
                </a:lnTo>
                <a:lnTo>
                  <a:pt x="1085850" y="17462"/>
                </a:lnTo>
                <a:lnTo>
                  <a:pt x="1123950" y="34924"/>
                </a:lnTo>
                <a:lnTo>
                  <a:pt x="1128713" y="38099"/>
                </a:lnTo>
                <a:lnTo>
                  <a:pt x="1128713" y="38100"/>
                </a:lnTo>
                <a:lnTo>
                  <a:pt x="1160463" y="60325"/>
                </a:lnTo>
                <a:lnTo>
                  <a:pt x="1171576" y="73025"/>
                </a:lnTo>
                <a:lnTo>
                  <a:pt x="1171576" y="73026"/>
                </a:lnTo>
                <a:lnTo>
                  <a:pt x="1189037" y="92075"/>
                </a:lnTo>
                <a:lnTo>
                  <a:pt x="1211263" y="128587"/>
                </a:lnTo>
                <a:lnTo>
                  <a:pt x="1214438" y="136525"/>
                </a:lnTo>
                <a:lnTo>
                  <a:pt x="1225550" y="166687"/>
                </a:lnTo>
                <a:lnTo>
                  <a:pt x="1230313" y="209550"/>
                </a:lnTo>
                <a:lnTo>
                  <a:pt x="1230313" y="617537"/>
                </a:lnTo>
                <a:lnTo>
                  <a:pt x="1255713" y="638175"/>
                </a:lnTo>
                <a:lnTo>
                  <a:pt x="1411289" y="755650"/>
                </a:lnTo>
                <a:lnTo>
                  <a:pt x="1425576" y="769938"/>
                </a:lnTo>
                <a:lnTo>
                  <a:pt x="1428751" y="787400"/>
                </a:lnTo>
                <a:lnTo>
                  <a:pt x="1425576" y="803275"/>
                </a:lnTo>
                <a:lnTo>
                  <a:pt x="1411289" y="817563"/>
                </a:lnTo>
                <a:lnTo>
                  <a:pt x="1255713" y="935038"/>
                </a:lnTo>
                <a:lnTo>
                  <a:pt x="1255713" y="935038"/>
                </a:lnTo>
                <a:lnTo>
                  <a:pt x="1230313" y="955675"/>
                </a:lnTo>
                <a:lnTo>
                  <a:pt x="1230313" y="2940051"/>
                </a:lnTo>
                <a:lnTo>
                  <a:pt x="1225550" y="2982913"/>
                </a:lnTo>
                <a:lnTo>
                  <a:pt x="1214438" y="3011488"/>
                </a:lnTo>
                <a:lnTo>
                  <a:pt x="1211263" y="3021013"/>
                </a:lnTo>
                <a:lnTo>
                  <a:pt x="1189037" y="3055938"/>
                </a:lnTo>
                <a:lnTo>
                  <a:pt x="1171576" y="3074987"/>
                </a:lnTo>
                <a:lnTo>
                  <a:pt x="1171576" y="3074988"/>
                </a:lnTo>
                <a:lnTo>
                  <a:pt x="1160463" y="3087688"/>
                </a:lnTo>
                <a:lnTo>
                  <a:pt x="1128713" y="3109913"/>
                </a:lnTo>
                <a:lnTo>
                  <a:pt x="1128713" y="3109913"/>
                </a:lnTo>
                <a:lnTo>
                  <a:pt x="1123950" y="3113088"/>
                </a:lnTo>
                <a:lnTo>
                  <a:pt x="1085850" y="3130550"/>
                </a:lnTo>
                <a:lnTo>
                  <a:pt x="1084262" y="3132138"/>
                </a:lnTo>
                <a:lnTo>
                  <a:pt x="1044576" y="3143250"/>
                </a:lnTo>
                <a:lnTo>
                  <a:pt x="1044576" y="3143251"/>
                </a:lnTo>
                <a:lnTo>
                  <a:pt x="1039813" y="3144838"/>
                </a:lnTo>
                <a:lnTo>
                  <a:pt x="1001713" y="3148013"/>
                </a:lnTo>
                <a:lnTo>
                  <a:pt x="990600" y="3148013"/>
                </a:lnTo>
                <a:lnTo>
                  <a:pt x="958850" y="3148013"/>
                </a:lnTo>
                <a:lnTo>
                  <a:pt x="914400" y="3148013"/>
                </a:lnTo>
                <a:lnTo>
                  <a:pt x="873126" y="3148013"/>
                </a:lnTo>
                <a:lnTo>
                  <a:pt x="873125" y="3148013"/>
                </a:lnTo>
                <a:lnTo>
                  <a:pt x="830263" y="3148013"/>
                </a:lnTo>
                <a:lnTo>
                  <a:pt x="787401" y="3148013"/>
                </a:lnTo>
                <a:lnTo>
                  <a:pt x="787400" y="3148013"/>
                </a:lnTo>
                <a:lnTo>
                  <a:pt x="744538" y="3148013"/>
                </a:lnTo>
                <a:lnTo>
                  <a:pt x="703263" y="3148013"/>
                </a:lnTo>
                <a:lnTo>
                  <a:pt x="660401" y="3148013"/>
                </a:lnTo>
                <a:lnTo>
                  <a:pt x="660400" y="3148013"/>
                </a:lnTo>
                <a:lnTo>
                  <a:pt x="617538" y="3148013"/>
                </a:lnTo>
                <a:lnTo>
                  <a:pt x="576263" y="3148013"/>
                </a:lnTo>
                <a:lnTo>
                  <a:pt x="531813" y="3148013"/>
                </a:lnTo>
                <a:lnTo>
                  <a:pt x="488951" y="3148013"/>
                </a:lnTo>
                <a:lnTo>
                  <a:pt x="488950" y="3148013"/>
                </a:lnTo>
                <a:lnTo>
                  <a:pt x="446088" y="3148013"/>
                </a:lnTo>
                <a:lnTo>
                  <a:pt x="404813" y="3148013"/>
                </a:lnTo>
                <a:lnTo>
                  <a:pt x="361951" y="3148013"/>
                </a:lnTo>
                <a:lnTo>
                  <a:pt x="361950" y="3148013"/>
                </a:lnTo>
                <a:lnTo>
                  <a:pt x="319088" y="3148013"/>
                </a:lnTo>
                <a:lnTo>
                  <a:pt x="276225" y="3148013"/>
                </a:lnTo>
                <a:lnTo>
                  <a:pt x="239712" y="3148013"/>
                </a:lnTo>
                <a:lnTo>
                  <a:pt x="234950" y="3148013"/>
                </a:lnTo>
                <a:lnTo>
                  <a:pt x="190500" y="3144838"/>
                </a:lnTo>
                <a:lnTo>
                  <a:pt x="190500" y="3144837"/>
                </a:lnTo>
                <a:lnTo>
                  <a:pt x="147638" y="3132137"/>
                </a:lnTo>
                <a:lnTo>
                  <a:pt x="147638" y="3132138"/>
                </a:lnTo>
                <a:lnTo>
                  <a:pt x="146050" y="3132138"/>
                </a:lnTo>
                <a:lnTo>
                  <a:pt x="104775" y="3113088"/>
                </a:lnTo>
                <a:lnTo>
                  <a:pt x="71437" y="3087688"/>
                </a:lnTo>
                <a:lnTo>
                  <a:pt x="63500" y="3081338"/>
                </a:lnTo>
                <a:lnTo>
                  <a:pt x="63500" y="3081336"/>
                </a:lnTo>
                <a:lnTo>
                  <a:pt x="41276" y="3055937"/>
                </a:lnTo>
                <a:lnTo>
                  <a:pt x="20638" y="3024187"/>
                </a:lnTo>
                <a:lnTo>
                  <a:pt x="19050" y="3021012"/>
                </a:lnTo>
                <a:lnTo>
                  <a:pt x="4762" y="2982912"/>
                </a:lnTo>
                <a:lnTo>
                  <a:pt x="0" y="2940050"/>
                </a:lnTo>
                <a:lnTo>
                  <a:pt x="0" y="209549"/>
                </a:lnTo>
                <a:lnTo>
                  <a:pt x="4762" y="166687"/>
                </a:lnTo>
                <a:lnTo>
                  <a:pt x="19050" y="128587"/>
                </a:lnTo>
                <a:lnTo>
                  <a:pt x="20638" y="125412"/>
                </a:lnTo>
                <a:lnTo>
                  <a:pt x="41276" y="92074"/>
                </a:lnTo>
                <a:lnTo>
                  <a:pt x="63500" y="68263"/>
                </a:lnTo>
                <a:lnTo>
                  <a:pt x="63500" y="68262"/>
                </a:lnTo>
                <a:lnTo>
                  <a:pt x="71437" y="60325"/>
                </a:lnTo>
                <a:lnTo>
                  <a:pt x="104775" y="34925"/>
                </a:lnTo>
                <a:lnTo>
                  <a:pt x="146050" y="15875"/>
                </a:lnTo>
                <a:lnTo>
                  <a:pt x="147638" y="15875"/>
                </a:lnTo>
                <a:lnTo>
                  <a:pt x="147638" y="15874"/>
                </a:lnTo>
                <a:lnTo>
                  <a:pt x="190501" y="4762"/>
                </a:lnTo>
                <a:lnTo>
                  <a:pt x="190501" y="4762"/>
                </a:lnTo>
                <a:close/>
              </a:path>
            </a:pathLst>
          </a:custGeom>
          <a:solidFill>
            <a:schemeClr val="accent1"/>
          </a:solidFill>
          <a:ln w="25400" cap="flat" cmpd="sng" algn="ctr">
            <a:noFill/>
            <a:prstDash val="solid"/>
          </a:ln>
          <a:effectLst/>
        </p:spPr>
        <p:txBody>
          <a:bodyPr rot="0" spcFirstLastPara="0" vertOverflow="overflow" horzOverflow="overflow" vert="horz" wrap="square" lIns="79386" tIns="39692" rIns="79386" bIns="39692" numCol="1" spcCol="0" rtlCol="0" fromWordArt="0" anchor="ctr" anchorCtr="0" forceAA="0" compatLnSpc="1">
            <a:noAutofit/>
          </a:bodyPr>
          <a:lstStyle/>
          <a:p>
            <a:pPr algn="ctr">
              <a:lnSpc>
                <a:spcPct val="120000"/>
              </a:lnSpc>
            </a:pPr>
            <a:endParaRPr lang="zh-CN" altLang="en-US">
              <a:sym typeface="Arial" panose="020B0604020202020204" pitchFamily="34" charset="0"/>
            </a:endParaRPr>
          </a:p>
        </p:txBody>
      </p:sp>
      <p:sp>
        <p:nvSpPr>
          <p:cNvPr id="12" name="Freeform 37"/>
          <p:cNvSpPr/>
          <p:nvPr>
            <p:custDataLst>
              <p:tags r:id="rId5"/>
            </p:custDataLst>
          </p:nvPr>
        </p:nvSpPr>
        <p:spPr bwMode="auto">
          <a:xfrm>
            <a:off x="1441450" y="1640205"/>
            <a:ext cx="340360" cy="455295"/>
          </a:xfrm>
          <a:custGeom>
            <a:avLst/>
            <a:gdLst>
              <a:gd name="T0" fmla="*/ 0 w 378"/>
              <a:gd name="T1" fmla="*/ 0 h 1119"/>
              <a:gd name="T2" fmla="*/ 259 w 378"/>
              <a:gd name="T3" fmla="*/ 37 h 1119"/>
              <a:gd name="T4" fmla="*/ 283 w 378"/>
              <a:gd name="T5" fmla="*/ 42 h 1119"/>
              <a:gd name="T6" fmla="*/ 306 w 378"/>
              <a:gd name="T7" fmla="*/ 50 h 1119"/>
              <a:gd name="T8" fmla="*/ 326 w 378"/>
              <a:gd name="T9" fmla="*/ 60 h 1119"/>
              <a:gd name="T10" fmla="*/ 343 w 378"/>
              <a:gd name="T11" fmla="*/ 72 h 1119"/>
              <a:gd name="T12" fmla="*/ 357 w 378"/>
              <a:gd name="T13" fmla="*/ 86 h 1119"/>
              <a:gd name="T14" fmla="*/ 368 w 378"/>
              <a:gd name="T15" fmla="*/ 101 h 1119"/>
              <a:gd name="T16" fmla="*/ 376 w 378"/>
              <a:gd name="T17" fmla="*/ 119 h 1119"/>
              <a:gd name="T18" fmla="*/ 378 w 378"/>
              <a:gd name="T19" fmla="*/ 140 h 1119"/>
              <a:gd name="T20" fmla="*/ 378 w 378"/>
              <a:gd name="T21" fmla="*/ 968 h 1119"/>
              <a:gd name="T22" fmla="*/ 376 w 378"/>
              <a:gd name="T23" fmla="*/ 988 h 1119"/>
              <a:gd name="T24" fmla="*/ 369 w 378"/>
              <a:gd name="T25" fmla="*/ 1007 h 1119"/>
              <a:gd name="T26" fmla="*/ 358 w 378"/>
              <a:gd name="T27" fmla="*/ 1022 h 1119"/>
              <a:gd name="T28" fmla="*/ 344 w 378"/>
              <a:gd name="T29" fmla="*/ 1036 h 1119"/>
              <a:gd name="T30" fmla="*/ 327 w 378"/>
              <a:gd name="T31" fmla="*/ 1048 h 1119"/>
              <a:gd name="T32" fmla="*/ 307 w 378"/>
              <a:gd name="T33" fmla="*/ 1058 h 1119"/>
              <a:gd name="T34" fmla="*/ 284 w 378"/>
              <a:gd name="T35" fmla="*/ 1066 h 1119"/>
              <a:gd name="T36" fmla="*/ 259 w 378"/>
              <a:gd name="T37" fmla="*/ 1071 h 1119"/>
              <a:gd name="T38" fmla="*/ 0 w 378"/>
              <a:gd name="T39" fmla="*/ 1119 h 1119"/>
              <a:gd name="T40" fmla="*/ 0 w 378"/>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 h="1119">
                <a:moveTo>
                  <a:pt x="0" y="0"/>
                </a:moveTo>
                <a:lnTo>
                  <a:pt x="259" y="37"/>
                </a:lnTo>
                <a:lnTo>
                  <a:pt x="283" y="42"/>
                </a:lnTo>
                <a:lnTo>
                  <a:pt x="306" y="50"/>
                </a:lnTo>
                <a:lnTo>
                  <a:pt x="326" y="60"/>
                </a:lnTo>
                <a:lnTo>
                  <a:pt x="343" y="72"/>
                </a:lnTo>
                <a:lnTo>
                  <a:pt x="357" y="86"/>
                </a:lnTo>
                <a:lnTo>
                  <a:pt x="368" y="101"/>
                </a:lnTo>
                <a:lnTo>
                  <a:pt x="376" y="119"/>
                </a:lnTo>
                <a:lnTo>
                  <a:pt x="378" y="140"/>
                </a:lnTo>
                <a:lnTo>
                  <a:pt x="378" y="968"/>
                </a:lnTo>
                <a:lnTo>
                  <a:pt x="376" y="988"/>
                </a:lnTo>
                <a:lnTo>
                  <a:pt x="369" y="1007"/>
                </a:lnTo>
                <a:lnTo>
                  <a:pt x="358" y="1022"/>
                </a:lnTo>
                <a:lnTo>
                  <a:pt x="344" y="1036"/>
                </a:lnTo>
                <a:lnTo>
                  <a:pt x="327" y="1048"/>
                </a:lnTo>
                <a:lnTo>
                  <a:pt x="307" y="1058"/>
                </a:lnTo>
                <a:lnTo>
                  <a:pt x="284" y="1066"/>
                </a:lnTo>
                <a:lnTo>
                  <a:pt x="259" y="1071"/>
                </a:lnTo>
                <a:lnTo>
                  <a:pt x="0" y="1119"/>
                </a:lnTo>
                <a:lnTo>
                  <a:pt x="0" y="0"/>
                </a:lnTo>
                <a:close/>
              </a:path>
            </a:pathLst>
          </a:custGeom>
          <a:solidFill>
            <a:schemeClr val="bg1"/>
          </a:solidFill>
          <a:ln w="0">
            <a:noFill/>
            <a:prstDash val="solid"/>
            <a:round/>
          </a:ln>
          <a:effectLst>
            <a:outerShdw blurRad="254000" dist="38100" algn="l" rotWithShape="0">
              <a:prstClr val="black">
                <a:alpha val="40000"/>
              </a:prstClr>
            </a:outerShdw>
          </a:effectLst>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57"/>
          <p:cNvSpPr/>
          <p:nvPr>
            <p:custDataLst>
              <p:tags r:id="rId6"/>
            </p:custDataLst>
          </p:nvPr>
        </p:nvSpPr>
        <p:spPr bwMode="auto">
          <a:xfrm>
            <a:off x="1570990" y="1744345"/>
            <a:ext cx="51435" cy="51435"/>
          </a:xfrm>
          <a:custGeom>
            <a:avLst/>
            <a:gdLst>
              <a:gd name="T0" fmla="*/ 19 w 36"/>
              <a:gd name="T1" fmla="*/ 0 h 36"/>
              <a:gd name="T2" fmla="*/ 27 w 36"/>
              <a:gd name="T3" fmla="*/ 3 h 36"/>
              <a:gd name="T4" fmla="*/ 34 w 36"/>
              <a:gd name="T5" fmla="*/ 9 h 36"/>
              <a:gd name="T6" fmla="*/ 36 w 36"/>
              <a:gd name="T7" fmla="*/ 18 h 36"/>
              <a:gd name="T8" fmla="*/ 34 w 36"/>
              <a:gd name="T9" fmla="*/ 28 h 36"/>
              <a:gd name="T10" fmla="*/ 27 w 36"/>
              <a:gd name="T11" fmla="*/ 34 h 36"/>
              <a:gd name="T12" fmla="*/ 19 w 36"/>
              <a:gd name="T13" fmla="*/ 36 h 36"/>
              <a:gd name="T14" fmla="*/ 9 w 36"/>
              <a:gd name="T15" fmla="*/ 34 h 36"/>
              <a:gd name="T16" fmla="*/ 2 w 36"/>
              <a:gd name="T17" fmla="*/ 28 h 36"/>
              <a:gd name="T18" fmla="*/ 0 w 36"/>
              <a:gd name="T19" fmla="*/ 18 h 36"/>
              <a:gd name="T20" fmla="*/ 2 w 36"/>
              <a:gd name="T21" fmla="*/ 9 h 36"/>
              <a:gd name="T22" fmla="*/ 9 w 36"/>
              <a:gd name="T23" fmla="*/ 3 h 36"/>
              <a:gd name="T24" fmla="*/ 19 w 3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0"/>
                </a:moveTo>
                <a:lnTo>
                  <a:pt x="27" y="3"/>
                </a:lnTo>
                <a:lnTo>
                  <a:pt x="34" y="9"/>
                </a:lnTo>
                <a:lnTo>
                  <a:pt x="36" y="18"/>
                </a:lnTo>
                <a:lnTo>
                  <a:pt x="34" y="28"/>
                </a:lnTo>
                <a:lnTo>
                  <a:pt x="27" y="34"/>
                </a:lnTo>
                <a:lnTo>
                  <a:pt x="19" y="36"/>
                </a:lnTo>
                <a:lnTo>
                  <a:pt x="9" y="34"/>
                </a:lnTo>
                <a:lnTo>
                  <a:pt x="2" y="28"/>
                </a:lnTo>
                <a:lnTo>
                  <a:pt x="0" y="18"/>
                </a:lnTo>
                <a:lnTo>
                  <a:pt x="2" y="9"/>
                </a:lnTo>
                <a:lnTo>
                  <a:pt x="9" y="3"/>
                </a:lnTo>
                <a:lnTo>
                  <a:pt x="19" y="0"/>
                </a:lnTo>
                <a:close/>
              </a:path>
            </a:pathLst>
          </a:custGeom>
          <a:solidFill>
            <a:schemeClr val="accent1"/>
          </a:solidFill>
          <a:ln w="0">
            <a:noFill/>
            <a:prstDash val="solid"/>
            <a:round/>
          </a:ln>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58"/>
          <p:cNvSpPr>
            <a:spLocks noEditPoints="1"/>
          </p:cNvSpPr>
          <p:nvPr>
            <p:custDataLst>
              <p:tags r:id="rId7"/>
            </p:custDataLst>
          </p:nvPr>
        </p:nvSpPr>
        <p:spPr bwMode="auto">
          <a:xfrm>
            <a:off x="1527810" y="1755775"/>
            <a:ext cx="136525" cy="272415"/>
          </a:xfrm>
          <a:custGeom>
            <a:avLst/>
            <a:gdLst>
              <a:gd name="T0" fmla="*/ 71 w 95"/>
              <a:gd name="T1" fmla="*/ 21 h 190"/>
              <a:gd name="T2" fmla="*/ 73 w 95"/>
              <a:gd name="T3" fmla="*/ 23 h 190"/>
              <a:gd name="T4" fmla="*/ 77 w 95"/>
              <a:gd name="T5" fmla="*/ 23 h 190"/>
              <a:gd name="T6" fmla="*/ 77 w 95"/>
              <a:gd name="T7" fmla="*/ 21 h 190"/>
              <a:gd name="T8" fmla="*/ 70 w 95"/>
              <a:gd name="T9" fmla="*/ 3 h 190"/>
              <a:gd name="T10" fmla="*/ 69 w 95"/>
              <a:gd name="T11" fmla="*/ 15 h 190"/>
              <a:gd name="T12" fmla="*/ 73 w 95"/>
              <a:gd name="T13" fmla="*/ 17 h 190"/>
              <a:gd name="T14" fmla="*/ 79 w 95"/>
              <a:gd name="T15" fmla="*/ 16 h 190"/>
              <a:gd name="T16" fmla="*/ 79 w 95"/>
              <a:gd name="T17" fmla="*/ 4 h 190"/>
              <a:gd name="T18" fmla="*/ 73 w 95"/>
              <a:gd name="T19" fmla="*/ 2 h 190"/>
              <a:gd name="T20" fmla="*/ 76 w 95"/>
              <a:gd name="T21" fmla="*/ 1 h 190"/>
              <a:gd name="T22" fmla="*/ 75 w 95"/>
              <a:gd name="T23" fmla="*/ 0 h 190"/>
              <a:gd name="T24" fmla="*/ 75 w 95"/>
              <a:gd name="T25" fmla="*/ 1 h 190"/>
              <a:gd name="T26" fmla="*/ 73 w 95"/>
              <a:gd name="T27" fmla="*/ 1 h 190"/>
              <a:gd name="T28" fmla="*/ 74 w 95"/>
              <a:gd name="T29" fmla="*/ 0 h 190"/>
              <a:gd name="T30" fmla="*/ 79 w 95"/>
              <a:gd name="T31" fmla="*/ 1 h 190"/>
              <a:gd name="T32" fmla="*/ 81 w 95"/>
              <a:gd name="T33" fmla="*/ 21 h 190"/>
              <a:gd name="T34" fmla="*/ 82 w 95"/>
              <a:gd name="T35" fmla="*/ 22 h 190"/>
              <a:gd name="T36" fmla="*/ 90 w 95"/>
              <a:gd name="T37" fmla="*/ 25 h 190"/>
              <a:gd name="T38" fmla="*/ 95 w 95"/>
              <a:gd name="T39" fmla="*/ 60 h 190"/>
              <a:gd name="T40" fmla="*/ 89 w 95"/>
              <a:gd name="T41" fmla="*/ 65 h 190"/>
              <a:gd name="T42" fmla="*/ 82 w 95"/>
              <a:gd name="T43" fmla="*/ 63 h 190"/>
              <a:gd name="T44" fmla="*/ 70 w 95"/>
              <a:gd name="T45" fmla="*/ 101 h 190"/>
              <a:gd name="T46" fmla="*/ 68 w 95"/>
              <a:gd name="T47" fmla="*/ 185 h 190"/>
              <a:gd name="T48" fmla="*/ 61 w 95"/>
              <a:gd name="T49" fmla="*/ 190 h 190"/>
              <a:gd name="T50" fmla="*/ 52 w 95"/>
              <a:gd name="T51" fmla="*/ 185 h 190"/>
              <a:gd name="T52" fmla="*/ 45 w 95"/>
              <a:gd name="T53" fmla="*/ 108 h 190"/>
              <a:gd name="T54" fmla="*/ 42 w 95"/>
              <a:gd name="T55" fmla="*/ 187 h 190"/>
              <a:gd name="T56" fmla="*/ 33 w 95"/>
              <a:gd name="T57" fmla="*/ 189 h 190"/>
              <a:gd name="T58" fmla="*/ 28 w 95"/>
              <a:gd name="T59" fmla="*/ 181 h 190"/>
              <a:gd name="T60" fmla="*/ 26 w 95"/>
              <a:gd name="T61" fmla="*/ 98 h 190"/>
              <a:gd name="T62" fmla="*/ 12 w 95"/>
              <a:gd name="T63" fmla="*/ 110 h 190"/>
              <a:gd name="T64" fmla="*/ 4 w 95"/>
              <a:gd name="T65" fmla="*/ 112 h 190"/>
              <a:gd name="T66" fmla="*/ 0 w 95"/>
              <a:gd name="T67" fmla="*/ 104 h 190"/>
              <a:gd name="T68" fmla="*/ 25 w 95"/>
              <a:gd name="T69" fmla="*/ 37 h 190"/>
              <a:gd name="T70" fmla="*/ 29 w 95"/>
              <a:gd name="T71" fmla="*/ 32 h 190"/>
              <a:gd name="T72" fmla="*/ 64 w 95"/>
              <a:gd name="T73" fmla="*/ 30 h 190"/>
              <a:gd name="T74" fmla="*/ 70 w 95"/>
              <a:gd name="T75" fmla="*/ 33 h 190"/>
              <a:gd name="T76" fmla="*/ 76 w 95"/>
              <a:gd name="T77" fmla="*/ 27 h 190"/>
              <a:gd name="T78" fmla="*/ 77 w 95"/>
              <a:gd name="T79" fmla="*/ 25 h 190"/>
              <a:gd name="T80" fmla="*/ 68 w 95"/>
              <a:gd name="T81" fmla="*/ 23 h 190"/>
              <a:gd name="T82" fmla="*/ 68 w 95"/>
              <a:gd name="T83" fmla="*/ 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190">
                <a:moveTo>
                  <a:pt x="73" y="21"/>
                </a:moveTo>
                <a:lnTo>
                  <a:pt x="71" y="21"/>
                </a:lnTo>
                <a:lnTo>
                  <a:pt x="71" y="21"/>
                </a:lnTo>
                <a:lnTo>
                  <a:pt x="71" y="23"/>
                </a:lnTo>
                <a:lnTo>
                  <a:pt x="71" y="23"/>
                </a:lnTo>
                <a:lnTo>
                  <a:pt x="73" y="23"/>
                </a:lnTo>
                <a:lnTo>
                  <a:pt x="77" y="23"/>
                </a:lnTo>
                <a:lnTo>
                  <a:pt x="77" y="23"/>
                </a:lnTo>
                <a:lnTo>
                  <a:pt x="77" y="23"/>
                </a:lnTo>
                <a:lnTo>
                  <a:pt x="77" y="21"/>
                </a:lnTo>
                <a:lnTo>
                  <a:pt x="77" y="21"/>
                </a:lnTo>
                <a:lnTo>
                  <a:pt x="77" y="21"/>
                </a:lnTo>
                <a:lnTo>
                  <a:pt x="73" y="21"/>
                </a:lnTo>
                <a:close/>
                <a:moveTo>
                  <a:pt x="73" y="2"/>
                </a:moveTo>
                <a:lnTo>
                  <a:pt x="70" y="3"/>
                </a:lnTo>
                <a:lnTo>
                  <a:pt x="69" y="4"/>
                </a:lnTo>
                <a:lnTo>
                  <a:pt x="69" y="5"/>
                </a:lnTo>
                <a:lnTo>
                  <a:pt x="69" y="15"/>
                </a:lnTo>
                <a:lnTo>
                  <a:pt x="69" y="16"/>
                </a:lnTo>
                <a:lnTo>
                  <a:pt x="70" y="17"/>
                </a:lnTo>
                <a:lnTo>
                  <a:pt x="73" y="17"/>
                </a:lnTo>
                <a:lnTo>
                  <a:pt x="76" y="17"/>
                </a:lnTo>
                <a:lnTo>
                  <a:pt x="78" y="17"/>
                </a:lnTo>
                <a:lnTo>
                  <a:pt x="79" y="16"/>
                </a:lnTo>
                <a:lnTo>
                  <a:pt x="79" y="15"/>
                </a:lnTo>
                <a:lnTo>
                  <a:pt x="79" y="5"/>
                </a:lnTo>
                <a:lnTo>
                  <a:pt x="79" y="4"/>
                </a:lnTo>
                <a:lnTo>
                  <a:pt x="78" y="3"/>
                </a:lnTo>
                <a:lnTo>
                  <a:pt x="76" y="2"/>
                </a:lnTo>
                <a:lnTo>
                  <a:pt x="73" y="2"/>
                </a:lnTo>
                <a:close/>
                <a:moveTo>
                  <a:pt x="76" y="0"/>
                </a:moveTo>
                <a:lnTo>
                  <a:pt x="75" y="1"/>
                </a:lnTo>
                <a:lnTo>
                  <a:pt x="76" y="1"/>
                </a:lnTo>
                <a:lnTo>
                  <a:pt x="76" y="1"/>
                </a:lnTo>
                <a:lnTo>
                  <a:pt x="76" y="0"/>
                </a:lnTo>
                <a:close/>
                <a:moveTo>
                  <a:pt x="75" y="0"/>
                </a:moveTo>
                <a:lnTo>
                  <a:pt x="74" y="1"/>
                </a:lnTo>
                <a:lnTo>
                  <a:pt x="75" y="1"/>
                </a:lnTo>
                <a:lnTo>
                  <a:pt x="75" y="1"/>
                </a:lnTo>
                <a:lnTo>
                  <a:pt x="75" y="0"/>
                </a:lnTo>
                <a:close/>
                <a:moveTo>
                  <a:pt x="74" y="0"/>
                </a:moveTo>
                <a:lnTo>
                  <a:pt x="73" y="1"/>
                </a:lnTo>
                <a:lnTo>
                  <a:pt x="74" y="1"/>
                </a:lnTo>
                <a:lnTo>
                  <a:pt x="74" y="1"/>
                </a:lnTo>
                <a:lnTo>
                  <a:pt x="74" y="0"/>
                </a:lnTo>
                <a:close/>
                <a:moveTo>
                  <a:pt x="71" y="0"/>
                </a:moveTo>
                <a:lnTo>
                  <a:pt x="77" y="0"/>
                </a:lnTo>
                <a:lnTo>
                  <a:pt x="79" y="1"/>
                </a:lnTo>
                <a:lnTo>
                  <a:pt x="80" y="2"/>
                </a:lnTo>
                <a:lnTo>
                  <a:pt x="81" y="4"/>
                </a:lnTo>
                <a:lnTo>
                  <a:pt x="81" y="21"/>
                </a:lnTo>
                <a:lnTo>
                  <a:pt x="81" y="22"/>
                </a:lnTo>
                <a:lnTo>
                  <a:pt x="81" y="22"/>
                </a:lnTo>
                <a:lnTo>
                  <a:pt x="82" y="22"/>
                </a:lnTo>
                <a:lnTo>
                  <a:pt x="86" y="22"/>
                </a:lnTo>
                <a:lnTo>
                  <a:pt x="88" y="23"/>
                </a:lnTo>
                <a:lnTo>
                  <a:pt x="90" y="25"/>
                </a:lnTo>
                <a:lnTo>
                  <a:pt x="91" y="28"/>
                </a:lnTo>
                <a:lnTo>
                  <a:pt x="95" y="57"/>
                </a:lnTo>
                <a:lnTo>
                  <a:pt x="95" y="60"/>
                </a:lnTo>
                <a:lnTo>
                  <a:pt x="94" y="63"/>
                </a:lnTo>
                <a:lnTo>
                  <a:pt x="92" y="64"/>
                </a:lnTo>
                <a:lnTo>
                  <a:pt x="89" y="65"/>
                </a:lnTo>
                <a:lnTo>
                  <a:pt x="87" y="65"/>
                </a:lnTo>
                <a:lnTo>
                  <a:pt x="84" y="64"/>
                </a:lnTo>
                <a:lnTo>
                  <a:pt x="82" y="63"/>
                </a:lnTo>
                <a:lnTo>
                  <a:pt x="73" y="54"/>
                </a:lnTo>
                <a:lnTo>
                  <a:pt x="70" y="98"/>
                </a:lnTo>
                <a:lnTo>
                  <a:pt x="70" y="101"/>
                </a:lnTo>
                <a:lnTo>
                  <a:pt x="69" y="103"/>
                </a:lnTo>
                <a:lnTo>
                  <a:pt x="69" y="181"/>
                </a:lnTo>
                <a:lnTo>
                  <a:pt x="68" y="185"/>
                </a:lnTo>
                <a:lnTo>
                  <a:pt x="66" y="187"/>
                </a:lnTo>
                <a:lnTo>
                  <a:pt x="64" y="189"/>
                </a:lnTo>
                <a:lnTo>
                  <a:pt x="61" y="190"/>
                </a:lnTo>
                <a:lnTo>
                  <a:pt x="57" y="189"/>
                </a:lnTo>
                <a:lnTo>
                  <a:pt x="54" y="187"/>
                </a:lnTo>
                <a:lnTo>
                  <a:pt x="52" y="185"/>
                </a:lnTo>
                <a:lnTo>
                  <a:pt x="52" y="181"/>
                </a:lnTo>
                <a:lnTo>
                  <a:pt x="52" y="108"/>
                </a:lnTo>
                <a:lnTo>
                  <a:pt x="45" y="108"/>
                </a:lnTo>
                <a:lnTo>
                  <a:pt x="45" y="181"/>
                </a:lnTo>
                <a:lnTo>
                  <a:pt x="44" y="185"/>
                </a:lnTo>
                <a:lnTo>
                  <a:pt x="42" y="187"/>
                </a:lnTo>
                <a:lnTo>
                  <a:pt x="40" y="189"/>
                </a:lnTo>
                <a:lnTo>
                  <a:pt x="37" y="190"/>
                </a:lnTo>
                <a:lnTo>
                  <a:pt x="33" y="189"/>
                </a:lnTo>
                <a:lnTo>
                  <a:pt x="30" y="187"/>
                </a:lnTo>
                <a:lnTo>
                  <a:pt x="28" y="185"/>
                </a:lnTo>
                <a:lnTo>
                  <a:pt x="28" y="181"/>
                </a:lnTo>
                <a:lnTo>
                  <a:pt x="28" y="103"/>
                </a:lnTo>
                <a:lnTo>
                  <a:pt x="26" y="101"/>
                </a:lnTo>
                <a:lnTo>
                  <a:pt x="26" y="98"/>
                </a:lnTo>
                <a:lnTo>
                  <a:pt x="25" y="77"/>
                </a:lnTo>
                <a:lnTo>
                  <a:pt x="14" y="108"/>
                </a:lnTo>
                <a:lnTo>
                  <a:pt x="12" y="110"/>
                </a:lnTo>
                <a:lnTo>
                  <a:pt x="10" y="112"/>
                </a:lnTo>
                <a:lnTo>
                  <a:pt x="7" y="112"/>
                </a:lnTo>
                <a:lnTo>
                  <a:pt x="4" y="112"/>
                </a:lnTo>
                <a:lnTo>
                  <a:pt x="2" y="110"/>
                </a:lnTo>
                <a:lnTo>
                  <a:pt x="0" y="108"/>
                </a:lnTo>
                <a:lnTo>
                  <a:pt x="0" y="104"/>
                </a:lnTo>
                <a:lnTo>
                  <a:pt x="0" y="102"/>
                </a:lnTo>
                <a:lnTo>
                  <a:pt x="24" y="38"/>
                </a:lnTo>
                <a:lnTo>
                  <a:pt x="25" y="37"/>
                </a:lnTo>
                <a:lnTo>
                  <a:pt x="26" y="35"/>
                </a:lnTo>
                <a:lnTo>
                  <a:pt x="27" y="33"/>
                </a:lnTo>
                <a:lnTo>
                  <a:pt x="29" y="32"/>
                </a:lnTo>
                <a:lnTo>
                  <a:pt x="31" y="32"/>
                </a:lnTo>
                <a:lnTo>
                  <a:pt x="33" y="30"/>
                </a:lnTo>
                <a:lnTo>
                  <a:pt x="64" y="30"/>
                </a:lnTo>
                <a:lnTo>
                  <a:pt x="65" y="30"/>
                </a:lnTo>
                <a:lnTo>
                  <a:pt x="68" y="32"/>
                </a:lnTo>
                <a:lnTo>
                  <a:pt x="70" y="33"/>
                </a:lnTo>
                <a:lnTo>
                  <a:pt x="78" y="39"/>
                </a:lnTo>
                <a:lnTo>
                  <a:pt x="76" y="30"/>
                </a:lnTo>
                <a:lnTo>
                  <a:pt x="76" y="27"/>
                </a:lnTo>
                <a:lnTo>
                  <a:pt x="77" y="25"/>
                </a:lnTo>
                <a:lnTo>
                  <a:pt x="77" y="25"/>
                </a:lnTo>
                <a:lnTo>
                  <a:pt x="77" y="25"/>
                </a:lnTo>
                <a:lnTo>
                  <a:pt x="71" y="25"/>
                </a:lnTo>
                <a:lnTo>
                  <a:pt x="69" y="25"/>
                </a:lnTo>
                <a:lnTo>
                  <a:pt x="68" y="23"/>
                </a:lnTo>
                <a:lnTo>
                  <a:pt x="67" y="21"/>
                </a:lnTo>
                <a:lnTo>
                  <a:pt x="67" y="4"/>
                </a:lnTo>
                <a:lnTo>
                  <a:pt x="68" y="2"/>
                </a:lnTo>
                <a:lnTo>
                  <a:pt x="69" y="1"/>
                </a:lnTo>
                <a:lnTo>
                  <a:pt x="71" y="0"/>
                </a:lnTo>
                <a:close/>
              </a:path>
            </a:pathLst>
          </a:custGeom>
          <a:solidFill>
            <a:schemeClr val="accent1"/>
          </a:solidFill>
          <a:ln w="0">
            <a:noFill/>
            <a:prstDash val="solid"/>
            <a:round/>
          </a:ln>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152"/>
          <p:cNvSpPr>
            <a:spLocks noEditPoints="1"/>
          </p:cNvSpPr>
          <p:nvPr>
            <p:custDataLst>
              <p:tags r:id="rId8"/>
            </p:custDataLst>
          </p:nvPr>
        </p:nvSpPr>
        <p:spPr bwMode="auto">
          <a:xfrm>
            <a:off x="9544568" y="3616209"/>
            <a:ext cx="49503" cy="80525"/>
          </a:xfrm>
          <a:custGeom>
            <a:avLst/>
            <a:gdLst>
              <a:gd name="T0" fmla="*/ 15 w 33"/>
              <a:gd name="T1" fmla="*/ 5 h 54"/>
              <a:gd name="T2" fmla="*/ 12 w 33"/>
              <a:gd name="T3" fmla="*/ 6 h 54"/>
              <a:gd name="T4" fmla="*/ 8 w 33"/>
              <a:gd name="T5" fmla="*/ 8 h 54"/>
              <a:gd name="T6" fmla="*/ 6 w 33"/>
              <a:gd name="T7" fmla="*/ 12 h 54"/>
              <a:gd name="T8" fmla="*/ 5 w 33"/>
              <a:gd name="T9" fmla="*/ 16 h 54"/>
              <a:gd name="T10" fmla="*/ 5 w 33"/>
              <a:gd name="T11" fmla="*/ 48 h 54"/>
              <a:gd name="T12" fmla="*/ 28 w 33"/>
              <a:gd name="T13" fmla="*/ 48 h 54"/>
              <a:gd name="T14" fmla="*/ 28 w 33"/>
              <a:gd name="T15" fmla="*/ 16 h 54"/>
              <a:gd name="T16" fmla="*/ 27 w 33"/>
              <a:gd name="T17" fmla="*/ 12 h 54"/>
              <a:gd name="T18" fmla="*/ 25 w 33"/>
              <a:gd name="T19" fmla="*/ 8 h 54"/>
              <a:gd name="T20" fmla="*/ 21 w 33"/>
              <a:gd name="T21" fmla="*/ 6 h 54"/>
              <a:gd name="T22" fmla="*/ 17 w 33"/>
              <a:gd name="T23" fmla="*/ 5 h 54"/>
              <a:gd name="T24" fmla="*/ 15 w 33"/>
              <a:gd name="T25" fmla="*/ 5 h 54"/>
              <a:gd name="T26" fmla="*/ 15 w 33"/>
              <a:gd name="T27" fmla="*/ 0 h 54"/>
              <a:gd name="T28" fmla="*/ 17 w 33"/>
              <a:gd name="T29" fmla="*/ 0 h 54"/>
              <a:gd name="T30" fmla="*/ 22 w 33"/>
              <a:gd name="T31" fmla="*/ 0 h 54"/>
              <a:gd name="T32" fmla="*/ 27 w 33"/>
              <a:gd name="T33" fmla="*/ 2 h 54"/>
              <a:gd name="T34" fmla="*/ 30 w 33"/>
              <a:gd name="T35" fmla="*/ 6 h 54"/>
              <a:gd name="T36" fmla="*/ 32 w 33"/>
              <a:gd name="T37" fmla="*/ 11 h 54"/>
              <a:gd name="T38" fmla="*/ 33 w 33"/>
              <a:gd name="T39" fmla="*/ 16 h 54"/>
              <a:gd name="T40" fmla="*/ 33 w 33"/>
              <a:gd name="T41" fmla="*/ 54 h 54"/>
              <a:gd name="T42" fmla="*/ 0 w 33"/>
              <a:gd name="T43" fmla="*/ 54 h 54"/>
              <a:gd name="T44" fmla="*/ 0 w 33"/>
              <a:gd name="T45" fmla="*/ 16 h 54"/>
              <a:gd name="T46" fmla="*/ 0 w 33"/>
              <a:gd name="T47" fmla="*/ 11 h 54"/>
              <a:gd name="T48" fmla="*/ 2 w 33"/>
              <a:gd name="T49" fmla="*/ 6 h 54"/>
              <a:gd name="T50" fmla="*/ 6 w 33"/>
              <a:gd name="T51" fmla="*/ 2 h 54"/>
              <a:gd name="T52" fmla="*/ 11 w 33"/>
              <a:gd name="T53" fmla="*/ 0 h 54"/>
              <a:gd name="T54" fmla="*/ 15 w 33"/>
              <a:gd name="T5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54">
                <a:moveTo>
                  <a:pt x="15" y="5"/>
                </a:moveTo>
                <a:lnTo>
                  <a:pt x="12" y="6"/>
                </a:lnTo>
                <a:lnTo>
                  <a:pt x="8" y="8"/>
                </a:lnTo>
                <a:lnTo>
                  <a:pt x="6" y="12"/>
                </a:lnTo>
                <a:lnTo>
                  <a:pt x="5" y="16"/>
                </a:lnTo>
                <a:lnTo>
                  <a:pt x="5" y="48"/>
                </a:lnTo>
                <a:lnTo>
                  <a:pt x="28" y="48"/>
                </a:lnTo>
                <a:lnTo>
                  <a:pt x="28" y="16"/>
                </a:lnTo>
                <a:lnTo>
                  <a:pt x="27" y="12"/>
                </a:lnTo>
                <a:lnTo>
                  <a:pt x="25" y="8"/>
                </a:lnTo>
                <a:lnTo>
                  <a:pt x="21" y="6"/>
                </a:lnTo>
                <a:lnTo>
                  <a:pt x="17" y="5"/>
                </a:lnTo>
                <a:lnTo>
                  <a:pt x="15" y="5"/>
                </a:lnTo>
                <a:close/>
                <a:moveTo>
                  <a:pt x="15" y="0"/>
                </a:moveTo>
                <a:lnTo>
                  <a:pt x="17" y="0"/>
                </a:lnTo>
                <a:lnTo>
                  <a:pt x="22" y="0"/>
                </a:lnTo>
                <a:lnTo>
                  <a:pt x="27" y="2"/>
                </a:lnTo>
                <a:lnTo>
                  <a:pt x="30" y="6"/>
                </a:lnTo>
                <a:lnTo>
                  <a:pt x="32" y="11"/>
                </a:lnTo>
                <a:lnTo>
                  <a:pt x="33" y="16"/>
                </a:lnTo>
                <a:lnTo>
                  <a:pt x="33" y="54"/>
                </a:lnTo>
                <a:lnTo>
                  <a:pt x="0" y="54"/>
                </a:lnTo>
                <a:lnTo>
                  <a:pt x="0" y="16"/>
                </a:lnTo>
                <a:lnTo>
                  <a:pt x="0" y="11"/>
                </a:lnTo>
                <a:lnTo>
                  <a:pt x="2" y="6"/>
                </a:lnTo>
                <a:lnTo>
                  <a:pt x="6" y="2"/>
                </a:lnTo>
                <a:lnTo>
                  <a:pt x="11" y="0"/>
                </a:lnTo>
                <a:lnTo>
                  <a:pt x="15" y="0"/>
                </a:lnTo>
                <a:close/>
              </a:path>
            </a:pathLst>
          </a:custGeom>
          <a:solidFill>
            <a:schemeClr val="bg1"/>
          </a:solidFill>
          <a:ln w="0">
            <a:noFill/>
            <a:prstDash val="solid"/>
            <a:round/>
          </a:ln>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153"/>
          <p:cNvSpPr>
            <a:spLocks noEditPoints="1"/>
          </p:cNvSpPr>
          <p:nvPr>
            <p:custDataLst>
              <p:tags r:id="rId9"/>
            </p:custDataLst>
          </p:nvPr>
        </p:nvSpPr>
        <p:spPr bwMode="auto">
          <a:xfrm>
            <a:off x="9609912" y="3580566"/>
            <a:ext cx="52143" cy="116167"/>
          </a:xfrm>
          <a:custGeom>
            <a:avLst/>
            <a:gdLst>
              <a:gd name="T0" fmla="*/ 16 w 35"/>
              <a:gd name="T1" fmla="*/ 6 h 78"/>
              <a:gd name="T2" fmla="*/ 12 w 35"/>
              <a:gd name="T3" fmla="*/ 7 h 78"/>
              <a:gd name="T4" fmla="*/ 9 w 35"/>
              <a:gd name="T5" fmla="*/ 10 h 78"/>
              <a:gd name="T6" fmla="*/ 7 w 35"/>
              <a:gd name="T7" fmla="*/ 13 h 78"/>
              <a:gd name="T8" fmla="*/ 7 w 35"/>
              <a:gd name="T9" fmla="*/ 16 h 78"/>
              <a:gd name="T10" fmla="*/ 7 w 35"/>
              <a:gd name="T11" fmla="*/ 72 h 78"/>
              <a:gd name="T12" fmla="*/ 28 w 35"/>
              <a:gd name="T13" fmla="*/ 72 h 78"/>
              <a:gd name="T14" fmla="*/ 28 w 35"/>
              <a:gd name="T15" fmla="*/ 16 h 78"/>
              <a:gd name="T16" fmla="*/ 27 w 35"/>
              <a:gd name="T17" fmla="*/ 13 h 78"/>
              <a:gd name="T18" fmla="*/ 25 w 35"/>
              <a:gd name="T19" fmla="*/ 10 h 78"/>
              <a:gd name="T20" fmla="*/ 22 w 35"/>
              <a:gd name="T21" fmla="*/ 7 h 78"/>
              <a:gd name="T22" fmla="*/ 19 w 35"/>
              <a:gd name="T23" fmla="*/ 6 h 78"/>
              <a:gd name="T24" fmla="*/ 16 w 35"/>
              <a:gd name="T25" fmla="*/ 6 h 78"/>
              <a:gd name="T26" fmla="*/ 16 w 35"/>
              <a:gd name="T27" fmla="*/ 0 h 78"/>
              <a:gd name="T28" fmla="*/ 19 w 35"/>
              <a:gd name="T29" fmla="*/ 0 h 78"/>
              <a:gd name="T30" fmla="*/ 23 w 35"/>
              <a:gd name="T31" fmla="*/ 1 h 78"/>
              <a:gd name="T32" fmla="*/ 28 w 35"/>
              <a:gd name="T33" fmla="*/ 3 h 78"/>
              <a:gd name="T34" fmla="*/ 32 w 35"/>
              <a:gd name="T35" fmla="*/ 7 h 78"/>
              <a:gd name="T36" fmla="*/ 34 w 35"/>
              <a:gd name="T37" fmla="*/ 12 h 78"/>
              <a:gd name="T38" fmla="*/ 35 w 35"/>
              <a:gd name="T39" fmla="*/ 16 h 78"/>
              <a:gd name="T40" fmla="*/ 35 w 35"/>
              <a:gd name="T41" fmla="*/ 78 h 78"/>
              <a:gd name="T42" fmla="*/ 0 w 35"/>
              <a:gd name="T43" fmla="*/ 78 h 78"/>
              <a:gd name="T44" fmla="*/ 0 w 35"/>
              <a:gd name="T45" fmla="*/ 16 h 78"/>
              <a:gd name="T46" fmla="*/ 1 w 35"/>
              <a:gd name="T47" fmla="*/ 12 h 78"/>
              <a:gd name="T48" fmla="*/ 3 w 35"/>
              <a:gd name="T49" fmla="*/ 7 h 78"/>
              <a:gd name="T50" fmla="*/ 7 w 35"/>
              <a:gd name="T51" fmla="*/ 3 h 78"/>
              <a:gd name="T52" fmla="*/ 11 w 35"/>
              <a:gd name="T53" fmla="*/ 1 h 78"/>
              <a:gd name="T54" fmla="*/ 16 w 35"/>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78">
                <a:moveTo>
                  <a:pt x="16" y="6"/>
                </a:moveTo>
                <a:lnTo>
                  <a:pt x="12" y="7"/>
                </a:lnTo>
                <a:lnTo>
                  <a:pt x="9" y="10"/>
                </a:lnTo>
                <a:lnTo>
                  <a:pt x="7" y="13"/>
                </a:lnTo>
                <a:lnTo>
                  <a:pt x="7" y="16"/>
                </a:lnTo>
                <a:lnTo>
                  <a:pt x="7" y="72"/>
                </a:lnTo>
                <a:lnTo>
                  <a:pt x="28" y="72"/>
                </a:lnTo>
                <a:lnTo>
                  <a:pt x="28" y="16"/>
                </a:lnTo>
                <a:lnTo>
                  <a:pt x="27" y="13"/>
                </a:lnTo>
                <a:lnTo>
                  <a:pt x="25" y="10"/>
                </a:lnTo>
                <a:lnTo>
                  <a:pt x="22" y="7"/>
                </a:lnTo>
                <a:lnTo>
                  <a:pt x="19" y="6"/>
                </a:lnTo>
                <a:lnTo>
                  <a:pt x="16" y="6"/>
                </a:lnTo>
                <a:close/>
                <a:moveTo>
                  <a:pt x="16" y="0"/>
                </a:moveTo>
                <a:lnTo>
                  <a:pt x="19" y="0"/>
                </a:lnTo>
                <a:lnTo>
                  <a:pt x="23" y="1"/>
                </a:lnTo>
                <a:lnTo>
                  <a:pt x="28" y="3"/>
                </a:lnTo>
                <a:lnTo>
                  <a:pt x="32" y="7"/>
                </a:lnTo>
                <a:lnTo>
                  <a:pt x="34" y="12"/>
                </a:lnTo>
                <a:lnTo>
                  <a:pt x="35" y="16"/>
                </a:lnTo>
                <a:lnTo>
                  <a:pt x="35" y="78"/>
                </a:lnTo>
                <a:lnTo>
                  <a:pt x="0" y="78"/>
                </a:lnTo>
                <a:lnTo>
                  <a:pt x="0" y="16"/>
                </a:lnTo>
                <a:lnTo>
                  <a:pt x="1" y="12"/>
                </a:lnTo>
                <a:lnTo>
                  <a:pt x="3" y="7"/>
                </a:lnTo>
                <a:lnTo>
                  <a:pt x="7" y="3"/>
                </a:lnTo>
                <a:lnTo>
                  <a:pt x="11" y="1"/>
                </a:lnTo>
                <a:lnTo>
                  <a:pt x="16" y="0"/>
                </a:lnTo>
                <a:close/>
              </a:path>
            </a:pathLst>
          </a:custGeom>
          <a:solidFill>
            <a:schemeClr val="bg1"/>
          </a:solidFill>
          <a:ln w="0">
            <a:noFill/>
            <a:prstDash val="solid"/>
            <a:round/>
          </a:ln>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138"/>
          <p:cNvSpPr>
            <a:spLocks noEditPoints="1"/>
          </p:cNvSpPr>
          <p:nvPr>
            <p:custDataLst>
              <p:tags r:id="rId10"/>
            </p:custDataLst>
          </p:nvPr>
        </p:nvSpPr>
        <p:spPr bwMode="auto">
          <a:xfrm>
            <a:off x="1952625" y="1874520"/>
            <a:ext cx="320040" cy="402590"/>
          </a:xfrm>
          <a:custGeom>
            <a:avLst/>
            <a:gdLst>
              <a:gd name="T0" fmla="*/ 103 w 223"/>
              <a:gd name="T1" fmla="*/ 10 h 281"/>
              <a:gd name="T2" fmla="*/ 64 w 223"/>
              <a:gd name="T3" fmla="*/ 32 h 281"/>
              <a:gd name="T4" fmla="*/ 41 w 223"/>
              <a:gd name="T5" fmla="*/ 71 h 281"/>
              <a:gd name="T6" fmla="*/ 37 w 223"/>
              <a:gd name="T7" fmla="*/ 120 h 281"/>
              <a:gd name="T8" fmla="*/ 37 w 223"/>
              <a:gd name="T9" fmla="*/ 169 h 281"/>
              <a:gd name="T10" fmla="*/ 43 w 223"/>
              <a:gd name="T11" fmla="*/ 228 h 281"/>
              <a:gd name="T12" fmla="*/ 72 w 223"/>
              <a:gd name="T13" fmla="*/ 228 h 281"/>
              <a:gd name="T14" fmla="*/ 92 w 223"/>
              <a:gd name="T15" fmla="*/ 227 h 281"/>
              <a:gd name="T16" fmla="*/ 216 w 223"/>
              <a:gd name="T17" fmla="*/ 276 h 281"/>
              <a:gd name="T18" fmla="*/ 190 w 223"/>
              <a:gd name="T19" fmla="*/ 174 h 281"/>
              <a:gd name="T20" fmla="*/ 198 w 223"/>
              <a:gd name="T21" fmla="*/ 159 h 281"/>
              <a:gd name="T22" fmla="*/ 210 w 223"/>
              <a:gd name="T23" fmla="*/ 132 h 281"/>
              <a:gd name="T24" fmla="*/ 216 w 223"/>
              <a:gd name="T25" fmla="*/ 95 h 281"/>
              <a:gd name="T26" fmla="*/ 204 w 223"/>
              <a:gd name="T27" fmla="*/ 50 h 281"/>
              <a:gd name="T28" fmla="*/ 171 w 223"/>
              <a:gd name="T29" fmla="*/ 18 h 281"/>
              <a:gd name="T30" fmla="*/ 127 w 223"/>
              <a:gd name="T31" fmla="*/ 6 h 281"/>
              <a:gd name="T32" fmla="*/ 148 w 223"/>
              <a:gd name="T33" fmla="*/ 2 h 281"/>
              <a:gd name="T34" fmla="*/ 186 w 223"/>
              <a:gd name="T35" fmla="*/ 20 h 281"/>
              <a:gd name="T36" fmla="*/ 212 w 223"/>
              <a:gd name="T37" fmla="*/ 53 h 281"/>
              <a:gd name="T38" fmla="*/ 222 w 223"/>
              <a:gd name="T39" fmla="*/ 95 h 281"/>
              <a:gd name="T40" fmla="*/ 216 w 223"/>
              <a:gd name="T41" fmla="*/ 133 h 281"/>
              <a:gd name="T42" fmla="*/ 204 w 223"/>
              <a:gd name="T43" fmla="*/ 162 h 281"/>
              <a:gd name="T44" fmla="*/ 195 w 223"/>
              <a:gd name="T45" fmla="*/ 176 h 281"/>
              <a:gd name="T46" fmla="*/ 96 w 223"/>
              <a:gd name="T47" fmla="*/ 281 h 281"/>
              <a:gd name="T48" fmla="*/ 54 w 223"/>
              <a:gd name="T49" fmla="*/ 234 h 281"/>
              <a:gd name="T50" fmla="*/ 36 w 223"/>
              <a:gd name="T51" fmla="*/ 233 h 281"/>
              <a:gd name="T52" fmla="*/ 30 w 223"/>
              <a:gd name="T53" fmla="*/ 233 h 281"/>
              <a:gd name="T54" fmla="*/ 0 w 223"/>
              <a:gd name="T55" fmla="*/ 176 h 281"/>
              <a:gd name="T56" fmla="*/ 31 w 223"/>
              <a:gd name="T57" fmla="*/ 95 h 281"/>
              <a:gd name="T58" fmla="*/ 41 w 223"/>
              <a:gd name="T59" fmla="*/ 53 h 281"/>
              <a:gd name="T60" fmla="*/ 67 w 223"/>
              <a:gd name="T61" fmla="*/ 20 h 281"/>
              <a:gd name="T62" fmla="*/ 105 w 223"/>
              <a:gd name="T63" fmla="*/ 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281">
                <a:moveTo>
                  <a:pt x="127" y="6"/>
                </a:moveTo>
                <a:lnTo>
                  <a:pt x="103" y="10"/>
                </a:lnTo>
                <a:lnTo>
                  <a:pt x="81" y="18"/>
                </a:lnTo>
                <a:lnTo>
                  <a:pt x="64" y="32"/>
                </a:lnTo>
                <a:lnTo>
                  <a:pt x="50" y="50"/>
                </a:lnTo>
                <a:lnTo>
                  <a:pt x="41" y="71"/>
                </a:lnTo>
                <a:lnTo>
                  <a:pt x="38" y="95"/>
                </a:lnTo>
                <a:lnTo>
                  <a:pt x="37" y="120"/>
                </a:lnTo>
                <a:lnTo>
                  <a:pt x="9" y="169"/>
                </a:lnTo>
                <a:lnTo>
                  <a:pt x="37" y="169"/>
                </a:lnTo>
                <a:lnTo>
                  <a:pt x="36" y="228"/>
                </a:lnTo>
                <a:lnTo>
                  <a:pt x="43" y="228"/>
                </a:lnTo>
                <a:lnTo>
                  <a:pt x="54" y="228"/>
                </a:lnTo>
                <a:lnTo>
                  <a:pt x="72" y="228"/>
                </a:lnTo>
                <a:lnTo>
                  <a:pt x="90" y="227"/>
                </a:lnTo>
                <a:lnTo>
                  <a:pt x="92" y="227"/>
                </a:lnTo>
                <a:lnTo>
                  <a:pt x="101" y="276"/>
                </a:lnTo>
                <a:lnTo>
                  <a:pt x="216" y="276"/>
                </a:lnTo>
                <a:lnTo>
                  <a:pt x="189" y="175"/>
                </a:lnTo>
                <a:lnTo>
                  <a:pt x="190" y="174"/>
                </a:lnTo>
                <a:lnTo>
                  <a:pt x="192" y="169"/>
                </a:lnTo>
                <a:lnTo>
                  <a:pt x="198" y="159"/>
                </a:lnTo>
                <a:lnTo>
                  <a:pt x="204" y="146"/>
                </a:lnTo>
                <a:lnTo>
                  <a:pt x="210" y="132"/>
                </a:lnTo>
                <a:lnTo>
                  <a:pt x="215" y="115"/>
                </a:lnTo>
                <a:lnTo>
                  <a:pt x="216" y="95"/>
                </a:lnTo>
                <a:lnTo>
                  <a:pt x="212" y="71"/>
                </a:lnTo>
                <a:lnTo>
                  <a:pt x="204" y="50"/>
                </a:lnTo>
                <a:lnTo>
                  <a:pt x="190" y="32"/>
                </a:lnTo>
                <a:lnTo>
                  <a:pt x="171" y="18"/>
                </a:lnTo>
                <a:lnTo>
                  <a:pt x="151" y="10"/>
                </a:lnTo>
                <a:lnTo>
                  <a:pt x="127" y="6"/>
                </a:lnTo>
                <a:close/>
                <a:moveTo>
                  <a:pt x="127" y="0"/>
                </a:moveTo>
                <a:lnTo>
                  <a:pt x="148" y="2"/>
                </a:lnTo>
                <a:lnTo>
                  <a:pt x="168" y="10"/>
                </a:lnTo>
                <a:lnTo>
                  <a:pt x="186" y="20"/>
                </a:lnTo>
                <a:lnTo>
                  <a:pt x="201" y="36"/>
                </a:lnTo>
                <a:lnTo>
                  <a:pt x="212" y="53"/>
                </a:lnTo>
                <a:lnTo>
                  <a:pt x="219" y="74"/>
                </a:lnTo>
                <a:lnTo>
                  <a:pt x="222" y="95"/>
                </a:lnTo>
                <a:lnTo>
                  <a:pt x="220" y="116"/>
                </a:lnTo>
                <a:lnTo>
                  <a:pt x="216" y="133"/>
                </a:lnTo>
                <a:lnTo>
                  <a:pt x="210" y="149"/>
                </a:lnTo>
                <a:lnTo>
                  <a:pt x="204" y="162"/>
                </a:lnTo>
                <a:lnTo>
                  <a:pt x="197" y="172"/>
                </a:lnTo>
                <a:lnTo>
                  <a:pt x="195" y="176"/>
                </a:lnTo>
                <a:lnTo>
                  <a:pt x="223" y="281"/>
                </a:lnTo>
                <a:lnTo>
                  <a:pt x="96" y="281"/>
                </a:lnTo>
                <a:lnTo>
                  <a:pt x="87" y="233"/>
                </a:lnTo>
                <a:lnTo>
                  <a:pt x="54" y="234"/>
                </a:lnTo>
                <a:lnTo>
                  <a:pt x="43" y="233"/>
                </a:lnTo>
                <a:lnTo>
                  <a:pt x="36" y="233"/>
                </a:lnTo>
                <a:lnTo>
                  <a:pt x="33" y="233"/>
                </a:lnTo>
                <a:lnTo>
                  <a:pt x="30" y="233"/>
                </a:lnTo>
                <a:lnTo>
                  <a:pt x="30" y="176"/>
                </a:lnTo>
                <a:lnTo>
                  <a:pt x="0" y="176"/>
                </a:lnTo>
                <a:lnTo>
                  <a:pt x="31" y="118"/>
                </a:lnTo>
                <a:lnTo>
                  <a:pt x="31" y="95"/>
                </a:lnTo>
                <a:lnTo>
                  <a:pt x="33" y="74"/>
                </a:lnTo>
                <a:lnTo>
                  <a:pt x="41" y="53"/>
                </a:lnTo>
                <a:lnTo>
                  <a:pt x="52" y="36"/>
                </a:lnTo>
                <a:lnTo>
                  <a:pt x="67" y="20"/>
                </a:lnTo>
                <a:lnTo>
                  <a:pt x="84" y="10"/>
                </a:lnTo>
                <a:lnTo>
                  <a:pt x="105" y="2"/>
                </a:lnTo>
                <a:lnTo>
                  <a:pt x="127" y="0"/>
                </a:lnTo>
                <a:close/>
              </a:path>
            </a:pathLst>
          </a:custGeom>
          <a:solidFill>
            <a:schemeClr val="bg1"/>
          </a:solidFill>
          <a:ln w="0">
            <a:noFill/>
            <a:prstDash val="solid"/>
            <a:round/>
          </a:ln>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139"/>
          <p:cNvSpPr>
            <a:spLocks noEditPoints="1"/>
          </p:cNvSpPr>
          <p:nvPr>
            <p:custDataLst>
              <p:tags r:id="rId11"/>
            </p:custDataLst>
          </p:nvPr>
        </p:nvSpPr>
        <p:spPr bwMode="auto">
          <a:xfrm>
            <a:off x="2034540" y="1901825"/>
            <a:ext cx="198120" cy="193675"/>
          </a:xfrm>
          <a:custGeom>
            <a:avLst/>
            <a:gdLst>
              <a:gd name="T0" fmla="*/ 70 w 138"/>
              <a:gd name="T1" fmla="*/ 6 h 135"/>
              <a:gd name="T2" fmla="*/ 50 w 138"/>
              <a:gd name="T3" fmla="*/ 9 h 135"/>
              <a:gd name="T4" fmla="*/ 33 w 138"/>
              <a:gd name="T5" fmla="*/ 18 h 135"/>
              <a:gd name="T6" fmla="*/ 19 w 138"/>
              <a:gd name="T7" fmla="*/ 32 h 135"/>
              <a:gd name="T8" fmla="*/ 10 w 138"/>
              <a:gd name="T9" fmla="*/ 48 h 135"/>
              <a:gd name="T10" fmla="*/ 7 w 138"/>
              <a:gd name="T11" fmla="*/ 68 h 135"/>
              <a:gd name="T12" fmla="*/ 10 w 138"/>
              <a:gd name="T13" fmla="*/ 87 h 135"/>
              <a:gd name="T14" fmla="*/ 19 w 138"/>
              <a:gd name="T15" fmla="*/ 103 h 135"/>
              <a:gd name="T16" fmla="*/ 33 w 138"/>
              <a:gd name="T17" fmla="*/ 117 h 135"/>
              <a:gd name="T18" fmla="*/ 50 w 138"/>
              <a:gd name="T19" fmla="*/ 125 h 135"/>
              <a:gd name="T20" fmla="*/ 70 w 138"/>
              <a:gd name="T21" fmla="*/ 128 h 135"/>
              <a:gd name="T22" fmla="*/ 89 w 138"/>
              <a:gd name="T23" fmla="*/ 125 h 135"/>
              <a:gd name="T24" fmla="*/ 107 w 138"/>
              <a:gd name="T25" fmla="*/ 117 h 135"/>
              <a:gd name="T26" fmla="*/ 121 w 138"/>
              <a:gd name="T27" fmla="*/ 103 h 135"/>
              <a:gd name="T28" fmla="*/ 129 w 138"/>
              <a:gd name="T29" fmla="*/ 87 h 135"/>
              <a:gd name="T30" fmla="*/ 133 w 138"/>
              <a:gd name="T31" fmla="*/ 68 h 135"/>
              <a:gd name="T32" fmla="*/ 129 w 138"/>
              <a:gd name="T33" fmla="*/ 48 h 135"/>
              <a:gd name="T34" fmla="*/ 121 w 138"/>
              <a:gd name="T35" fmla="*/ 32 h 135"/>
              <a:gd name="T36" fmla="*/ 107 w 138"/>
              <a:gd name="T37" fmla="*/ 18 h 135"/>
              <a:gd name="T38" fmla="*/ 89 w 138"/>
              <a:gd name="T39" fmla="*/ 9 h 135"/>
              <a:gd name="T40" fmla="*/ 70 w 138"/>
              <a:gd name="T41" fmla="*/ 6 h 135"/>
              <a:gd name="T42" fmla="*/ 70 w 138"/>
              <a:gd name="T43" fmla="*/ 0 h 135"/>
              <a:gd name="T44" fmla="*/ 88 w 138"/>
              <a:gd name="T45" fmla="*/ 2 h 135"/>
              <a:gd name="T46" fmla="*/ 104 w 138"/>
              <a:gd name="T47" fmla="*/ 9 h 135"/>
              <a:gd name="T48" fmla="*/ 119 w 138"/>
              <a:gd name="T49" fmla="*/ 20 h 135"/>
              <a:gd name="T50" fmla="*/ 129 w 138"/>
              <a:gd name="T51" fmla="*/ 34 h 135"/>
              <a:gd name="T52" fmla="*/ 136 w 138"/>
              <a:gd name="T53" fmla="*/ 49 h 135"/>
              <a:gd name="T54" fmla="*/ 138 w 138"/>
              <a:gd name="T55" fmla="*/ 68 h 135"/>
              <a:gd name="T56" fmla="*/ 136 w 138"/>
              <a:gd name="T57" fmla="*/ 85 h 135"/>
              <a:gd name="T58" fmla="*/ 129 w 138"/>
              <a:gd name="T59" fmla="*/ 101 h 135"/>
              <a:gd name="T60" fmla="*/ 119 w 138"/>
              <a:gd name="T61" fmla="*/ 115 h 135"/>
              <a:gd name="T62" fmla="*/ 104 w 138"/>
              <a:gd name="T63" fmla="*/ 125 h 135"/>
              <a:gd name="T64" fmla="*/ 88 w 138"/>
              <a:gd name="T65" fmla="*/ 133 h 135"/>
              <a:gd name="T66" fmla="*/ 70 w 138"/>
              <a:gd name="T67" fmla="*/ 135 h 135"/>
              <a:gd name="T68" fmla="*/ 51 w 138"/>
              <a:gd name="T69" fmla="*/ 133 h 135"/>
              <a:gd name="T70" fmla="*/ 35 w 138"/>
              <a:gd name="T71" fmla="*/ 125 h 135"/>
              <a:gd name="T72" fmla="*/ 21 w 138"/>
              <a:gd name="T73" fmla="*/ 115 h 135"/>
              <a:gd name="T74" fmla="*/ 10 w 138"/>
              <a:gd name="T75" fmla="*/ 101 h 135"/>
              <a:gd name="T76" fmla="*/ 3 w 138"/>
              <a:gd name="T77" fmla="*/ 85 h 135"/>
              <a:gd name="T78" fmla="*/ 0 w 138"/>
              <a:gd name="T79" fmla="*/ 68 h 135"/>
              <a:gd name="T80" fmla="*/ 3 w 138"/>
              <a:gd name="T81" fmla="*/ 49 h 135"/>
              <a:gd name="T82" fmla="*/ 10 w 138"/>
              <a:gd name="T83" fmla="*/ 34 h 135"/>
              <a:gd name="T84" fmla="*/ 21 w 138"/>
              <a:gd name="T85" fmla="*/ 20 h 135"/>
              <a:gd name="T86" fmla="*/ 35 w 138"/>
              <a:gd name="T87" fmla="*/ 9 h 135"/>
              <a:gd name="T88" fmla="*/ 51 w 138"/>
              <a:gd name="T89" fmla="*/ 2 h 135"/>
              <a:gd name="T90" fmla="*/ 70 w 138"/>
              <a:gd name="T9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135">
                <a:moveTo>
                  <a:pt x="70" y="6"/>
                </a:moveTo>
                <a:lnTo>
                  <a:pt x="50" y="9"/>
                </a:lnTo>
                <a:lnTo>
                  <a:pt x="33" y="18"/>
                </a:lnTo>
                <a:lnTo>
                  <a:pt x="19" y="32"/>
                </a:lnTo>
                <a:lnTo>
                  <a:pt x="10" y="48"/>
                </a:lnTo>
                <a:lnTo>
                  <a:pt x="7" y="68"/>
                </a:lnTo>
                <a:lnTo>
                  <a:pt x="10" y="87"/>
                </a:lnTo>
                <a:lnTo>
                  <a:pt x="19" y="103"/>
                </a:lnTo>
                <a:lnTo>
                  <a:pt x="33" y="117"/>
                </a:lnTo>
                <a:lnTo>
                  <a:pt x="50" y="125"/>
                </a:lnTo>
                <a:lnTo>
                  <a:pt x="70" y="128"/>
                </a:lnTo>
                <a:lnTo>
                  <a:pt x="89" y="125"/>
                </a:lnTo>
                <a:lnTo>
                  <a:pt x="107" y="117"/>
                </a:lnTo>
                <a:lnTo>
                  <a:pt x="121" y="103"/>
                </a:lnTo>
                <a:lnTo>
                  <a:pt x="129" y="87"/>
                </a:lnTo>
                <a:lnTo>
                  <a:pt x="133" y="68"/>
                </a:lnTo>
                <a:lnTo>
                  <a:pt x="129" y="48"/>
                </a:lnTo>
                <a:lnTo>
                  <a:pt x="121" y="32"/>
                </a:lnTo>
                <a:lnTo>
                  <a:pt x="107" y="18"/>
                </a:lnTo>
                <a:lnTo>
                  <a:pt x="89" y="9"/>
                </a:lnTo>
                <a:lnTo>
                  <a:pt x="70" y="6"/>
                </a:lnTo>
                <a:close/>
                <a:moveTo>
                  <a:pt x="70" y="0"/>
                </a:moveTo>
                <a:lnTo>
                  <a:pt x="88" y="2"/>
                </a:lnTo>
                <a:lnTo>
                  <a:pt x="104" y="9"/>
                </a:lnTo>
                <a:lnTo>
                  <a:pt x="119" y="20"/>
                </a:lnTo>
                <a:lnTo>
                  <a:pt x="129" y="34"/>
                </a:lnTo>
                <a:lnTo>
                  <a:pt x="136" y="49"/>
                </a:lnTo>
                <a:lnTo>
                  <a:pt x="138" y="68"/>
                </a:lnTo>
                <a:lnTo>
                  <a:pt x="136" y="85"/>
                </a:lnTo>
                <a:lnTo>
                  <a:pt x="129" y="101"/>
                </a:lnTo>
                <a:lnTo>
                  <a:pt x="119" y="115"/>
                </a:lnTo>
                <a:lnTo>
                  <a:pt x="104" y="125"/>
                </a:lnTo>
                <a:lnTo>
                  <a:pt x="88" y="133"/>
                </a:lnTo>
                <a:lnTo>
                  <a:pt x="70" y="135"/>
                </a:lnTo>
                <a:lnTo>
                  <a:pt x="51" y="133"/>
                </a:lnTo>
                <a:lnTo>
                  <a:pt x="35" y="125"/>
                </a:lnTo>
                <a:lnTo>
                  <a:pt x="21" y="115"/>
                </a:lnTo>
                <a:lnTo>
                  <a:pt x="10" y="101"/>
                </a:lnTo>
                <a:lnTo>
                  <a:pt x="3" y="85"/>
                </a:lnTo>
                <a:lnTo>
                  <a:pt x="0" y="68"/>
                </a:lnTo>
                <a:lnTo>
                  <a:pt x="3" y="49"/>
                </a:lnTo>
                <a:lnTo>
                  <a:pt x="10" y="34"/>
                </a:lnTo>
                <a:lnTo>
                  <a:pt x="21" y="20"/>
                </a:lnTo>
                <a:lnTo>
                  <a:pt x="35" y="9"/>
                </a:lnTo>
                <a:lnTo>
                  <a:pt x="51" y="2"/>
                </a:lnTo>
                <a:lnTo>
                  <a:pt x="70" y="0"/>
                </a:lnTo>
                <a:close/>
              </a:path>
            </a:pathLst>
          </a:custGeom>
          <a:solidFill>
            <a:schemeClr val="bg1"/>
          </a:solidFill>
          <a:ln w="0">
            <a:noFill/>
            <a:prstDash val="solid"/>
            <a:round/>
          </a:ln>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140"/>
          <p:cNvSpPr>
            <a:spLocks noEditPoints="1"/>
          </p:cNvSpPr>
          <p:nvPr>
            <p:custDataLst>
              <p:tags r:id="rId12"/>
            </p:custDataLst>
          </p:nvPr>
        </p:nvSpPr>
        <p:spPr bwMode="auto">
          <a:xfrm>
            <a:off x="2150745" y="1736725"/>
            <a:ext cx="210820" cy="184785"/>
          </a:xfrm>
          <a:custGeom>
            <a:avLst/>
            <a:gdLst>
              <a:gd name="T0" fmla="*/ 52 w 147"/>
              <a:gd name="T1" fmla="*/ 8 h 129"/>
              <a:gd name="T2" fmla="*/ 18 w 147"/>
              <a:gd name="T3" fmla="*/ 24 h 129"/>
              <a:gd name="T4" fmla="*/ 5 w 147"/>
              <a:gd name="T5" fmla="*/ 50 h 129"/>
              <a:gd name="T6" fmla="*/ 18 w 147"/>
              <a:gd name="T7" fmla="*/ 76 h 129"/>
              <a:gd name="T8" fmla="*/ 52 w 147"/>
              <a:gd name="T9" fmla="*/ 92 h 129"/>
              <a:gd name="T10" fmla="*/ 80 w 147"/>
              <a:gd name="T11" fmla="*/ 95 h 129"/>
              <a:gd name="T12" fmla="*/ 89 w 147"/>
              <a:gd name="T13" fmla="*/ 94 h 129"/>
              <a:gd name="T14" fmla="*/ 90 w 147"/>
              <a:gd name="T15" fmla="*/ 108 h 129"/>
              <a:gd name="T16" fmla="*/ 94 w 147"/>
              <a:gd name="T17" fmla="*/ 115 h 129"/>
              <a:gd name="T18" fmla="*/ 105 w 147"/>
              <a:gd name="T19" fmla="*/ 100 h 129"/>
              <a:gd name="T20" fmla="*/ 109 w 147"/>
              <a:gd name="T21" fmla="*/ 88 h 129"/>
              <a:gd name="T22" fmla="*/ 123 w 147"/>
              <a:gd name="T23" fmla="*/ 81 h 129"/>
              <a:gd name="T24" fmla="*/ 138 w 147"/>
              <a:gd name="T25" fmla="*/ 61 h 129"/>
              <a:gd name="T26" fmla="*/ 137 w 147"/>
              <a:gd name="T27" fmla="*/ 36 h 129"/>
              <a:gd name="T28" fmla="*/ 114 w 147"/>
              <a:gd name="T29" fmla="*/ 14 h 129"/>
              <a:gd name="T30" fmla="*/ 73 w 147"/>
              <a:gd name="T31" fmla="*/ 6 h 129"/>
              <a:gd name="T32" fmla="*/ 93 w 147"/>
              <a:gd name="T33" fmla="*/ 1 h 129"/>
              <a:gd name="T34" fmla="*/ 125 w 147"/>
              <a:gd name="T35" fmla="*/ 14 h 129"/>
              <a:gd name="T36" fmla="*/ 144 w 147"/>
              <a:gd name="T37" fmla="*/ 37 h 129"/>
              <a:gd name="T38" fmla="*/ 145 w 147"/>
              <a:gd name="T39" fmla="*/ 63 h 129"/>
              <a:gd name="T40" fmla="*/ 129 w 147"/>
              <a:gd name="T41" fmla="*/ 84 h 129"/>
              <a:gd name="T42" fmla="*/ 109 w 147"/>
              <a:gd name="T43" fmla="*/ 106 h 129"/>
              <a:gd name="T44" fmla="*/ 94 w 147"/>
              <a:gd name="T45" fmla="*/ 123 h 129"/>
              <a:gd name="T46" fmla="*/ 85 w 147"/>
              <a:gd name="T47" fmla="*/ 127 h 129"/>
              <a:gd name="T48" fmla="*/ 81 w 147"/>
              <a:gd name="T49" fmla="*/ 124 h 129"/>
              <a:gd name="T50" fmla="*/ 83 w 147"/>
              <a:gd name="T51" fmla="*/ 100 h 129"/>
              <a:gd name="T52" fmla="*/ 54 w 147"/>
              <a:gd name="T53" fmla="*/ 99 h 129"/>
              <a:gd name="T54" fmla="*/ 21 w 147"/>
              <a:gd name="T55" fmla="*/ 86 h 129"/>
              <a:gd name="T56" fmla="*/ 2 w 147"/>
              <a:gd name="T57" fmla="*/ 64 h 129"/>
              <a:gd name="T58" fmla="*/ 2 w 147"/>
              <a:gd name="T59" fmla="*/ 37 h 129"/>
              <a:gd name="T60" fmla="*/ 21 w 147"/>
              <a:gd name="T61" fmla="*/ 14 h 129"/>
              <a:gd name="T62" fmla="*/ 54 w 147"/>
              <a:gd name="T63" fmla="*/ 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29">
                <a:moveTo>
                  <a:pt x="73" y="6"/>
                </a:moveTo>
                <a:lnTo>
                  <a:pt x="52" y="8"/>
                </a:lnTo>
                <a:lnTo>
                  <a:pt x="33" y="14"/>
                </a:lnTo>
                <a:lnTo>
                  <a:pt x="18" y="24"/>
                </a:lnTo>
                <a:lnTo>
                  <a:pt x="9" y="36"/>
                </a:lnTo>
                <a:lnTo>
                  <a:pt x="5" y="50"/>
                </a:lnTo>
                <a:lnTo>
                  <a:pt x="9" y="64"/>
                </a:lnTo>
                <a:lnTo>
                  <a:pt x="18" y="76"/>
                </a:lnTo>
                <a:lnTo>
                  <a:pt x="33" y="86"/>
                </a:lnTo>
                <a:lnTo>
                  <a:pt x="52" y="92"/>
                </a:lnTo>
                <a:lnTo>
                  <a:pt x="73" y="95"/>
                </a:lnTo>
                <a:lnTo>
                  <a:pt x="80" y="95"/>
                </a:lnTo>
                <a:lnTo>
                  <a:pt x="85" y="95"/>
                </a:lnTo>
                <a:lnTo>
                  <a:pt x="89" y="94"/>
                </a:lnTo>
                <a:lnTo>
                  <a:pt x="89" y="97"/>
                </a:lnTo>
                <a:lnTo>
                  <a:pt x="90" y="108"/>
                </a:lnTo>
                <a:lnTo>
                  <a:pt x="89" y="119"/>
                </a:lnTo>
                <a:lnTo>
                  <a:pt x="94" y="115"/>
                </a:lnTo>
                <a:lnTo>
                  <a:pt x="99" y="109"/>
                </a:lnTo>
                <a:lnTo>
                  <a:pt x="105" y="100"/>
                </a:lnTo>
                <a:lnTo>
                  <a:pt x="109" y="89"/>
                </a:lnTo>
                <a:lnTo>
                  <a:pt x="109" y="88"/>
                </a:lnTo>
                <a:lnTo>
                  <a:pt x="111" y="87"/>
                </a:lnTo>
                <a:lnTo>
                  <a:pt x="123" y="81"/>
                </a:lnTo>
                <a:lnTo>
                  <a:pt x="133" y="72"/>
                </a:lnTo>
                <a:lnTo>
                  <a:pt x="138" y="61"/>
                </a:lnTo>
                <a:lnTo>
                  <a:pt x="141" y="50"/>
                </a:lnTo>
                <a:lnTo>
                  <a:pt x="137" y="36"/>
                </a:lnTo>
                <a:lnTo>
                  <a:pt x="128" y="24"/>
                </a:lnTo>
                <a:lnTo>
                  <a:pt x="114" y="14"/>
                </a:lnTo>
                <a:lnTo>
                  <a:pt x="95" y="8"/>
                </a:lnTo>
                <a:lnTo>
                  <a:pt x="73" y="6"/>
                </a:lnTo>
                <a:close/>
                <a:moveTo>
                  <a:pt x="73" y="0"/>
                </a:moveTo>
                <a:lnTo>
                  <a:pt x="93" y="1"/>
                </a:lnTo>
                <a:lnTo>
                  <a:pt x="110" y="7"/>
                </a:lnTo>
                <a:lnTo>
                  <a:pt x="125" y="14"/>
                </a:lnTo>
                <a:lnTo>
                  <a:pt x="137" y="25"/>
                </a:lnTo>
                <a:lnTo>
                  <a:pt x="144" y="37"/>
                </a:lnTo>
                <a:lnTo>
                  <a:pt x="147" y="50"/>
                </a:lnTo>
                <a:lnTo>
                  <a:pt x="145" y="63"/>
                </a:lnTo>
                <a:lnTo>
                  <a:pt x="138" y="74"/>
                </a:lnTo>
                <a:lnTo>
                  <a:pt x="129" y="84"/>
                </a:lnTo>
                <a:lnTo>
                  <a:pt x="115" y="92"/>
                </a:lnTo>
                <a:lnTo>
                  <a:pt x="109" y="106"/>
                </a:lnTo>
                <a:lnTo>
                  <a:pt x="102" y="116"/>
                </a:lnTo>
                <a:lnTo>
                  <a:pt x="94" y="123"/>
                </a:lnTo>
                <a:lnTo>
                  <a:pt x="89" y="126"/>
                </a:lnTo>
                <a:lnTo>
                  <a:pt x="85" y="127"/>
                </a:lnTo>
                <a:lnTo>
                  <a:pt x="80" y="129"/>
                </a:lnTo>
                <a:lnTo>
                  <a:pt x="81" y="124"/>
                </a:lnTo>
                <a:lnTo>
                  <a:pt x="83" y="112"/>
                </a:lnTo>
                <a:lnTo>
                  <a:pt x="83" y="100"/>
                </a:lnTo>
                <a:lnTo>
                  <a:pt x="73" y="101"/>
                </a:lnTo>
                <a:lnTo>
                  <a:pt x="54" y="99"/>
                </a:lnTo>
                <a:lnTo>
                  <a:pt x="36" y="94"/>
                </a:lnTo>
                <a:lnTo>
                  <a:pt x="21" y="86"/>
                </a:lnTo>
                <a:lnTo>
                  <a:pt x="9" y="76"/>
                </a:lnTo>
                <a:lnTo>
                  <a:pt x="2" y="64"/>
                </a:lnTo>
                <a:lnTo>
                  <a:pt x="0" y="50"/>
                </a:lnTo>
                <a:lnTo>
                  <a:pt x="2" y="37"/>
                </a:lnTo>
                <a:lnTo>
                  <a:pt x="9" y="25"/>
                </a:lnTo>
                <a:lnTo>
                  <a:pt x="21" y="14"/>
                </a:lnTo>
                <a:lnTo>
                  <a:pt x="36" y="7"/>
                </a:lnTo>
                <a:lnTo>
                  <a:pt x="54" y="1"/>
                </a:lnTo>
                <a:lnTo>
                  <a:pt x="73" y="0"/>
                </a:lnTo>
                <a:close/>
              </a:path>
            </a:pathLst>
          </a:custGeom>
          <a:solidFill>
            <a:schemeClr val="bg1"/>
          </a:solidFill>
          <a:ln w="0">
            <a:noFill/>
            <a:prstDash val="solid"/>
            <a:round/>
          </a:ln>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Rectangle 141"/>
          <p:cNvSpPr>
            <a:spLocks noChangeArrowheads="1"/>
          </p:cNvSpPr>
          <p:nvPr>
            <p:custDataLst>
              <p:tags r:id="rId13"/>
            </p:custDataLst>
          </p:nvPr>
        </p:nvSpPr>
        <p:spPr bwMode="auto">
          <a:xfrm>
            <a:off x="2199640" y="1786890"/>
            <a:ext cx="109220" cy="8890"/>
          </a:xfrm>
          <a:prstGeom prst="rect">
            <a:avLst/>
          </a:prstGeom>
          <a:solidFill>
            <a:schemeClr val="bg1"/>
          </a:solidFill>
          <a:ln w="0">
            <a:noFill/>
            <a:prstDash val="solid"/>
            <a:miter lim="800000"/>
          </a:ln>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Rectangle 142"/>
          <p:cNvSpPr>
            <a:spLocks noChangeArrowheads="1"/>
          </p:cNvSpPr>
          <p:nvPr>
            <p:custDataLst>
              <p:tags r:id="rId14"/>
            </p:custDataLst>
          </p:nvPr>
        </p:nvSpPr>
        <p:spPr bwMode="auto">
          <a:xfrm>
            <a:off x="2199640" y="1824355"/>
            <a:ext cx="109220" cy="8890"/>
          </a:xfrm>
          <a:prstGeom prst="rect">
            <a:avLst/>
          </a:prstGeom>
          <a:solidFill>
            <a:schemeClr val="bg1"/>
          </a:solidFill>
          <a:ln w="0">
            <a:noFill/>
            <a:prstDash val="solid"/>
            <a:miter lim="800000"/>
          </a:ln>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143"/>
          <p:cNvSpPr/>
          <p:nvPr>
            <p:custDataLst>
              <p:tags r:id="rId15"/>
            </p:custDataLst>
          </p:nvPr>
        </p:nvSpPr>
        <p:spPr bwMode="auto">
          <a:xfrm>
            <a:off x="1899285" y="4246880"/>
            <a:ext cx="437515" cy="303530"/>
          </a:xfrm>
          <a:custGeom>
            <a:avLst/>
            <a:gdLst>
              <a:gd name="T0" fmla="*/ 0 w 305"/>
              <a:gd name="T1" fmla="*/ 0 h 212"/>
              <a:gd name="T2" fmla="*/ 6 w 305"/>
              <a:gd name="T3" fmla="*/ 0 h 212"/>
              <a:gd name="T4" fmla="*/ 6 w 305"/>
              <a:gd name="T5" fmla="*/ 206 h 212"/>
              <a:gd name="T6" fmla="*/ 305 w 305"/>
              <a:gd name="T7" fmla="*/ 206 h 212"/>
              <a:gd name="T8" fmla="*/ 305 w 305"/>
              <a:gd name="T9" fmla="*/ 212 h 212"/>
              <a:gd name="T10" fmla="*/ 0 w 305"/>
              <a:gd name="T11" fmla="*/ 212 h 212"/>
              <a:gd name="T12" fmla="*/ 0 w 305"/>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05" h="212">
                <a:moveTo>
                  <a:pt x="0" y="0"/>
                </a:moveTo>
                <a:lnTo>
                  <a:pt x="6" y="0"/>
                </a:lnTo>
                <a:lnTo>
                  <a:pt x="6" y="206"/>
                </a:lnTo>
                <a:lnTo>
                  <a:pt x="305" y="206"/>
                </a:lnTo>
                <a:lnTo>
                  <a:pt x="305" y="212"/>
                </a:lnTo>
                <a:lnTo>
                  <a:pt x="0" y="212"/>
                </a:lnTo>
                <a:lnTo>
                  <a:pt x="0" y="0"/>
                </a:lnTo>
                <a:close/>
              </a:path>
            </a:pathLst>
          </a:custGeom>
          <a:solidFill>
            <a:schemeClr val="bg1"/>
          </a:solidFill>
          <a:ln w="0">
            <a:noFill/>
            <a:prstDash val="solid"/>
            <a:round/>
          </a:ln>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144"/>
          <p:cNvSpPr>
            <a:spLocks noEditPoints="1"/>
          </p:cNvSpPr>
          <p:nvPr>
            <p:custDataLst>
              <p:tags r:id="rId16"/>
            </p:custDataLst>
          </p:nvPr>
        </p:nvSpPr>
        <p:spPr bwMode="auto">
          <a:xfrm>
            <a:off x="1949450" y="4414520"/>
            <a:ext cx="68580" cy="111760"/>
          </a:xfrm>
          <a:custGeom>
            <a:avLst/>
            <a:gdLst>
              <a:gd name="T0" fmla="*/ 23 w 48"/>
              <a:gd name="T1" fmla="*/ 7 h 78"/>
              <a:gd name="T2" fmla="*/ 19 w 48"/>
              <a:gd name="T3" fmla="*/ 8 h 78"/>
              <a:gd name="T4" fmla="*/ 15 w 48"/>
              <a:gd name="T5" fmla="*/ 9 h 78"/>
              <a:gd name="T6" fmla="*/ 11 w 48"/>
              <a:gd name="T7" fmla="*/ 11 h 78"/>
              <a:gd name="T8" fmla="*/ 8 w 48"/>
              <a:gd name="T9" fmla="*/ 15 h 78"/>
              <a:gd name="T10" fmla="*/ 7 w 48"/>
              <a:gd name="T11" fmla="*/ 19 h 78"/>
              <a:gd name="T12" fmla="*/ 6 w 48"/>
              <a:gd name="T13" fmla="*/ 23 h 78"/>
              <a:gd name="T14" fmla="*/ 6 w 48"/>
              <a:gd name="T15" fmla="*/ 73 h 78"/>
              <a:gd name="T16" fmla="*/ 42 w 48"/>
              <a:gd name="T17" fmla="*/ 73 h 78"/>
              <a:gd name="T18" fmla="*/ 42 w 48"/>
              <a:gd name="T19" fmla="*/ 23 h 78"/>
              <a:gd name="T20" fmla="*/ 42 w 48"/>
              <a:gd name="T21" fmla="*/ 19 h 78"/>
              <a:gd name="T22" fmla="*/ 40 w 48"/>
              <a:gd name="T23" fmla="*/ 15 h 78"/>
              <a:gd name="T24" fmla="*/ 37 w 48"/>
              <a:gd name="T25" fmla="*/ 11 h 78"/>
              <a:gd name="T26" fmla="*/ 34 w 48"/>
              <a:gd name="T27" fmla="*/ 9 h 78"/>
              <a:gd name="T28" fmla="*/ 30 w 48"/>
              <a:gd name="T29" fmla="*/ 8 h 78"/>
              <a:gd name="T30" fmla="*/ 25 w 48"/>
              <a:gd name="T31" fmla="*/ 7 h 78"/>
              <a:gd name="T32" fmla="*/ 23 w 48"/>
              <a:gd name="T33" fmla="*/ 7 h 78"/>
              <a:gd name="T34" fmla="*/ 23 w 48"/>
              <a:gd name="T35" fmla="*/ 0 h 78"/>
              <a:gd name="T36" fmla="*/ 25 w 48"/>
              <a:gd name="T37" fmla="*/ 0 h 78"/>
              <a:gd name="T38" fmla="*/ 37 w 48"/>
              <a:gd name="T39" fmla="*/ 3 h 78"/>
              <a:gd name="T40" fmla="*/ 45 w 48"/>
              <a:gd name="T41" fmla="*/ 12 h 78"/>
              <a:gd name="T42" fmla="*/ 48 w 48"/>
              <a:gd name="T43" fmla="*/ 23 h 78"/>
              <a:gd name="T44" fmla="*/ 48 w 48"/>
              <a:gd name="T45" fmla="*/ 78 h 78"/>
              <a:gd name="T46" fmla="*/ 0 w 48"/>
              <a:gd name="T47" fmla="*/ 78 h 78"/>
              <a:gd name="T48" fmla="*/ 0 w 48"/>
              <a:gd name="T49" fmla="*/ 23 h 78"/>
              <a:gd name="T50" fmla="*/ 4 w 48"/>
              <a:gd name="T51" fmla="*/ 12 h 78"/>
              <a:gd name="T52" fmla="*/ 11 w 48"/>
              <a:gd name="T53" fmla="*/ 3 h 78"/>
              <a:gd name="T54" fmla="*/ 23 w 48"/>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78">
                <a:moveTo>
                  <a:pt x="23" y="7"/>
                </a:moveTo>
                <a:lnTo>
                  <a:pt x="19" y="8"/>
                </a:lnTo>
                <a:lnTo>
                  <a:pt x="15" y="9"/>
                </a:lnTo>
                <a:lnTo>
                  <a:pt x="11" y="11"/>
                </a:lnTo>
                <a:lnTo>
                  <a:pt x="8" y="15"/>
                </a:lnTo>
                <a:lnTo>
                  <a:pt x="7" y="19"/>
                </a:lnTo>
                <a:lnTo>
                  <a:pt x="6" y="23"/>
                </a:lnTo>
                <a:lnTo>
                  <a:pt x="6" y="73"/>
                </a:lnTo>
                <a:lnTo>
                  <a:pt x="42" y="73"/>
                </a:lnTo>
                <a:lnTo>
                  <a:pt x="42" y="23"/>
                </a:lnTo>
                <a:lnTo>
                  <a:pt x="42" y="19"/>
                </a:lnTo>
                <a:lnTo>
                  <a:pt x="40" y="15"/>
                </a:lnTo>
                <a:lnTo>
                  <a:pt x="37" y="11"/>
                </a:lnTo>
                <a:lnTo>
                  <a:pt x="34" y="9"/>
                </a:lnTo>
                <a:lnTo>
                  <a:pt x="30" y="8"/>
                </a:lnTo>
                <a:lnTo>
                  <a:pt x="25" y="7"/>
                </a:lnTo>
                <a:lnTo>
                  <a:pt x="23" y="7"/>
                </a:lnTo>
                <a:close/>
                <a:moveTo>
                  <a:pt x="23" y="0"/>
                </a:moveTo>
                <a:lnTo>
                  <a:pt x="25" y="0"/>
                </a:lnTo>
                <a:lnTo>
                  <a:pt x="37" y="3"/>
                </a:lnTo>
                <a:lnTo>
                  <a:pt x="45" y="12"/>
                </a:lnTo>
                <a:lnTo>
                  <a:pt x="48" y="23"/>
                </a:lnTo>
                <a:lnTo>
                  <a:pt x="48" y="78"/>
                </a:lnTo>
                <a:lnTo>
                  <a:pt x="0" y="78"/>
                </a:lnTo>
                <a:lnTo>
                  <a:pt x="0" y="23"/>
                </a:lnTo>
                <a:lnTo>
                  <a:pt x="4" y="12"/>
                </a:lnTo>
                <a:lnTo>
                  <a:pt x="11" y="3"/>
                </a:lnTo>
                <a:lnTo>
                  <a:pt x="23" y="0"/>
                </a:lnTo>
                <a:close/>
              </a:path>
            </a:pathLst>
          </a:custGeom>
          <a:solidFill>
            <a:schemeClr val="bg1"/>
          </a:solidFill>
          <a:ln w="0">
            <a:noFill/>
            <a:prstDash val="solid"/>
            <a:round/>
          </a:ln>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145"/>
          <p:cNvSpPr>
            <a:spLocks noEditPoints="1"/>
          </p:cNvSpPr>
          <p:nvPr>
            <p:custDataLst>
              <p:tags r:id="rId17"/>
            </p:custDataLst>
          </p:nvPr>
        </p:nvSpPr>
        <p:spPr bwMode="auto">
          <a:xfrm>
            <a:off x="2045335" y="4365625"/>
            <a:ext cx="67310" cy="160655"/>
          </a:xfrm>
          <a:custGeom>
            <a:avLst/>
            <a:gdLst>
              <a:gd name="T0" fmla="*/ 22 w 47"/>
              <a:gd name="T1" fmla="*/ 7 h 112"/>
              <a:gd name="T2" fmla="*/ 18 w 47"/>
              <a:gd name="T3" fmla="*/ 7 h 112"/>
              <a:gd name="T4" fmla="*/ 14 w 47"/>
              <a:gd name="T5" fmla="*/ 9 h 112"/>
              <a:gd name="T6" fmla="*/ 11 w 47"/>
              <a:gd name="T7" fmla="*/ 11 h 112"/>
              <a:gd name="T8" fmla="*/ 8 w 47"/>
              <a:gd name="T9" fmla="*/ 15 h 112"/>
              <a:gd name="T10" fmla="*/ 6 w 47"/>
              <a:gd name="T11" fmla="*/ 19 h 112"/>
              <a:gd name="T12" fmla="*/ 6 w 47"/>
              <a:gd name="T13" fmla="*/ 23 h 112"/>
              <a:gd name="T14" fmla="*/ 6 w 47"/>
              <a:gd name="T15" fmla="*/ 107 h 112"/>
              <a:gd name="T16" fmla="*/ 42 w 47"/>
              <a:gd name="T17" fmla="*/ 107 h 112"/>
              <a:gd name="T18" fmla="*/ 42 w 47"/>
              <a:gd name="T19" fmla="*/ 23 h 112"/>
              <a:gd name="T20" fmla="*/ 41 w 47"/>
              <a:gd name="T21" fmla="*/ 19 h 112"/>
              <a:gd name="T22" fmla="*/ 40 w 47"/>
              <a:gd name="T23" fmla="*/ 15 h 112"/>
              <a:gd name="T24" fmla="*/ 37 w 47"/>
              <a:gd name="T25" fmla="*/ 11 h 112"/>
              <a:gd name="T26" fmla="*/ 33 w 47"/>
              <a:gd name="T27" fmla="*/ 9 h 112"/>
              <a:gd name="T28" fmla="*/ 29 w 47"/>
              <a:gd name="T29" fmla="*/ 7 h 112"/>
              <a:gd name="T30" fmla="*/ 25 w 47"/>
              <a:gd name="T31" fmla="*/ 7 h 112"/>
              <a:gd name="T32" fmla="*/ 22 w 47"/>
              <a:gd name="T33" fmla="*/ 7 h 112"/>
              <a:gd name="T34" fmla="*/ 22 w 47"/>
              <a:gd name="T35" fmla="*/ 0 h 112"/>
              <a:gd name="T36" fmla="*/ 25 w 47"/>
              <a:gd name="T37" fmla="*/ 0 h 112"/>
              <a:gd name="T38" fmla="*/ 37 w 47"/>
              <a:gd name="T39" fmla="*/ 4 h 112"/>
              <a:gd name="T40" fmla="*/ 44 w 47"/>
              <a:gd name="T41" fmla="*/ 12 h 112"/>
              <a:gd name="T42" fmla="*/ 47 w 47"/>
              <a:gd name="T43" fmla="*/ 23 h 112"/>
              <a:gd name="T44" fmla="*/ 47 w 47"/>
              <a:gd name="T45" fmla="*/ 112 h 112"/>
              <a:gd name="T46" fmla="*/ 0 w 47"/>
              <a:gd name="T47" fmla="*/ 112 h 112"/>
              <a:gd name="T48" fmla="*/ 0 w 47"/>
              <a:gd name="T49" fmla="*/ 23 h 112"/>
              <a:gd name="T50" fmla="*/ 3 w 47"/>
              <a:gd name="T51" fmla="*/ 12 h 112"/>
              <a:gd name="T52" fmla="*/ 11 w 47"/>
              <a:gd name="T53" fmla="*/ 4 h 112"/>
              <a:gd name="T54" fmla="*/ 22 w 47"/>
              <a:gd name="T5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112">
                <a:moveTo>
                  <a:pt x="22" y="7"/>
                </a:moveTo>
                <a:lnTo>
                  <a:pt x="18" y="7"/>
                </a:lnTo>
                <a:lnTo>
                  <a:pt x="14" y="9"/>
                </a:lnTo>
                <a:lnTo>
                  <a:pt x="11" y="11"/>
                </a:lnTo>
                <a:lnTo>
                  <a:pt x="8" y="15"/>
                </a:lnTo>
                <a:lnTo>
                  <a:pt x="6" y="19"/>
                </a:lnTo>
                <a:lnTo>
                  <a:pt x="6" y="23"/>
                </a:lnTo>
                <a:lnTo>
                  <a:pt x="6" y="107"/>
                </a:lnTo>
                <a:lnTo>
                  <a:pt x="42" y="107"/>
                </a:lnTo>
                <a:lnTo>
                  <a:pt x="42" y="23"/>
                </a:lnTo>
                <a:lnTo>
                  <a:pt x="41" y="19"/>
                </a:lnTo>
                <a:lnTo>
                  <a:pt x="40" y="15"/>
                </a:lnTo>
                <a:lnTo>
                  <a:pt x="37" y="11"/>
                </a:lnTo>
                <a:lnTo>
                  <a:pt x="33" y="9"/>
                </a:lnTo>
                <a:lnTo>
                  <a:pt x="29" y="7"/>
                </a:lnTo>
                <a:lnTo>
                  <a:pt x="25" y="7"/>
                </a:lnTo>
                <a:lnTo>
                  <a:pt x="22" y="7"/>
                </a:lnTo>
                <a:close/>
                <a:moveTo>
                  <a:pt x="22" y="0"/>
                </a:moveTo>
                <a:lnTo>
                  <a:pt x="25" y="0"/>
                </a:lnTo>
                <a:lnTo>
                  <a:pt x="37" y="4"/>
                </a:lnTo>
                <a:lnTo>
                  <a:pt x="44" y="12"/>
                </a:lnTo>
                <a:lnTo>
                  <a:pt x="47" y="23"/>
                </a:lnTo>
                <a:lnTo>
                  <a:pt x="47" y="112"/>
                </a:lnTo>
                <a:lnTo>
                  <a:pt x="0" y="112"/>
                </a:lnTo>
                <a:lnTo>
                  <a:pt x="0" y="23"/>
                </a:lnTo>
                <a:lnTo>
                  <a:pt x="3" y="12"/>
                </a:lnTo>
                <a:lnTo>
                  <a:pt x="11" y="4"/>
                </a:lnTo>
                <a:lnTo>
                  <a:pt x="22" y="0"/>
                </a:lnTo>
                <a:close/>
              </a:path>
            </a:pathLst>
          </a:custGeom>
          <a:solidFill>
            <a:schemeClr val="bg1"/>
          </a:solidFill>
          <a:ln w="0">
            <a:noFill/>
            <a:prstDash val="solid"/>
            <a:round/>
          </a:ln>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146"/>
          <p:cNvSpPr>
            <a:spLocks noEditPoints="1"/>
          </p:cNvSpPr>
          <p:nvPr>
            <p:custDataLst>
              <p:tags r:id="rId18"/>
            </p:custDataLst>
          </p:nvPr>
        </p:nvSpPr>
        <p:spPr bwMode="auto">
          <a:xfrm>
            <a:off x="2141855" y="4318000"/>
            <a:ext cx="68580" cy="207645"/>
          </a:xfrm>
          <a:custGeom>
            <a:avLst/>
            <a:gdLst>
              <a:gd name="T0" fmla="*/ 22 w 48"/>
              <a:gd name="T1" fmla="*/ 6 h 145"/>
              <a:gd name="T2" fmla="*/ 17 w 48"/>
              <a:gd name="T3" fmla="*/ 6 h 145"/>
              <a:gd name="T4" fmla="*/ 14 w 48"/>
              <a:gd name="T5" fmla="*/ 8 h 145"/>
              <a:gd name="T6" fmla="*/ 11 w 48"/>
              <a:gd name="T7" fmla="*/ 11 h 145"/>
              <a:gd name="T8" fmla="*/ 8 w 48"/>
              <a:gd name="T9" fmla="*/ 14 h 145"/>
              <a:gd name="T10" fmla="*/ 6 w 48"/>
              <a:gd name="T11" fmla="*/ 18 h 145"/>
              <a:gd name="T12" fmla="*/ 5 w 48"/>
              <a:gd name="T13" fmla="*/ 23 h 145"/>
              <a:gd name="T14" fmla="*/ 5 w 48"/>
              <a:gd name="T15" fmla="*/ 140 h 145"/>
              <a:gd name="T16" fmla="*/ 41 w 48"/>
              <a:gd name="T17" fmla="*/ 140 h 145"/>
              <a:gd name="T18" fmla="*/ 41 w 48"/>
              <a:gd name="T19" fmla="*/ 23 h 145"/>
              <a:gd name="T20" fmla="*/ 40 w 48"/>
              <a:gd name="T21" fmla="*/ 18 h 145"/>
              <a:gd name="T22" fmla="*/ 39 w 48"/>
              <a:gd name="T23" fmla="*/ 14 h 145"/>
              <a:gd name="T24" fmla="*/ 36 w 48"/>
              <a:gd name="T25" fmla="*/ 11 h 145"/>
              <a:gd name="T26" fmla="*/ 33 w 48"/>
              <a:gd name="T27" fmla="*/ 8 h 145"/>
              <a:gd name="T28" fmla="*/ 29 w 48"/>
              <a:gd name="T29" fmla="*/ 6 h 145"/>
              <a:gd name="T30" fmla="*/ 25 w 48"/>
              <a:gd name="T31" fmla="*/ 6 h 145"/>
              <a:gd name="T32" fmla="*/ 22 w 48"/>
              <a:gd name="T33" fmla="*/ 6 h 145"/>
              <a:gd name="T34" fmla="*/ 22 w 48"/>
              <a:gd name="T35" fmla="*/ 0 h 145"/>
              <a:gd name="T36" fmla="*/ 25 w 48"/>
              <a:gd name="T37" fmla="*/ 0 h 145"/>
              <a:gd name="T38" fmla="*/ 36 w 48"/>
              <a:gd name="T39" fmla="*/ 3 h 145"/>
              <a:gd name="T40" fmla="*/ 44 w 48"/>
              <a:gd name="T41" fmla="*/ 12 h 145"/>
              <a:gd name="T42" fmla="*/ 48 w 48"/>
              <a:gd name="T43" fmla="*/ 23 h 145"/>
              <a:gd name="T44" fmla="*/ 48 w 48"/>
              <a:gd name="T45" fmla="*/ 145 h 145"/>
              <a:gd name="T46" fmla="*/ 0 w 48"/>
              <a:gd name="T47" fmla="*/ 145 h 145"/>
              <a:gd name="T48" fmla="*/ 0 w 48"/>
              <a:gd name="T49" fmla="*/ 23 h 145"/>
              <a:gd name="T50" fmla="*/ 2 w 48"/>
              <a:gd name="T51" fmla="*/ 12 h 145"/>
              <a:gd name="T52" fmla="*/ 11 w 48"/>
              <a:gd name="T53" fmla="*/ 3 h 145"/>
              <a:gd name="T54" fmla="*/ 22 w 48"/>
              <a:gd name="T5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145">
                <a:moveTo>
                  <a:pt x="22" y="6"/>
                </a:moveTo>
                <a:lnTo>
                  <a:pt x="17" y="6"/>
                </a:lnTo>
                <a:lnTo>
                  <a:pt x="14" y="8"/>
                </a:lnTo>
                <a:lnTo>
                  <a:pt x="11" y="11"/>
                </a:lnTo>
                <a:lnTo>
                  <a:pt x="8" y="14"/>
                </a:lnTo>
                <a:lnTo>
                  <a:pt x="6" y="18"/>
                </a:lnTo>
                <a:lnTo>
                  <a:pt x="5" y="23"/>
                </a:lnTo>
                <a:lnTo>
                  <a:pt x="5" y="140"/>
                </a:lnTo>
                <a:lnTo>
                  <a:pt x="41" y="140"/>
                </a:lnTo>
                <a:lnTo>
                  <a:pt x="41" y="23"/>
                </a:lnTo>
                <a:lnTo>
                  <a:pt x="40" y="18"/>
                </a:lnTo>
                <a:lnTo>
                  <a:pt x="39" y="14"/>
                </a:lnTo>
                <a:lnTo>
                  <a:pt x="36" y="11"/>
                </a:lnTo>
                <a:lnTo>
                  <a:pt x="33" y="8"/>
                </a:lnTo>
                <a:lnTo>
                  <a:pt x="29" y="6"/>
                </a:lnTo>
                <a:lnTo>
                  <a:pt x="25" y="6"/>
                </a:lnTo>
                <a:lnTo>
                  <a:pt x="22" y="6"/>
                </a:lnTo>
                <a:close/>
                <a:moveTo>
                  <a:pt x="22" y="0"/>
                </a:moveTo>
                <a:lnTo>
                  <a:pt x="25" y="0"/>
                </a:lnTo>
                <a:lnTo>
                  <a:pt x="36" y="3"/>
                </a:lnTo>
                <a:lnTo>
                  <a:pt x="44" y="12"/>
                </a:lnTo>
                <a:lnTo>
                  <a:pt x="48" y="23"/>
                </a:lnTo>
                <a:lnTo>
                  <a:pt x="48" y="145"/>
                </a:lnTo>
                <a:lnTo>
                  <a:pt x="0" y="145"/>
                </a:lnTo>
                <a:lnTo>
                  <a:pt x="0" y="23"/>
                </a:lnTo>
                <a:lnTo>
                  <a:pt x="2" y="12"/>
                </a:lnTo>
                <a:lnTo>
                  <a:pt x="11" y="3"/>
                </a:lnTo>
                <a:lnTo>
                  <a:pt x="22" y="0"/>
                </a:lnTo>
                <a:close/>
              </a:path>
            </a:pathLst>
          </a:custGeom>
          <a:solidFill>
            <a:schemeClr val="bg1"/>
          </a:solidFill>
          <a:ln w="0">
            <a:noFill/>
            <a:prstDash val="solid"/>
            <a:round/>
          </a:ln>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147"/>
          <p:cNvSpPr>
            <a:spLocks noEditPoints="1"/>
          </p:cNvSpPr>
          <p:nvPr>
            <p:custDataLst>
              <p:tags r:id="rId19"/>
            </p:custDataLst>
          </p:nvPr>
        </p:nvSpPr>
        <p:spPr bwMode="auto">
          <a:xfrm>
            <a:off x="2236470" y="4267835"/>
            <a:ext cx="68580" cy="257810"/>
          </a:xfrm>
          <a:custGeom>
            <a:avLst/>
            <a:gdLst>
              <a:gd name="T0" fmla="*/ 23 w 48"/>
              <a:gd name="T1" fmla="*/ 5 h 180"/>
              <a:gd name="T2" fmla="*/ 19 w 48"/>
              <a:gd name="T3" fmla="*/ 6 h 180"/>
              <a:gd name="T4" fmla="*/ 14 w 48"/>
              <a:gd name="T5" fmla="*/ 9 h 180"/>
              <a:gd name="T6" fmla="*/ 11 w 48"/>
              <a:gd name="T7" fmla="*/ 11 h 180"/>
              <a:gd name="T8" fmla="*/ 8 w 48"/>
              <a:gd name="T9" fmla="*/ 14 h 180"/>
              <a:gd name="T10" fmla="*/ 7 w 48"/>
              <a:gd name="T11" fmla="*/ 18 h 180"/>
              <a:gd name="T12" fmla="*/ 6 w 48"/>
              <a:gd name="T13" fmla="*/ 23 h 180"/>
              <a:gd name="T14" fmla="*/ 6 w 48"/>
              <a:gd name="T15" fmla="*/ 175 h 180"/>
              <a:gd name="T16" fmla="*/ 41 w 48"/>
              <a:gd name="T17" fmla="*/ 175 h 180"/>
              <a:gd name="T18" fmla="*/ 41 w 48"/>
              <a:gd name="T19" fmla="*/ 23 h 180"/>
              <a:gd name="T20" fmla="*/ 41 w 48"/>
              <a:gd name="T21" fmla="*/ 18 h 180"/>
              <a:gd name="T22" fmla="*/ 39 w 48"/>
              <a:gd name="T23" fmla="*/ 14 h 180"/>
              <a:gd name="T24" fmla="*/ 37 w 48"/>
              <a:gd name="T25" fmla="*/ 11 h 180"/>
              <a:gd name="T26" fmla="*/ 34 w 48"/>
              <a:gd name="T27" fmla="*/ 9 h 180"/>
              <a:gd name="T28" fmla="*/ 29 w 48"/>
              <a:gd name="T29" fmla="*/ 6 h 180"/>
              <a:gd name="T30" fmla="*/ 25 w 48"/>
              <a:gd name="T31" fmla="*/ 5 h 180"/>
              <a:gd name="T32" fmla="*/ 23 w 48"/>
              <a:gd name="T33" fmla="*/ 5 h 180"/>
              <a:gd name="T34" fmla="*/ 23 w 48"/>
              <a:gd name="T35" fmla="*/ 0 h 180"/>
              <a:gd name="T36" fmla="*/ 25 w 48"/>
              <a:gd name="T37" fmla="*/ 0 h 180"/>
              <a:gd name="T38" fmla="*/ 37 w 48"/>
              <a:gd name="T39" fmla="*/ 3 h 180"/>
              <a:gd name="T40" fmla="*/ 45 w 48"/>
              <a:gd name="T41" fmla="*/ 11 h 180"/>
              <a:gd name="T42" fmla="*/ 48 w 48"/>
              <a:gd name="T43" fmla="*/ 23 h 180"/>
              <a:gd name="T44" fmla="*/ 48 w 48"/>
              <a:gd name="T45" fmla="*/ 180 h 180"/>
              <a:gd name="T46" fmla="*/ 0 w 48"/>
              <a:gd name="T47" fmla="*/ 180 h 180"/>
              <a:gd name="T48" fmla="*/ 0 w 48"/>
              <a:gd name="T49" fmla="*/ 23 h 180"/>
              <a:gd name="T50" fmla="*/ 3 w 48"/>
              <a:gd name="T51" fmla="*/ 11 h 180"/>
              <a:gd name="T52" fmla="*/ 11 w 48"/>
              <a:gd name="T53" fmla="*/ 3 h 180"/>
              <a:gd name="T54" fmla="*/ 23 w 48"/>
              <a:gd name="T5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180">
                <a:moveTo>
                  <a:pt x="23" y="5"/>
                </a:moveTo>
                <a:lnTo>
                  <a:pt x="19" y="6"/>
                </a:lnTo>
                <a:lnTo>
                  <a:pt x="14" y="9"/>
                </a:lnTo>
                <a:lnTo>
                  <a:pt x="11" y="11"/>
                </a:lnTo>
                <a:lnTo>
                  <a:pt x="8" y="14"/>
                </a:lnTo>
                <a:lnTo>
                  <a:pt x="7" y="18"/>
                </a:lnTo>
                <a:lnTo>
                  <a:pt x="6" y="23"/>
                </a:lnTo>
                <a:lnTo>
                  <a:pt x="6" y="175"/>
                </a:lnTo>
                <a:lnTo>
                  <a:pt x="41" y="175"/>
                </a:lnTo>
                <a:lnTo>
                  <a:pt x="41" y="23"/>
                </a:lnTo>
                <a:lnTo>
                  <a:pt x="41" y="18"/>
                </a:lnTo>
                <a:lnTo>
                  <a:pt x="39" y="14"/>
                </a:lnTo>
                <a:lnTo>
                  <a:pt x="37" y="11"/>
                </a:lnTo>
                <a:lnTo>
                  <a:pt x="34" y="9"/>
                </a:lnTo>
                <a:lnTo>
                  <a:pt x="29" y="6"/>
                </a:lnTo>
                <a:lnTo>
                  <a:pt x="25" y="5"/>
                </a:lnTo>
                <a:lnTo>
                  <a:pt x="23" y="5"/>
                </a:lnTo>
                <a:close/>
                <a:moveTo>
                  <a:pt x="23" y="0"/>
                </a:moveTo>
                <a:lnTo>
                  <a:pt x="25" y="0"/>
                </a:lnTo>
                <a:lnTo>
                  <a:pt x="37" y="3"/>
                </a:lnTo>
                <a:lnTo>
                  <a:pt x="45" y="11"/>
                </a:lnTo>
                <a:lnTo>
                  <a:pt x="48" y="23"/>
                </a:lnTo>
                <a:lnTo>
                  <a:pt x="48" y="180"/>
                </a:lnTo>
                <a:lnTo>
                  <a:pt x="0" y="180"/>
                </a:lnTo>
                <a:lnTo>
                  <a:pt x="0" y="23"/>
                </a:lnTo>
                <a:lnTo>
                  <a:pt x="3" y="11"/>
                </a:lnTo>
                <a:lnTo>
                  <a:pt x="11" y="3"/>
                </a:lnTo>
                <a:lnTo>
                  <a:pt x="23" y="0"/>
                </a:lnTo>
                <a:close/>
              </a:path>
            </a:pathLst>
          </a:custGeom>
          <a:solidFill>
            <a:schemeClr val="bg1"/>
          </a:solidFill>
          <a:ln w="0">
            <a:noFill/>
            <a:prstDash val="solid"/>
            <a:round/>
          </a:ln>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148"/>
          <p:cNvSpPr/>
          <p:nvPr>
            <p:custDataLst>
              <p:tags r:id="rId20"/>
            </p:custDataLst>
          </p:nvPr>
        </p:nvSpPr>
        <p:spPr bwMode="auto">
          <a:xfrm>
            <a:off x="1952625" y="4220845"/>
            <a:ext cx="265430" cy="139065"/>
          </a:xfrm>
          <a:custGeom>
            <a:avLst/>
            <a:gdLst>
              <a:gd name="T0" fmla="*/ 134 w 185"/>
              <a:gd name="T1" fmla="*/ 0 h 97"/>
              <a:gd name="T2" fmla="*/ 185 w 185"/>
              <a:gd name="T3" fmla="*/ 13 h 97"/>
              <a:gd name="T4" fmla="*/ 160 w 185"/>
              <a:gd name="T5" fmla="*/ 59 h 97"/>
              <a:gd name="T6" fmla="*/ 155 w 185"/>
              <a:gd name="T7" fmla="*/ 57 h 97"/>
              <a:gd name="T8" fmla="*/ 173 w 185"/>
              <a:gd name="T9" fmla="*/ 21 h 97"/>
              <a:gd name="T10" fmla="*/ 2 w 185"/>
              <a:gd name="T11" fmla="*/ 97 h 97"/>
              <a:gd name="T12" fmla="*/ 0 w 185"/>
              <a:gd name="T13" fmla="*/ 92 h 97"/>
              <a:gd name="T14" fmla="*/ 171 w 185"/>
              <a:gd name="T15" fmla="*/ 16 h 97"/>
              <a:gd name="T16" fmla="*/ 133 w 185"/>
              <a:gd name="T17" fmla="*/ 6 h 97"/>
              <a:gd name="T18" fmla="*/ 134 w 185"/>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97">
                <a:moveTo>
                  <a:pt x="134" y="0"/>
                </a:moveTo>
                <a:lnTo>
                  <a:pt x="185" y="13"/>
                </a:lnTo>
                <a:lnTo>
                  <a:pt x="160" y="59"/>
                </a:lnTo>
                <a:lnTo>
                  <a:pt x="155" y="57"/>
                </a:lnTo>
                <a:lnTo>
                  <a:pt x="173" y="21"/>
                </a:lnTo>
                <a:lnTo>
                  <a:pt x="2" y="97"/>
                </a:lnTo>
                <a:lnTo>
                  <a:pt x="0" y="92"/>
                </a:lnTo>
                <a:lnTo>
                  <a:pt x="171" y="16"/>
                </a:lnTo>
                <a:lnTo>
                  <a:pt x="133" y="6"/>
                </a:lnTo>
                <a:lnTo>
                  <a:pt x="134" y="0"/>
                </a:lnTo>
                <a:close/>
              </a:path>
            </a:pathLst>
          </a:custGeom>
          <a:solidFill>
            <a:schemeClr val="bg1"/>
          </a:solidFill>
          <a:ln w="0">
            <a:noFill/>
            <a:prstDash val="solid"/>
            <a:round/>
          </a:ln>
        </p:spPr>
        <p:txBody>
          <a:bodyPr vert="horz" wrap="square" lIns="75288" tIns="37643" rIns="75288" bIns="37643" numCol="1" anchor="t" anchorCtr="0" compatLnSpc="1"/>
          <a:lstStyle/>
          <a:p>
            <a:pP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8" name="组合 67"/>
          <p:cNvGrpSpPr/>
          <p:nvPr/>
        </p:nvGrpSpPr>
        <p:grpSpPr>
          <a:xfrm>
            <a:off x="0" y="141605"/>
            <a:ext cx="12191365" cy="673100"/>
            <a:chOff x="0" y="223"/>
            <a:chExt cx="19199" cy="1060"/>
          </a:xfrm>
        </p:grpSpPr>
        <p:sp>
          <p:nvSpPr>
            <p:cNvPr id="65" name="矩形 64"/>
            <p:cNvSpPr/>
            <p:nvPr/>
          </p:nvSpPr>
          <p:spPr>
            <a:xfrm>
              <a:off x="0" y="223"/>
              <a:ext cx="813" cy="1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882" y="223"/>
              <a:ext cx="120" cy="1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5051" y="223"/>
              <a:ext cx="14148" cy="1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Freeform 164"/>
          <p:cNvSpPr/>
          <p:nvPr>
            <p:custDataLst>
              <p:tags r:id="rId21"/>
            </p:custDataLst>
          </p:nvPr>
        </p:nvSpPr>
        <p:spPr bwMode="auto">
          <a:xfrm>
            <a:off x="1570990" y="3990340"/>
            <a:ext cx="51435" cy="51435"/>
          </a:xfrm>
          <a:custGeom>
            <a:avLst/>
            <a:gdLst>
              <a:gd name="T0" fmla="*/ 18 w 36"/>
              <a:gd name="T1" fmla="*/ 0 h 36"/>
              <a:gd name="T2" fmla="*/ 27 w 36"/>
              <a:gd name="T3" fmla="*/ 3 h 36"/>
              <a:gd name="T4" fmla="*/ 34 w 36"/>
              <a:gd name="T5" fmla="*/ 9 h 36"/>
              <a:gd name="T6" fmla="*/ 36 w 36"/>
              <a:gd name="T7" fmla="*/ 18 h 36"/>
              <a:gd name="T8" fmla="*/ 34 w 36"/>
              <a:gd name="T9" fmla="*/ 28 h 36"/>
              <a:gd name="T10" fmla="*/ 27 w 36"/>
              <a:gd name="T11" fmla="*/ 34 h 36"/>
              <a:gd name="T12" fmla="*/ 18 w 36"/>
              <a:gd name="T13" fmla="*/ 36 h 36"/>
              <a:gd name="T14" fmla="*/ 9 w 36"/>
              <a:gd name="T15" fmla="*/ 34 h 36"/>
              <a:gd name="T16" fmla="*/ 2 w 36"/>
              <a:gd name="T17" fmla="*/ 28 h 36"/>
              <a:gd name="T18" fmla="*/ 0 w 36"/>
              <a:gd name="T19" fmla="*/ 18 h 36"/>
              <a:gd name="T20" fmla="*/ 2 w 36"/>
              <a:gd name="T21" fmla="*/ 9 h 36"/>
              <a:gd name="T22" fmla="*/ 9 w 36"/>
              <a:gd name="T23" fmla="*/ 3 h 36"/>
              <a:gd name="T24" fmla="*/ 18 w 3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8" y="0"/>
                </a:moveTo>
                <a:lnTo>
                  <a:pt x="27" y="3"/>
                </a:lnTo>
                <a:lnTo>
                  <a:pt x="34" y="9"/>
                </a:lnTo>
                <a:lnTo>
                  <a:pt x="36" y="18"/>
                </a:lnTo>
                <a:lnTo>
                  <a:pt x="34" y="28"/>
                </a:lnTo>
                <a:lnTo>
                  <a:pt x="27" y="34"/>
                </a:lnTo>
                <a:lnTo>
                  <a:pt x="18" y="36"/>
                </a:lnTo>
                <a:lnTo>
                  <a:pt x="9" y="34"/>
                </a:lnTo>
                <a:lnTo>
                  <a:pt x="2" y="28"/>
                </a:lnTo>
                <a:lnTo>
                  <a:pt x="0" y="18"/>
                </a:lnTo>
                <a:lnTo>
                  <a:pt x="2" y="9"/>
                </a:lnTo>
                <a:lnTo>
                  <a:pt x="9" y="3"/>
                </a:lnTo>
                <a:lnTo>
                  <a:pt x="18" y="0"/>
                </a:lnTo>
                <a:close/>
              </a:path>
            </a:pathLst>
          </a:custGeom>
          <a:solidFill>
            <a:schemeClr val="accent2"/>
          </a:solidFill>
          <a:ln w="0">
            <a:noFill/>
            <a:prstDash val="solid"/>
            <a:round/>
          </a:ln>
        </p:spPr>
        <p:txBody>
          <a:bodyPr vert="horz" wrap="square" lIns="75288" tIns="37643" rIns="75288" bIns="37643" numCol="1" anchor="t" anchorCtr="0" compatLnSpc="1"/>
          <a:lstStyle/>
          <a:p>
            <a:pPr>
              <a:lnSpc>
                <a:spcPct val="120000"/>
              </a:lnSpc>
            </a:pPr>
            <a:endParaRPr lang="zh-CN" altLang="en-US" sz="1515">
              <a:solidFill>
                <a:srgbClr val="00988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65"/>
          <p:cNvSpPr>
            <a:spLocks noEditPoints="1"/>
          </p:cNvSpPr>
          <p:nvPr>
            <p:custDataLst>
              <p:tags r:id="rId22"/>
            </p:custDataLst>
          </p:nvPr>
        </p:nvSpPr>
        <p:spPr bwMode="auto">
          <a:xfrm>
            <a:off x="1656715" y="4030345"/>
            <a:ext cx="48895" cy="34290"/>
          </a:xfrm>
          <a:custGeom>
            <a:avLst/>
            <a:gdLst>
              <a:gd name="T0" fmla="*/ 4 w 34"/>
              <a:gd name="T1" fmla="*/ 3 h 24"/>
              <a:gd name="T2" fmla="*/ 4 w 34"/>
              <a:gd name="T3" fmla="*/ 19 h 24"/>
              <a:gd name="T4" fmla="*/ 28 w 34"/>
              <a:gd name="T5" fmla="*/ 19 h 24"/>
              <a:gd name="T6" fmla="*/ 28 w 34"/>
              <a:gd name="T7" fmla="*/ 3 h 24"/>
              <a:gd name="T8" fmla="*/ 4 w 34"/>
              <a:gd name="T9" fmla="*/ 3 h 24"/>
              <a:gd name="T10" fmla="*/ 2 w 34"/>
              <a:gd name="T11" fmla="*/ 0 h 24"/>
              <a:gd name="T12" fmla="*/ 30 w 34"/>
              <a:gd name="T13" fmla="*/ 0 h 24"/>
              <a:gd name="T14" fmla="*/ 33 w 34"/>
              <a:gd name="T15" fmla="*/ 0 h 24"/>
              <a:gd name="T16" fmla="*/ 34 w 34"/>
              <a:gd name="T17" fmla="*/ 2 h 24"/>
              <a:gd name="T18" fmla="*/ 34 w 34"/>
              <a:gd name="T19" fmla="*/ 20 h 24"/>
              <a:gd name="T20" fmla="*/ 33 w 34"/>
              <a:gd name="T21" fmla="*/ 22 h 24"/>
              <a:gd name="T22" fmla="*/ 30 w 34"/>
              <a:gd name="T23" fmla="*/ 24 h 24"/>
              <a:gd name="T24" fmla="*/ 2 w 34"/>
              <a:gd name="T25" fmla="*/ 24 h 24"/>
              <a:gd name="T26" fmla="*/ 0 w 34"/>
              <a:gd name="T27" fmla="*/ 22 h 24"/>
              <a:gd name="T28" fmla="*/ 0 w 34"/>
              <a:gd name="T29" fmla="*/ 20 h 24"/>
              <a:gd name="T30" fmla="*/ 0 w 34"/>
              <a:gd name="T31" fmla="*/ 2 h 24"/>
              <a:gd name="T32" fmla="*/ 0 w 34"/>
              <a:gd name="T33" fmla="*/ 0 h 24"/>
              <a:gd name="T34" fmla="*/ 2 w 34"/>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24">
                <a:moveTo>
                  <a:pt x="4" y="3"/>
                </a:moveTo>
                <a:lnTo>
                  <a:pt x="4" y="19"/>
                </a:lnTo>
                <a:lnTo>
                  <a:pt x="28" y="19"/>
                </a:lnTo>
                <a:lnTo>
                  <a:pt x="28" y="3"/>
                </a:lnTo>
                <a:lnTo>
                  <a:pt x="4" y="3"/>
                </a:lnTo>
                <a:close/>
                <a:moveTo>
                  <a:pt x="2" y="0"/>
                </a:moveTo>
                <a:lnTo>
                  <a:pt x="30" y="0"/>
                </a:lnTo>
                <a:lnTo>
                  <a:pt x="33" y="0"/>
                </a:lnTo>
                <a:lnTo>
                  <a:pt x="34" y="2"/>
                </a:lnTo>
                <a:lnTo>
                  <a:pt x="34" y="20"/>
                </a:lnTo>
                <a:lnTo>
                  <a:pt x="33" y="22"/>
                </a:lnTo>
                <a:lnTo>
                  <a:pt x="30" y="24"/>
                </a:lnTo>
                <a:lnTo>
                  <a:pt x="2" y="24"/>
                </a:lnTo>
                <a:lnTo>
                  <a:pt x="0" y="22"/>
                </a:lnTo>
                <a:lnTo>
                  <a:pt x="0" y="20"/>
                </a:lnTo>
                <a:lnTo>
                  <a:pt x="0" y="2"/>
                </a:lnTo>
                <a:lnTo>
                  <a:pt x="0" y="0"/>
                </a:lnTo>
                <a:lnTo>
                  <a:pt x="2" y="0"/>
                </a:lnTo>
                <a:close/>
              </a:path>
            </a:pathLst>
          </a:custGeom>
          <a:solidFill>
            <a:schemeClr val="accent2"/>
          </a:solidFill>
          <a:ln w="0">
            <a:noFill/>
            <a:prstDash val="solid"/>
            <a:round/>
          </a:ln>
        </p:spPr>
        <p:txBody>
          <a:bodyPr vert="horz" wrap="square" lIns="75288" tIns="37643" rIns="75288" bIns="37643" numCol="1" anchor="t" anchorCtr="0" compatLnSpc="1"/>
          <a:lstStyle/>
          <a:p>
            <a:pPr>
              <a:lnSpc>
                <a:spcPct val="120000"/>
              </a:lnSpc>
            </a:pPr>
            <a:endParaRPr lang="zh-CN" altLang="en-US" sz="1515">
              <a:solidFill>
                <a:srgbClr val="00988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166"/>
          <p:cNvSpPr/>
          <p:nvPr>
            <p:custDataLst>
              <p:tags r:id="rId23"/>
            </p:custDataLst>
          </p:nvPr>
        </p:nvSpPr>
        <p:spPr bwMode="auto">
          <a:xfrm>
            <a:off x="1526540" y="4044950"/>
            <a:ext cx="184785" cy="229235"/>
          </a:xfrm>
          <a:custGeom>
            <a:avLst/>
            <a:gdLst>
              <a:gd name="T0" fmla="*/ 64 w 129"/>
              <a:gd name="T1" fmla="*/ 0 h 160"/>
              <a:gd name="T2" fmla="*/ 70 w 129"/>
              <a:gd name="T3" fmla="*/ 4 h 160"/>
              <a:gd name="T4" fmla="*/ 73 w 129"/>
              <a:gd name="T5" fmla="*/ 5 h 160"/>
              <a:gd name="T6" fmla="*/ 98 w 129"/>
              <a:gd name="T7" fmla="*/ 20 h 160"/>
              <a:gd name="T8" fmla="*/ 87 w 129"/>
              <a:gd name="T9" fmla="*/ 20 h 160"/>
              <a:gd name="T10" fmla="*/ 86 w 129"/>
              <a:gd name="T11" fmla="*/ 18 h 160"/>
              <a:gd name="T12" fmla="*/ 87 w 129"/>
              <a:gd name="T13" fmla="*/ 17 h 160"/>
              <a:gd name="T14" fmla="*/ 92 w 129"/>
              <a:gd name="T15" fmla="*/ 14 h 160"/>
              <a:gd name="T16" fmla="*/ 124 w 129"/>
              <a:gd name="T17" fmla="*/ 15 h 160"/>
              <a:gd name="T18" fmla="*/ 129 w 129"/>
              <a:gd name="T19" fmla="*/ 18 h 160"/>
              <a:gd name="T20" fmla="*/ 128 w 129"/>
              <a:gd name="T21" fmla="*/ 20 h 160"/>
              <a:gd name="T22" fmla="*/ 114 w 129"/>
              <a:gd name="T23" fmla="*/ 20 h 160"/>
              <a:gd name="T24" fmla="*/ 114 w 129"/>
              <a:gd name="T25" fmla="*/ 25 h 160"/>
              <a:gd name="T26" fmla="*/ 93 w 129"/>
              <a:gd name="T27" fmla="*/ 46 h 160"/>
              <a:gd name="T28" fmla="*/ 92 w 129"/>
              <a:gd name="T29" fmla="*/ 46 h 160"/>
              <a:gd name="T30" fmla="*/ 89 w 129"/>
              <a:gd name="T31" fmla="*/ 47 h 160"/>
              <a:gd name="T32" fmla="*/ 83 w 129"/>
              <a:gd name="T33" fmla="*/ 46 h 160"/>
              <a:gd name="T34" fmla="*/ 73 w 129"/>
              <a:gd name="T35" fmla="*/ 32 h 160"/>
              <a:gd name="T36" fmla="*/ 71 w 129"/>
              <a:gd name="T37" fmla="*/ 71 h 160"/>
              <a:gd name="T38" fmla="*/ 69 w 129"/>
              <a:gd name="T39" fmla="*/ 151 h 160"/>
              <a:gd name="T40" fmla="*/ 67 w 129"/>
              <a:gd name="T41" fmla="*/ 157 h 160"/>
              <a:gd name="T42" fmla="*/ 61 w 129"/>
              <a:gd name="T43" fmla="*/ 160 h 160"/>
              <a:gd name="T44" fmla="*/ 55 w 129"/>
              <a:gd name="T45" fmla="*/ 157 h 160"/>
              <a:gd name="T46" fmla="*/ 52 w 129"/>
              <a:gd name="T47" fmla="*/ 151 h 160"/>
              <a:gd name="T48" fmla="*/ 45 w 129"/>
              <a:gd name="T49" fmla="*/ 78 h 160"/>
              <a:gd name="T50" fmla="*/ 45 w 129"/>
              <a:gd name="T51" fmla="*/ 155 h 160"/>
              <a:gd name="T52" fmla="*/ 41 w 129"/>
              <a:gd name="T53" fmla="*/ 159 h 160"/>
              <a:gd name="T54" fmla="*/ 33 w 129"/>
              <a:gd name="T55" fmla="*/ 159 h 160"/>
              <a:gd name="T56" fmla="*/ 29 w 129"/>
              <a:gd name="T57" fmla="*/ 155 h 160"/>
              <a:gd name="T58" fmla="*/ 28 w 129"/>
              <a:gd name="T59" fmla="*/ 73 h 160"/>
              <a:gd name="T60" fmla="*/ 27 w 129"/>
              <a:gd name="T61" fmla="*/ 68 h 160"/>
              <a:gd name="T62" fmla="*/ 15 w 129"/>
              <a:gd name="T63" fmla="*/ 78 h 160"/>
              <a:gd name="T64" fmla="*/ 11 w 129"/>
              <a:gd name="T65" fmla="*/ 82 h 160"/>
              <a:gd name="T66" fmla="*/ 5 w 129"/>
              <a:gd name="T67" fmla="*/ 82 h 160"/>
              <a:gd name="T68" fmla="*/ 1 w 129"/>
              <a:gd name="T69" fmla="*/ 78 h 160"/>
              <a:gd name="T70" fmla="*/ 1 w 129"/>
              <a:gd name="T71" fmla="*/ 72 h 160"/>
              <a:gd name="T72" fmla="*/ 26 w 129"/>
              <a:gd name="T73" fmla="*/ 7 h 160"/>
              <a:gd name="T74" fmla="*/ 28 w 129"/>
              <a:gd name="T75" fmla="*/ 3 h 160"/>
              <a:gd name="T76" fmla="*/ 31 w 129"/>
              <a:gd name="T77" fmla="*/ 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9" h="160">
                <a:moveTo>
                  <a:pt x="35" y="0"/>
                </a:moveTo>
                <a:lnTo>
                  <a:pt x="64" y="0"/>
                </a:lnTo>
                <a:lnTo>
                  <a:pt x="67" y="2"/>
                </a:lnTo>
                <a:lnTo>
                  <a:pt x="70" y="4"/>
                </a:lnTo>
                <a:lnTo>
                  <a:pt x="70" y="4"/>
                </a:lnTo>
                <a:lnTo>
                  <a:pt x="73" y="5"/>
                </a:lnTo>
                <a:lnTo>
                  <a:pt x="89" y="29"/>
                </a:lnTo>
                <a:lnTo>
                  <a:pt x="98" y="20"/>
                </a:lnTo>
                <a:lnTo>
                  <a:pt x="88" y="20"/>
                </a:lnTo>
                <a:lnTo>
                  <a:pt x="87" y="20"/>
                </a:lnTo>
                <a:lnTo>
                  <a:pt x="86" y="18"/>
                </a:lnTo>
                <a:lnTo>
                  <a:pt x="86" y="18"/>
                </a:lnTo>
                <a:lnTo>
                  <a:pt x="87" y="17"/>
                </a:lnTo>
                <a:lnTo>
                  <a:pt x="87" y="17"/>
                </a:lnTo>
                <a:lnTo>
                  <a:pt x="91" y="15"/>
                </a:lnTo>
                <a:lnTo>
                  <a:pt x="92" y="14"/>
                </a:lnTo>
                <a:lnTo>
                  <a:pt x="122" y="14"/>
                </a:lnTo>
                <a:lnTo>
                  <a:pt x="124" y="15"/>
                </a:lnTo>
                <a:lnTo>
                  <a:pt x="128" y="17"/>
                </a:lnTo>
                <a:lnTo>
                  <a:pt x="129" y="18"/>
                </a:lnTo>
                <a:lnTo>
                  <a:pt x="129" y="18"/>
                </a:lnTo>
                <a:lnTo>
                  <a:pt x="128" y="20"/>
                </a:lnTo>
                <a:lnTo>
                  <a:pt x="127" y="20"/>
                </a:lnTo>
                <a:lnTo>
                  <a:pt x="114" y="20"/>
                </a:lnTo>
                <a:lnTo>
                  <a:pt x="114" y="23"/>
                </a:lnTo>
                <a:lnTo>
                  <a:pt x="114" y="25"/>
                </a:lnTo>
                <a:lnTo>
                  <a:pt x="112" y="27"/>
                </a:lnTo>
                <a:lnTo>
                  <a:pt x="93" y="46"/>
                </a:lnTo>
                <a:lnTo>
                  <a:pt x="92" y="46"/>
                </a:lnTo>
                <a:lnTo>
                  <a:pt x="92" y="46"/>
                </a:lnTo>
                <a:lnTo>
                  <a:pt x="91" y="47"/>
                </a:lnTo>
                <a:lnTo>
                  <a:pt x="89" y="47"/>
                </a:lnTo>
                <a:lnTo>
                  <a:pt x="86" y="47"/>
                </a:lnTo>
                <a:lnTo>
                  <a:pt x="83" y="46"/>
                </a:lnTo>
                <a:lnTo>
                  <a:pt x="81" y="45"/>
                </a:lnTo>
                <a:lnTo>
                  <a:pt x="73" y="32"/>
                </a:lnTo>
                <a:lnTo>
                  <a:pt x="71" y="68"/>
                </a:lnTo>
                <a:lnTo>
                  <a:pt x="71" y="71"/>
                </a:lnTo>
                <a:lnTo>
                  <a:pt x="69" y="73"/>
                </a:lnTo>
                <a:lnTo>
                  <a:pt x="69" y="151"/>
                </a:lnTo>
                <a:lnTo>
                  <a:pt x="69" y="155"/>
                </a:lnTo>
                <a:lnTo>
                  <a:pt x="67" y="157"/>
                </a:lnTo>
                <a:lnTo>
                  <a:pt x="65" y="159"/>
                </a:lnTo>
                <a:lnTo>
                  <a:pt x="61" y="160"/>
                </a:lnTo>
                <a:lnTo>
                  <a:pt x="57" y="159"/>
                </a:lnTo>
                <a:lnTo>
                  <a:pt x="55" y="157"/>
                </a:lnTo>
                <a:lnTo>
                  <a:pt x="53" y="155"/>
                </a:lnTo>
                <a:lnTo>
                  <a:pt x="52" y="151"/>
                </a:lnTo>
                <a:lnTo>
                  <a:pt x="52" y="78"/>
                </a:lnTo>
                <a:lnTo>
                  <a:pt x="45" y="78"/>
                </a:lnTo>
                <a:lnTo>
                  <a:pt x="45" y="151"/>
                </a:lnTo>
                <a:lnTo>
                  <a:pt x="45" y="155"/>
                </a:lnTo>
                <a:lnTo>
                  <a:pt x="43" y="157"/>
                </a:lnTo>
                <a:lnTo>
                  <a:pt x="41" y="159"/>
                </a:lnTo>
                <a:lnTo>
                  <a:pt x="37" y="160"/>
                </a:lnTo>
                <a:lnTo>
                  <a:pt x="33" y="159"/>
                </a:lnTo>
                <a:lnTo>
                  <a:pt x="31" y="157"/>
                </a:lnTo>
                <a:lnTo>
                  <a:pt x="29" y="155"/>
                </a:lnTo>
                <a:lnTo>
                  <a:pt x="28" y="151"/>
                </a:lnTo>
                <a:lnTo>
                  <a:pt x="28" y="73"/>
                </a:lnTo>
                <a:lnTo>
                  <a:pt x="27" y="71"/>
                </a:lnTo>
                <a:lnTo>
                  <a:pt x="27" y="68"/>
                </a:lnTo>
                <a:lnTo>
                  <a:pt x="26" y="47"/>
                </a:lnTo>
                <a:lnTo>
                  <a:pt x="15" y="78"/>
                </a:lnTo>
                <a:lnTo>
                  <a:pt x="13" y="80"/>
                </a:lnTo>
                <a:lnTo>
                  <a:pt x="11" y="82"/>
                </a:lnTo>
                <a:lnTo>
                  <a:pt x="7" y="82"/>
                </a:lnTo>
                <a:lnTo>
                  <a:pt x="5" y="82"/>
                </a:lnTo>
                <a:lnTo>
                  <a:pt x="2" y="80"/>
                </a:lnTo>
                <a:lnTo>
                  <a:pt x="1" y="78"/>
                </a:lnTo>
                <a:lnTo>
                  <a:pt x="0" y="74"/>
                </a:lnTo>
                <a:lnTo>
                  <a:pt x="1" y="72"/>
                </a:lnTo>
                <a:lnTo>
                  <a:pt x="25" y="8"/>
                </a:lnTo>
                <a:lnTo>
                  <a:pt x="26" y="7"/>
                </a:lnTo>
                <a:lnTo>
                  <a:pt x="26" y="5"/>
                </a:lnTo>
                <a:lnTo>
                  <a:pt x="28" y="3"/>
                </a:lnTo>
                <a:lnTo>
                  <a:pt x="29" y="2"/>
                </a:lnTo>
                <a:lnTo>
                  <a:pt x="31" y="2"/>
                </a:lnTo>
                <a:lnTo>
                  <a:pt x="35" y="0"/>
                </a:lnTo>
                <a:close/>
              </a:path>
            </a:pathLst>
          </a:custGeom>
          <a:solidFill>
            <a:schemeClr val="accent2"/>
          </a:solidFill>
          <a:ln w="0">
            <a:noFill/>
            <a:prstDash val="solid"/>
            <a:round/>
          </a:ln>
        </p:spPr>
        <p:txBody>
          <a:bodyPr vert="horz" wrap="square" lIns="75288" tIns="37643" rIns="75288" bIns="37643" numCol="1" anchor="t" anchorCtr="0" compatLnSpc="1"/>
          <a:lstStyle/>
          <a:p>
            <a:pPr>
              <a:lnSpc>
                <a:spcPct val="120000"/>
              </a:lnSpc>
            </a:pPr>
            <a:endParaRPr lang="zh-CN" altLang="en-US" sz="1515">
              <a:solidFill>
                <a:srgbClr val="00988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文本框 74"/>
          <p:cNvSpPr txBox="1"/>
          <p:nvPr>
            <p:custDataLst>
              <p:tags r:id="rId24"/>
            </p:custDataLst>
          </p:nvPr>
        </p:nvSpPr>
        <p:spPr>
          <a:xfrm>
            <a:off x="2785745" y="1116700"/>
            <a:ext cx="4224265" cy="534035"/>
          </a:xfrm>
          <a:prstGeom prst="rect">
            <a:avLst/>
          </a:prstGeom>
          <a:noFill/>
        </p:spPr>
        <p:txBody>
          <a:bodyPr wrap="square" rtlCol="0" anchor="ctr">
            <a:spAutoFit/>
          </a:bodyPr>
          <a:lstStyle/>
          <a:p>
            <a:pPr>
              <a:lnSpc>
                <a:spcPct val="120000"/>
              </a:lnSpc>
            </a:pPr>
            <a:r>
              <a:rPr lang="zh-CN" altLang="en-US"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rPr>
              <a:t>为什么关注开源社区</a:t>
            </a:r>
            <a:r>
              <a:rPr lang="zh-CN" altLang="en-US"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rPr>
              <a:t>？</a:t>
            </a:r>
            <a:endParaRPr lang="zh-CN" altLang="en-US"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76" name="文本框 75"/>
          <p:cNvSpPr txBox="1"/>
          <p:nvPr>
            <p:custDataLst>
              <p:tags r:id="rId25"/>
            </p:custDataLst>
          </p:nvPr>
        </p:nvSpPr>
        <p:spPr>
          <a:xfrm>
            <a:off x="2785745" y="3598387"/>
            <a:ext cx="3853981" cy="534035"/>
          </a:xfrm>
          <a:prstGeom prst="rect">
            <a:avLst/>
          </a:prstGeom>
          <a:noFill/>
        </p:spPr>
        <p:txBody>
          <a:bodyPr wrap="square" rtlCol="0" anchor="t">
            <a:spAutoFit/>
          </a:bodyPr>
          <a:lstStyle/>
          <a:p>
            <a:pPr>
              <a:lnSpc>
                <a:spcPct val="120000"/>
              </a:lnSpc>
            </a:pPr>
            <a:r>
              <a:rPr lang="zh-CN" altLang="en-US" b="1" dirty="0">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为什么关注时间维度</a:t>
            </a:r>
            <a:r>
              <a:rPr lang="zh-CN" altLang="en-US" sz="2400" b="1" dirty="0">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dirty="0">
              <a:solidFill>
                <a:schemeClr val="tx1">
                  <a:lumMod val="75000"/>
                  <a:lumOff val="25000"/>
                </a:schemeClr>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7" name="文本框 76"/>
          <p:cNvSpPr txBox="1"/>
          <p:nvPr/>
        </p:nvSpPr>
        <p:spPr>
          <a:xfrm>
            <a:off x="909955" y="141605"/>
            <a:ext cx="2297430" cy="673735"/>
          </a:xfrm>
          <a:prstGeom prst="rect">
            <a:avLst/>
          </a:prstGeom>
          <a:noFill/>
        </p:spPr>
        <p:txBody>
          <a:bodyPr wrap="square" rtlCol="0" anchor="ctr">
            <a:noAutofit/>
          </a:bodyPr>
          <a:lstStyle/>
          <a:p>
            <a:pPr>
              <a:lnSpc>
                <a:spcPct val="120000"/>
              </a:lnSpc>
            </a:pPr>
            <a:r>
              <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项目背景</a:t>
            </a:r>
            <a:endPar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sp>
        <p:nvSpPr>
          <p:cNvPr id="78" name="文本框 77"/>
          <p:cNvSpPr txBox="1"/>
          <p:nvPr/>
        </p:nvSpPr>
        <p:spPr>
          <a:xfrm>
            <a:off x="9916795" y="383540"/>
            <a:ext cx="1314450" cy="423545"/>
          </a:xfrm>
          <a:prstGeom prst="rect">
            <a:avLst/>
          </a:prstGeom>
          <a:noFill/>
        </p:spPr>
        <p:txBody>
          <a:bodyPr wrap="square" rtlCol="0" anchor="ctr">
            <a:spAutoFit/>
          </a:bodyPr>
          <a:lstStyle/>
          <a:p>
            <a:pPr>
              <a:lnSpc>
                <a:spcPct val="120000"/>
              </a:lnSpc>
            </a:pPr>
            <a:r>
              <a:rPr lang="zh-CN" altLang="en-US" dirty="0">
                <a:solidFill>
                  <a:schemeClr val="bg2"/>
                </a:solidFill>
                <a:effectLst>
                  <a:innerShdw blurRad="63500" dist="50800" dir="13500000">
                    <a:srgbClr val="000000">
                      <a:alpha val="50000"/>
                    </a:srgbClr>
                  </a:innerShdw>
                </a:effectLst>
              </a:rPr>
              <a:t>两个关注</a:t>
            </a:r>
            <a:endParaRPr lang="zh-CN" altLang="en-US" dirty="0">
              <a:solidFill>
                <a:schemeClr val="bg2"/>
              </a:solidFill>
              <a:effectLst>
                <a:innerShdw blurRad="63500" dist="50800" dir="13500000">
                  <a:srgbClr val="000000">
                    <a:alpha val="50000"/>
                  </a:srgbClr>
                </a:innerShdw>
              </a:effectLst>
            </a:endParaRPr>
          </a:p>
        </p:txBody>
      </p:sp>
      <p:sp>
        <p:nvSpPr>
          <p:cNvPr id="79" name="文本框 78"/>
          <p:cNvSpPr txBox="1"/>
          <p:nvPr>
            <p:custDataLst>
              <p:tags r:id="rId26"/>
            </p:custDataLst>
          </p:nvPr>
        </p:nvSpPr>
        <p:spPr>
          <a:xfrm>
            <a:off x="3907155" y="1582609"/>
            <a:ext cx="6544310" cy="2098271"/>
          </a:xfrm>
          <a:prstGeom prst="rect">
            <a:avLst/>
          </a:prstGeom>
          <a:noFill/>
        </p:spPr>
        <p:txBody>
          <a:bodyPr wrap="square" rtlCol="0" anchor="ctr">
            <a:noAutofit/>
          </a:bodyPr>
          <a:lstStyle/>
          <a:p>
            <a:pPr marL="285750" indent="-285750">
              <a:lnSpc>
                <a:spcPct val="120000"/>
              </a:lnSpc>
              <a:buFont typeface="Wingdings" panose="05000000000000000000" charset="0"/>
              <a:buChar char="u"/>
            </a:pP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核心作用：</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endParaRPr>
          </a:p>
          <a:p>
            <a:pPr lvl="1" indent="0">
              <a:lnSpc>
                <a:spcPct val="120000"/>
              </a:lnSpc>
              <a:buFont typeface="+mj-lt"/>
              <a:buNone/>
            </a:pP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开源社区是技术创新、协作与分享的中心。</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endParaRPr>
          </a:p>
          <a:p>
            <a:pPr lvl="1" indent="0">
              <a:lnSpc>
                <a:spcPct val="120000"/>
              </a:lnSpc>
              <a:buFont typeface="+mj-lt"/>
              <a:buNone/>
            </a:pP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全球大量的技术项目（操作系统、人工智能库等）依赖开源生态。</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endParaRPr>
          </a:p>
          <a:p>
            <a:pPr marL="285750" indent="-285750">
              <a:lnSpc>
                <a:spcPct val="120000"/>
              </a:lnSpc>
              <a:buFont typeface="Wingdings" panose="05000000000000000000" charset="0"/>
              <a:buChar char="u"/>
            </a:pPr>
            <a:endParaRPr lang="zh-CN" altLang="en-US" sz="1400" dirty="0">
              <a:solidFill>
                <a:schemeClr val="tx1">
                  <a:lumMod val="75000"/>
                  <a:lumOff val="25000"/>
                </a:schemeClr>
              </a:solidFill>
              <a:latin typeface="宋体" panose="02010600030101010101" pitchFamily="2" charset="-122"/>
              <a:ea typeface="宋体" panose="02010600030101010101" pitchFamily="2" charset="-122"/>
            </a:endParaRPr>
          </a:p>
          <a:p>
            <a:pPr marL="285750" indent="-285750">
              <a:lnSpc>
                <a:spcPct val="120000"/>
              </a:lnSpc>
              <a:buFont typeface="Wingdings" panose="05000000000000000000" charset="0"/>
              <a:buChar char="u"/>
            </a:pP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社区治理的需求：</a:t>
            </a:r>
            <a:endParaRPr lang="en-US" altLang="zh-CN" sz="1400" dirty="0">
              <a:solidFill>
                <a:schemeClr val="tx1">
                  <a:lumMod val="75000"/>
                  <a:lumOff val="25000"/>
                </a:schemeClr>
              </a:solidFill>
              <a:latin typeface="宋体" panose="02010600030101010101" pitchFamily="2" charset="-122"/>
              <a:ea typeface="宋体" panose="02010600030101010101" pitchFamily="2" charset="-122"/>
            </a:endParaRPr>
          </a:p>
          <a:p>
            <a:pPr lvl="1">
              <a:lnSpc>
                <a:spcPct val="120000"/>
              </a:lnSpc>
            </a:pP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开源社区治理不仅包括代码质量的管理，还涵盖开发者行为的激励、社区活跃度的维持以及技术趋势的判断。</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81" name="文本框 80"/>
          <p:cNvSpPr txBox="1"/>
          <p:nvPr>
            <p:custDataLst>
              <p:tags r:id="rId27"/>
            </p:custDataLst>
          </p:nvPr>
        </p:nvSpPr>
        <p:spPr>
          <a:xfrm>
            <a:off x="3907155" y="4246884"/>
            <a:ext cx="6543650" cy="2828277"/>
          </a:xfrm>
          <a:prstGeom prst="rect">
            <a:avLst/>
          </a:prstGeom>
          <a:noFill/>
        </p:spPr>
        <p:txBody>
          <a:bodyPr wrap="square" rtlCol="0" anchor="t">
            <a:noAutofit/>
          </a:bodyPr>
          <a:lstStyle/>
          <a:p>
            <a:pPr marL="285750" indent="-285750">
              <a:lnSpc>
                <a:spcPct val="120000"/>
              </a:lnSpc>
              <a:buFont typeface="Wingdings" panose="05000000000000000000" charset="0"/>
              <a:buChar char="u"/>
            </a:pP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开源社区是动态系统，其行为和趋势不断随时间变化。</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endParaRPr>
          </a:p>
          <a:p>
            <a:pPr marL="285750" indent="-285750">
              <a:lnSpc>
                <a:spcPct val="120000"/>
              </a:lnSpc>
              <a:buFont typeface="Wingdings" panose="05000000000000000000" charset="0"/>
              <a:buChar char="u"/>
            </a:pP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时间维度能够揭示以下关键信息：</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endParaRPr>
          </a:p>
          <a:p>
            <a:pPr lvl="1" indent="0">
              <a:lnSpc>
                <a:spcPct val="120000"/>
              </a:lnSpc>
              <a:buFont typeface="+mj-lt"/>
              <a:buNone/>
            </a:pPr>
            <a:r>
              <a:rPr lang="zh-CN" altLang="en-US" sz="1400" b="1" dirty="0">
                <a:solidFill>
                  <a:schemeClr val="tx1">
                    <a:lumMod val="75000"/>
                    <a:lumOff val="25000"/>
                  </a:schemeClr>
                </a:solidFill>
                <a:latin typeface="宋体" panose="02010600030101010101" pitchFamily="2" charset="-122"/>
                <a:ea typeface="宋体" panose="02010600030101010101" pitchFamily="2" charset="-122"/>
              </a:rPr>
              <a:t>活动节奏</a:t>
            </a: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a:t>
            </a:r>
            <a:r>
              <a:rPr lang="en-US" altLang="zh-CN" sz="1400" dirty="0">
                <a:solidFill>
                  <a:schemeClr val="tx1">
                    <a:lumMod val="75000"/>
                    <a:lumOff val="25000"/>
                  </a:schemeClr>
                </a:solidFill>
                <a:latin typeface="宋体" panose="02010600030101010101" pitchFamily="2" charset="-122"/>
                <a:ea typeface="宋体" panose="02010600030101010101" pitchFamily="2" charset="-122"/>
              </a:rPr>
              <a:t> </a:t>
            </a: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不同时期的</a:t>
            </a:r>
            <a:r>
              <a:rPr lang="en-US" altLang="zh-CN" sz="1400" dirty="0">
                <a:solidFill>
                  <a:schemeClr val="tx1">
                    <a:lumMod val="75000"/>
                    <a:lumOff val="25000"/>
                  </a:schemeClr>
                </a:solidFill>
                <a:latin typeface="宋体" panose="02010600030101010101" pitchFamily="2" charset="-122"/>
                <a:ea typeface="宋体" panose="02010600030101010101" pitchFamily="2" charset="-122"/>
              </a:rPr>
              <a:t> PR</a:t>
            </a: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a:t>
            </a:r>
            <a:r>
              <a:rPr lang="en-US" altLang="zh-CN" sz="1400" dirty="0">
                <a:solidFill>
                  <a:schemeClr val="tx1">
                    <a:lumMod val="75000"/>
                    <a:lumOff val="25000"/>
                  </a:schemeClr>
                </a:solidFill>
                <a:latin typeface="宋体" panose="02010600030101010101" pitchFamily="2" charset="-122"/>
                <a:ea typeface="宋体" panose="02010600030101010101" pitchFamily="2" charset="-122"/>
              </a:rPr>
              <a:t>Issue</a:t>
            </a: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a:t>
            </a:r>
            <a:r>
              <a:rPr lang="en-US" altLang="zh-CN" sz="1400" dirty="0">
                <a:solidFill>
                  <a:schemeClr val="tx1">
                    <a:lumMod val="75000"/>
                    <a:lumOff val="25000"/>
                  </a:schemeClr>
                </a:solidFill>
                <a:latin typeface="宋体" panose="02010600030101010101" pitchFamily="2" charset="-122"/>
                <a:ea typeface="宋体" panose="02010600030101010101" pitchFamily="2" charset="-122"/>
              </a:rPr>
              <a:t>Commit </a:t>
            </a: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活跃度高峰。</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endParaRPr>
          </a:p>
          <a:p>
            <a:pPr lvl="1" indent="0">
              <a:lnSpc>
                <a:spcPct val="120000"/>
              </a:lnSpc>
              <a:buFont typeface="+mj-lt"/>
              <a:buNone/>
            </a:pPr>
            <a:r>
              <a:rPr lang="zh-CN" altLang="en-US" sz="1400" b="1" dirty="0">
                <a:solidFill>
                  <a:schemeClr val="tx1">
                    <a:lumMod val="75000"/>
                    <a:lumOff val="25000"/>
                  </a:schemeClr>
                </a:solidFill>
                <a:latin typeface="宋体" panose="02010600030101010101" pitchFamily="2" charset="-122"/>
                <a:ea typeface="宋体" panose="02010600030101010101" pitchFamily="2" charset="-122"/>
              </a:rPr>
              <a:t>行为模式</a:t>
            </a: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a:t>
            </a:r>
            <a:r>
              <a:rPr lang="en-US" altLang="zh-CN" sz="1400" dirty="0">
                <a:solidFill>
                  <a:schemeClr val="tx1">
                    <a:lumMod val="75000"/>
                    <a:lumOff val="25000"/>
                  </a:schemeClr>
                </a:solidFill>
                <a:latin typeface="宋体" panose="02010600030101010101" pitchFamily="2" charset="-122"/>
                <a:ea typeface="宋体" panose="02010600030101010101" pitchFamily="2" charset="-122"/>
              </a:rPr>
              <a:t> </a:t>
            </a: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开发者的长期贡献趋势。</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endParaRPr>
          </a:p>
          <a:p>
            <a:pPr lvl="1" indent="0">
              <a:lnSpc>
                <a:spcPct val="120000"/>
              </a:lnSpc>
              <a:buFont typeface="+mj-lt"/>
              <a:buNone/>
            </a:pPr>
            <a:r>
              <a:rPr lang="zh-CN" altLang="en-US" sz="1400" b="1" dirty="0">
                <a:solidFill>
                  <a:schemeClr val="tx1">
                    <a:lumMod val="75000"/>
                    <a:lumOff val="25000"/>
                  </a:schemeClr>
                </a:solidFill>
                <a:latin typeface="宋体" panose="02010600030101010101" pitchFamily="2" charset="-122"/>
                <a:ea typeface="宋体" panose="02010600030101010101" pitchFamily="2" charset="-122"/>
              </a:rPr>
              <a:t>变化规律</a:t>
            </a: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a:t>
            </a:r>
            <a:r>
              <a:rPr lang="en-US" altLang="zh-CN" sz="1400" dirty="0">
                <a:solidFill>
                  <a:schemeClr val="tx1">
                    <a:lumMod val="75000"/>
                    <a:lumOff val="25000"/>
                  </a:schemeClr>
                </a:solidFill>
                <a:latin typeface="宋体" panose="02010600030101010101" pitchFamily="2" charset="-122"/>
                <a:ea typeface="宋体" panose="02010600030101010101" pitchFamily="2" charset="-122"/>
              </a:rPr>
              <a:t> </a:t>
            </a: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项目生命周期的活跃与衰退阶段。</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endParaRPr>
          </a:p>
          <a:p>
            <a:pPr lvl="1" indent="0">
              <a:lnSpc>
                <a:spcPct val="120000"/>
              </a:lnSpc>
              <a:buFont typeface="+mj-lt"/>
              <a:buNone/>
            </a:pPr>
            <a:endParaRPr lang="zh-CN" altLang="en-US" sz="1400" dirty="0">
              <a:solidFill>
                <a:schemeClr val="tx1">
                  <a:lumMod val="75000"/>
                  <a:lumOff val="25000"/>
                </a:schemeClr>
              </a:solidFill>
              <a:latin typeface="宋体" panose="02010600030101010101" pitchFamily="2" charset="-122"/>
              <a:ea typeface="宋体" panose="02010600030101010101" pitchFamily="2" charset="-122"/>
              <a:sym typeface="+mn-ea"/>
            </a:endParaRPr>
          </a:p>
          <a:p>
            <a:pPr marL="285750" lvl="0" indent="-285750">
              <a:lnSpc>
                <a:spcPct val="120000"/>
              </a:lnSpc>
              <a:buFont typeface="Wingdings" panose="05000000000000000000" charset="0"/>
              <a:buChar char="u"/>
            </a:pPr>
            <a:r>
              <a:rPr lang="zh-CN" altLang="en-US" sz="1400" dirty="0">
                <a:solidFill>
                  <a:schemeClr val="tx1">
                    <a:lumMod val="75000"/>
                    <a:lumOff val="25000"/>
                  </a:schemeClr>
                </a:solidFill>
                <a:latin typeface="宋体" panose="02010600030101010101" pitchFamily="2" charset="-122"/>
                <a:ea typeface="宋体" panose="02010600030101010101" pitchFamily="2" charset="-122"/>
                <a:sym typeface="+mn-ea"/>
              </a:rPr>
              <a:t>时间序列分析的优势：</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sym typeface="+mn-ea"/>
            </a:endParaRPr>
          </a:p>
          <a:p>
            <a:pPr lvl="1" indent="0">
              <a:lnSpc>
                <a:spcPct val="120000"/>
              </a:lnSpc>
              <a:buFont typeface="+mj-lt"/>
              <a:buNone/>
            </a:pPr>
            <a:r>
              <a:rPr lang="zh-CN" altLang="en-US" sz="1400" dirty="0">
                <a:solidFill>
                  <a:schemeClr val="tx1">
                    <a:lumMod val="75000"/>
                    <a:lumOff val="25000"/>
                  </a:schemeClr>
                </a:solidFill>
                <a:latin typeface="宋体" panose="02010600030101010101" pitchFamily="2" charset="-122"/>
                <a:ea typeface="宋体" panose="02010600030101010101" pitchFamily="2" charset="-122"/>
                <a:sym typeface="+mn-ea"/>
              </a:rPr>
              <a:t>帮助社区管理者和项目所有者更好地理解历史动态，预测未来趋势。</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sym typeface="+mn-ea"/>
            </a:endParaRPr>
          </a:p>
          <a:p>
            <a:pPr lvl="1" indent="0">
              <a:lnSpc>
                <a:spcPct val="120000"/>
              </a:lnSpc>
              <a:buFont typeface="+mj-lt"/>
              <a:buNone/>
            </a:pPr>
            <a:r>
              <a:rPr lang="zh-CN" altLang="en-US" sz="1400" dirty="0">
                <a:solidFill>
                  <a:schemeClr val="tx1">
                    <a:lumMod val="75000"/>
                    <a:lumOff val="25000"/>
                  </a:schemeClr>
                </a:solidFill>
                <a:latin typeface="宋体" panose="02010600030101010101" pitchFamily="2" charset="-122"/>
                <a:ea typeface="宋体" panose="02010600030101010101" pitchFamily="2" charset="-122"/>
                <a:sym typeface="+mn-ea"/>
              </a:rPr>
              <a:t>通过分析社区行为随时间的变化，发现异常或潜在风险（如开发者流失）。</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sym typeface="+mn-ea"/>
            </a:endParaRPr>
          </a:p>
          <a:p>
            <a:pPr lvl="1" indent="0">
              <a:lnSpc>
                <a:spcPct val="120000"/>
              </a:lnSpc>
              <a:buFont typeface="+mj-lt"/>
              <a:buNone/>
            </a:pPr>
            <a:endParaRPr lang="zh-CN" altLang="en-US" sz="1400" dirty="0">
              <a:solidFill>
                <a:schemeClr val="tx1">
                  <a:lumMod val="75000"/>
                  <a:lumOff val="25000"/>
                </a:schemeClr>
              </a:solidFill>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left)">
                                      <p:cBhvr>
                                        <p:cTn id="8" dur="500"/>
                                        <p:tgtEl>
                                          <p:spTgt spid="2"/>
                                        </p:tgtEl>
                                      </p:cBhvr>
                                    </p:animEffect>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blinds(horizontal)">
                                      <p:cBhvr>
                                        <p:cTn id="12" dur="500"/>
                                        <p:tgtEl>
                                          <p:spTgt spid="7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blinds(horizontal)">
                                      <p:cBhvr>
                                        <p:cTn id="15" dur="500"/>
                                        <p:tgtEl>
                                          <p:spTgt spid="7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blinds(horizontal)">
                                      <p:cBhvr>
                                        <p:cTn id="18" dur="500"/>
                                        <p:tgtEl>
                                          <p:spTgt spid="7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blinds(horizontal)">
                                      <p:cBhvr>
                                        <p:cTn id="23" dur="500"/>
                                        <p:tgtEl>
                                          <p:spTgt spid="7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blinds(horizontal)">
                                      <p:cBhvr>
                                        <p:cTn id="2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ldLvl="0" animBg="1"/>
      <p:bldP spid="2" grpId="0" bldLvl="0" animBg="1"/>
      <p:bldP spid="75" grpId="0"/>
      <p:bldP spid="76" grpId="0"/>
      <p:bldP spid="79" grpId="0"/>
      <p:bldP spid="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饼状 41"/>
          <p:cNvSpPr/>
          <p:nvPr>
            <p:custDataLst>
              <p:tags r:id="rId1"/>
            </p:custDataLst>
          </p:nvPr>
        </p:nvSpPr>
        <p:spPr>
          <a:xfrm>
            <a:off x="677632" y="1821035"/>
            <a:ext cx="548610" cy="548610"/>
          </a:xfrm>
          <a:prstGeom prst="pie">
            <a:avLst>
              <a:gd name="adj1" fmla="val 6587927"/>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b="1">
              <a:solidFill>
                <a:schemeClr val="bg1"/>
              </a:solidFill>
              <a:latin typeface="Agency FB" panose="020B0503020202020204" pitchFamily="34" charset="0"/>
              <a:sym typeface="Arial" panose="020B0604020202020204" pitchFamily="34" charset="0"/>
            </a:endParaRPr>
          </a:p>
        </p:txBody>
      </p:sp>
      <p:sp>
        <p:nvSpPr>
          <p:cNvPr id="3" name="PA_饼状 42"/>
          <p:cNvSpPr/>
          <p:nvPr>
            <p:custDataLst>
              <p:tags r:id="rId2"/>
            </p:custDataLst>
          </p:nvPr>
        </p:nvSpPr>
        <p:spPr>
          <a:xfrm>
            <a:off x="7285270" y="1821007"/>
            <a:ext cx="548610" cy="548610"/>
          </a:xfrm>
          <a:prstGeom prst="pie">
            <a:avLst>
              <a:gd name="adj1" fmla="val 20384371"/>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b="1">
              <a:solidFill>
                <a:schemeClr val="bg1"/>
              </a:solidFill>
              <a:latin typeface="Agency FB" panose="020B0503020202020204" pitchFamily="34" charset="0"/>
              <a:sym typeface="Arial" panose="020B0604020202020204" pitchFamily="34" charset="0"/>
            </a:endParaRPr>
          </a:p>
        </p:txBody>
      </p:sp>
      <p:sp>
        <p:nvSpPr>
          <p:cNvPr id="4" name="PA_饼状 43"/>
          <p:cNvSpPr/>
          <p:nvPr>
            <p:custDataLst>
              <p:tags r:id="rId3"/>
            </p:custDataLst>
          </p:nvPr>
        </p:nvSpPr>
        <p:spPr>
          <a:xfrm>
            <a:off x="7338610" y="4097742"/>
            <a:ext cx="548610" cy="548610"/>
          </a:xfrm>
          <a:prstGeom prst="pie">
            <a:avLst>
              <a:gd name="adj1" fmla="val 4000316"/>
              <a:gd name="adj2" fmla="val 1620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b="1">
              <a:solidFill>
                <a:schemeClr val="bg1"/>
              </a:solidFill>
              <a:latin typeface="Agency FB" panose="020B0503020202020204" pitchFamily="34" charset="0"/>
              <a:sym typeface="Arial" panose="020B0604020202020204" pitchFamily="34" charset="0"/>
            </a:endParaRPr>
          </a:p>
        </p:txBody>
      </p:sp>
      <p:sp>
        <p:nvSpPr>
          <p:cNvPr id="5" name="PA_饼状 44"/>
          <p:cNvSpPr/>
          <p:nvPr>
            <p:custDataLst>
              <p:tags r:id="rId4"/>
            </p:custDataLst>
          </p:nvPr>
        </p:nvSpPr>
        <p:spPr>
          <a:xfrm>
            <a:off x="623975" y="4097714"/>
            <a:ext cx="548610" cy="548610"/>
          </a:xfrm>
          <a:prstGeom prst="pie">
            <a:avLst>
              <a:gd name="adj1" fmla="val 6078594"/>
              <a:gd name="adj2" fmla="val 1620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b="1">
              <a:solidFill>
                <a:schemeClr val="bg1"/>
              </a:solidFill>
              <a:latin typeface="Agency FB" panose="020B0503020202020204" pitchFamily="34" charset="0"/>
              <a:sym typeface="Arial" panose="020B0604020202020204" pitchFamily="34" charset="0"/>
            </a:endParaRPr>
          </a:p>
        </p:txBody>
      </p:sp>
      <p:sp>
        <p:nvSpPr>
          <p:cNvPr id="14" name="PA_椭圆 22"/>
          <p:cNvSpPr/>
          <p:nvPr>
            <p:custDataLst>
              <p:tags r:id="rId5"/>
            </p:custDataLst>
          </p:nvPr>
        </p:nvSpPr>
        <p:spPr>
          <a:xfrm>
            <a:off x="724258" y="1868006"/>
            <a:ext cx="448288" cy="44828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sz="1895" b="1" dirty="0">
                <a:solidFill>
                  <a:schemeClr val="bg1"/>
                </a:solidFill>
                <a:latin typeface="Agency FB" panose="020B0503020202020204" pitchFamily="34" charset="0"/>
                <a:cs typeface="+mn-ea"/>
                <a:sym typeface="Arial" panose="020B0604020202020204" pitchFamily="34" charset="0"/>
              </a:rPr>
              <a:t>1</a:t>
            </a:r>
            <a:endParaRPr lang="en-US" sz="1895" b="1" dirty="0">
              <a:solidFill>
                <a:schemeClr val="bg1"/>
              </a:solidFill>
              <a:latin typeface="Agency FB" panose="020B0503020202020204" pitchFamily="34" charset="0"/>
              <a:cs typeface="+mn-ea"/>
              <a:sym typeface="Arial" panose="020B0604020202020204" pitchFamily="34" charset="0"/>
            </a:endParaRPr>
          </a:p>
        </p:txBody>
      </p:sp>
      <p:sp>
        <p:nvSpPr>
          <p:cNvPr id="15" name="PA_椭圆 32"/>
          <p:cNvSpPr/>
          <p:nvPr>
            <p:custDataLst>
              <p:tags r:id="rId6"/>
            </p:custDataLst>
          </p:nvPr>
        </p:nvSpPr>
        <p:spPr>
          <a:xfrm>
            <a:off x="670946" y="4148581"/>
            <a:ext cx="448288" cy="4482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1895" b="1" dirty="0">
                <a:solidFill>
                  <a:schemeClr val="bg1"/>
                </a:solidFill>
                <a:latin typeface="Agency FB" panose="020B0503020202020204" pitchFamily="34" charset="0"/>
              </a:rPr>
              <a:t>3</a:t>
            </a:r>
            <a:endParaRPr lang="en-US" altLang="zh-CN" sz="1895" b="1" dirty="0">
              <a:solidFill>
                <a:schemeClr val="bg1"/>
              </a:solidFill>
              <a:latin typeface="Agency FB" panose="020B0503020202020204" pitchFamily="34" charset="0"/>
            </a:endParaRPr>
          </a:p>
        </p:txBody>
      </p:sp>
      <p:sp>
        <p:nvSpPr>
          <p:cNvPr id="16" name="PA_椭圆 35"/>
          <p:cNvSpPr/>
          <p:nvPr>
            <p:custDataLst>
              <p:tags r:id="rId7"/>
            </p:custDataLst>
          </p:nvPr>
        </p:nvSpPr>
        <p:spPr>
          <a:xfrm>
            <a:off x="7385580" y="4146660"/>
            <a:ext cx="448288" cy="4482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1895" b="1" dirty="0">
                <a:solidFill>
                  <a:schemeClr val="bg1"/>
                </a:solidFill>
                <a:latin typeface="Agency FB" panose="020B0503020202020204" pitchFamily="34" charset="0"/>
                <a:cs typeface="+mn-ea"/>
                <a:sym typeface="Arial" panose="020B0604020202020204" pitchFamily="34" charset="0"/>
              </a:rPr>
              <a:t>4</a:t>
            </a:r>
            <a:endParaRPr lang="en-US" sz="1895" b="1" dirty="0">
              <a:solidFill>
                <a:schemeClr val="bg1"/>
              </a:solidFill>
              <a:latin typeface="Agency FB" panose="020B0503020202020204" pitchFamily="34" charset="0"/>
              <a:cs typeface="+mn-ea"/>
              <a:sym typeface="Arial" panose="020B0604020202020204" pitchFamily="34" charset="0"/>
            </a:endParaRPr>
          </a:p>
        </p:txBody>
      </p:sp>
      <p:sp>
        <p:nvSpPr>
          <p:cNvPr id="17" name="PA_椭圆 38"/>
          <p:cNvSpPr/>
          <p:nvPr>
            <p:custDataLst>
              <p:tags r:id="rId8"/>
            </p:custDataLst>
          </p:nvPr>
        </p:nvSpPr>
        <p:spPr>
          <a:xfrm>
            <a:off x="7332240" y="1867977"/>
            <a:ext cx="448288" cy="4482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sz="1895" b="1" dirty="0">
                <a:solidFill>
                  <a:schemeClr val="bg1"/>
                </a:solidFill>
                <a:latin typeface="Agency FB" panose="020B0503020202020204" pitchFamily="34" charset="0"/>
                <a:cs typeface="+mn-ea"/>
                <a:sym typeface="Arial" panose="020B0604020202020204" pitchFamily="34" charset="0"/>
              </a:rPr>
              <a:t>2</a:t>
            </a:r>
            <a:endParaRPr lang="en-US" sz="1895" b="1" dirty="0">
              <a:solidFill>
                <a:schemeClr val="bg1"/>
              </a:solidFill>
              <a:latin typeface="Agency FB" panose="020B0503020202020204" pitchFamily="34" charset="0"/>
              <a:cs typeface="+mn-ea"/>
              <a:sym typeface="Arial" panose="020B0604020202020204" pitchFamily="34" charset="0"/>
            </a:endParaRPr>
          </a:p>
        </p:txBody>
      </p:sp>
      <p:sp>
        <p:nvSpPr>
          <p:cNvPr id="18" name="PA_形状 2411"/>
          <p:cNvSpPr/>
          <p:nvPr>
            <p:custDataLst>
              <p:tags r:id="rId9"/>
            </p:custDataLst>
          </p:nvPr>
        </p:nvSpPr>
        <p:spPr>
          <a:xfrm>
            <a:off x="1383915" y="1565798"/>
            <a:ext cx="1522707" cy="254000"/>
          </a:xfrm>
          <a:prstGeom prst="rect">
            <a:avLst/>
          </a:prstGeom>
          <a:ln w="12700">
            <a:miter lim="400000"/>
          </a:ln>
        </p:spPr>
        <p:txBody>
          <a:bodyPr wrap="square" lIns="25399" tIns="25399" rIns="25399" bIns="25399" anchor="ctr">
            <a:spAutoFit/>
          </a:bodyPr>
          <a:lstStyle>
            <a:lvl1pPr algn="l">
              <a:defRPr sz="3000">
                <a:solidFill>
                  <a:srgbClr val="53585F"/>
                </a:solidFill>
                <a:latin typeface="Helvetica"/>
                <a:ea typeface="Helvetica"/>
                <a:cs typeface="Helvetica"/>
                <a:sym typeface="Helvetica"/>
              </a:defRPr>
            </a:lvl1pPr>
          </a:lstStyle>
          <a:p>
            <a:pPr>
              <a:defRPr sz="1800">
                <a:solidFill>
                  <a:srgbClr val="000000"/>
                </a:solidFill>
              </a:defRPr>
            </a:pPr>
            <a:r>
              <a:rPr lang="zh-CN" altLang="en-US" sz="1325" b="1">
                <a:solidFill>
                  <a:srgbClr val="000000"/>
                </a:solidFill>
                <a:latin typeface="宋体" panose="02010600030101010101" pitchFamily="2" charset="-122"/>
                <a:ea typeface="宋体" panose="02010600030101010101" pitchFamily="2" charset="-122"/>
              </a:rPr>
              <a:t>短期目标</a:t>
            </a:r>
            <a:endParaRPr b="1">
              <a:solidFill>
                <a:srgbClr val="000000"/>
              </a:solidFill>
              <a:latin typeface="宋体" panose="02010600030101010101" pitchFamily="2" charset="-122"/>
              <a:ea typeface="宋体" panose="02010600030101010101" pitchFamily="2" charset="-122"/>
            </a:endParaRPr>
          </a:p>
        </p:txBody>
      </p:sp>
      <p:sp>
        <p:nvSpPr>
          <p:cNvPr id="19" name="PA_形状 2414"/>
          <p:cNvSpPr/>
          <p:nvPr>
            <p:custDataLst>
              <p:tags r:id="rId10"/>
            </p:custDataLst>
          </p:nvPr>
        </p:nvSpPr>
        <p:spPr>
          <a:xfrm>
            <a:off x="1383897" y="1804754"/>
            <a:ext cx="2459318" cy="972820"/>
          </a:xfrm>
          <a:prstGeom prst="rect">
            <a:avLst/>
          </a:prstGeom>
          <a:ln w="12700">
            <a:miter lim="400000"/>
          </a:ln>
        </p:spPr>
        <p:txBody>
          <a:bodyPr wrap="square" lIns="25399" tIns="25399" rIns="25399" bIns="25399" anchor="ctr">
            <a:spAutoFit/>
          </a:bodyPr>
          <a:lstStyle>
            <a:lvl1pPr algn="l" defTabSz="457200">
              <a:lnSpc>
                <a:spcPct val="120000"/>
              </a:lnSpc>
              <a:defRPr sz="2000">
                <a:solidFill>
                  <a:srgbClr val="A6AAA9"/>
                </a:solidFill>
                <a:latin typeface="Arial" panose="020B0604020202020204"/>
                <a:ea typeface="Arial" panose="020B0604020202020204"/>
                <a:cs typeface="Arial" panose="020B0604020202020204"/>
                <a:sym typeface="Arial" panose="020B0604020202020204"/>
              </a:defRPr>
            </a:lvl1pPr>
          </a:lstStyle>
          <a:p>
            <a:pPr marL="171450" indent="-171450" algn="l">
              <a:buFont typeface="Wingdings" panose="05000000000000000000" charset="0"/>
              <a:buChar char="u"/>
              <a:defRPr sz="1800">
                <a:solidFill>
                  <a:srgbClr val="000000"/>
                </a:solidFill>
              </a:defRPr>
            </a:pPr>
            <a:r>
              <a:rPr lang="zh-CN" altLang="en-US" sz="1000" dirty="0">
                <a:solidFill>
                  <a:schemeClr val="tx1">
                    <a:lumMod val="75000"/>
                    <a:lumOff val="25000"/>
                  </a:schemeClr>
                </a:solidFill>
                <a:latin typeface="+mn-ea"/>
                <a:ea typeface="+mn-ea"/>
                <a:cs typeface="+mn-ea"/>
                <a:sym typeface="Arial" panose="020B0604020202020204" pitchFamily="34" charset="0"/>
              </a:rPr>
              <a:t>监测社区动态：</a:t>
            </a:r>
            <a:r>
              <a:rPr lang="en-US" altLang="zh-CN" sz="1000" dirty="0">
                <a:solidFill>
                  <a:schemeClr val="tx1">
                    <a:lumMod val="75000"/>
                    <a:lumOff val="25000"/>
                  </a:schemeClr>
                </a:solidFill>
                <a:latin typeface="+mn-ea"/>
                <a:ea typeface="+mn-ea"/>
                <a:cs typeface="+mn-ea"/>
                <a:sym typeface="Arial" panose="020B0604020202020204" pitchFamily="34" charset="0"/>
              </a:rPr>
              <a:t> </a:t>
            </a:r>
            <a:r>
              <a:rPr lang="zh-CN" altLang="en-US" sz="1000" dirty="0">
                <a:solidFill>
                  <a:schemeClr val="tx1">
                    <a:lumMod val="75000"/>
                    <a:lumOff val="25000"/>
                  </a:schemeClr>
                </a:solidFill>
                <a:latin typeface="+mn-ea"/>
                <a:ea typeface="+mn-ea"/>
                <a:cs typeface="+mn-ea"/>
                <a:sym typeface="Arial" panose="020B0604020202020204" pitchFamily="34" charset="0"/>
              </a:rPr>
              <a:t>提供实时的数据分析和可视化工具，便于查看活跃度和行为变化。</a:t>
            </a:r>
            <a:endParaRPr lang="zh-CN" altLang="en-US" sz="1000" dirty="0">
              <a:solidFill>
                <a:schemeClr val="tx1">
                  <a:lumMod val="75000"/>
                  <a:lumOff val="25000"/>
                </a:schemeClr>
              </a:solidFill>
              <a:latin typeface="+mn-ea"/>
              <a:ea typeface="+mn-ea"/>
              <a:cs typeface="+mn-ea"/>
              <a:sym typeface="Arial" panose="020B0604020202020204" pitchFamily="34" charset="0"/>
            </a:endParaRPr>
          </a:p>
          <a:p>
            <a:pPr marL="171450" indent="-171450" algn="l">
              <a:buFont typeface="Wingdings" panose="05000000000000000000" charset="0"/>
              <a:buChar char="u"/>
              <a:defRPr sz="1800">
                <a:solidFill>
                  <a:srgbClr val="000000"/>
                </a:solidFill>
              </a:defRPr>
            </a:pPr>
            <a:r>
              <a:rPr lang="zh-CN" altLang="en-US" sz="1000" dirty="0">
                <a:solidFill>
                  <a:schemeClr val="tx1">
                    <a:lumMod val="75000"/>
                    <a:lumOff val="25000"/>
                  </a:schemeClr>
                </a:solidFill>
                <a:latin typeface="+mn-ea"/>
                <a:ea typeface="+mn-ea"/>
                <a:cs typeface="+mn-ea"/>
                <a:sym typeface="Arial" panose="020B0604020202020204" pitchFamily="34" charset="0"/>
              </a:rPr>
              <a:t>识别趋势：</a:t>
            </a:r>
            <a:r>
              <a:rPr lang="en-US" altLang="zh-CN" sz="1000" dirty="0">
                <a:solidFill>
                  <a:schemeClr val="tx1">
                    <a:lumMod val="75000"/>
                    <a:lumOff val="25000"/>
                  </a:schemeClr>
                </a:solidFill>
                <a:latin typeface="+mn-ea"/>
                <a:ea typeface="+mn-ea"/>
                <a:cs typeface="+mn-ea"/>
                <a:sym typeface="Arial" panose="020B0604020202020204" pitchFamily="34" charset="0"/>
              </a:rPr>
              <a:t> </a:t>
            </a:r>
            <a:r>
              <a:rPr lang="zh-CN" altLang="en-US" sz="1000" dirty="0">
                <a:solidFill>
                  <a:schemeClr val="tx1">
                    <a:lumMod val="75000"/>
                    <a:lumOff val="25000"/>
                  </a:schemeClr>
                </a:solidFill>
                <a:latin typeface="+mn-ea"/>
                <a:ea typeface="+mn-ea"/>
                <a:cs typeface="+mn-ea"/>
                <a:sym typeface="Arial" panose="020B0604020202020204" pitchFamily="34" charset="0"/>
              </a:rPr>
              <a:t>挖掘开源项目活跃度的周期性规律，找出关键事件与时间点。</a:t>
            </a:r>
            <a:endParaRPr sz="1000" dirty="0">
              <a:solidFill>
                <a:schemeClr val="tx1">
                  <a:lumMod val="75000"/>
                  <a:lumOff val="25000"/>
                </a:schemeClr>
              </a:solidFill>
              <a:latin typeface="+mn-ea"/>
              <a:ea typeface="+mn-ea"/>
              <a:cs typeface="+mn-ea"/>
              <a:sym typeface="Arial" panose="020B0604020202020204" pitchFamily="34" charset="0"/>
            </a:endParaRPr>
          </a:p>
        </p:txBody>
      </p:sp>
      <p:sp>
        <p:nvSpPr>
          <p:cNvPr id="20" name="PA_形状 2411"/>
          <p:cNvSpPr/>
          <p:nvPr>
            <p:custDataLst>
              <p:tags r:id="rId11"/>
            </p:custDataLst>
          </p:nvPr>
        </p:nvSpPr>
        <p:spPr>
          <a:xfrm>
            <a:off x="8098529" y="1565766"/>
            <a:ext cx="1522707" cy="254000"/>
          </a:xfrm>
          <a:prstGeom prst="rect">
            <a:avLst/>
          </a:prstGeom>
          <a:ln w="12700">
            <a:miter lim="400000"/>
          </a:ln>
        </p:spPr>
        <p:txBody>
          <a:bodyPr wrap="square" lIns="25399" tIns="25399" rIns="25399" bIns="25399" anchor="ctr">
            <a:spAutoFit/>
          </a:bodyPr>
          <a:lstStyle>
            <a:lvl1pPr algn="l">
              <a:defRPr sz="3000">
                <a:solidFill>
                  <a:srgbClr val="53585F"/>
                </a:solidFill>
                <a:latin typeface="Helvetica"/>
                <a:ea typeface="Helvetica"/>
                <a:cs typeface="Helvetica"/>
                <a:sym typeface="Helvetica"/>
              </a:defRPr>
            </a:lvl1pPr>
          </a:lstStyle>
          <a:p>
            <a:pPr marL="0" indent="0" algn="l" defTabSz="0" rtl="0" eaLnBrk="1" latinLnBrk="0" hangingPunct="1">
              <a:spcBef>
                <a:spcPct val="0"/>
              </a:spcBef>
              <a:spcAft>
                <a:spcPct val="0"/>
              </a:spcAft>
              <a:buNone/>
            </a:pPr>
            <a:r>
              <a:rPr lang="zh-CN" altLang="en-US" sz="1325" b="1">
                <a:solidFill>
                  <a:schemeClr val="tx1">
                    <a:lumMod val="75000"/>
                    <a:lumOff val="25000"/>
                  </a:schemeClr>
                </a:solidFill>
                <a:latin typeface="宋体" panose="02010600030101010101" pitchFamily="2" charset="-122"/>
                <a:ea typeface="宋体" panose="02010600030101010101" pitchFamily="2" charset="-122"/>
              </a:rPr>
              <a:t>长期目标</a:t>
            </a:r>
            <a:endParaRPr lang="zh-CN" altLang="en-US" sz="1325" b="1">
              <a:solidFill>
                <a:schemeClr val="tx1">
                  <a:lumMod val="75000"/>
                  <a:lumOff val="25000"/>
                </a:schemeClr>
              </a:solidFill>
              <a:latin typeface="宋体" panose="02010600030101010101" pitchFamily="2" charset="-122"/>
              <a:ea typeface="宋体" panose="02010600030101010101" pitchFamily="2" charset="-122"/>
            </a:endParaRPr>
          </a:p>
        </p:txBody>
      </p:sp>
      <p:sp>
        <p:nvSpPr>
          <p:cNvPr id="21" name="PA_形状 2414"/>
          <p:cNvSpPr/>
          <p:nvPr>
            <p:custDataLst>
              <p:tags r:id="rId12"/>
            </p:custDataLst>
          </p:nvPr>
        </p:nvSpPr>
        <p:spPr>
          <a:xfrm>
            <a:off x="8051569" y="1805928"/>
            <a:ext cx="2459318" cy="788035"/>
          </a:xfrm>
          <a:prstGeom prst="rect">
            <a:avLst/>
          </a:prstGeom>
          <a:ln w="12700">
            <a:miter lim="400000"/>
          </a:ln>
        </p:spPr>
        <p:txBody>
          <a:bodyPr wrap="square" lIns="25399" tIns="25399" rIns="25399" bIns="25399" anchor="ctr">
            <a:spAutoFit/>
          </a:bodyPr>
          <a:lstStyle>
            <a:lvl1pPr algn="l" defTabSz="457200">
              <a:lnSpc>
                <a:spcPct val="120000"/>
              </a:lnSpc>
              <a:defRPr sz="2000">
                <a:solidFill>
                  <a:srgbClr val="A6AAA9"/>
                </a:solidFill>
                <a:latin typeface="Arial" panose="020B0604020202020204"/>
                <a:ea typeface="Arial" panose="020B0604020202020204"/>
                <a:cs typeface="Arial" panose="020B0604020202020204"/>
                <a:sym typeface="Arial" panose="020B0604020202020204"/>
              </a:defRPr>
            </a:lvl1pPr>
          </a:lstStyle>
          <a:p>
            <a:pPr marL="171450" indent="-171450" algn="l" defTabSz="457200" rtl="0" eaLnBrk="1" latinLnBrk="0" hangingPunct="1">
              <a:lnSpc>
                <a:spcPct val="120000"/>
              </a:lnSpc>
              <a:spcBef>
                <a:spcPct val="0"/>
              </a:spcBef>
              <a:spcAft>
                <a:spcPct val="0"/>
              </a:spcAft>
              <a:buFont typeface="Wingdings" panose="05000000000000000000" charset="0"/>
              <a:buChar char="u"/>
            </a:pPr>
            <a:r>
              <a:rPr lang="zh-CN" altLang="en-US" sz="1000" dirty="0">
                <a:solidFill>
                  <a:schemeClr val="tx1">
                    <a:lumMod val="75000"/>
                    <a:lumOff val="25000"/>
                  </a:schemeClr>
                </a:solidFill>
                <a:latin typeface="+mn-ea"/>
                <a:ea typeface="+mn-ea"/>
                <a:cs typeface="+mn-ea"/>
              </a:rPr>
              <a:t>优化社区治理： 通过历史数据支持社区的决策，例如如何激励开发者参与。</a:t>
            </a:r>
            <a:endParaRPr lang="zh-CN" altLang="en-US" sz="1000" dirty="0">
              <a:solidFill>
                <a:schemeClr val="tx1">
                  <a:lumMod val="75000"/>
                  <a:lumOff val="25000"/>
                </a:schemeClr>
              </a:solidFill>
              <a:latin typeface="+mn-ea"/>
              <a:ea typeface="+mn-ea"/>
              <a:cs typeface="+mn-ea"/>
            </a:endParaRPr>
          </a:p>
          <a:p>
            <a:pPr marL="171450" indent="-171450" algn="l" defTabSz="457200" rtl="0" eaLnBrk="1" latinLnBrk="0" hangingPunct="1">
              <a:lnSpc>
                <a:spcPct val="120000"/>
              </a:lnSpc>
              <a:spcBef>
                <a:spcPct val="0"/>
              </a:spcBef>
              <a:spcAft>
                <a:spcPct val="0"/>
              </a:spcAft>
              <a:buFont typeface="Wingdings" panose="05000000000000000000" charset="0"/>
              <a:buChar char="u"/>
            </a:pPr>
            <a:r>
              <a:rPr lang="zh-CN" altLang="en-US" sz="1000" dirty="0">
                <a:solidFill>
                  <a:schemeClr val="tx1">
                    <a:lumMod val="75000"/>
                    <a:lumOff val="25000"/>
                  </a:schemeClr>
                </a:solidFill>
                <a:latin typeface="+mn-ea"/>
                <a:ea typeface="+mn-ea"/>
                <a:cs typeface="+mn-ea"/>
              </a:rPr>
              <a:t>预测未来： 结合机器学习方法，为社区活跃度提供精准的预测</a:t>
            </a:r>
            <a:endParaRPr lang="zh-CN" altLang="en-US" sz="1000" dirty="0">
              <a:solidFill>
                <a:schemeClr val="tx1">
                  <a:lumMod val="75000"/>
                  <a:lumOff val="25000"/>
                </a:schemeClr>
              </a:solidFill>
              <a:latin typeface="+mn-ea"/>
              <a:ea typeface="+mn-ea"/>
              <a:cs typeface="+mn-ea"/>
            </a:endParaRPr>
          </a:p>
        </p:txBody>
      </p:sp>
      <p:sp>
        <p:nvSpPr>
          <p:cNvPr id="22" name="PA_形状 2411"/>
          <p:cNvSpPr/>
          <p:nvPr>
            <p:custDataLst>
              <p:tags r:id="rId13"/>
            </p:custDataLst>
          </p:nvPr>
        </p:nvSpPr>
        <p:spPr>
          <a:xfrm>
            <a:off x="1358306" y="3409193"/>
            <a:ext cx="1522707" cy="254000"/>
          </a:xfrm>
          <a:prstGeom prst="rect">
            <a:avLst/>
          </a:prstGeom>
          <a:ln w="12700">
            <a:miter lim="400000"/>
          </a:ln>
        </p:spPr>
        <p:txBody>
          <a:bodyPr wrap="square" lIns="25399" tIns="25399" rIns="25399" bIns="25399" anchor="ctr">
            <a:spAutoFit/>
          </a:bodyPr>
          <a:lstStyle>
            <a:lvl1pPr algn="l">
              <a:defRPr sz="3000">
                <a:solidFill>
                  <a:srgbClr val="53585F"/>
                </a:solidFill>
                <a:latin typeface="Helvetica"/>
                <a:ea typeface="Helvetica"/>
                <a:cs typeface="Helvetica"/>
                <a:sym typeface="Helvetica"/>
              </a:defRPr>
            </a:lvl1pPr>
          </a:lstStyle>
          <a:p>
            <a:pPr marL="0" indent="0" algn="l" defTabSz="0" rtl="0" eaLnBrk="1" latinLnBrk="0" hangingPunct="1">
              <a:spcBef>
                <a:spcPct val="0"/>
              </a:spcBef>
              <a:spcAft>
                <a:spcPct val="0"/>
              </a:spcAft>
              <a:buNone/>
            </a:pPr>
            <a:r>
              <a:rPr lang="zh-CN" altLang="en-US" sz="1325" b="1">
                <a:solidFill>
                  <a:srgbClr val="000000"/>
                </a:solidFill>
                <a:latin typeface="宋体" panose="02010600030101010101" pitchFamily="2" charset="-122"/>
                <a:ea typeface="宋体" panose="02010600030101010101" pitchFamily="2" charset="-122"/>
              </a:rPr>
              <a:t>应用场景</a:t>
            </a:r>
            <a:endParaRPr lang="zh-CN" altLang="en-US" sz="1325" b="1">
              <a:solidFill>
                <a:srgbClr val="000000"/>
              </a:solidFill>
              <a:latin typeface="宋体" panose="02010600030101010101" pitchFamily="2" charset="-122"/>
              <a:ea typeface="宋体" panose="02010600030101010101" pitchFamily="2" charset="-122"/>
            </a:endParaRPr>
          </a:p>
        </p:txBody>
      </p:sp>
      <p:sp>
        <p:nvSpPr>
          <p:cNvPr id="23" name="PA_形状 2414"/>
          <p:cNvSpPr/>
          <p:nvPr>
            <p:custDataLst>
              <p:tags r:id="rId14"/>
            </p:custDataLst>
          </p:nvPr>
        </p:nvSpPr>
        <p:spPr>
          <a:xfrm>
            <a:off x="1358306" y="3716650"/>
            <a:ext cx="2459318" cy="2265045"/>
          </a:xfrm>
          <a:prstGeom prst="rect">
            <a:avLst/>
          </a:prstGeom>
          <a:ln w="12700">
            <a:miter lim="400000"/>
          </a:ln>
        </p:spPr>
        <p:txBody>
          <a:bodyPr wrap="square" lIns="25399" tIns="25399" rIns="25399" bIns="25399" anchor="ctr">
            <a:spAutoFit/>
          </a:bodyPr>
          <a:lstStyle>
            <a:lvl1pPr algn="l" defTabSz="457200">
              <a:lnSpc>
                <a:spcPct val="120000"/>
              </a:lnSpc>
              <a:defRPr sz="2000">
                <a:solidFill>
                  <a:srgbClr val="A6AAA9"/>
                </a:solidFill>
                <a:latin typeface="Arial" panose="020B0604020202020204"/>
                <a:ea typeface="Arial" panose="020B0604020202020204"/>
                <a:cs typeface="Arial" panose="020B0604020202020204"/>
                <a:sym typeface="Arial" panose="020B0604020202020204"/>
              </a:defRPr>
            </a:lvl1pPr>
          </a:lstStyle>
          <a:p>
            <a:pPr marL="171450" indent="-171450" algn="l" defTabSz="457200" rtl="0" eaLnBrk="1" latinLnBrk="0" hangingPunct="1">
              <a:lnSpc>
                <a:spcPct val="120000"/>
              </a:lnSpc>
              <a:spcBef>
                <a:spcPct val="0"/>
              </a:spcBef>
              <a:spcAft>
                <a:spcPct val="0"/>
              </a:spcAft>
              <a:buFont typeface="Wingdings" panose="05000000000000000000" charset="0"/>
              <a:buChar char="u"/>
            </a:pPr>
            <a:r>
              <a:rPr lang="zh-CN" altLang="en-US" sz="1000" dirty="0">
                <a:solidFill>
                  <a:schemeClr val="tx1">
                    <a:lumMod val="75000"/>
                    <a:lumOff val="25000"/>
                  </a:schemeClr>
                </a:solidFill>
                <a:latin typeface="+mn-ea"/>
                <a:ea typeface="+mn-ea"/>
              </a:rPr>
              <a:t>社区管理与健康度评估：项目所有者可以根据时序数据监控开源项目的健康状况（如开发者流失、贡献减少）。</a:t>
            </a:r>
            <a:endParaRPr lang="zh-CN" altLang="en-US" sz="1000" dirty="0">
              <a:solidFill>
                <a:schemeClr val="tx1">
                  <a:lumMod val="75000"/>
                  <a:lumOff val="25000"/>
                </a:schemeClr>
              </a:solidFill>
              <a:latin typeface="+mn-ea"/>
              <a:ea typeface="+mn-ea"/>
            </a:endParaRPr>
          </a:p>
          <a:p>
            <a:pPr marL="171450" indent="-171450" algn="l" defTabSz="457200" rtl="0" eaLnBrk="1" latinLnBrk="0" hangingPunct="1">
              <a:lnSpc>
                <a:spcPct val="120000"/>
              </a:lnSpc>
              <a:spcBef>
                <a:spcPct val="0"/>
              </a:spcBef>
              <a:spcAft>
                <a:spcPct val="0"/>
              </a:spcAft>
              <a:buFont typeface="Wingdings" panose="05000000000000000000" charset="0"/>
              <a:buChar char="u"/>
            </a:pPr>
            <a:r>
              <a:rPr lang="zh-CN" altLang="en-US" sz="1000" dirty="0">
                <a:solidFill>
                  <a:schemeClr val="tx1">
                    <a:lumMod val="75000"/>
                    <a:lumOff val="25000"/>
                  </a:schemeClr>
                </a:solidFill>
                <a:latin typeface="+mn-ea"/>
                <a:ea typeface="+mn-ea"/>
              </a:rPr>
              <a:t>开源项目发展趋势预测：利用时间序列分析，预测未来社区活跃度及潜在增长点。</a:t>
            </a:r>
            <a:endParaRPr lang="zh-CN" altLang="en-US" sz="1000" dirty="0">
              <a:solidFill>
                <a:schemeClr val="tx1">
                  <a:lumMod val="75000"/>
                  <a:lumOff val="25000"/>
                </a:schemeClr>
              </a:solidFill>
              <a:latin typeface="+mn-ea"/>
              <a:ea typeface="+mn-ea"/>
            </a:endParaRPr>
          </a:p>
          <a:p>
            <a:pPr marL="171450" indent="-171450" algn="l" defTabSz="457200" rtl="0" eaLnBrk="1" latinLnBrk="0" hangingPunct="1">
              <a:lnSpc>
                <a:spcPct val="120000"/>
              </a:lnSpc>
              <a:spcBef>
                <a:spcPct val="0"/>
              </a:spcBef>
              <a:spcAft>
                <a:spcPct val="0"/>
              </a:spcAft>
              <a:buFont typeface="Wingdings" panose="05000000000000000000" charset="0"/>
              <a:buChar char="u"/>
            </a:pPr>
            <a:r>
              <a:rPr lang="zh-CN" altLang="en-US" sz="1000" dirty="0">
                <a:solidFill>
                  <a:schemeClr val="tx1">
                    <a:lumMod val="75000"/>
                    <a:lumOff val="25000"/>
                  </a:schemeClr>
                </a:solidFill>
                <a:latin typeface="+mn-ea"/>
                <a:ea typeface="+mn-ea"/>
              </a:rPr>
              <a:t>行为模式识别与激励机制设计：通过对开发者行为的时序分析，设计更有效的激励策略（如鼓励定期贡献）。</a:t>
            </a:r>
            <a:endParaRPr lang="zh-CN" altLang="en-US" sz="1000" dirty="0">
              <a:solidFill>
                <a:schemeClr val="tx1">
                  <a:lumMod val="75000"/>
                  <a:lumOff val="25000"/>
                </a:schemeClr>
              </a:solidFill>
              <a:latin typeface="+mn-ea"/>
              <a:ea typeface="+mn-ea"/>
            </a:endParaRPr>
          </a:p>
          <a:p>
            <a:pPr marL="171450" indent="-171450" algn="l" defTabSz="457200" rtl="0" eaLnBrk="1" latinLnBrk="0" hangingPunct="1">
              <a:lnSpc>
                <a:spcPct val="120000"/>
              </a:lnSpc>
              <a:spcBef>
                <a:spcPct val="0"/>
              </a:spcBef>
              <a:spcAft>
                <a:spcPct val="0"/>
              </a:spcAft>
              <a:buFont typeface="Wingdings" panose="05000000000000000000" charset="0"/>
              <a:buChar char="u"/>
            </a:pPr>
            <a:r>
              <a:rPr lang="zh-CN" altLang="en-US" sz="1000" dirty="0">
                <a:solidFill>
                  <a:schemeClr val="tx1">
                    <a:lumMod val="75000"/>
                    <a:lumOff val="25000"/>
                  </a:schemeClr>
                </a:solidFill>
                <a:latin typeface="+mn-ea"/>
                <a:ea typeface="+mn-ea"/>
              </a:rPr>
              <a:t>风险监控与异常检测：发现社区中的异常行为，例如突然的活跃度下降或贡献减少。</a:t>
            </a:r>
            <a:endParaRPr lang="zh-CN" altLang="en-US" sz="1000" dirty="0">
              <a:solidFill>
                <a:schemeClr val="tx1">
                  <a:lumMod val="75000"/>
                  <a:lumOff val="25000"/>
                </a:schemeClr>
              </a:solidFill>
              <a:latin typeface="+mn-ea"/>
              <a:ea typeface="+mn-ea"/>
            </a:endParaRPr>
          </a:p>
        </p:txBody>
      </p:sp>
      <p:sp>
        <p:nvSpPr>
          <p:cNvPr id="24" name="PA_形状 2411"/>
          <p:cNvSpPr/>
          <p:nvPr>
            <p:custDataLst>
              <p:tags r:id="rId15"/>
            </p:custDataLst>
          </p:nvPr>
        </p:nvSpPr>
        <p:spPr>
          <a:xfrm>
            <a:off x="8051606" y="3410470"/>
            <a:ext cx="1522707" cy="286526"/>
          </a:xfrm>
          <a:prstGeom prst="rect">
            <a:avLst/>
          </a:prstGeom>
          <a:ln w="12700">
            <a:miter lim="400000"/>
          </a:ln>
        </p:spPr>
        <p:txBody>
          <a:bodyPr wrap="square" lIns="25399" tIns="25399" rIns="25399" bIns="25399" anchor="ctr">
            <a:noAutofit/>
          </a:bodyPr>
          <a:lstStyle>
            <a:lvl1pPr algn="l">
              <a:defRPr sz="3000">
                <a:solidFill>
                  <a:srgbClr val="53585F"/>
                </a:solidFill>
                <a:latin typeface="Helvetica"/>
                <a:ea typeface="Helvetica"/>
                <a:cs typeface="Helvetica"/>
                <a:sym typeface="Helvetica"/>
              </a:defRPr>
            </a:lvl1pPr>
          </a:lstStyle>
          <a:p>
            <a:pPr marL="0" indent="0" algn="l" defTabSz="0" rtl="0" eaLnBrk="1" latinLnBrk="0" hangingPunct="1">
              <a:spcBef>
                <a:spcPct val="0"/>
              </a:spcBef>
              <a:spcAft>
                <a:spcPct val="0"/>
              </a:spcAft>
              <a:buNone/>
            </a:pPr>
            <a:r>
              <a:rPr lang="zh-CN" altLang="en-US" sz="1325" b="1">
                <a:solidFill>
                  <a:srgbClr val="000000"/>
                </a:solidFill>
                <a:latin typeface="宋体" panose="02010600030101010101" pitchFamily="2" charset="-122"/>
                <a:ea typeface="宋体" panose="02010600030101010101" pitchFamily="2" charset="-122"/>
              </a:rPr>
              <a:t>关键洞察示例</a:t>
            </a:r>
            <a:endParaRPr lang="zh-CN" altLang="en-US" sz="1325" b="1">
              <a:solidFill>
                <a:srgbClr val="000000"/>
              </a:solidFill>
              <a:latin typeface="宋体" panose="02010600030101010101" pitchFamily="2" charset="-122"/>
              <a:ea typeface="宋体" panose="02010600030101010101" pitchFamily="2" charset="-122"/>
            </a:endParaRPr>
          </a:p>
        </p:txBody>
      </p:sp>
      <p:sp>
        <p:nvSpPr>
          <p:cNvPr id="25" name="PA_形状 2414"/>
          <p:cNvSpPr/>
          <p:nvPr>
            <p:custDataLst>
              <p:tags r:id="rId16"/>
            </p:custDataLst>
          </p:nvPr>
        </p:nvSpPr>
        <p:spPr>
          <a:xfrm>
            <a:off x="8051606" y="3684213"/>
            <a:ext cx="2459318" cy="1711325"/>
          </a:xfrm>
          <a:prstGeom prst="rect">
            <a:avLst/>
          </a:prstGeom>
          <a:ln w="12700">
            <a:miter lim="400000"/>
          </a:ln>
        </p:spPr>
        <p:txBody>
          <a:bodyPr wrap="square" lIns="25399" tIns="25399" rIns="25399" bIns="25399" anchor="ctr">
            <a:spAutoFit/>
          </a:bodyPr>
          <a:lstStyle>
            <a:lvl1pPr algn="l" defTabSz="457200">
              <a:lnSpc>
                <a:spcPct val="120000"/>
              </a:lnSpc>
              <a:defRPr sz="2000">
                <a:solidFill>
                  <a:srgbClr val="A6AAA9"/>
                </a:solidFill>
                <a:latin typeface="Arial" panose="020B0604020202020204"/>
                <a:ea typeface="Arial" panose="020B0604020202020204"/>
                <a:cs typeface="Arial" panose="020B0604020202020204"/>
                <a:sym typeface="Arial" panose="020B0604020202020204"/>
              </a:defRPr>
            </a:lvl1pPr>
          </a:lstStyle>
          <a:p>
            <a:pPr marL="171450" indent="-171450" algn="l" defTabSz="457200" rtl="0" eaLnBrk="1" latinLnBrk="0" hangingPunct="1">
              <a:lnSpc>
                <a:spcPct val="120000"/>
              </a:lnSpc>
              <a:spcBef>
                <a:spcPct val="0"/>
              </a:spcBef>
              <a:spcAft>
                <a:spcPct val="0"/>
              </a:spcAft>
              <a:buFont typeface="Wingdings" panose="05000000000000000000" charset="0"/>
              <a:buChar char="u"/>
            </a:pPr>
            <a:r>
              <a:rPr lang="zh-CN" altLang="en-US" sz="1000" dirty="0">
                <a:solidFill>
                  <a:schemeClr val="tx1">
                    <a:lumMod val="75000"/>
                    <a:lumOff val="25000"/>
                  </a:schemeClr>
                </a:solidFill>
                <a:latin typeface="+mn-ea"/>
                <a:ea typeface="+mn-ea"/>
              </a:rPr>
              <a:t>周期性高峰与低谷：通过时序数据，可以发现开源社区的周期性活动规律（如季度更新）。</a:t>
            </a:r>
            <a:endParaRPr lang="zh-CN" altLang="en-US" sz="1000" dirty="0">
              <a:solidFill>
                <a:schemeClr val="tx1">
                  <a:lumMod val="75000"/>
                  <a:lumOff val="25000"/>
                </a:schemeClr>
              </a:solidFill>
              <a:latin typeface="+mn-ea"/>
              <a:ea typeface="+mn-ea"/>
            </a:endParaRPr>
          </a:p>
          <a:p>
            <a:pPr marL="171450" indent="-171450" algn="l" defTabSz="457200" rtl="0" eaLnBrk="1" latinLnBrk="0" hangingPunct="1">
              <a:lnSpc>
                <a:spcPct val="120000"/>
              </a:lnSpc>
              <a:spcBef>
                <a:spcPct val="0"/>
              </a:spcBef>
              <a:spcAft>
                <a:spcPct val="0"/>
              </a:spcAft>
              <a:buFont typeface="Wingdings" panose="05000000000000000000" charset="0"/>
              <a:buChar char="u"/>
            </a:pPr>
            <a:r>
              <a:rPr lang="zh-CN" altLang="en-US" sz="1000" dirty="0">
                <a:solidFill>
                  <a:schemeClr val="tx1">
                    <a:lumMod val="75000"/>
                    <a:lumOff val="25000"/>
                  </a:schemeClr>
                </a:solidFill>
                <a:latin typeface="+mn-ea"/>
                <a:ea typeface="+mn-ea"/>
              </a:rPr>
              <a:t>贡献者流动性：分析开发者贡献模式，找出核心贡献者的活跃时间和对项目的重要性。</a:t>
            </a:r>
            <a:endParaRPr lang="zh-CN" altLang="en-US" sz="1000" dirty="0">
              <a:solidFill>
                <a:schemeClr val="tx1">
                  <a:lumMod val="75000"/>
                  <a:lumOff val="25000"/>
                </a:schemeClr>
              </a:solidFill>
              <a:latin typeface="+mn-ea"/>
              <a:ea typeface="+mn-ea"/>
            </a:endParaRPr>
          </a:p>
          <a:p>
            <a:pPr marL="171450" indent="-171450" algn="l" defTabSz="457200" rtl="0" eaLnBrk="1" latinLnBrk="0" hangingPunct="1">
              <a:lnSpc>
                <a:spcPct val="120000"/>
              </a:lnSpc>
              <a:spcBef>
                <a:spcPct val="0"/>
              </a:spcBef>
              <a:spcAft>
                <a:spcPct val="0"/>
              </a:spcAft>
              <a:buFont typeface="Wingdings" panose="05000000000000000000" charset="0"/>
              <a:buChar char="u"/>
            </a:pPr>
            <a:r>
              <a:rPr lang="zh-CN" altLang="en-US" sz="1000" dirty="0">
                <a:solidFill>
                  <a:schemeClr val="tx1">
                    <a:lumMod val="75000"/>
                    <a:lumOff val="25000"/>
                  </a:schemeClr>
                </a:solidFill>
                <a:latin typeface="+mn-ea"/>
                <a:ea typeface="+mn-ea"/>
              </a:rPr>
              <a:t>技术趋势分析：对代码提交中常用的技术关键词进行时序分析，发现流行技术的演变趋势。</a:t>
            </a:r>
            <a:endParaRPr lang="zh-CN" altLang="en-US" sz="1000" dirty="0">
              <a:solidFill>
                <a:schemeClr val="tx1">
                  <a:lumMod val="75000"/>
                  <a:lumOff val="25000"/>
                </a:schemeClr>
              </a:solidFill>
              <a:latin typeface="+mn-ea"/>
              <a:ea typeface="+mn-ea"/>
            </a:endParaRPr>
          </a:p>
        </p:txBody>
      </p:sp>
      <p:sp>
        <p:nvSpPr>
          <p:cNvPr id="27" name="文本框 26"/>
          <p:cNvSpPr txBox="1"/>
          <p:nvPr userDrawn="1"/>
        </p:nvSpPr>
        <p:spPr>
          <a:xfrm>
            <a:off x="909955" y="141605"/>
            <a:ext cx="2014220" cy="755650"/>
          </a:xfrm>
          <a:prstGeom prst="rect">
            <a:avLst/>
          </a:prstGeom>
          <a:noFill/>
        </p:spPr>
        <p:txBody>
          <a:bodyPr wrap="none" rtlCol="0" anchor="ctr">
            <a:spAutoFit/>
          </a:bodyPr>
          <a:p>
            <a:pPr marL="0" indent="0" algn="l" defTabSz="0" rtl="0" eaLnBrk="1" latinLnBrk="0" hangingPunct="1">
              <a:lnSpc>
                <a:spcPct val="120000"/>
              </a:lnSpc>
              <a:spcBef>
                <a:spcPct val="0"/>
              </a:spcBef>
              <a:spcAft>
                <a:spcPct val="0"/>
              </a:spcAft>
              <a:buNone/>
            </a:pPr>
            <a:r>
              <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项目意义</a:t>
            </a:r>
            <a:endPar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sp>
        <p:nvSpPr>
          <p:cNvPr id="28" name="Oval 54"/>
          <p:cNvSpPr/>
          <p:nvPr>
            <p:custDataLst>
              <p:tags r:id="rId17"/>
            </p:custDataLst>
          </p:nvPr>
        </p:nvSpPr>
        <p:spPr>
          <a:xfrm>
            <a:off x="7432675" y="3505835"/>
            <a:ext cx="347980" cy="347980"/>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nvGrpSpPr>
          <p:cNvPr id="90" name="组合 89"/>
          <p:cNvGrpSpPr/>
          <p:nvPr/>
        </p:nvGrpSpPr>
        <p:grpSpPr>
          <a:xfrm>
            <a:off x="3716020" y="1938655"/>
            <a:ext cx="3622675" cy="4918710"/>
            <a:chOff x="5852" y="3053"/>
            <a:chExt cx="5705" cy="7746"/>
          </a:xfrm>
        </p:grpSpPr>
        <p:sp>
          <p:nvSpPr>
            <p:cNvPr id="89" name="Oval 43"/>
            <p:cNvSpPr/>
            <p:nvPr>
              <p:custDataLst>
                <p:tags r:id="rId18"/>
              </p:custDataLst>
            </p:nvPr>
          </p:nvSpPr>
          <p:spPr>
            <a:xfrm>
              <a:off x="7954" y="3053"/>
              <a:ext cx="745" cy="699"/>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n>
                  <a:solidFill>
                    <a:sysClr val="windowText" lastClr="000000"/>
                  </a:solidFill>
                </a:ln>
                <a:solidFill>
                  <a:schemeClr val="accent1"/>
                </a:solidFill>
              </a:endParaRPr>
            </a:p>
          </p:txBody>
        </p:sp>
        <p:sp>
          <p:nvSpPr>
            <p:cNvPr id="31" name="Oval 41"/>
            <p:cNvSpPr/>
            <p:nvPr>
              <p:custDataLst>
                <p:tags r:id="rId19"/>
              </p:custDataLst>
            </p:nvPr>
          </p:nvSpPr>
          <p:spPr>
            <a:xfrm>
              <a:off x="9684" y="3732"/>
              <a:ext cx="697" cy="697"/>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32" name="Freeform: Shape 2"/>
            <p:cNvSpPr/>
            <p:nvPr>
              <p:custDataLst>
                <p:tags r:id="rId20"/>
              </p:custDataLst>
            </p:nvPr>
          </p:nvSpPr>
          <p:spPr bwMode="auto">
            <a:xfrm>
              <a:off x="7638" y="4761"/>
              <a:ext cx="3063" cy="6039"/>
            </a:xfrm>
            <a:custGeom>
              <a:avLst/>
              <a:gdLst>
                <a:gd name="T0" fmla="*/ 197 w 454"/>
                <a:gd name="T1" fmla="*/ 254 h 569"/>
                <a:gd name="T2" fmla="*/ 200 w 454"/>
                <a:gd name="T3" fmla="*/ 449 h 569"/>
                <a:gd name="T4" fmla="*/ 148 w 454"/>
                <a:gd name="T5" fmla="*/ 559 h 569"/>
                <a:gd name="T6" fmla="*/ 122 w 454"/>
                <a:gd name="T7" fmla="*/ 569 h 569"/>
                <a:gd name="T8" fmla="*/ 339 w 454"/>
                <a:gd name="T9" fmla="*/ 569 h 569"/>
                <a:gd name="T10" fmla="*/ 304 w 454"/>
                <a:gd name="T11" fmla="*/ 557 h 569"/>
                <a:gd name="T12" fmla="*/ 277 w 454"/>
                <a:gd name="T13" fmla="*/ 354 h 569"/>
                <a:gd name="T14" fmla="*/ 282 w 454"/>
                <a:gd name="T15" fmla="*/ 261 h 569"/>
                <a:gd name="T16" fmla="*/ 315 w 454"/>
                <a:gd name="T17" fmla="*/ 247 h 569"/>
                <a:gd name="T18" fmla="*/ 454 w 454"/>
                <a:gd name="T19" fmla="*/ 120 h 569"/>
                <a:gd name="T20" fmla="*/ 451 w 454"/>
                <a:gd name="T21" fmla="*/ 117 h 569"/>
                <a:gd name="T22" fmla="*/ 451 w 454"/>
                <a:gd name="T23" fmla="*/ 117 h 569"/>
                <a:gd name="T24" fmla="*/ 389 w 454"/>
                <a:gd name="T25" fmla="*/ 164 h 569"/>
                <a:gd name="T26" fmla="*/ 400 w 454"/>
                <a:gd name="T27" fmla="*/ 82 h 569"/>
                <a:gd name="T28" fmla="*/ 399 w 454"/>
                <a:gd name="T29" fmla="*/ 82 h 569"/>
                <a:gd name="T30" fmla="*/ 398 w 454"/>
                <a:gd name="T31" fmla="*/ 82 h 569"/>
                <a:gd name="T32" fmla="*/ 362 w 454"/>
                <a:gd name="T33" fmla="*/ 182 h 569"/>
                <a:gd name="T34" fmla="*/ 257 w 454"/>
                <a:gd name="T35" fmla="*/ 234 h 569"/>
                <a:gd name="T36" fmla="*/ 241 w 454"/>
                <a:gd name="T37" fmla="*/ 146 h 569"/>
                <a:gd name="T38" fmla="*/ 296 w 454"/>
                <a:gd name="T39" fmla="*/ 54 h 569"/>
                <a:gd name="T40" fmla="*/ 295 w 454"/>
                <a:gd name="T41" fmla="*/ 54 h 569"/>
                <a:gd name="T42" fmla="*/ 294 w 454"/>
                <a:gd name="T43" fmla="*/ 52 h 569"/>
                <a:gd name="T44" fmla="*/ 238 w 454"/>
                <a:gd name="T45" fmla="*/ 113 h 569"/>
                <a:gd name="T46" fmla="*/ 235 w 454"/>
                <a:gd name="T47" fmla="*/ 35 h 569"/>
                <a:gd name="T48" fmla="*/ 235 w 454"/>
                <a:gd name="T49" fmla="*/ 35 h 569"/>
                <a:gd name="T50" fmla="*/ 230 w 454"/>
                <a:gd name="T51" fmla="*/ 35 h 569"/>
                <a:gd name="T52" fmla="*/ 219 w 454"/>
                <a:gd name="T53" fmla="*/ 223 h 569"/>
                <a:gd name="T54" fmla="*/ 122 w 454"/>
                <a:gd name="T55" fmla="*/ 132 h 569"/>
                <a:gd name="T56" fmla="*/ 137 w 454"/>
                <a:gd name="T57" fmla="*/ 64 h 569"/>
                <a:gd name="T58" fmla="*/ 135 w 454"/>
                <a:gd name="T59" fmla="*/ 63 h 569"/>
                <a:gd name="T60" fmla="*/ 135 w 454"/>
                <a:gd name="T61" fmla="*/ 63 h 569"/>
                <a:gd name="T62" fmla="*/ 113 w 454"/>
                <a:gd name="T63" fmla="*/ 118 h 569"/>
                <a:gd name="T64" fmla="*/ 52 w 454"/>
                <a:gd name="T65" fmla="*/ 1 h 569"/>
                <a:gd name="T66" fmla="*/ 50 w 454"/>
                <a:gd name="T67" fmla="*/ 0 h 569"/>
                <a:gd name="T68" fmla="*/ 46 w 454"/>
                <a:gd name="T69" fmla="*/ 1 h 569"/>
                <a:gd name="T70" fmla="*/ 74 w 454"/>
                <a:gd name="T71" fmla="*/ 91 h 569"/>
                <a:gd name="T72" fmla="*/ 74 w 454"/>
                <a:gd name="T73" fmla="*/ 91 h 569"/>
                <a:gd name="T74" fmla="*/ 149 w 454"/>
                <a:gd name="T75" fmla="*/ 208 h 569"/>
                <a:gd name="T76" fmla="*/ 3 w 454"/>
                <a:gd name="T77" fmla="*/ 195 h 569"/>
                <a:gd name="T78" fmla="*/ 3 w 454"/>
                <a:gd name="T79" fmla="*/ 196 h 569"/>
                <a:gd name="T80" fmla="*/ 0 w 454"/>
                <a:gd name="T81" fmla="*/ 201 h 569"/>
                <a:gd name="T82" fmla="*/ 172 w 454"/>
                <a:gd name="T83" fmla="*/ 237 h 569"/>
                <a:gd name="T84" fmla="*/ 197 w 454"/>
                <a:gd name="T85" fmla="*/ 254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4" h="569">
                  <a:moveTo>
                    <a:pt x="197" y="254"/>
                  </a:moveTo>
                  <a:cubicBezTo>
                    <a:pt x="209" y="304"/>
                    <a:pt x="213" y="368"/>
                    <a:pt x="200" y="449"/>
                  </a:cubicBezTo>
                  <a:cubicBezTo>
                    <a:pt x="191" y="518"/>
                    <a:pt x="199" y="559"/>
                    <a:pt x="148" y="559"/>
                  </a:cubicBezTo>
                  <a:cubicBezTo>
                    <a:pt x="148" y="559"/>
                    <a:pt x="138" y="555"/>
                    <a:pt x="122" y="569"/>
                  </a:cubicBezTo>
                  <a:cubicBezTo>
                    <a:pt x="339" y="569"/>
                    <a:pt x="339" y="569"/>
                    <a:pt x="339" y="569"/>
                  </a:cubicBezTo>
                  <a:cubicBezTo>
                    <a:pt x="328" y="564"/>
                    <a:pt x="315" y="559"/>
                    <a:pt x="304" y="557"/>
                  </a:cubicBezTo>
                  <a:cubicBezTo>
                    <a:pt x="292" y="529"/>
                    <a:pt x="279" y="475"/>
                    <a:pt x="277" y="354"/>
                  </a:cubicBezTo>
                  <a:cubicBezTo>
                    <a:pt x="276" y="318"/>
                    <a:pt x="278" y="287"/>
                    <a:pt x="282" y="261"/>
                  </a:cubicBezTo>
                  <a:cubicBezTo>
                    <a:pt x="315" y="247"/>
                    <a:pt x="315" y="247"/>
                    <a:pt x="315" y="247"/>
                  </a:cubicBezTo>
                  <a:cubicBezTo>
                    <a:pt x="404" y="194"/>
                    <a:pt x="433" y="147"/>
                    <a:pt x="454" y="120"/>
                  </a:cubicBezTo>
                  <a:cubicBezTo>
                    <a:pt x="451" y="117"/>
                    <a:pt x="451" y="117"/>
                    <a:pt x="451" y="117"/>
                  </a:cubicBezTo>
                  <a:cubicBezTo>
                    <a:pt x="451" y="117"/>
                    <a:pt x="451" y="117"/>
                    <a:pt x="451" y="117"/>
                  </a:cubicBezTo>
                  <a:cubicBezTo>
                    <a:pt x="428" y="135"/>
                    <a:pt x="407" y="151"/>
                    <a:pt x="389" y="164"/>
                  </a:cubicBezTo>
                  <a:cubicBezTo>
                    <a:pt x="396" y="133"/>
                    <a:pt x="398" y="121"/>
                    <a:pt x="400" y="82"/>
                  </a:cubicBezTo>
                  <a:cubicBezTo>
                    <a:pt x="399" y="82"/>
                    <a:pt x="399" y="82"/>
                    <a:pt x="399" y="82"/>
                  </a:cubicBezTo>
                  <a:cubicBezTo>
                    <a:pt x="399" y="82"/>
                    <a:pt x="398" y="82"/>
                    <a:pt x="398" y="82"/>
                  </a:cubicBezTo>
                  <a:cubicBezTo>
                    <a:pt x="393" y="101"/>
                    <a:pt x="379" y="147"/>
                    <a:pt x="362" y="182"/>
                  </a:cubicBezTo>
                  <a:cubicBezTo>
                    <a:pt x="312" y="215"/>
                    <a:pt x="278" y="228"/>
                    <a:pt x="257" y="234"/>
                  </a:cubicBezTo>
                  <a:cubicBezTo>
                    <a:pt x="251" y="213"/>
                    <a:pt x="245" y="185"/>
                    <a:pt x="241" y="146"/>
                  </a:cubicBezTo>
                  <a:cubicBezTo>
                    <a:pt x="257" y="110"/>
                    <a:pt x="284" y="70"/>
                    <a:pt x="296" y="54"/>
                  </a:cubicBezTo>
                  <a:cubicBezTo>
                    <a:pt x="295" y="54"/>
                    <a:pt x="295" y="54"/>
                    <a:pt x="295" y="54"/>
                  </a:cubicBezTo>
                  <a:cubicBezTo>
                    <a:pt x="294" y="52"/>
                    <a:pt x="294" y="52"/>
                    <a:pt x="294" y="52"/>
                  </a:cubicBezTo>
                  <a:cubicBezTo>
                    <a:pt x="265" y="79"/>
                    <a:pt x="258" y="88"/>
                    <a:pt x="238" y="113"/>
                  </a:cubicBezTo>
                  <a:cubicBezTo>
                    <a:pt x="236" y="91"/>
                    <a:pt x="235" y="64"/>
                    <a:pt x="235" y="35"/>
                  </a:cubicBezTo>
                  <a:cubicBezTo>
                    <a:pt x="235" y="35"/>
                    <a:pt x="235" y="35"/>
                    <a:pt x="235" y="35"/>
                  </a:cubicBezTo>
                  <a:cubicBezTo>
                    <a:pt x="230" y="35"/>
                    <a:pt x="230" y="35"/>
                    <a:pt x="230" y="35"/>
                  </a:cubicBezTo>
                  <a:cubicBezTo>
                    <a:pt x="223" y="69"/>
                    <a:pt x="210" y="143"/>
                    <a:pt x="219" y="223"/>
                  </a:cubicBezTo>
                  <a:cubicBezTo>
                    <a:pt x="219" y="223"/>
                    <a:pt x="175" y="205"/>
                    <a:pt x="122" y="132"/>
                  </a:cubicBezTo>
                  <a:cubicBezTo>
                    <a:pt x="123" y="120"/>
                    <a:pt x="125" y="90"/>
                    <a:pt x="137" y="64"/>
                  </a:cubicBezTo>
                  <a:cubicBezTo>
                    <a:pt x="135" y="63"/>
                    <a:pt x="135" y="63"/>
                    <a:pt x="135" y="63"/>
                  </a:cubicBezTo>
                  <a:cubicBezTo>
                    <a:pt x="135" y="63"/>
                    <a:pt x="135" y="63"/>
                    <a:pt x="135" y="63"/>
                  </a:cubicBezTo>
                  <a:cubicBezTo>
                    <a:pt x="127" y="75"/>
                    <a:pt x="118" y="94"/>
                    <a:pt x="113" y="118"/>
                  </a:cubicBezTo>
                  <a:cubicBezTo>
                    <a:pt x="93" y="88"/>
                    <a:pt x="72" y="50"/>
                    <a:pt x="52" y="1"/>
                  </a:cubicBezTo>
                  <a:cubicBezTo>
                    <a:pt x="51" y="1"/>
                    <a:pt x="51" y="1"/>
                    <a:pt x="50" y="0"/>
                  </a:cubicBezTo>
                  <a:cubicBezTo>
                    <a:pt x="46" y="1"/>
                    <a:pt x="46" y="1"/>
                    <a:pt x="46" y="1"/>
                  </a:cubicBezTo>
                  <a:cubicBezTo>
                    <a:pt x="49" y="17"/>
                    <a:pt x="74" y="91"/>
                    <a:pt x="74" y="91"/>
                  </a:cubicBezTo>
                  <a:cubicBezTo>
                    <a:pt x="74" y="91"/>
                    <a:pt x="74" y="91"/>
                    <a:pt x="74" y="91"/>
                  </a:cubicBezTo>
                  <a:cubicBezTo>
                    <a:pt x="91" y="132"/>
                    <a:pt x="115" y="175"/>
                    <a:pt x="149" y="208"/>
                  </a:cubicBezTo>
                  <a:cubicBezTo>
                    <a:pt x="149" y="208"/>
                    <a:pt x="89" y="222"/>
                    <a:pt x="3" y="195"/>
                  </a:cubicBezTo>
                  <a:cubicBezTo>
                    <a:pt x="3" y="196"/>
                    <a:pt x="3" y="196"/>
                    <a:pt x="3" y="196"/>
                  </a:cubicBezTo>
                  <a:cubicBezTo>
                    <a:pt x="0" y="201"/>
                    <a:pt x="0" y="201"/>
                    <a:pt x="0" y="201"/>
                  </a:cubicBezTo>
                  <a:cubicBezTo>
                    <a:pt x="37" y="218"/>
                    <a:pt x="97" y="238"/>
                    <a:pt x="172" y="237"/>
                  </a:cubicBezTo>
                  <a:cubicBezTo>
                    <a:pt x="178" y="238"/>
                    <a:pt x="187" y="243"/>
                    <a:pt x="197" y="254"/>
                  </a:cubicBezTo>
                  <a:close/>
                </a:path>
              </a:pathLst>
            </a:custGeom>
            <a:solidFill>
              <a:schemeClr val="tx2"/>
            </a:solidFill>
            <a:ln>
              <a:noFill/>
            </a:ln>
          </p:spPr>
          <p:txBody>
            <a:bodyPr anchor="ctr"/>
            <a:p>
              <a:pPr algn="ctr"/>
            </a:p>
          </p:txBody>
        </p:sp>
        <p:sp>
          <p:nvSpPr>
            <p:cNvPr id="78" name="Oval 49"/>
            <p:cNvSpPr/>
            <p:nvPr>
              <p:custDataLst>
                <p:tags r:id="rId21"/>
              </p:custDataLst>
            </p:nvPr>
          </p:nvSpPr>
          <p:spPr>
            <a:xfrm>
              <a:off x="7036" y="5299"/>
              <a:ext cx="338" cy="338"/>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9" name="Oval 50"/>
            <p:cNvSpPr/>
            <p:nvPr>
              <p:custDataLst>
                <p:tags r:id="rId22"/>
              </p:custDataLst>
            </p:nvPr>
          </p:nvSpPr>
          <p:spPr>
            <a:xfrm>
              <a:off x="7548" y="6432"/>
              <a:ext cx="338" cy="338"/>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0" name="Oval 51"/>
            <p:cNvSpPr/>
            <p:nvPr>
              <p:custDataLst>
                <p:tags r:id="rId23"/>
              </p:custDataLst>
            </p:nvPr>
          </p:nvSpPr>
          <p:spPr>
            <a:xfrm>
              <a:off x="8078" y="4214"/>
              <a:ext cx="430" cy="430"/>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1" name="Oval 52"/>
            <p:cNvSpPr/>
            <p:nvPr>
              <p:custDataLst>
                <p:tags r:id="rId24"/>
              </p:custDataLst>
            </p:nvPr>
          </p:nvSpPr>
          <p:spPr>
            <a:xfrm>
              <a:off x="9239" y="5521"/>
              <a:ext cx="430" cy="430"/>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2" name="Oval 53"/>
            <p:cNvSpPr/>
            <p:nvPr>
              <p:custDataLst>
                <p:tags r:id="rId25"/>
              </p:custDataLst>
            </p:nvPr>
          </p:nvSpPr>
          <p:spPr>
            <a:xfrm>
              <a:off x="8151" y="4899"/>
              <a:ext cx="548" cy="548"/>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3" name="Oval 54"/>
            <p:cNvSpPr/>
            <p:nvPr>
              <p:custDataLst>
                <p:tags r:id="rId26"/>
              </p:custDataLst>
            </p:nvPr>
          </p:nvSpPr>
          <p:spPr>
            <a:xfrm>
              <a:off x="9626" y="6942"/>
              <a:ext cx="548" cy="548"/>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4" name="Oval 55"/>
            <p:cNvSpPr/>
            <p:nvPr>
              <p:custDataLst>
                <p:tags r:id="rId27"/>
              </p:custDataLst>
            </p:nvPr>
          </p:nvSpPr>
          <p:spPr>
            <a:xfrm>
              <a:off x="10685" y="4458"/>
              <a:ext cx="548" cy="548"/>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5" name="Oval 56"/>
            <p:cNvSpPr/>
            <p:nvPr>
              <p:custDataLst>
                <p:tags r:id="rId28"/>
              </p:custDataLst>
            </p:nvPr>
          </p:nvSpPr>
          <p:spPr>
            <a:xfrm>
              <a:off x="10830" y="5813"/>
              <a:ext cx="718" cy="718"/>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6" name="Oval 57"/>
            <p:cNvSpPr/>
            <p:nvPr>
              <p:custDataLst>
                <p:tags r:id="rId29"/>
              </p:custDataLst>
            </p:nvPr>
          </p:nvSpPr>
          <p:spPr>
            <a:xfrm>
              <a:off x="8880" y="3315"/>
              <a:ext cx="718" cy="718"/>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8" name="Oval 39"/>
            <p:cNvSpPr/>
            <p:nvPr>
              <p:custDataLst>
                <p:tags r:id="rId30"/>
              </p:custDataLst>
            </p:nvPr>
          </p:nvSpPr>
          <p:spPr>
            <a:xfrm>
              <a:off x="6597" y="5339"/>
              <a:ext cx="612" cy="612"/>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9" name="Oval 40"/>
            <p:cNvSpPr/>
            <p:nvPr>
              <p:custDataLst>
                <p:tags r:id="rId31"/>
              </p:custDataLst>
            </p:nvPr>
          </p:nvSpPr>
          <p:spPr>
            <a:xfrm>
              <a:off x="9592" y="4784"/>
              <a:ext cx="789" cy="789"/>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0" name="Oval 41"/>
            <p:cNvSpPr/>
            <p:nvPr>
              <p:custDataLst>
                <p:tags r:id="rId32"/>
              </p:custDataLst>
            </p:nvPr>
          </p:nvSpPr>
          <p:spPr>
            <a:xfrm>
              <a:off x="7800" y="7317"/>
              <a:ext cx="697" cy="697"/>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1" name="Oval 42"/>
            <p:cNvSpPr/>
            <p:nvPr>
              <p:custDataLst>
                <p:tags r:id="rId33"/>
              </p:custDataLst>
            </p:nvPr>
          </p:nvSpPr>
          <p:spPr>
            <a:xfrm>
              <a:off x="10248" y="6414"/>
              <a:ext cx="264" cy="264"/>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2" name="Oval 43"/>
            <p:cNvSpPr/>
            <p:nvPr>
              <p:custDataLst>
                <p:tags r:id="rId34"/>
              </p:custDataLst>
            </p:nvPr>
          </p:nvSpPr>
          <p:spPr>
            <a:xfrm>
              <a:off x="11181" y="5222"/>
              <a:ext cx="264" cy="264"/>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3" name="Oval 44"/>
            <p:cNvSpPr/>
            <p:nvPr>
              <p:custDataLst>
                <p:tags r:id="rId35"/>
              </p:custDataLst>
            </p:nvPr>
          </p:nvSpPr>
          <p:spPr>
            <a:xfrm>
              <a:off x="7607" y="5395"/>
              <a:ext cx="264" cy="264"/>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4" name="Oval 45"/>
            <p:cNvSpPr/>
            <p:nvPr>
              <p:custDataLst>
                <p:tags r:id="rId36"/>
              </p:custDataLst>
            </p:nvPr>
          </p:nvSpPr>
          <p:spPr>
            <a:xfrm>
              <a:off x="9149" y="4378"/>
              <a:ext cx="264" cy="264"/>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5" name="Oval 46"/>
            <p:cNvSpPr/>
            <p:nvPr>
              <p:custDataLst>
                <p:tags r:id="rId37"/>
              </p:custDataLst>
            </p:nvPr>
          </p:nvSpPr>
          <p:spPr>
            <a:xfrm>
              <a:off x="7374" y="3625"/>
              <a:ext cx="769" cy="769"/>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6" name="Oval 47"/>
            <p:cNvSpPr/>
            <p:nvPr>
              <p:custDataLst>
                <p:tags r:id="rId38"/>
              </p:custDataLst>
            </p:nvPr>
          </p:nvSpPr>
          <p:spPr>
            <a:xfrm>
              <a:off x="8662" y="5877"/>
              <a:ext cx="158" cy="158"/>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7" name="Oval 48"/>
            <p:cNvSpPr/>
            <p:nvPr>
              <p:custDataLst>
                <p:tags r:id="rId39"/>
              </p:custDataLst>
            </p:nvPr>
          </p:nvSpPr>
          <p:spPr>
            <a:xfrm>
              <a:off x="10683" y="5311"/>
              <a:ext cx="158" cy="158"/>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8" name="Oval 29"/>
            <p:cNvSpPr/>
            <p:nvPr>
              <p:custDataLst>
                <p:tags r:id="rId40"/>
              </p:custDataLst>
            </p:nvPr>
          </p:nvSpPr>
          <p:spPr>
            <a:xfrm>
              <a:off x="8387" y="3962"/>
              <a:ext cx="1195" cy="1195"/>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9" name="Oval 30"/>
            <p:cNvSpPr/>
            <p:nvPr>
              <p:custDataLst>
                <p:tags r:id="rId41"/>
              </p:custDataLst>
            </p:nvPr>
          </p:nvSpPr>
          <p:spPr>
            <a:xfrm>
              <a:off x="9825" y="4512"/>
              <a:ext cx="682" cy="682"/>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0" name="Oval 31"/>
            <p:cNvSpPr/>
            <p:nvPr>
              <p:custDataLst>
                <p:tags r:id="rId42"/>
              </p:custDataLst>
            </p:nvPr>
          </p:nvSpPr>
          <p:spPr>
            <a:xfrm>
              <a:off x="7735" y="6016"/>
              <a:ext cx="617" cy="617"/>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1" name="Oval 32"/>
            <p:cNvSpPr/>
            <p:nvPr>
              <p:custDataLst>
                <p:tags r:id="rId43"/>
              </p:custDataLst>
            </p:nvPr>
          </p:nvSpPr>
          <p:spPr>
            <a:xfrm>
              <a:off x="10091" y="5910"/>
              <a:ext cx="617" cy="617"/>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2" name="Oval 33"/>
            <p:cNvSpPr/>
            <p:nvPr>
              <p:custDataLst>
                <p:tags r:id="rId44"/>
              </p:custDataLst>
            </p:nvPr>
          </p:nvSpPr>
          <p:spPr>
            <a:xfrm>
              <a:off x="7242" y="4328"/>
              <a:ext cx="558" cy="558"/>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3" name="Oval 34"/>
            <p:cNvSpPr/>
            <p:nvPr>
              <p:custDataLst>
                <p:tags r:id="rId45"/>
              </p:custDataLst>
            </p:nvPr>
          </p:nvSpPr>
          <p:spPr>
            <a:xfrm>
              <a:off x="7269" y="5659"/>
              <a:ext cx="466" cy="466"/>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4" name="Oval 35"/>
            <p:cNvSpPr/>
            <p:nvPr>
              <p:custDataLst>
                <p:tags r:id="rId46"/>
              </p:custDataLst>
            </p:nvPr>
          </p:nvSpPr>
          <p:spPr>
            <a:xfrm>
              <a:off x="10635" y="5017"/>
              <a:ext cx="466" cy="466"/>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5" name="Oval 36"/>
            <p:cNvSpPr/>
            <p:nvPr>
              <p:custDataLst>
                <p:tags r:id="rId47"/>
              </p:custDataLst>
            </p:nvPr>
          </p:nvSpPr>
          <p:spPr>
            <a:xfrm>
              <a:off x="11095" y="4675"/>
              <a:ext cx="341" cy="34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6" name="Oval 37"/>
            <p:cNvSpPr/>
            <p:nvPr>
              <p:custDataLst>
                <p:tags r:id="rId48"/>
              </p:custDataLst>
            </p:nvPr>
          </p:nvSpPr>
          <p:spPr>
            <a:xfrm>
              <a:off x="11074" y="6443"/>
              <a:ext cx="341" cy="34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7" name="Oval 38"/>
            <p:cNvSpPr/>
            <p:nvPr>
              <p:custDataLst>
                <p:tags r:id="rId49"/>
              </p:custDataLst>
            </p:nvPr>
          </p:nvSpPr>
          <p:spPr>
            <a:xfrm>
              <a:off x="8469" y="6612"/>
              <a:ext cx="839" cy="83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nvGrpSpPr>
            <p:cNvPr id="36" name="Group 6"/>
            <p:cNvGrpSpPr/>
            <p:nvPr/>
          </p:nvGrpSpPr>
          <p:grpSpPr>
            <a:xfrm rot="9000000">
              <a:off x="7025" y="3351"/>
              <a:ext cx="3987" cy="3035"/>
              <a:chOff x="7223605" y="1034167"/>
              <a:chExt cx="4779675" cy="3671505"/>
            </a:xfrm>
            <a:solidFill>
              <a:schemeClr val="accent4">
                <a:alpha val="70000"/>
              </a:schemeClr>
            </a:solidFill>
          </p:grpSpPr>
          <p:sp>
            <p:nvSpPr>
              <p:cNvPr id="49" name="Oval 20"/>
              <p:cNvSpPr/>
              <p:nvPr>
                <p:custDataLst>
                  <p:tags r:id="rId50"/>
                </p:custDataLst>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0" name="Oval 21"/>
              <p:cNvSpPr/>
              <p:nvPr>
                <p:custDataLst>
                  <p:tags r:id="rId51"/>
                </p:custDataLst>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1" name="Oval 22"/>
              <p:cNvSpPr/>
              <p:nvPr>
                <p:custDataLst>
                  <p:tags r:id="rId52"/>
                </p:custDataLst>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2" name="Oval 23"/>
              <p:cNvSpPr/>
              <p:nvPr>
                <p:custDataLst>
                  <p:tags r:id="rId53"/>
                </p:custDataLst>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3" name="Oval 24"/>
              <p:cNvSpPr/>
              <p:nvPr>
                <p:custDataLst>
                  <p:tags r:id="rId54"/>
                </p:custDataLst>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4" name="Oval 25"/>
              <p:cNvSpPr/>
              <p:nvPr>
                <p:custDataLst>
                  <p:tags r:id="rId55"/>
                </p:custDataLst>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5" name="Oval 26"/>
              <p:cNvSpPr/>
              <p:nvPr>
                <p:custDataLst>
                  <p:tags r:id="rId56"/>
                </p:custDataLst>
              </p:nvPr>
            </p:nvSpPr>
            <p:spPr>
              <a:xfrm>
                <a:off x="10538701" y="1688144"/>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6" name="Oval 27"/>
              <p:cNvSpPr/>
              <p:nvPr>
                <p:custDataLst>
                  <p:tags r:id="rId57"/>
                </p:custDataLst>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7" name="Oval 28"/>
              <p:cNvSpPr/>
              <p:nvPr>
                <p:custDataLst>
                  <p:tags r:id="rId58"/>
                </p:custDataLst>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sp>
          <p:nvSpPr>
            <p:cNvPr id="37" name="Oval 7"/>
            <p:cNvSpPr/>
            <p:nvPr>
              <p:custDataLst>
                <p:tags r:id="rId59"/>
              </p:custDataLst>
            </p:nvPr>
          </p:nvSpPr>
          <p:spPr>
            <a:xfrm>
              <a:off x="7209" y="3845"/>
              <a:ext cx="1534" cy="1534"/>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38" name="Oval 8"/>
            <p:cNvSpPr/>
            <p:nvPr>
              <p:custDataLst>
                <p:tags r:id="rId60"/>
              </p:custDataLst>
            </p:nvPr>
          </p:nvSpPr>
          <p:spPr>
            <a:xfrm>
              <a:off x="8826" y="3990"/>
              <a:ext cx="1455" cy="145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39" name="Oval 9"/>
            <p:cNvSpPr/>
            <p:nvPr>
              <p:custDataLst>
                <p:tags r:id="rId61"/>
              </p:custDataLst>
            </p:nvPr>
          </p:nvSpPr>
          <p:spPr>
            <a:xfrm>
              <a:off x="6532" y="6016"/>
              <a:ext cx="1455" cy="1455"/>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40" name="Oval 10"/>
            <p:cNvSpPr/>
            <p:nvPr>
              <p:custDataLst>
                <p:tags r:id="rId62"/>
              </p:custDataLst>
            </p:nvPr>
          </p:nvSpPr>
          <p:spPr>
            <a:xfrm>
              <a:off x="9941" y="5302"/>
              <a:ext cx="1455" cy="1455"/>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nvGrpSpPr>
            <p:cNvPr id="41" name="Group 11"/>
            <p:cNvGrpSpPr/>
            <p:nvPr/>
          </p:nvGrpSpPr>
          <p:grpSpPr>
            <a:xfrm rot="0">
              <a:off x="9319" y="4458"/>
              <a:ext cx="506" cy="476"/>
              <a:chOff x="4433888" y="4613275"/>
              <a:chExt cx="1147763" cy="1079500"/>
            </a:xfrm>
            <a:solidFill>
              <a:schemeClr val="bg1"/>
            </a:solidFill>
          </p:grpSpPr>
          <p:sp>
            <p:nvSpPr>
              <p:cNvPr id="47" name="Oval 18"/>
              <p:cNvSpPr/>
              <p:nvPr>
                <p:custDataLst>
                  <p:tags r:id="rId63"/>
                </p:custDataLst>
              </p:nvPr>
            </p:nvSpPr>
            <p:spPr bwMode="auto">
              <a:xfrm>
                <a:off x="4991100" y="5203825"/>
                <a:ext cx="138113"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48" name="Freeform: Shape 19"/>
              <p:cNvSpPr/>
              <p:nvPr>
                <p:custDataLst>
                  <p:tags r:id="rId64"/>
                </p:custDataLst>
              </p:nvPr>
            </p:nvSpPr>
            <p:spPr bwMode="auto">
              <a:xfrm>
                <a:off x="4433888" y="4613275"/>
                <a:ext cx="1147763" cy="1079500"/>
              </a:xfrm>
              <a:custGeom>
                <a:avLst/>
                <a:gdLst>
                  <a:gd name="T0" fmla="*/ 268 w 305"/>
                  <a:gd name="T1" fmla="*/ 111 h 287"/>
                  <a:gd name="T2" fmla="*/ 268 w 305"/>
                  <a:gd name="T3" fmla="*/ 51 h 287"/>
                  <a:gd name="T4" fmla="*/ 240 w 305"/>
                  <a:gd name="T5" fmla="*/ 0 h 287"/>
                  <a:gd name="T6" fmla="*/ 51 w 305"/>
                  <a:gd name="T7" fmla="*/ 0 h 287"/>
                  <a:gd name="T8" fmla="*/ 0 w 305"/>
                  <a:gd name="T9" fmla="*/ 236 h 287"/>
                  <a:gd name="T10" fmla="*/ 217 w 305"/>
                  <a:gd name="T11" fmla="*/ 287 h 287"/>
                  <a:gd name="T12" fmla="*/ 268 w 305"/>
                  <a:gd name="T13" fmla="*/ 222 h 287"/>
                  <a:gd name="T14" fmla="*/ 268 w 305"/>
                  <a:gd name="T15" fmla="*/ 111 h 287"/>
                  <a:gd name="T16" fmla="*/ 203 w 305"/>
                  <a:gd name="T17" fmla="*/ 19 h 287"/>
                  <a:gd name="T18" fmla="*/ 250 w 305"/>
                  <a:gd name="T19" fmla="*/ 28 h 287"/>
                  <a:gd name="T20" fmla="*/ 250 w 305"/>
                  <a:gd name="T21" fmla="*/ 56 h 287"/>
                  <a:gd name="T22" fmla="*/ 240 w 305"/>
                  <a:gd name="T23" fmla="*/ 83 h 287"/>
                  <a:gd name="T24" fmla="*/ 240 w 305"/>
                  <a:gd name="T25" fmla="*/ 74 h 287"/>
                  <a:gd name="T26" fmla="*/ 240 w 305"/>
                  <a:gd name="T27" fmla="*/ 37 h 287"/>
                  <a:gd name="T28" fmla="*/ 37 w 305"/>
                  <a:gd name="T29" fmla="*/ 28 h 287"/>
                  <a:gd name="T30" fmla="*/ 28 w 305"/>
                  <a:gd name="T31" fmla="*/ 56 h 287"/>
                  <a:gd name="T32" fmla="*/ 18 w 305"/>
                  <a:gd name="T33" fmla="*/ 51 h 287"/>
                  <a:gd name="T34" fmla="*/ 231 w 305"/>
                  <a:gd name="T35" fmla="*/ 46 h 287"/>
                  <a:gd name="T36" fmla="*/ 37 w 305"/>
                  <a:gd name="T37" fmla="*/ 37 h 287"/>
                  <a:gd name="T38" fmla="*/ 231 w 305"/>
                  <a:gd name="T39" fmla="*/ 46 h 287"/>
                  <a:gd name="T40" fmla="*/ 231 w 305"/>
                  <a:gd name="T41" fmla="*/ 65 h 287"/>
                  <a:gd name="T42" fmla="*/ 37 w 305"/>
                  <a:gd name="T43" fmla="*/ 56 h 287"/>
                  <a:gd name="T44" fmla="*/ 231 w 305"/>
                  <a:gd name="T45" fmla="*/ 74 h 287"/>
                  <a:gd name="T46" fmla="*/ 203 w 305"/>
                  <a:gd name="T47" fmla="*/ 83 h 287"/>
                  <a:gd name="T48" fmla="*/ 37 w 305"/>
                  <a:gd name="T49" fmla="*/ 80 h 287"/>
                  <a:gd name="T50" fmla="*/ 231 w 305"/>
                  <a:gd name="T51" fmla="*/ 74 h 287"/>
                  <a:gd name="T52" fmla="*/ 217 w 305"/>
                  <a:gd name="T53" fmla="*/ 268 h 287"/>
                  <a:gd name="T54" fmla="*/ 18 w 305"/>
                  <a:gd name="T55" fmla="*/ 236 h 287"/>
                  <a:gd name="T56" fmla="*/ 51 w 305"/>
                  <a:gd name="T57" fmla="*/ 102 h 287"/>
                  <a:gd name="T58" fmla="*/ 240 w 305"/>
                  <a:gd name="T59" fmla="*/ 102 h 287"/>
                  <a:gd name="T60" fmla="*/ 250 w 305"/>
                  <a:gd name="T61" fmla="*/ 130 h 287"/>
                  <a:gd name="T62" fmla="*/ 120 w 305"/>
                  <a:gd name="T63" fmla="*/ 176 h 287"/>
                  <a:gd name="T64" fmla="*/ 250 w 305"/>
                  <a:gd name="T65" fmla="*/ 222 h 287"/>
                  <a:gd name="T66" fmla="*/ 262 w 305"/>
                  <a:gd name="T67" fmla="*/ 204 h 287"/>
                  <a:gd name="T68" fmla="*/ 139 w 305"/>
                  <a:gd name="T69" fmla="*/ 176 h 287"/>
                  <a:gd name="T70" fmla="*/ 250 w 305"/>
                  <a:gd name="T71" fmla="*/ 148 h 287"/>
                  <a:gd name="T72" fmla="*/ 267 w 305"/>
                  <a:gd name="T73" fmla="*/ 136 h 287"/>
                  <a:gd name="T74" fmla="*/ 277 w 305"/>
                  <a:gd name="T75" fmla="*/ 16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5" h="287">
                    <a:moveTo>
                      <a:pt x="268" y="111"/>
                    </a:moveTo>
                    <a:cubicBezTo>
                      <a:pt x="268" y="111"/>
                      <a:pt x="268" y="111"/>
                      <a:pt x="268" y="111"/>
                    </a:cubicBezTo>
                    <a:cubicBezTo>
                      <a:pt x="268" y="56"/>
                      <a:pt x="268" y="56"/>
                      <a:pt x="268" y="56"/>
                    </a:cubicBezTo>
                    <a:cubicBezTo>
                      <a:pt x="268" y="51"/>
                      <a:pt x="268" y="51"/>
                      <a:pt x="268" y="51"/>
                    </a:cubicBezTo>
                    <a:cubicBezTo>
                      <a:pt x="268" y="28"/>
                      <a:pt x="268" y="28"/>
                      <a:pt x="268" y="28"/>
                    </a:cubicBezTo>
                    <a:cubicBezTo>
                      <a:pt x="268" y="13"/>
                      <a:pt x="256" y="0"/>
                      <a:pt x="240" y="0"/>
                    </a:cubicBezTo>
                    <a:cubicBezTo>
                      <a:pt x="203" y="0"/>
                      <a:pt x="203" y="0"/>
                      <a:pt x="203" y="0"/>
                    </a:cubicBezTo>
                    <a:cubicBezTo>
                      <a:pt x="51" y="0"/>
                      <a:pt x="51" y="0"/>
                      <a:pt x="51" y="0"/>
                    </a:cubicBezTo>
                    <a:cubicBezTo>
                      <a:pt x="23" y="0"/>
                      <a:pt x="0" y="23"/>
                      <a:pt x="0" y="51"/>
                    </a:cubicBezTo>
                    <a:cubicBezTo>
                      <a:pt x="0" y="236"/>
                      <a:pt x="0" y="236"/>
                      <a:pt x="0" y="236"/>
                    </a:cubicBezTo>
                    <a:cubicBezTo>
                      <a:pt x="0" y="264"/>
                      <a:pt x="23" y="287"/>
                      <a:pt x="51" y="287"/>
                    </a:cubicBezTo>
                    <a:cubicBezTo>
                      <a:pt x="217" y="287"/>
                      <a:pt x="217" y="287"/>
                      <a:pt x="217" y="287"/>
                    </a:cubicBezTo>
                    <a:cubicBezTo>
                      <a:pt x="245" y="287"/>
                      <a:pt x="268" y="264"/>
                      <a:pt x="268" y="236"/>
                    </a:cubicBezTo>
                    <a:cubicBezTo>
                      <a:pt x="268" y="222"/>
                      <a:pt x="268" y="222"/>
                      <a:pt x="268" y="222"/>
                    </a:cubicBezTo>
                    <a:cubicBezTo>
                      <a:pt x="268" y="222"/>
                      <a:pt x="268" y="222"/>
                      <a:pt x="268" y="222"/>
                    </a:cubicBezTo>
                    <a:cubicBezTo>
                      <a:pt x="305" y="194"/>
                      <a:pt x="305" y="139"/>
                      <a:pt x="268" y="111"/>
                    </a:cubicBezTo>
                    <a:close/>
                    <a:moveTo>
                      <a:pt x="51" y="19"/>
                    </a:moveTo>
                    <a:cubicBezTo>
                      <a:pt x="203" y="19"/>
                      <a:pt x="203" y="19"/>
                      <a:pt x="203" y="19"/>
                    </a:cubicBezTo>
                    <a:cubicBezTo>
                      <a:pt x="240" y="19"/>
                      <a:pt x="240" y="19"/>
                      <a:pt x="240" y="19"/>
                    </a:cubicBezTo>
                    <a:cubicBezTo>
                      <a:pt x="246" y="19"/>
                      <a:pt x="250" y="23"/>
                      <a:pt x="250" y="28"/>
                    </a:cubicBezTo>
                    <a:cubicBezTo>
                      <a:pt x="250" y="51"/>
                      <a:pt x="250" y="51"/>
                      <a:pt x="250" y="51"/>
                    </a:cubicBezTo>
                    <a:cubicBezTo>
                      <a:pt x="250" y="56"/>
                      <a:pt x="250" y="56"/>
                      <a:pt x="250" y="56"/>
                    </a:cubicBezTo>
                    <a:cubicBezTo>
                      <a:pt x="250" y="85"/>
                      <a:pt x="250" y="85"/>
                      <a:pt x="250" y="85"/>
                    </a:cubicBezTo>
                    <a:cubicBezTo>
                      <a:pt x="247" y="84"/>
                      <a:pt x="244" y="83"/>
                      <a:pt x="240" y="83"/>
                    </a:cubicBezTo>
                    <a:cubicBezTo>
                      <a:pt x="240" y="83"/>
                      <a:pt x="240" y="83"/>
                      <a:pt x="240" y="83"/>
                    </a:cubicBezTo>
                    <a:cubicBezTo>
                      <a:pt x="240" y="74"/>
                      <a:pt x="240" y="74"/>
                      <a:pt x="240" y="74"/>
                    </a:cubicBezTo>
                    <a:cubicBezTo>
                      <a:pt x="240" y="56"/>
                      <a:pt x="240" y="56"/>
                      <a:pt x="240" y="56"/>
                    </a:cubicBezTo>
                    <a:cubicBezTo>
                      <a:pt x="240" y="37"/>
                      <a:pt x="240" y="37"/>
                      <a:pt x="240" y="37"/>
                    </a:cubicBezTo>
                    <a:cubicBezTo>
                      <a:pt x="240" y="32"/>
                      <a:pt x="236" y="28"/>
                      <a:pt x="231" y="28"/>
                    </a:cubicBezTo>
                    <a:cubicBezTo>
                      <a:pt x="37" y="28"/>
                      <a:pt x="37" y="28"/>
                      <a:pt x="37" y="28"/>
                    </a:cubicBezTo>
                    <a:cubicBezTo>
                      <a:pt x="32" y="28"/>
                      <a:pt x="28" y="32"/>
                      <a:pt x="28" y="37"/>
                    </a:cubicBezTo>
                    <a:cubicBezTo>
                      <a:pt x="28" y="56"/>
                      <a:pt x="28" y="56"/>
                      <a:pt x="28" y="56"/>
                    </a:cubicBezTo>
                    <a:cubicBezTo>
                      <a:pt x="28" y="74"/>
                      <a:pt x="28" y="74"/>
                      <a:pt x="28" y="74"/>
                    </a:cubicBezTo>
                    <a:cubicBezTo>
                      <a:pt x="22" y="68"/>
                      <a:pt x="18" y="60"/>
                      <a:pt x="18" y="51"/>
                    </a:cubicBezTo>
                    <a:cubicBezTo>
                      <a:pt x="18" y="33"/>
                      <a:pt x="33" y="19"/>
                      <a:pt x="51" y="19"/>
                    </a:cubicBezTo>
                    <a:close/>
                    <a:moveTo>
                      <a:pt x="231" y="46"/>
                    </a:moveTo>
                    <a:cubicBezTo>
                      <a:pt x="37" y="46"/>
                      <a:pt x="37" y="46"/>
                      <a:pt x="37" y="46"/>
                    </a:cubicBezTo>
                    <a:cubicBezTo>
                      <a:pt x="37" y="37"/>
                      <a:pt x="37" y="37"/>
                      <a:pt x="37" y="37"/>
                    </a:cubicBezTo>
                    <a:cubicBezTo>
                      <a:pt x="231" y="37"/>
                      <a:pt x="231" y="37"/>
                      <a:pt x="231" y="37"/>
                    </a:cubicBezTo>
                    <a:lnTo>
                      <a:pt x="231" y="46"/>
                    </a:lnTo>
                    <a:close/>
                    <a:moveTo>
                      <a:pt x="231" y="56"/>
                    </a:moveTo>
                    <a:cubicBezTo>
                      <a:pt x="231" y="65"/>
                      <a:pt x="231" y="65"/>
                      <a:pt x="231" y="65"/>
                    </a:cubicBezTo>
                    <a:cubicBezTo>
                      <a:pt x="37" y="65"/>
                      <a:pt x="37" y="65"/>
                      <a:pt x="37" y="65"/>
                    </a:cubicBezTo>
                    <a:cubicBezTo>
                      <a:pt x="37" y="56"/>
                      <a:pt x="37" y="56"/>
                      <a:pt x="37" y="56"/>
                    </a:cubicBezTo>
                    <a:lnTo>
                      <a:pt x="231" y="56"/>
                    </a:lnTo>
                    <a:close/>
                    <a:moveTo>
                      <a:pt x="231" y="74"/>
                    </a:moveTo>
                    <a:cubicBezTo>
                      <a:pt x="231" y="83"/>
                      <a:pt x="231" y="83"/>
                      <a:pt x="231" y="83"/>
                    </a:cubicBezTo>
                    <a:cubicBezTo>
                      <a:pt x="203" y="83"/>
                      <a:pt x="203" y="83"/>
                      <a:pt x="203" y="83"/>
                    </a:cubicBezTo>
                    <a:cubicBezTo>
                      <a:pt x="51" y="83"/>
                      <a:pt x="51" y="83"/>
                      <a:pt x="51" y="83"/>
                    </a:cubicBezTo>
                    <a:cubicBezTo>
                      <a:pt x="46" y="83"/>
                      <a:pt x="41" y="82"/>
                      <a:pt x="37" y="80"/>
                    </a:cubicBezTo>
                    <a:cubicBezTo>
                      <a:pt x="37" y="74"/>
                      <a:pt x="37" y="74"/>
                      <a:pt x="37" y="74"/>
                    </a:cubicBezTo>
                    <a:lnTo>
                      <a:pt x="231" y="74"/>
                    </a:lnTo>
                    <a:close/>
                    <a:moveTo>
                      <a:pt x="250" y="236"/>
                    </a:moveTo>
                    <a:cubicBezTo>
                      <a:pt x="250" y="254"/>
                      <a:pt x="235" y="268"/>
                      <a:pt x="217" y="268"/>
                    </a:cubicBezTo>
                    <a:cubicBezTo>
                      <a:pt x="51" y="268"/>
                      <a:pt x="51" y="268"/>
                      <a:pt x="51" y="268"/>
                    </a:cubicBezTo>
                    <a:cubicBezTo>
                      <a:pt x="33" y="268"/>
                      <a:pt x="18" y="254"/>
                      <a:pt x="18" y="236"/>
                    </a:cubicBezTo>
                    <a:cubicBezTo>
                      <a:pt x="18" y="90"/>
                      <a:pt x="18" y="90"/>
                      <a:pt x="18" y="90"/>
                    </a:cubicBezTo>
                    <a:cubicBezTo>
                      <a:pt x="27" y="98"/>
                      <a:pt x="38" y="102"/>
                      <a:pt x="51" y="102"/>
                    </a:cubicBezTo>
                    <a:cubicBezTo>
                      <a:pt x="203" y="102"/>
                      <a:pt x="203" y="102"/>
                      <a:pt x="203" y="102"/>
                    </a:cubicBezTo>
                    <a:cubicBezTo>
                      <a:pt x="240" y="102"/>
                      <a:pt x="240" y="102"/>
                      <a:pt x="240" y="102"/>
                    </a:cubicBezTo>
                    <a:cubicBezTo>
                      <a:pt x="246" y="102"/>
                      <a:pt x="250" y="106"/>
                      <a:pt x="250" y="111"/>
                    </a:cubicBezTo>
                    <a:cubicBezTo>
                      <a:pt x="250" y="130"/>
                      <a:pt x="250" y="130"/>
                      <a:pt x="250" y="130"/>
                    </a:cubicBezTo>
                    <a:cubicBezTo>
                      <a:pt x="166" y="130"/>
                      <a:pt x="166" y="130"/>
                      <a:pt x="166" y="130"/>
                    </a:cubicBezTo>
                    <a:cubicBezTo>
                      <a:pt x="141" y="130"/>
                      <a:pt x="120" y="150"/>
                      <a:pt x="120" y="176"/>
                    </a:cubicBezTo>
                    <a:cubicBezTo>
                      <a:pt x="120" y="201"/>
                      <a:pt x="141" y="222"/>
                      <a:pt x="166" y="222"/>
                    </a:cubicBezTo>
                    <a:cubicBezTo>
                      <a:pt x="250" y="222"/>
                      <a:pt x="250" y="222"/>
                      <a:pt x="250" y="222"/>
                    </a:cubicBezTo>
                    <a:lnTo>
                      <a:pt x="250" y="236"/>
                    </a:lnTo>
                    <a:close/>
                    <a:moveTo>
                      <a:pt x="262" y="204"/>
                    </a:moveTo>
                    <a:cubicBezTo>
                      <a:pt x="166" y="204"/>
                      <a:pt x="166" y="204"/>
                      <a:pt x="166" y="204"/>
                    </a:cubicBezTo>
                    <a:cubicBezTo>
                      <a:pt x="151" y="204"/>
                      <a:pt x="139" y="191"/>
                      <a:pt x="139" y="176"/>
                    </a:cubicBezTo>
                    <a:cubicBezTo>
                      <a:pt x="139" y="161"/>
                      <a:pt x="151" y="148"/>
                      <a:pt x="166" y="148"/>
                    </a:cubicBezTo>
                    <a:cubicBezTo>
                      <a:pt x="250" y="148"/>
                      <a:pt x="250" y="148"/>
                      <a:pt x="250" y="148"/>
                    </a:cubicBezTo>
                    <a:cubicBezTo>
                      <a:pt x="255" y="148"/>
                      <a:pt x="261" y="145"/>
                      <a:pt x="265" y="141"/>
                    </a:cubicBezTo>
                    <a:cubicBezTo>
                      <a:pt x="266" y="139"/>
                      <a:pt x="266" y="138"/>
                      <a:pt x="267" y="136"/>
                    </a:cubicBezTo>
                    <a:cubicBezTo>
                      <a:pt x="267" y="136"/>
                      <a:pt x="267" y="136"/>
                      <a:pt x="267" y="136"/>
                    </a:cubicBezTo>
                    <a:cubicBezTo>
                      <a:pt x="274" y="145"/>
                      <a:pt x="277" y="155"/>
                      <a:pt x="277" y="167"/>
                    </a:cubicBezTo>
                    <a:cubicBezTo>
                      <a:pt x="277" y="181"/>
                      <a:pt x="272" y="194"/>
                      <a:pt x="262"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grpSp>
        <p:sp>
          <p:nvSpPr>
            <p:cNvPr id="42" name="Freeform: Shape 12"/>
            <p:cNvSpPr/>
            <p:nvPr>
              <p:custDataLst>
                <p:tags r:id="rId65"/>
              </p:custDataLst>
            </p:nvPr>
          </p:nvSpPr>
          <p:spPr bwMode="auto">
            <a:xfrm>
              <a:off x="10445" y="5769"/>
              <a:ext cx="492" cy="492"/>
            </a:xfrm>
            <a:custGeom>
              <a:avLst/>
              <a:gdLst>
                <a:gd name="T0" fmla="*/ 263 w 296"/>
                <a:gd name="T1" fmla="*/ 67 h 296"/>
                <a:gd name="T2" fmla="*/ 259 w 296"/>
                <a:gd name="T3" fmla="*/ 19 h 296"/>
                <a:gd name="T4" fmla="*/ 55 w 296"/>
                <a:gd name="T5" fmla="*/ 0 h 296"/>
                <a:gd name="T6" fmla="*/ 37 w 296"/>
                <a:gd name="T7" fmla="*/ 63 h 296"/>
                <a:gd name="T8" fmla="*/ 5 w 296"/>
                <a:gd name="T9" fmla="*/ 104 h 296"/>
                <a:gd name="T10" fmla="*/ 0 w 296"/>
                <a:gd name="T11" fmla="*/ 130 h 296"/>
                <a:gd name="T12" fmla="*/ 28 w 296"/>
                <a:gd name="T13" fmla="*/ 158 h 296"/>
                <a:gd name="T14" fmla="*/ 46 w 296"/>
                <a:gd name="T15" fmla="*/ 296 h 296"/>
                <a:gd name="T16" fmla="*/ 268 w 296"/>
                <a:gd name="T17" fmla="*/ 278 h 296"/>
                <a:gd name="T18" fmla="*/ 268 w 296"/>
                <a:gd name="T19" fmla="*/ 158 h 296"/>
                <a:gd name="T20" fmla="*/ 296 w 296"/>
                <a:gd name="T21" fmla="*/ 121 h 296"/>
                <a:gd name="T22" fmla="*/ 241 w 296"/>
                <a:gd name="T23" fmla="*/ 19 h 296"/>
                <a:gd name="T24" fmla="*/ 55 w 296"/>
                <a:gd name="T25" fmla="*/ 56 h 296"/>
                <a:gd name="T26" fmla="*/ 55 w 296"/>
                <a:gd name="T27" fmla="*/ 19 h 296"/>
                <a:gd name="T28" fmla="*/ 94 w 296"/>
                <a:gd name="T29" fmla="*/ 139 h 296"/>
                <a:gd name="T30" fmla="*/ 93 w 296"/>
                <a:gd name="T31" fmla="*/ 74 h 296"/>
                <a:gd name="T32" fmla="*/ 94 w 296"/>
                <a:gd name="T33" fmla="*/ 139 h 296"/>
                <a:gd name="T34" fmla="*/ 143 w 296"/>
                <a:gd name="T35" fmla="*/ 74 h 296"/>
                <a:gd name="T36" fmla="*/ 104 w 296"/>
                <a:gd name="T37" fmla="*/ 139 h 296"/>
                <a:gd name="T38" fmla="*/ 153 w 296"/>
                <a:gd name="T39" fmla="*/ 74 h 296"/>
                <a:gd name="T40" fmla="*/ 192 w 296"/>
                <a:gd name="T41" fmla="*/ 139 h 296"/>
                <a:gd name="T42" fmla="*/ 153 w 296"/>
                <a:gd name="T43" fmla="*/ 74 h 296"/>
                <a:gd name="T44" fmla="*/ 204 w 296"/>
                <a:gd name="T45" fmla="*/ 74 h 296"/>
                <a:gd name="T46" fmla="*/ 202 w 296"/>
                <a:gd name="T47" fmla="*/ 139 h 296"/>
                <a:gd name="T48" fmla="*/ 18 w 296"/>
                <a:gd name="T49" fmla="*/ 130 h 296"/>
                <a:gd name="T50" fmla="*/ 20 w 296"/>
                <a:gd name="T51" fmla="*/ 115 h 296"/>
                <a:gd name="T52" fmla="*/ 55 w 296"/>
                <a:gd name="T53" fmla="*/ 74 h 296"/>
                <a:gd name="T54" fmla="*/ 45 w 296"/>
                <a:gd name="T55" fmla="*/ 139 h 296"/>
                <a:gd name="T56" fmla="*/ 18 w 296"/>
                <a:gd name="T57" fmla="*/ 130 h 296"/>
                <a:gd name="T58" fmla="*/ 116 w 296"/>
                <a:gd name="T59" fmla="*/ 278 h 296"/>
                <a:gd name="T60" fmla="*/ 185 w 296"/>
                <a:gd name="T61" fmla="*/ 185 h 296"/>
                <a:gd name="T62" fmla="*/ 250 w 296"/>
                <a:gd name="T63" fmla="*/ 278 h 296"/>
                <a:gd name="T64" fmla="*/ 194 w 296"/>
                <a:gd name="T65" fmla="*/ 185 h 296"/>
                <a:gd name="T66" fmla="*/ 116 w 296"/>
                <a:gd name="T67" fmla="*/ 176 h 296"/>
                <a:gd name="T68" fmla="*/ 106 w 296"/>
                <a:gd name="T69" fmla="*/ 278 h 296"/>
                <a:gd name="T70" fmla="*/ 46 w 296"/>
                <a:gd name="T71" fmla="*/ 158 h 296"/>
                <a:gd name="T72" fmla="*/ 250 w 296"/>
                <a:gd name="T73" fmla="*/ 278 h 296"/>
                <a:gd name="T74" fmla="*/ 268 w 296"/>
                <a:gd name="T75" fmla="*/ 139 h 296"/>
                <a:gd name="T76" fmla="*/ 214 w 296"/>
                <a:gd name="T77" fmla="*/ 74 h 296"/>
                <a:gd name="T78" fmla="*/ 241 w 296"/>
                <a:gd name="T79" fmla="*/ 74 h 296"/>
                <a:gd name="T80" fmla="*/ 276 w 296"/>
                <a:gd name="T81" fmla="*/ 115 h 296"/>
                <a:gd name="T82" fmla="*/ 278 w 296"/>
                <a:gd name="T83" fmla="*/ 13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 h="296">
                  <a:moveTo>
                    <a:pt x="291" y="104"/>
                  </a:moveTo>
                  <a:cubicBezTo>
                    <a:pt x="263" y="67"/>
                    <a:pt x="263" y="67"/>
                    <a:pt x="263" y="67"/>
                  </a:cubicBezTo>
                  <a:cubicBezTo>
                    <a:pt x="262" y="66"/>
                    <a:pt x="260" y="64"/>
                    <a:pt x="259" y="63"/>
                  </a:cubicBezTo>
                  <a:cubicBezTo>
                    <a:pt x="259" y="19"/>
                    <a:pt x="259" y="19"/>
                    <a:pt x="259" y="19"/>
                  </a:cubicBezTo>
                  <a:cubicBezTo>
                    <a:pt x="259" y="9"/>
                    <a:pt x="251" y="0"/>
                    <a:pt x="241" y="0"/>
                  </a:cubicBezTo>
                  <a:cubicBezTo>
                    <a:pt x="55" y="0"/>
                    <a:pt x="55" y="0"/>
                    <a:pt x="55" y="0"/>
                  </a:cubicBezTo>
                  <a:cubicBezTo>
                    <a:pt x="45" y="0"/>
                    <a:pt x="37" y="9"/>
                    <a:pt x="37" y="19"/>
                  </a:cubicBezTo>
                  <a:cubicBezTo>
                    <a:pt x="37" y="63"/>
                    <a:pt x="37" y="63"/>
                    <a:pt x="37" y="63"/>
                  </a:cubicBezTo>
                  <a:cubicBezTo>
                    <a:pt x="36" y="64"/>
                    <a:pt x="34" y="66"/>
                    <a:pt x="33" y="67"/>
                  </a:cubicBezTo>
                  <a:cubicBezTo>
                    <a:pt x="5" y="104"/>
                    <a:pt x="5" y="104"/>
                    <a:pt x="5" y="104"/>
                  </a:cubicBezTo>
                  <a:cubicBezTo>
                    <a:pt x="2" y="109"/>
                    <a:pt x="0" y="115"/>
                    <a:pt x="0" y="121"/>
                  </a:cubicBezTo>
                  <a:cubicBezTo>
                    <a:pt x="0" y="130"/>
                    <a:pt x="0" y="130"/>
                    <a:pt x="0" y="130"/>
                  </a:cubicBezTo>
                  <a:cubicBezTo>
                    <a:pt x="0" y="145"/>
                    <a:pt x="12" y="158"/>
                    <a:pt x="28" y="158"/>
                  </a:cubicBezTo>
                  <a:cubicBezTo>
                    <a:pt x="28" y="158"/>
                    <a:pt x="28" y="158"/>
                    <a:pt x="28" y="158"/>
                  </a:cubicBezTo>
                  <a:cubicBezTo>
                    <a:pt x="28" y="278"/>
                    <a:pt x="28" y="278"/>
                    <a:pt x="28" y="278"/>
                  </a:cubicBezTo>
                  <a:cubicBezTo>
                    <a:pt x="28" y="288"/>
                    <a:pt x="36" y="296"/>
                    <a:pt x="46" y="296"/>
                  </a:cubicBezTo>
                  <a:cubicBezTo>
                    <a:pt x="250" y="296"/>
                    <a:pt x="250" y="296"/>
                    <a:pt x="250" y="296"/>
                  </a:cubicBezTo>
                  <a:cubicBezTo>
                    <a:pt x="260" y="296"/>
                    <a:pt x="268" y="288"/>
                    <a:pt x="268" y="278"/>
                  </a:cubicBezTo>
                  <a:cubicBezTo>
                    <a:pt x="268" y="158"/>
                    <a:pt x="268" y="158"/>
                    <a:pt x="268" y="158"/>
                  </a:cubicBezTo>
                  <a:cubicBezTo>
                    <a:pt x="268" y="158"/>
                    <a:pt x="268" y="158"/>
                    <a:pt x="268" y="158"/>
                  </a:cubicBezTo>
                  <a:cubicBezTo>
                    <a:pt x="284" y="158"/>
                    <a:pt x="296" y="145"/>
                    <a:pt x="296" y="130"/>
                  </a:cubicBezTo>
                  <a:cubicBezTo>
                    <a:pt x="296" y="121"/>
                    <a:pt x="296" y="121"/>
                    <a:pt x="296" y="121"/>
                  </a:cubicBezTo>
                  <a:cubicBezTo>
                    <a:pt x="296" y="115"/>
                    <a:pt x="294" y="109"/>
                    <a:pt x="291" y="104"/>
                  </a:cubicBezTo>
                  <a:close/>
                  <a:moveTo>
                    <a:pt x="241" y="19"/>
                  </a:moveTo>
                  <a:cubicBezTo>
                    <a:pt x="241" y="56"/>
                    <a:pt x="241" y="56"/>
                    <a:pt x="241" y="56"/>
                  </a:cubicBezTo>
                  <a:cubicBezTo>
                    <a:pt x="55" y="56"/>
                    <a:pt x="55" y="56"/>
                    <a:pt x="55" y="56"/>
                  </a:cubicBezTo>
                  <a:cubicBezTo>
                    <a:pt x="55" y="56"/>
                    <a:pt x="55" y="56"/>
                    <a:pt x="55" y="56"/>
                  </a:cubicBezTo>
                  <a:cubicBezTo>
                    <a:pt x="55" y="19"/>
                    <a:pt x="55" y="19"/>
                    <a:pt x="55" y="19"/>
                  </a:cubicBezTo>
                  <a:lnTo>
                    <a:pt x="241" y="19"/>
                  </a:lnTo>
                  <a:close/>
                  <a:moveTo>
                    <a:pt x="94" y="139"/>
                  </a:moveTo>
                  <a:cubicBezTo>
                    <a:pt x="55" y="139"/>
                    <a:pt x="55" y="139"/>
                    <a:pt x="55" y="139"/>
                  </a:cubicBezTo>
                  <a:cubicBezTo>
                    <a:pt x="93" y="74"/>
                    <a:pt x="93" y="74"/>
                    <a:pt x="93" y="74"/>
                  </a:cubicBezTo>
                  <a:cubicBezTo>
                    <a:pt x="113" y="74"/>
                    <a:pt x="113" y="74"/>
                    <a:pt x="113" y="74"/>
                  </a:cubicBezTo>
                  <a:lnTo>
                    <a:pt x="94" y="139"/>
                  </a:lnTo>
                  <a:close/>
                  <a:moveTo>
                    <a:pt x="122" y="74"/>
                  </a:moveTo>
                  <a:cubicBezTo>
                    <a:pt x="143" y="74"/>
                    <a:pt x="143" y="74"/>
                    <a:pt x="143" y="74"/>
                  </a:cubicBezTo>
                  <a:cubicBezTo>
                    <a:pt x="143" y="139"/>
                    <a:pt x="143" y="139"/>
                    <a:pt x="143" y="139"/>
                  </a:cubicBezTo>
                  <a:cubicBezTo>
                    <a:pt x="104" y="139"/>
                    <a:pt x="104" y="139"/>
                    <a:pt x="104" y="139"/>
                  </a:cubicBezTo>
                  <a:lnTo>
                    <a:pt x="122" y="74"/>
                  </a:lnTo>
                  <a:close/>
                  <a:moveTo>
                    <a:pt x="153" y="74"/>
                  </a:moveTo>
                  <a:cubicBezTo>
                    <a:pt x="174" y="74"/>
                    <a:pt x="174" y="74"/>
                    <a:pt x="174" y="74"/>
                  </a:cubicBezTo>
                  <a:cubicBezTo>
                    <a:pt x="192" y="139"/>
                    <a:pt x="192" y="139"/>
                    <a:pt x="192" y="139"/>
                  </a:cubicBezTo>
                  <a:cubicBezTo>
                    <a:pt x="153" y="139"/>
                    <a:pt x="153" y="139"/>
                    <a:pt x="153" y="139"/>
                  </a:cubicBezTo>
                  <a:lnTo>
                    <a:pt x="153" y="74"/>
                  </a:lnTo>
                  <a:close/>
                  <a:moveTo>
                    <a:pt x="183" y="74"/>
                  </a:moveTo>
                  <a:cubicBezTo>
                    <a:pt x="204" y="74"/>
                    <a:pt x="204" y="74"/>
                    <a:pt x="204" y="74"/>
                  </a:cubicBezTo>
                  <a:cubicBezTo>
                    <a:pt x="241" y="139"/>
                    <a:pt x="241" y="139"/>
                    <a:pt x="241" y="139"/>
                  </a:cubicBezTo>
                  <a:cubicBezTo>
                    <a:pt x="202" y="139"/>
                    <a:pt x="202" y="139"/>
                    <a:pt x="202" y="139"/>
                  </a:cubicBezTo>
                  <a:lnTo>
                    <a:pt x="183" y="74"/>
                  </a:lnTo>
                  <a:close/>
                  <a:moveTo>
                    <a:pt x="18" y="130"/>
                  </a:moveTo>
                  <a:cubicBezTo>
                    <a:pt x="18" y="121"/>
                    <a:pt x="18" y="121"/>
                    <a:pt x="18" y="121"/>
                  </a:cubicBezTo>
                  <a:cubicBezTo>
                    <a:pt x="18" y="119"/>
                    <a:pt x="19" y="117"/>
                    <a:pt x="20" y="115"/>
                  </a:cubicBezTo>
                  <a:cubicBezTo>
                    <a:pt x="48" y="78"/>
                    <a:pt x="48" y="78"/>
                    <a:pt x="48" y="78"/>
                  </a:cubicBezTo>
                  <a:cubicBezTo>
                    <a:pt x="50" y="76"/>
                    <a:pt x="53" y="74"/>
                    <a:pt x="55" y="74"/>
                  </a:cubicBezTo>
                  <a:cubicBezTo>
                    <a:pt x="82" y="74"/>
                    <a:pt x="82" y="74"/>
                    <a:pt x="82" y="74"/>
                  </a:cubicBezTo>
                  <a:cubicBezTo>
                    <a:pt x="45" y="139"/>
                    <a:pt x="45" y="139"/>
                    <a:pt x="45" y="139"/>
                  </a:cubicBezTo>
                  <a:cubicBezTo>
                    <a:pt x="28" y="139"/>
                    <a:pt x="28" y="139"/>
                    <a:pt x="28" y="139"/>
                  </a:cubicBezTo>
                  <a:cubicBezTo>
                    <a:pt x="23" y="139"/>
                    <a:pt x="18" y="135"/>
                    <a:pt x="18" y="130"/>
                  </a:cubicBezTo>
                  <a:close/>
                  <a:moveTo>
                    <a:pt x="185" y="278"/>
                  </a:moveTo>
                  <a:cubicBezTo>
                    <a:pt x="116" y="278"/>
                    <a:pt x="116" y="278"/>
                    <a:pt x="116" y="278"/>
                  </a:cubicBezTo>
                  <a:cubicBezTo>
                    <a:pt x="116" y="185"/>
                    <a:pt x="116" y="185"/>
                    <a:pt x="116" y="185"/>
                  </a:cubicBezTo>
                  <a:cubicBezTo>
                    <a:pt x="185" y="185"/>
                    <a:pt x="185" y="185"/>
                    <a:pt x="185" y="185"/>
                  </a:cubicBezTo>
                  <a:lnTo>
                    <a:pt x="185" y="278"/>
                  </a:lnTo>
                  <a:close/>
                  <a:moveTo>
                    <a:pt x="250" y="278"/>
                  </a:moveTo>
                  <a:cubicBezTo>
                    <a:pt x="194" y="278"/>
                    <a:pt x="194" y="278"/>
                    <a:pt x="194" y="278"/>
                  </a:cubicBezTo>
                  <a:cubicBezTo>
                    <a:pt x="194" y="185"/>
                    <a:pt x="194" y="185"/>
                    <a:pt x="194" y="185"/>
                  </a:cubicBezTo>
                  <a:cubicBezTo>
                    <a:pt x="194" y="180"/>
                    <a:pt x="190" y="176"/>
                    <a:pt x="185" y="176"/>
                  </a:cubicBezTo>
                  <a:cubicBezTo>
                    <a:pt x="116" y="176"/>
                    <a:pt x="116" y="176"/>
                    <a:pt x="116" y="176"/>
                  </a:cubicBezTo>
                  <a:cubicBezTo>
                    <a:pt x="111" y="176"/>
                    <a:pt x="106" y="180"/>
                    <a:pt x="106" y="185"/>
                  </a:cubicBezTo>
                  <a:cubicBezTo>
                    <a:pt x="106" y="278"/>
                    <a:pt x="106" y="278"/>
                    <a:pt x="106" y="278"/>
                  </a:cubicBezTo>
                  <a:cubicBezTo>
                    <a:pt x="46" y="278"/>
                    <a:pt x="46" y="278"/>
                    <a:pt x="46" y="278"/>
                  </a:cubicBezTo>
                  <a:cubicBezTo>
                    <a:pt x="46" y="158"/>
                    <a:pt x="46" y="158"/>
                    <a:pt x="46" y="158"/>
                  </a:cubicBezTo>
                  <a:cubicBezTo>
                    <a:pt x="250" y="158"/>
                    <a:pt x="250" y="158"/>
                    <a:pt x="250" y="158"/>
                  </a:cubicBezTo>
                  <a:lnTo>
                    <a:pt x="250" y="278"/>
                  </a:lnTo>
                  <a:close/>
                  <a:moveTo>
                    <a:pt x="278" y="130"/>
                  </a:moveTo>
                  <a:cubicBezTo>
                    <a:pt x="278" y="135"/>
                    <a:pt x="273" y="139"/>
                    <a:pt x="268" y="139"/>
                  </a:cubicBezTo>
                  <a:cubicBezTo>
                    <a:pt x="251" y="139"/>
                    <a:pt x="251" y="139"/>
                    <a:pt x="251" y="139"/>
                  </a:cubicBezTo>
                  <a:cubicBezTo>
                    <a:pt x="214" y="74"/>
                    <a:pt x="214" y="74"/>
                    <a:pt x="214" y="74"/>
                  </a:cubicBezTo>
                  <a:cubicBezTo>
                    <a:pt x="241" y="74"/>
                    <a:pt x="241" y="74"/>
                    <a:pt x="241" y="74"/>
                  </a:cubicBezTo>
                  <a:cubicBezTo>
                    <a:pt x="241" y="74"/>
                    <a:pt x="241" y="74"/>
                    <a:pt x="241" y="74"/>
                  </a:cubicBezTo>
                  <a:cubicBezTo>
                    <a:pt x="243" y="74"/>
                    <a:pt x="246" y="76"/>
                    <a:pt x="248" y="78"/>
                  </a:cubicBezTo>
                  <a:cubicBezTo>
                    <a:pt x="276" y="115"/>
                    <a:pt x="276" y="115"/>
                    <a:pt x="276" y="115"/>
                  </a:cubicBezTo>
                  <a:cubicBezTo>
                    <a:pt x="277" y="117"/>
                    <a:pt x="278" y="119"/>
                    <a:pt x="278" y="121"/>
                  </a:cubicBezTo>
                  <a:lnTo>
                    <a:pt x="278" y="13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grpSp>
          <p:nvGrpSpPr>
            <p:cNvPr id="43" name="Group 13"/>
            <p:cNvGrpSpPr/>
            <p:nvPr/>
          </p:nvGrpSpPr>
          <p:grpSpPr>
            <a:xfrm rot="0">
              <a:off x="7017" y="6512"/>
              <a:ext cx="493" cy="430"/>
              <a:chOff x="4233863" y="2697163"/>
              <a:chExt cx="1117600" cy="974725"/>
            </a:xfrm>
            <a:solidFill>
              <a:schemeClr val="bg1"/>
            </a:solidFill>
          </p:grpSpPr>
          <p:sp>
            <p:nvSpPr>
              <p:cNvPr id="45" name="Freeform: Shape 16"/>
              <p:cNvSpPr/>
              <p:nvPr>
                <p:custDataLst>
                  <p:tags r:id="rId66"/>
                </p:custDataLst>
              </p:nvPr>
            </p:nvSpPr>
            <p:spPr bwMode="auto">
              <a:xfrm>
                <a:off x="4233863" y="2697163"/>
                <a:ext cx="1117600" cy="974725"/>
              </a:xfrm>
              <a:custGeom>
                <a:avLst/>
                <a:gdLst>
                  <a:gd name="T0" fmla="*/ 296 w 297"/>
                  <a:gd name="T1" fmla="*/ 152 h 259"/>
                  <a:gd name="T2" fmla="*/ 259 w 297"/>
                  <a:gd name="T3" fmla="*/ 13 h 259"/>
                  <a:gd name="T4" fmla="*/ 241 w 297"/>
                  <a:gd name="T5" fmla="*/ 0 h 259"/>
                  <a:gd name="T6" fmla="*/ 148 w 297"/>
                  <a:gd name="T7" fmla="*/ 0 h 259"/>
                  <a:gd name="T8" fmla="*/ 56 w 297"/>
                  <a:gd name="T9" fmla="*/ 0 h 259"/>
                  <a:gd name="T10" fmla="*/ 38 w 297"/>
                  <a:gd name="T11" fmla="*/ 13 h 259"/>
                  <a:gd name="T12" fmla="*/ 1 w 297"/>
                  <a:gd name="T13" fmla="*/ 152 h 259"/>
                  <a:gd name="T14" fmla="*/ 0 w 297"/>
                  <a:gd name="T15" fmla="*/ 157 h 259"/>
                  <a:gd name="T16" fmla="*/ 0 w 297"/>
                  <a:gd name="T17" fmla="*/ 222 h 259"/>
                  <a:gd name="T18" fmla="*/ 37 w 297"/>
                  <a:gd name="T19" fmla="*/ 259 h 259"/>
                  <a:gd name="T20" fmla="*/ 260 w 297"/>
                  <a:gd name="T21" fmla="*/ 259 h 259"/>
                  <a:gd name="T22" fmla="*/ 297 w 297"/>
                  <a:gd name="T23" fmla="*/ 222 h 259"/>
                  <a:gd name="T24" fmla="*/ 297 w 297"/>
                  <a:gd name="T25" fmla="*/ 157 h 259"/>
                  <a:gd name="T26" fmla="*/ 296 w 297"/>
                  <a:gd name="T27" fmla="*/ 152 h 259"/>
                  <a:gd name="T28" fmla="*/ 278 w 297"/>
                  <a:gd name="T29" fmla="*/ 222 h 259"/>
                  <a:gd name="T30" fmla="*/ 260 w 297"/>
                  <a:gd name="T31" fmla="*/ 241 h 259"/>
                  <a:gd name="T32" fmla="*/ 37 w 297"/>
                  <a:gd name="T33" fmla="*/ 241 h 259"/>
                  <a:gd name="T34" fmla="*/ 19 w 297"/>
                  <a:gd name="T35" fmla="*/ 222 h 259"/>
                  <a:gd name="T36" fmla="*/ 19 w 297"/>
                  <a:gd name="T37" fmla="*/ 157 h 259"/>
                  <a:gd name="T38" fmla="*/ 56 w 297"/>
                  <a:gd name="T39" fmla="*/ 19 h 259"/>
                  <a:gd name="T40" fmla="*/ 241 w 297"/>
                  <a:gd name="T41" fmla="*/ 19 h 259"/>
                  <a:gd name="T42" fmla="*/ 278 w 297"/>
                  <a:gd name="T43" fmla="*/ 157 h 259"/>
                  <a:gd name="T44" fmla="*/ 278 w 297"/>
                  <a:gd name="T45" fmla="*/ 22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7" h="259">
                    <a:moveTo>
                      <a:pt x="296" y="152"/>
                    </a:moveTo>
                    <a:cubicBezTo>
                      <a:pt x="259" y="13"/>
                      <a:pt x="259" y="13"/>
                      <a:pt x="259" y="13"/>
                    </a:cubicBezTo>
                    <a:cubicBezTo>
                      <a:pt x="257" y="6"/>
                      <a:pt x="249" y="0"/>
                      <a:pt x="241" y="0"/>
                    </a:cubicBezTo>
                    <a:cubicBezTo>
                      <a:pt x="148" y="0"/>
                      <a:pt x="148" y="0"/>
                      <a:pt x="148" y="0"/>
                    </a:cubicBezTo>
                    <a:cubicBezTo>
                      <a:pt x="56" y="0"/>
                      <a:pt x="56" y="0"/>
                      <a:pt x="56" y="0"/>
                    </a:cubicBezTo>
                    <a:cubicBezTo>
                      <a:pt x="48" y="0"/>
                      <a:pt x="40" y="6"/>
                      <a:pt x="38" y="13"/>
                    </a:cubicBezTo>
                    <a:cubicBezTo>
                      <a:pt x="1" y="152"/>
                      <a:pt x="1" y="152"/>
                      <a:pt x="1" y="152"/>
                    </a:cubicBezTo>
                    <a:cubicBezTo>
                      <a:pt x="1" y="154"/>
                      <a:pt x="0" y="156"/>
                      <a:pt x="0" y="157"/>
                    </a:cubicBezTo>
                    <a:cubicBezTo>
                      <a:pt x="0" y="222"/>
                      <a:pt x="0" y="222"/>
                      <a:pt x="0" y="222"/>
                    </a:cubicBezTo>
                    <a:cubicBezTo>
                      <a:pt x="0" y="243"/>
                      <a:pt x="17" y="259"/>
                      <a:pt x="37" y="259"/>
                    </a:cubicBezTo>
                    <a:cubicBezTo>
                      <a:pt x="260" y="259"/>
                      <a:pt x="260" y="259"/>
                      <a:pt x="260" y="259"/>
                    </a:cubicBezTo>
                    <a:cubicBezTo>
                      <a:pt x="280" y="259"/>
                      <a:pt x="297" y="243"/>
                      <a:pt x="297" y="222"/>
                    </a:cubicBezTo>
                    <a:cubicBezTo>
                      <a:pt x="297" y="157"/>
                      <a:pt x="297" y="157"/>
                      <a:pt x="297" y="157"/>
                    </a:cubicBezTo>
                    <a:cubicBezTo>
                      <a:pt x="297" y="156"/>
                      <a:pt x="296" y="154"/>
                      <a:pt x="296" y="152"/>
                    </a:cubicBezTo>
                    <a:close/>
                    <a:moveTo>
                      <a:pt x="278" y="222"/>
                    </a:moveTo>
                    <a:cubicBezTo>
                      <a:pt x="278" y="232"/>
                      <a:pt x="270" y="241"/>
                      <a:pt x="260" y="241"/>
                    </a:cubicBezTo>
                    <a:cubicBezTo>
                      <a:pt x="37" y="241"/>
                      <a:pt x="37" y="241"/>
                      <a:pt x="37" y="241"/>
                    </a:cubicBezTo>
                    <a:cubicBezTo>
                      <a:pt x="27" y="241"/>
                      <a:pt x="19" y="232"/>
                      <a:pt x="19" y="222"/>
                    </a:cubicBezTo>
                    <a:cubicBezTo>
                      <a:pt x="19" y="157"/>
                      <a:pt x="19" y="157"/>
                      <a:pt x="19" y="157"/>
                    </a:cubicBezTo>
                    <a:cubicBezTo>
                      <a:pt x="56" y="19"/>
                      <a:pt x="56" y="19"/>
                      <a:pt x="56" y="19"/>
                    </a:cubicBezTo>
                    <a:cubicBezTo>
                      <a:pt x="241" y="19"/>
                      <a:pt x="241" y="19"/>
                      <a:pt x="241" y="19"/>
                    </a:cubicBezTo>
                    <a:cubicBezTo>
                      <a:pt x="278" y="157"/>
                      <a:pt x="278" y="157"/>
                      <a:pt x="278" y="157"/>
                    </a:cubicBezTo>
                    <a:lnTo>
                      <a:pt x="278" y="2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46" name="Freeform: Shape 17"/>
              <p:cNvSpPr/>
              <p:nvPr>
                <p:custDataLst>
                  <p:tags r:id="rId67"/>
                </p:custDataLst>
              </p:nvPr>
            </p:nvSpPr>
            <p:spPr bwMode="auto">
              <a:xfrm>
                <a:off x="4365625" y="2835275"/>
                <a:ext cx="854075" cy="628650"/>
              </a:xfrm>
              <a:custGeom>
                <a:avLst/>
                <a:gdLst>
                  <a:gd name="T0" fmla="*/ 185 w 227"/>
                  <a:gd name="T1" fmla="*/ 0 h 167"/>
                  <a:gd name="T2" fmla="*/ 42 w 227"/>
                  <a:gd name="T3" fmla="*/ 0 h 167"/>
                  <a:gd name="T4" fmla="*/ 33 w 227"/>
                  <a:gd name="T5" fmla="*/ 7 h 167"/>
                  <a:gd name="T6" fmla="*/ 1 w 227"/>
                  <a:gd name="T7" fmla="*/ 118 h 167"/>
                  <a:gd name="T8" fmla="*/ 3 w 227"/>
                  <a:gd name="T9" fmla="*/ 126 h 167"/>
                  <a:gd name="T10" fmla="*/ 10 w 227"/>
                  <a:gd name="T11" fmla="*/ 130 h 167"/>
                  <a:gd name="T12" fmla="*/ 37 w 227"/>
                  <a:gd name="T13" fmla="*/ 130 h 167"/>
                  <a:gd name="T14" fmla="*/ 47 w 227"/>
                  <a:gd name="T15" fmla="*/ 130 h 167"/>
                  <a:gd name="T16" fmla="*/ 52 w 227"/>
                  <a:gd name="T17" fmla="*/ 130 h 167"/>
                  <a:gd name="T18" fmla="*/ 66 w 227"/>
                  <a:gd name="T19" fmla="*/ 156 h 167"/>
                  <a:gd name="T20" fmla="*/ 82 w 227"/>
                  <a:gd name="T21" fmla="*/ 167 h 167"/>
                  <a:gd name="T22" fmla="*/ 145 w 227"/>
                  <a:gd name="T23" fmla="*/ 167 h 167"/>
                  <a:gd name="T24" fmla="*/ 161 w 227"/>
                  <a:gd name="T25" fmla="*/ 156 h 167"/>
                  <a:gd name="T26" fmla="*/ 175 w 227"/>
                  <a:gd name="T27" fmla="*/ 130 h 167"/>
                  <a:gd name="T28" fmla="*/ 180 w 227"/>
                  <a:gd name="T29" fmla="*/ 130 h 167"/>
                  <a:gd name="T30" fmla="*/ 190 w 227"/>
                  <a:gd name="T31" fmla="*/ 130 h 167"/>
                  <a:gd name="T32" fmla="*/ 217 w 227"/>
                  <a:gd name="T33" fmla="*/ 130 h 167"/>
                  <a:gd name="T34" fmla="*/ 224 w 227"/>
                  <a:gd name="T35" fmla="*/ 126 h 167"/>
                  <a:gd name="T36" fmla="*/ 226 w 227"/>
                  <a:gd name="T37" fmla="*/ 118 h 167"/>
                  <a:gd name="T38" fmla="*/ 194 w 227"/>
                  <a:gd name="T39" fmla="*/ 7 h 167"/>
                  <a:gd name="T40" fmla="*/ 185 w 227"/>
                  <a:gd name="T41" fmla="*/ 0 h 167"/>
                  <a:gd name="T42" fmla="*/ 190 w 227"/>
                  <a:gd name="T43" fmla="*/ 111 h 167"/>
                  <a:gd name="T44" fmla="*/ 175 w 227"/>
                  <a:gd name="T45" fmla="*/ 111 h 167"/>
                  <a:gd name="T46" fmla="*/ 158 w 227"/>
                  <a:gd name="T47" fmla="*/ 121 h 167"/>
                  <a:gd name="T48" fmla="*/ 145 w 227"/>
                  <a:gd name="T49" fmla="*/ 148 h 167"/>
                  <a:gd name="T50" fmla="*/ 82 w 227"/>
                  <a:gd name="T51" fmla="*/ 148 h 167"/>
                  <a:gd name="T52" fmla="*/ 69 w 227"/>
                  <a:gd name="T53" fmla="*/ 121 h 167"/>
                  <a:gd name="T54" fmla="*/ 52 w 227"/>
                  <a:gd name="T55" fmla="*/ 111 h 167"/>
                  <a:gd name="T56" fmla="*/ 37 w 227"/>
                  <a:gd name="T57" fmla="*/ 111 h 167"/>
                  <a:gd name="T58" fmla="*/ 15 w 227"/>
                  <a:gd name="T59" fmla="*/ 111 h 167"/>
                  <a:gd name="T60" fmla="*/ 42 w 227"/>
                  <a:gd name="T61" fmla="*/ 9 h 167"/>
                  <a:gd name="T62" fmla="*/ 185 w 227"/>
                  <a:gd name="T63" fmla="*/ 9 h 167"/>
                  <a:gd name="T64" fmla="*/ 212 w 227"/>
                  <a:gd name="T65" fmla="*/ 111 h 167"/>
                  <a:gd name="T66" fmla="*/ 190 w 227"/>
                  <a:gd name="T67" fmla="*/ 11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7" h="167">
                    <a:moveTo>
                      <a:pt x="185" y="0"/>
                    </a:moveTo>
                    <a:cubicBezTo>
                      <a:pt x="42" y="0"/>
                      <a:pt x="42" y="0"/>
                      <a:pt x="42" y="0"/>
                    </a:cubicBezTo>
                    <a:cubicBezTo>
                      <a:pt x="38" y="0"/>
                      <a:pt x="34" y="3"/>
                      <a:pt x="33" y="7"/>
                    </a:cubicBezTo>
                    <a:cubicBezTo>
                      <a:pt x="1" y="118"/>
                      <a:pt x="1" y="118"/>
                      <a:pt x="1" y="118"/>
                    </a:cubicBezTo>
                    <a:cubicBezTo>
                      <a:pt x="0" y="121"/>
                      <a:pt x="1" y="124"/>
                      <a:pt x="3" y="126"/>
                    </a:cubicBezTo>
                    <a:cubicBezTo>
                      <a:pt x="4" y="128"/>
                      <a:pt x="7" y="130"/>
                      <a:pt x="10" y="130"/>
                    </a:cubicBezTo>
                    <a:cubicBezTo>
                      <a:pt x="37" y="130"/>
                      <a:pt x="37" y="130"/>
                      <a:pt x="37" y="130"/>
                    </a:cubicBezTo>
                    <a:cubicBezTo>
                      <a:pt x="47" y="130"/>
                      <a:pt x="47" y="130"/>
                      <a:pt x="47" y="130"/>
                    </a:cubicBezTo>
                    <a:cubicBezTo>
                      <a:pt x="52" y="130"/>
                      <a:pt x="52" y="130"/>
                      <a:pt x="52" y="130"/>
                    </a:cubicBezTo>
                    <a:cubicBezTo>
                      <a:pt x="66" y="156"/>
                      <a:pt x="66" y="156"/>
                      <a:pt x="66" y="156"/>
                    </a:cubicBezTo>
                    <a:cubicBezTo>
                      <a:pt x="69" y="163"/>
                      <a:pt x="75" y="167"/>
                      <a:pt x="82" y="167"/>
                    </a:cubicBezTo>
                    <a:cubicBezTo>
                      <a:pt x="145" y="167"/>
                      <a:pt x="145" y="167"/>
                      <a:pt x="145" y="167"/>
                    </a:cubicBezTo>
                    <a:cubicBezTo>
                      <a:pt x="152" y="167"/>
                      <a:pt x="158" y="163"/>
                      <a:pt x="161" y="156"/>
                    </a:cubicBezTo>
                    <a:cubicBezTo>
                      <a:pt x="175" y="130"/>
                      <a:pt x="175" y="130"/>
                      <a:pt x="175" y="130"/>
                    </a:cubicBezTo>
                    <a:cubicBezTo>
                      <a:pt x="180" y="130"/>
                      <a:pt x="180" y="130"/>
                      <a:pt x="180" y="130"/>
                    </a:cubicBezTo>
                    <a:cubicBezTo>
                      <a:pt x="190" y="130"/>
                      <a:pt x="190" y="130"/>
                      <a:pt x="190" y="130"/>
                    </a:cubicBezTo>
                    <a:cubicBezTo>
                      <a:pt x="217" y="130"/>
                      <a:pt x="217" y="130"/>
                      <a:pt x="217" y="130"/>
                    </a:cubicBezTo>
                    <a:cubicBezTo>
                      <a:pt x="220" y="130"/>
                      <a:pt x="223" y="128"/>
                      <a:pt x="224" y="126"/>
                    </a:cubicBezTo>
                    <a:cubicBezTo>
                      <a:pt x="226" y="124"/>
                      <a:pt x="227" y="121"/>
                      <a:pt x="226" y="118"/>
                    </a:cubicBezTo>
                    <a:cubicBezTo>
                      <a:pt x="194" y="7"/>
                      <a:pt x="194" y="7"/>
                      <a:pt x="194" y="7"/>
                    </a:cubicBezTo>
                    <a:cubicBezTo>
                      <a:pt x="193" y="3"/>
                      <a:pt x="189" y="0"/>
                      <a:pt x="185" y="0"/>
                    </a:cubicBezTo>
                    <a:close/>
                    <a:moveTo>
                      <a:pt x="190" y="111"/>
                    </a:moveTo>
                    <a:cubicBezTo>
                      <a:pt x="175" y="111"/>
                      <a:pt x="175" y="111"/>
                      <a:pt x="175" y="111"/>
                    </a:cubicBezTo>
                    <a:cubicBezTo>
                      <a:pt x="168" y="111"/>
                      <a:pt x="161" y="115"/>
                      <a:pt x="158" y="121"/>
                    </a:cubicBezTo>
                    <a:cubicBezTo>
                      <a:pt x="145" y="148"/>
                      <a:pt x="145" y="148"/>
                      <a:pt x="145" y="148"/>
                    </a:cubicBezTo>
                    <a:cubicBezTo>
                      <a:pt x="82" y="148"/>
                      <a:pt x="82" y="148"/>
                      <a:pt x="82" y="148"/>
                    </a:cubicBezTo>
                    <a:cubicBezTo>
                      <a:pt x="69" y="121"/>
                      <a:pt x="69" y="121"/>
                      <a:pt x="69" y="121"/>
                    </a:cubicBezTo>
                    <a:cubicBezTo>
                      <a:pt x="66" y="115"/>
                      <a:pt x="59" y="111"/>
                      <a:pt x="52" y="111"/>
                    </a:cubicBezTo>
                    <a:cubicBezTo>
                      <a:pt x="37" y="111"/>
                      <a:pt x="37" y="111"/>
                      <a:pt x="37" y="111"/>
                    </a:cubicBezTo>
                    <a:cubicBezTo>
                      <a:pt x="15" y="111"/>
                      <a:pt x="15" y="111"/>
                      <a:pt x="15" y="111"/>
                    </a:cubicBezTo>
                    <a:cubicBezTo>
                      <a:pt x="42" y="9"/>
                      <a:pt x="42" y="9"/>
                      <a:pt x="42" y="9"/>
                    </a:cubicBezTo>
                    <a:cubicBezTo>
                      <a:pt x="185" y="9"/>
                      <a:pt x="185" y="9"/>
                      <a:pt x="185" y="9"/>
                    </a:cubicBezTo>
                    <a:cubicBezTo>
                      <a:pt x="212" y="111"/>
                      <a:pt x="212" y="111"/>
                      <a:pt x="212" y="111"/>
                    </a:cubicBezTo>
                    <a:lnTo>
                      <a:pt x="190"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grpSp>
        <p:sp>
          <p:nvSpPr>
            <p:cNvPr id="44" name="Freeform: Shape 14"/>
            <p:cNvSpPr/>
            <p:nvPr>
              <p:custDataLst>
                <p:tags r:id="rId68"/>
              </p:custDataLst>
            </p:nvPr>
          </p:nvSpPr>
          <p:spPr bwMode="auto">
            <a:xfrm>
              <a:off x="7741" y="4444"/>
              <a:ext cx="492" cy="368"/>
            </a:xfrm>
            <a:custGeom>
              <a:avLst/>
              <a:gdLst>
                <a:gd name="T0" fmla="*/ 244 w 296"/>
                <a:gd name="T1" fmla="*/ 5 h 222"/>
                <a:gd name="T2" fmla="*/ 65 w 296"/>
                <a:gd name="T3" fmla="*/ 0 h 222"/>
                <a:gd name="T4" fmla="*/ 5 w 296"/>
                <a:gd name="T5" fmla="*/ 52 h 222"/>
                <a:gd name="T6" fmla="*/ 4 w 296"/>
                <a:gd name="T7" fmla="*/ 78 h 222"/>
                <a:gd name="T8" fmla="*/ 148 w 296"/>
                <a:gd name="T9" fmla="*/ 222 h 222"/>
                <a:gd name="T10" fmla="*/ 291 w 296"/>
                <a:gd name="T11" fmla="*/ 78 h 222"/>
                <a:gd name="T12" fmla="*/ 291 w 296"/>
                <a:gd name="T13" fmla="*/ 52 h 222"/>
                <a:gd name="T14" fmla="*/ 127 w 296"/>
                <a:gd name="T15" fmla="*/ 65 h 222"/>
                <a:gd name="T16" fmla="*/ 168 w 296"/>
                <a:gd name="T17" fmla="*/ 65 h 222"/>
                <a:gd name="T18" fmla="*/ 180 w 296"/>
                <a:gd name="T19" fmla="*/ 20 h 222"/>
                <a:gd name="T20" fmla="*/ 176 w 296"/>
                <a:gd name="T21" fmla="*/ 59 h 222"/>
                <a:gd name="T22" fmla="*/ 120 w 296"/>
                <a:gd name="T23" fmla="*/ 59 h 222"/>
                <a:gd name="T24" fmla="*/ 115 w 296"/>
                <a:gd name="T25" fmla="*/ 20 h 222"/>
                <a:gd name="T26" fmla="*/ 120 w 296"/>
                <a:gd name="T27" fmla="*/ 59 h 222"/>
                <a:gd name="T28" fmla="*/ 148 w 296"/>
                <a:gd name="T29" fmla="*/ 189 h 222"/>
                <a:gd name="T30" fmla="*/ 171 w 296"/>
                <a:gd name="T31" fmla="*/ 74 h 222"/>
                <a:gd name="T32" fmla="*/ 226 w 296"/>
                <a:gd name="T33" fmla="*/ 74 h 222"/>
                <a:gd name="T34" fmla="*/ 180 w 296"/>
                <a:gd name="T35" fmla="*/ 74 h 222"/>
                <a:gd name="T36" fmla="*/ 206 w 296"/>
                <a:gd name="T37" fmla="*/ 46 h 222"/>
                <a:gd name="T38" fmla="*/ 183 w 296"/>
                <a:gd name="T39" fmla="*/ 65 h 222"/>
                <a:gd name="T40" fmla="*/ 224 w 296"/>
                <a:gd name="T41" fmla="*/ 18 h 222"/>
                <a:gd name="T42" fmla="*/ 191 w 296"/>
                <a:gd name="T43" fmla="*/ 18 h 222"/>
                <a:gd name="T44" fmla="*/ 127 w 296"/>
                <a:gd name="T45" fmla="*/ 18 h 222"/>
                <a:gd name="T46" fmla="*/ 148 w 296"/>
                <a:gd name="T47" fmla="*/ 35 h 222"/>
                <a:gd name="T48" fmla="*/ 72 w 296"/>
                <a:gd name="T49" fmla="*/ 18 h 222"/>
                <a:gd name="T50" fmla="*/ 90 w 296"/>
                <a:gd name="T51" fmla="*/ 33 h 222"/>
                <a:gd name="T52" fmla="*/ 113 w 296"/>
                <a:gd name="T53" fmla="*/ 65 h 222"/>
                <a:gd name="T54" fmla="*/ 90 w 296"/>
                <a:gd name="T55" fmla="*/ 46 h 222"/>
                <a:gd name="T56" fmla="*/ 138 w 296"/>
                <a:gd name="T57" fmla="*/ 187 h 222"/>
                <a:gd name="T58" fmla="*/ 115 w 296"/>
                <a:gd name="T59" fmla="*/ 74 h 222"/>
                <a:gd name="T60" fmla="*/ 26 w 296"/>
                <a:gd name="T61" fmla="*/ 74 h 222"/>
                <a:gd name="T62" fmla="*/ 117 w 296"/>
                <a:gd name="T63" fmla="*/ 171 h 222"/>
                <a:gd name="T64" fmla="*/ 269 w 296"/>
                <a:gd name="T65" fmla="*/ 74 h 222"/>
                <a:gd name="T66" fmla="*/ 237 w 296"/>
                <a:gd name="T67" fmla="*/ 74 h 222"/>
                <a:gd name="T68" fmla="*/ 213 w 296"/>
                <a:gd name="T69" fmla="*/ 40 h 222"/>
                <a:gd name="T70" fmla="*/ 277 w 296"/>
                <a:gd name="T71" fmla="*/ 65 h 222"/>
                <a:gd name="T72" fmla="*/ 62 w 296"/>
                <a:gd name="T73" fmla="*/ 22 h 222"/>
                <a:gd name="T74" fmla="*/ 58 w 296"/>
                <a:gd name="T75" fmla="*/ 65 h 222"/>
                <a:gd name="T76" fmla="*/ 62 w 296"/>
                <a:gd name="T77" fmla="*/ 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6" h="222">
                  <a:moveTo>
                    <a:pt x="291" y="52"/>
                  </a:moveTo>
                  <a:cubicBezTo>
                    <a:pt x="244" y="5"/>
                    <a:pt x="244" y="5"/>
                    <a:pt x="244" y="5"/>
                  </a:cubicBezTo>
                  <a:cubicBezTo>
                    <a:pt x="240" y="2"/>
                    <a:pt x="235" y="0"/>
                    <a:pt x="230" y="0"/>
                  </a:cubicBezTo>
                  <a:cubicBezTo>
                    <a:pt x="65" y="0"/>
                    <a:pt x="65" y="0"/>
                    <a:pt x="65" y="0"/>
                  </a:cubicBezTo>
                  <a:cubicBezTo>
                    <a:pt x="60" y="0"/>
                    <a:pt x="56" y="2"/>
                    <a:pt x="52" y="5"/>
                  </a:cubicBezTo>
                  <a:cubicBezTo>
                    <a:pt x="5" y="52"/>
                    <a:pt x="5" y="52"/>
                    <a:pt x="5" y="52"/>
                  </a:cubicBezTo>
                  <a:cubicBezTo>
                    <a:pt x="2" y="56"/>
                    <a:pt x="0" y="61"/>
                    <a:pt x="0" y="65"/>
                  </a:cubicBezTo>
                  <a:cubicBezTo>
                    <a:pt x="0" y="70"/>
                    <a:pt x="1" y="74"/>
                    <a:pt x="4" y="78"/>
                  </a:cubicBezTo>
                  <a:cubicBezTo>
                    <a:pt x="134" y="216"/>
                    <a:pt x="134" y="216"/>
                    <a:pt x="134" y="216"/>
                  </a:cubicBezTo>
                  <a:cubicBezTo>
                    <a:pt x="138" y="220"/>
                    <a:pt x="143" y="222"/>
                    <a:pt x="148" y="222"/>
                  </a:cubicBezTo>
                  <a:cubicBezTo>
                    <a:pt x="153" y="222"/>
                    <a:pt x="158" y="220"/>
                    <a:pt x="162" y="216"/>
                  </a:cubicBezTo>
                  <a:cubicBezTo>
                    <a:pt x="291" y="78"/>
                    <a:pt x="291" y="78"/>
                    <a:pt x="291" y="78"/>
                  </a:cubicBezTo>
                  <a:cubicBezTo>
                    <a:pt x="294" y="74"/>
                    <a:pt x="296" y="70"/>
                    <a:pt x="296" y="65"/>
                  </a:cubicBezTo>
                  <a:cubicBezTo>
                    <a:pt x="296" y="60"/>
                    <a:pt x="294" y="56"/>
                    <a:pt x="291" y="52"/>
                  </a:cubicBezTo>
                  <a:close/>
                  <a:moveTo>
                    <a:pt x="168" y="65"/>
                  </a:moveTo>
                  <a:cubicBezTo>
                    <a:pt x="127" y="65"/>
                    <a:pt x="127" y="65"/>
                    <a:pt x="127" y="65"/>
                  </a:cubicBezTo>
                  <a:cubicBezTo>
                    <a:pt x="148" y="47"/>
                    <a:pt x="148" y="47"/>
                    <a:pt x="148" y="47"/>
                  </a:cubicBezTo>
                  <a:lnTo>
                    <a:pt x="168" y="65"/>
                  </a:lnTo>
                  <a:close/>
                  <a:moveTo>
                    <a:pt x="155" y="41"/>
                  </a:moveTo>
                  <a:cubicBezTo>
                    <a:pt x="180" y="20"/>
                    <a:pt x="180" y="20"/>
                    <a:pt x="180" y="20"/>
                  </a:cubicBezTo>
                  <a:cubicBezTo>
                    <a:pt x="199" y="39"/>
                    <a:pt x="199" y="39"/>
                    <a:pt x="199" y="39"/>
                  </a:cubicBezTo>
                  <a:cubicBezTo>
                    <a:pt x="176" y="59"/>
                    <a:pt x="176" y="59"/>
                    <a:pt x="176" y="59"/>
                  </a:cubicBezTo>
                  <a:lnTo>
                    <a:pt x="155" y="41"/>
                  </a:lnTo>
                  <a:close/>
                  <a:moveTo>
                    <a:pt x="120" y="59"/>
                  </a:moveTo>
                  <a:cubicBezTo>
                    <a:pt x="97" y="39"/>
                    <a:pt x="97" y="39"/>
                    <a:pt x="97" y="39"/>
                  </a:cubicBezTo>
                  <a:cubicBezTo>
                    <a:pt x="115" y="20"/>
                    <a:pt x="115" y="20"/>
                    <a:pt x="115" y="20"/>
                  </a:cubicBezTo>
                  <a:cubicBezTo>
                    <a:pt x="141" y="41"/>
                    <a:pt x="141" y="41"/>
                    <a:pt x="141" y="41"/>
                  </a:cubicBezTo>
                  <a:lnTo>
                    <a:pt x="120" y="59"/>
                  </a:lnTo>
                  <a:close/>
                  <a:moveTo>
                    <a:pt x="171" y="74"/>
                  </a:moveTo>
                  <a:cubicBezTo>
                    <a:pt x="148" y="189"/>
                    <a:pt x="148" y="189"/>
                    <a:pt x="148" y="189"/>
                  </a:cubicBezTo>
                  <a:cubicBezTo>
                    <a:pt x="125" y="74"/>
                    <a:pt x="125" y="74"/>
                    <a:pt x="125" y="74"/>
                  </a:cubicBezTo>
                  <a:lnTo>
                    <a:pt x="171" y="74"/>
                  </a:lnTo>
                  <a:close/>
                  <a:moveTo>
                    <a:pt x="180" y="74"/>
                  </a:moveTo>
                  <a:cubicBezTo>
                    <a:pt x="226" y="74"/>
                    <a:pt x="226" y="74"/>
                    <a:pt x="226" y="74"/>
                  </a:cubicBezTo>
                  <a:cubicBezTo>
                    <a:pt x="158" y="187"/>
                    <a:pt x="158" y="187"/>
                    <a:pt x="158" y="187"/>
                  </a:cubicBezTo>
                  <a:lnTo>
                    <a:pt x="180" y="74"/>
                  </a:lnTo>
                  <a:close/>
                  <a:moveTo>
                    <a:pt x="183" y="65"/>
                  </a:moveTo>
                  <a:cubicBezTo>
                    <a:pt x="206" y="46"/>
                    <a:pt x="206" y="46"/>
                    <a:pt x="206" y="46"/>
                  </a:cubicBezTo>
                  <a:cubicBezTo>
                    <a:pt x="225" y="65"/>
                    <a:pt x="225" y="65"/>
                    <a:pt x="225" y="65"/>
                  </a:cubicBezTo>
                  <a:lnTo>
                    <a:pt x="183" y="65"/>
                  </a:lnTo>
                  <a:close/>
                  <a:moveTo>
                    <a:pt x="191" y="18"/>
                  </a:moveTo>
                  <a:cubicBezTo>
                    <a:pt x="224" y="18"/>
                    <a:pt x="224" y="18"/>
                    <a:pt x="224" y="18"/>
                  </a:cubicBezTo>
                  <a:cubicBezTo>
                    <a:pt x="206" y="33"/>
                    <a:pt x="206" y="33"/>
                    <a:pt x="206" y="33"/>
                  </a:cubicBezTo>
                  <a:lnTo>
                    <a:pt x="191" y="18"/>
                  </a:lnTo>
                  <a:close/>
                  <a:moveTo>
                    <a:pt x="148" y="35"/>
                  </a:moveTo>
                  <a:cubicBezTo>
                    <a:pt x="127" y="18"/>
                    <a:pt x="127" y="18"/>
                    <a:pt x="127" y="18"/>
                  </a:cubicBezTo>
                  <a:cubicBezTo>
                    <a:pt x="168" y="18"/>
                    <a:pt x="168" y="18"/>
                    <a:pt x="168" y="18"/>
                  </a:cubicBezTo>
                  <a:lnTo>
                    <a:pt x="148" y="35"/>
                  </a:lnTo>
                  <a:close/>
                  <a:moveTo>
                    <a:pt x="90" y="33"/>
                  </a:moveTo>
                  <a:cubicBezTo>
                    <a:pt x="72" y="18"/>
                    <a:pt x="72" y="18"/>
                    <a:pt x="72" y="18"/>
                  </a:cubicBezTo>
                  <a:cubicBezTo>
                    <a:pt x="104" y="18"/>
                    <a:pt x="104" y="18"/>
                    <a:pt x="104" y="18"/>
                  </a:cubicBezTo>
                  <a:lnTo>
                    <a:pt x="90" y="33"/>
                  </a:lnTo>
                  <a:close/>
                  <a:moveTo>
                    <a:pt x="90" y="46"/>
                  </a:moveTo>
                  <a:cubicBezTo>
                    <a:pt x="113" y="65"/>
                    <a:pt x="113" y="65"/>
                    <a:pt x="113" y="65"/>
                  </a:cubicBezTo>
                  <a:cubicBezTo>
                    <a:pt x="71" y="65"/>
                    <a:pt x="71" y="65"/>
                    <a:pt x="71" y="65"/>
                  </a:cubicBezTo>
                  <a:lnTo>
                    <a:pt x="90" y="46"/>
                  </a:lnTo>
                  <a:close/>
                  <a:moveTo>
                    <a:pt x="115" y="74"/>
                  </a:moveTo>
                  <a:cubicBezTo>
                    <a:pt x="138" y="187"/>
                    <a:pt x="138" y="187"/>
                    <a:pt x="138" y="187"/>
                  </a:cubicBezTo>
                  <a:cubicBezTo>
                    <a:pt x="70" y="74"/>
                    <a:pt x="70" y="74"/>
                    <a:pt x="70" y="74"/>
                  </a:cubicBezTo>
                  <a:lnTo>
                    <a:pt x="115" y="74"/>
                  </a:lnTo>
                  <a:close/>
                  <a:moveTo>
                    <a:pt x="117" y="171"/>
                  </a:moveTo>
                  <a:cubicBezTo>
                    <a:pt x="26" y="74"/>
                    <a:pt x="26" y="74"/>
                    <a:pt x="26" y="74"/>
                  </a:cubicBezTo>
                  <a:cubicBezTo>
                    <a:pt x="59" y="74"/>
                    <a:pt x="59" y="74"/>
                    <a:pt x="59" y="74"/>
                  </a:cubicBezTo>
                  <a:lnTo>
                    <a:pt x="117" y="171"/>
                  </a:lnTo>
                  <a:close/>
                  <a:moveTo>
                    <a:pt x="237" y="74"/>
                  </a:moveTo>
                  <a:cubicBezTo>
                    <a:pt x="269" y="74"/>
                    <a:pt x="269" y="74"/>
                    <a:pt x="269" y="74"/>
                  </a:cubicBezTo>
                  <a:cubicBezTo>
                    <a:pt x="178" y="171"/>
                    <a:pt x="178" y="171"/>
                    <a:pt x="178" y="171"/>
                  </a:cubicBezTo>
                  <a:lnTo>
                    <a:pt x="237" y="74"/>
                  </a:lnTo>
                  <a:close/>
                  <a:moveTo>
                    <a:pt x="238" y="65"/>
                  </a:moveTo>
                  <a:cubicBezTo>
                    <a:pt x="213" y="40"/>
                    <a:pt x="213" y="40"/>
                    <a:pt x="213" y="40"/>
                  </a:cubicBezTo>
                  <a:cubicBezTo>
                    <a:pt x="234" y="22"/>
                    <a:pt x="234" y="22"/>
                    <a:pt x="234" y="22"/>
                  </a:cubicBezTo>
                  <a:cubicBezTo>
                    <a:pt x="277" y="65"/>
                    <a:pt x="277" y="65"/>
                    <a:pt x="277" y="65"/>
                  </a:cubicBezTo>
                  <a:lnTo>
                    <a:pt x="238" y="65"/>
                  </a:lnTo>
                  <a:close/>
                  <a:moveTo>
                    <a:pt x="62" y="22"/>
                  </a:moveTo>
                  <a:cubicBezTo>
                    <a:pt x="83" y="40"/>
                    <a:pt x="83" y="40"/>
                    <a:pt x="83" y="40"/>
                  </a:cubicBezTo>
                  <a:cubicBezTo>
                    <a:pt x="58" y="65"/>
                    <a:pt x="58" y="65"/>
                    <a:pt x="58" y="65"/>
                  </a:cubicBezTo>
                  <a:cubicBezTo>
                    <a:pt x="18" y="65"/>
                    <a:pt x="18" y="65"/>
                    <a:pt x="18" y="65"/>
                  </a:cubicBezTo>
                  <a:lnTo>
                    <a:pt x="62" y="22"/>
                  </a:lnTo>
                  <a:close/>
                </a:path>
              </a:pathLst>
            </a:custGeom>
            <a:solidFill>
              <a:schemeClr val="bg1"/>
            </a:solidFill>
            <a:ln>
              <a:noFill/>
            </a:ln>
          </p:spPr>
          <p:txBody>
            <a:bodyPr anchor="ctr"/>
            <a:p>
              <a:pPr algn="ctr"/>
            </a:p>
          </p:txBody>
        </p:sp>
        <p:sp>
          <p:nvSpPr>
            <p:cNvPr id="26" name="Oval 54"/>
            <p:cNvSpPr/>
            <p:nvPr>
              <p:custDataLst>
                <p:tags r:id="rId69"/>
              </p:custDataLst>
            </p:nvPr>
          </p:nvSpPr>
          <p:spPr>
            <a:xfrm>
              <a:off x="5852" y="5025"/>
              <a:ext cx="548" cy="548"/>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29" name="Oval 39"/>
            <p:cNvSpPr/>
            <p:nvPr>
              <p:custDataLst>
                <p:tags r:id="rId70"/>
              </p:custDataLst>
            </p:nvPr>
          </p:nvSpPr>
          <p:spPr>
            <a:xfrm>
              <a:off x="10945" y="3625"/>
              <a:ext cx="612" cy="612"/>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30" name="Oval 36"/>
            <p:cNvSpPr/>
            <p:nvPr>
              <p:custDataLst>
                <p:tags r:id="rId71"/>
              </p:custDataLst>
            </p:nvPr>
          </p:nvSpPr>
          <p:spPr>
            <a:xfrm>
              <a:off x="8402" y="3732"/>
              <a:ext cx="341" cy="34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7" name="Oval 54"/>
            <p:cNvSpPr/>
            <p:nvPr>
              <p:custDataLst>
                <p:tags r:id="rId72"/>
              </p:custDataLst>
            </p:nvPr>
          </p:nvSpPr>
          <p:spPr>
            <a:xfrm>
              <a:off x="9829" y="3182"/>
              <a:ext cx="452" cy="424"/>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8" name="Oval 43"/>
            <p:cNvSpPr/>
            <p:nvPr>
              <p:custDataLst>
                <p:tags r:id="rId73"/>
              </p:custDataLst>
            </p:nvPr>
          </p:nvSpPr>
          <p:spPr>
            <a:xfrm>
              <a:off x="8678" y="3315"/>
              <a:ext cx="264" cy="264"/>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500" fill="hold"/>
                                        <p:tgtEl>
                                          <p:spTgt spid="90"/>
                                        </p:tgtEl>
                                        <p:attrNameLst>
                                          <p:attrName>ppt_x</p:attrName>
                                        </p:attrNameLst>
                                      </p:cBhvr>
                                      <p:tavLst>
                                        <p:tav tm="0">
                                          <p:val>
                                            <p:strVal val="#ppt_x"/>
                                          </p:val>
                                        </p:tav>
                                        <p:tav tm="100000">
                                          <p:val>
                                            <p:strVal val="#ppt_x"/>
                                          </p:val>
                                        </p:tav>
                                      </p:tavLst>
                                    </p:anim>
                                    <p:anim calcmode="lin" valueType="num">
                                      <p:cBhvr additive="base">
                                        <p:cTn id="8" dur="500" fill="hold"/>
                                        <p:tgtEl>
                                          <p:spTgt spid="9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down)">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500"/>
                                        <p:tgtEl>
                                          <p:spTgt spid="2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down)">
                                      <p:cBhvr>
                                        <p:cTn id="55" dur="500"/>
                                        <p:tgtEl>
                                          <p:spTgt spid="4"/>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500"/>
                                        <p:tgtEl>
                                          <p:spTgt spid="2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down)">
                                      <p:cBhvr>
                                        <p:cTn id="61" dur="500"/>
                                        <p:tgtEl>
                                          <p:spTgt spid="2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down)">
                                      <p:cBhvr>
                                        <p:cTn id="6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2" grpId="0" bldLvl="0" animBg="1"/>
      <p:bldP spid="18" grpId="0"/>
      <p:bldP spid="19" grpId="0"/>
      <p:bldP spid="17" grpId="0" animBg="1"/>
      <p:bldP spid="3" grpId="0" animBg="1"/>
      <p:bldP spid="20" grpId="0"/>
      <p:bldP spid="21" grpId="0"/>
      <p:bldP spid="22" grpId="0"/>
      <p:bldP spid="15" grpId="0" bldLvl="0" animBg="1"/>
      <p:bldP spid="5" grpId="0" bldLvl="0" animBg="1"/>
      <p:bldP spid="16" grpId="0" animBg="1"/>
      <p:bldP spid="4" grpId="0" animBg="1"/>
      <p:bldP spid="23" grpId="0"/>
      <p:bldP spid="24" grpId="0"/>
      <p:bldP spid="25" grpId="0"/>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userDrawn="1"/>
        </p:nvGrpSpPr>
        <p:grpSpPr>
          <a:xfrm>
            <a:off x="1553828" y="4216312"/>
            <a:ext cx="9084310" cy="1322070"/>
            <a:chOff x="2487" y="5736"/>
            <a:chExt cx="14306" cy="2082"/>
          </a:xfrm>
        </p:grpSpPr>
        <p:sp>
          <p:nvSpPr>
            <p:cNvPr id="6" name="PA_任意多边形 4"/>
            <p:cNvSpPr/>
            <p:nvPr>
              <p:custDataLst>
                <p:tags r:id="rId1"/>
              </p:custDataLst>
            </p:nvPr>
          </p:nvSpPr>
          <p:spPr>
            <a:xfrm>
              <a:off x="2487" y="5736"/>
              <a:ext cx="14306" cy="2083"/>
            </a:xfrm>
            <a:custGeom>
              <a:avLst/>
              <a:gdLst>
                <a:gd name="connsiteX0" fmla="*/ 0 w 9581341"/>
                <a:gd name="connsiteY0" fmla="*/ 348736 h 1394942"/>
                <a:gd name="connsiteX1" fmla="*/ 8883870 w 9581341"/>
                <a:gd name="connsiteY1" fmla="*/ 348736 h 1394942"/>
                <a:gd name="connsiteX2" fmla="*/ 8883870 w 9581341"/>
                <a:gd name="connsiteY2" fmla="*/ 0 h 1394942"/>
                <a:gd name="connsiteX3" fmla="*/ 9581341 w 9581341"/>
                <a:gd name="connsiteY3" fmla="*/ 697471 h 1394942"/>
                <a:gd name="connsiteX4" fmla="*/ 8883870 w 9581341"/>
                <a:gd name="connsiteY4" fmla="*/ 1394942 h 1394942"/>
                <a:gd name="connsiteX5" fmla="*/ 8883870 w 9581341"/>
                <a:gd name="connsiteY5" fmla="*/ 1046207 h 1394942"/>
                <a:gd name="connsiteX6" fmla="*/ 0 w 9581341"/>
                <a:gd name="connsiteY6" fmla="*/ 1046207 h 1394942"/>
                <a:gd name="connsiteX7" fmla="*/ 0 w 9581341"/>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81341" h="1394942">
                  <a:moveTo>
                    <a:pt x="0" y="348736"/>
                  </a:moveTo>
                  <a:lnTo>
                    <a:pt x="8883870" y="348736"/>
                  </a:lnTo>
                  <a:lnTo>
                    <a:pt x="8883870" y="0"/>
                  </a:lnTo>
                  <a:lnTo>
                    <a:pt x="9581341" y="697471"/>
                  </a:lnTo>
                  <a:lnTo>
                    <a:pt x="8883870" y="1394942"/>
                  </a:lnTo>
                  <a:lnTo>
                    <a:pt x="8883870" y="1046207"/>
                  </a:lnTo>
                  <a:lnTo>
                    <a:pt x="0" y="1046207"/>
                  </a:lnTo>
                  <a:lnTo>
                    <a:pt x="0" y="348736"/>
                  </a:lnTo>
                  <a:close/>
                </a:path>
              </a:pathLst>
            </a:custGeom>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12000" tIns="359553" rIns="571482" bIns="540617" numCol="1" spcCol="1270" anchor="ctr" anchorCtr="0">
              <a:noAutofit/>
            </a:bodyPr>
            <a:lstStyle/>
            <a:p>
              <a:pPr algn="ctr" defTabSz="337185">
                <a:lnSpc>
                  <a:spcPct val="120000"/>
                </a:lnSpc>
              </a:pPr>
              <a:endParaRPr lang="zh-CN" altLang="en-US" sz="1325" b="1" dirty="0">
                <a:solidFill>
                  <a:schemeClr val="bg1"/>
                </a:solidFill>
                <a:latin typeface="宋体" panose="02010600030101010101" pitchFamily="2" charset="-122"/>
                <a:ea typeface="宋体" panose="02010600030101010101" pitchFamily="2" charset="-122"/>
                <a:cs typeface="+mn-ea"/>
                <a:sym typeface="Arial" panose="020B0604020202020204" pitchFamily="34" charset="0"/>
              </a:endParaRPr>
            </a:p>
            <a:p>
              <a:pPr algn="ctr" defTabSz="337185">
                <a:lnSpc>
                  <a:spcPct val="120000"/>
                </a:lnSpc>
              </a:pPr>
              <a:r>
                <a:rPr lang="zh-CN" altLang="en-US" sz="1325" b="1" dirty="0">
                  <a:solidFill>
                    <a:schemeClr val="bg1"/>
                  </a:solidFill>
                  <a:latin typeface="宋体" panose="02010600030101010101" pitchFamily="2" charset="-122"/>
                  <a:ea typeface="宋体" panose="02010600030101010101" pitchFamily="2" charset="-122"/>
                  <a:cs typeface="+mn-ea"/>
                  <a:sym typeface="Arial" panose="020B0604020202020204" pitchFamily="34" charset="0"/>
                </a:rPr>
                <a:t>结合时序分析与模型预测，评估社区活跃度、贡献模式的未来变化，为制定长期发展计划提供支持。</a:t>
              </a:r>
              <a:endParaRPr lang="zh-CN" altLang="en-US" sz="1325" b="1" dirty="0">
                <a:solidFill>
                  <a:schemeClr val="bg1"/>
                </a:solidFill>
                <a:latin typeface="宋体" panose="02010600030101010101" pitchFamily="2" charset="-122"/>
                <a:ea typeface="宋体" panose="02010600030101010101" pitchFamily="2" charset="-122"/>
                <a:cs typeface="+mn-ea"/>
                <a:sym typeface="Arial" panose="020B0604020202020204" pitchFamily="34" charset="0"/>
              </a:endParaRPr>
            </a:p>
          </p:txBody>
        </p:sp>
        <p:grpSp>
          <p:nvGrpSpPr>
            <p:cNvPr id="15" name="PA_组合 20"/>
            <p:cNvGrpSpPr/>
            <p:nvPr>
              <p:custDataLst>
                <p:tags r:id="rId2"/>
              </p:custDataLst>
            </p:nvPr>
          </p:nvGrpSpPr>
          <p:grpSpPr>
            <a:xfrm>
              <a:off x="2667" y="6494"/>
              <a:ext cx="567" cy="567"/>
              <a:chOff x="4669866" y="3800264"/>
              <a:chExt cx="279527" cy="416797"/>
            </a:xfrm>
            <a:solidFill>
              <a:schemeClr val="bg1"/>
            </a:solidFill>
          </p:grpSpPr>
          <p:sp>
            <p:nvSpPr>
              <p:cNvPr id="16" name="Freeform 141"/>
              <p:cNvSpPr>
                <a:spLocks noEditPoints="1"/>
              </p:cNvSpPr>
              <p:nvPr/>
            </p:nvSpPr>
            <p:spPr bwMode="auto">
              <a:xfrm>
                <a:off x="4669866" y="3800264"/>
                <a:ext cx="279527" cy="316965"/>
              </a:xfrm>
              <a:custGeom>
                <a:avLst/>
                <a:gdLst>
                  <a:gd name="T0" fmla="*/ 84 w 84"/>
                  <a:gd name="T1" fmla="*/ 42 h 95"/>
                  <a:gd name="T2" fmla="*/ 42 w 84"/>
                  <a:gd name="T3" fmla="*/ 0 h 95"/>
                  <a:gd name="T4" fmla="*/ 0 w 84"/>
                  <a:gd name="T5" fmla="*/ 42 h 95"/>
                  <a:gd name="T6" fmla="*/ 28 w 84"/>
                  <a:gd name="T7" fmla="*/ 81 h 95"/>
                  <a:gd name="T8" fmla="*/ 25 w 84"/>
                  <a:gd name="T9" fmla="*/ 81 h 95"/>
                  <a:gd name="T10" fmla="*/ 25 w 84"/>
                  <a:gd name="T11" fmla="*/ 95 h 95"/>
                  <a:gd name="T12" fmla="*/ 60 w 84"/>
                  <a:gd name="T13" fmla="*/ 95 h 95"/>
                  <a:gd name="T14" fmla="*/ 60 w 84"/>
                  <a:gd name="T15" fmla="*/ 81 h 95"/>
                  <a:gd name="T16" fmla="*/ 57 w 84"/>
                  <a:gd name="T17" fmla="*/ 81 h 95"/>
                  <a:gd name="T18" fmla="*/ 84 w 84"/>
                  <a:gd name="T19" fmla="*/ 42 h 95"/>
                  <a:gd name="T20" fmla="*/ 42 w 84"/>
                  <a:gd name="T21" fmla="*/ 77 h 95"/>
                  <a:gd name="T22" fmla="*/ 7 w 84"/>
                  <a:gd name="T23" fmla="*/ 42 h 95"/>
                  <a:gd name="T24" fmla="*/ 42 w 84"/>
                  <a:gd name="T25" fmla="*/ 7 h 95"/>
                  <a:gd name="T26" fmla="*/ 77 w 84"/>
                  <a:gd name="T27" fmla="*/ 42 h 95"/>
                  <a:gd name="T28" fmla="*/ 42 w 84"/>
                  <a:gd name="T29" fmla="*/ 7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95">
                    <a:moveTo>
                      <a:pt x="84" y="42"/>
                    </a:moveTo>
                    <a:cubicBezTo>
                      <a:pt x="84" y="19"/>
                      <a:pt x="65" y="0"/>
                      <a:pt x="42" y="0"/>
                    </a:cubicBezTo>
                    <a:cubicBezTo>
                      <a:pt x="19" y="0"/>
                      <a:pt x="0" y="19"/>
                      <a:pt x="0" y="42"/>
                    </a:cubicBezTo>
                    <a:cubicBezTo>
                      <a:pt x="0" y="60"/>
                      <a:pt x="12" y="75"/>
                      <a:pt x="28" y="81"/>
                    </a:cubicBezTo>
                    <a:cubicBezTo>
                      <a:pt x="25" y="81"/>
                      <a:pt x="25" y="81"/>
                      <a:pt x="25" y="81"/>
                    </a:cubicBezTo>
                    <a:cubicBezTo>
                      <a:pt x="25" y="95"/>
                      <a:pt x="25" y="95"/>
                      <a:pt x="25" y="95"/>
                    </a:cubicBezTo>
                    <a:cubicBezTo>
                      <a:pt x="60" y="95"/>
                      <a:pt x="60" y="95"/>
                      <a:pt x="60" y="95"/>
                    </a:cubicBezTo>
                    <a:cubicBezTo>
                      <a:pt x="60" y="81"/>
                      <a:pt x="60" y="81"/>
                      <a:pt x="60" y="81"/>
                    </a:cubicBezTo>
                    <a:cubicBezTo>
                      <a:pt x="57" y="81"/>
                      <a:pt x="57" y="81"/>
                      <a:pt x="57" y="81"/>
                    </a:cubicBezTo>
                    <a:cubicBezTo>
                      <a:pt x="73" y="75"/>
                      <a:pt x="84" y="60"/>
                      <a:pt x="84" y="42"/>
                    </a:cubicBezTo>
                    <a:close/>
                    <a:moveTo>
                      <a:pt x="42" y="77"/>
                    </a:moveTo>
                    <a:cubicBezTo>
                      <a:pt x="23" y="77"/>
                      <a:pt x="7" y="61"/>
                      <a:pt x="7" y="42"/>
                    </a:cubicBezTo>
                    <a:cubicBezTo>
                      <a:pt x="7" y="23"/>
                      <a:pt x="23" y="7"/>
                      <a:pt x="42" y="7"/>
                    </a:cubicBezTo>
                    <a:cubicBezTo>
                      <a:pt x="62" y="7"/>
                      <a:pt x="77" y="23"/>
                      <a:pt x="77" y="42"/>
                    </a:cubicBezTo>
                    <a:cubicBezTo>
                      <a:pt x="77" y="61"/>
                      <a:pt x="62" y="77"/>
                      <a:pt x="4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a:lnSpc>
                    <a:spcPct val="120000"/>
                  </a:lnSpc>
                </a:pPr>
                <a:endParaRPr lang="en-US" sz="76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17" name="Rectangle 142"/>
              <p:cNvSpPr>
                <a:spLocks noChangeArrowheads="1"/>
              </p:cNvSpPr>
              <p:nvPr/>
            </p:nvSpPr>
            <p:spPr bwMode="auto">
              <a:xfrm>
                <a:off x="4752226" y="4127210"/>
                <a:ext cx="117302"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lstStyle/>
              <a:p>
                <a:pPr algn="just">
                  <a:lnSpc>
                    <a:spcPct val="120000"/>
                  </a:lnSpc>
                </a:pPr>
                <a:endParaRPr lang="en-US" sz="76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18" name="Freeform 143"/>
              <p:cNvSpPr/>
              <p:nvPr/>
            </p:nvSpPr>
            <p:spPr bwMode="auto">
              <a:xfrm>
                <a:off x="4752226" y="4179623"/>
                <a:ext cx="117302" cy="37438"/>
              </a:xfrm>
              <a:custGeom>
                <a:avLst/>
                <a:gdLst>
                  <a:gd name="T0" fmla="*/ 0 w 47"/>
                  <a:gd name="T1" fmla="*/ 9 h 15"/>
                  <a:gd name="T2" fmla="*/ 16 w 47"/>
                  <a:gd name="T3" fmla="*/ 9 h 15"/>
                  <a:gd name="T4" fmla="*/ 16 w 47"/>
                  <a:gd name="T5" fmla="*/ 15 h 15"/>
                  <a:gd name="T6" fmla="*/ 31 w 47"/>
                  <a:gd name="T7" fmla="*/ 15 h 15"/>
                  <a:gd name="T8" fmla="*/ 31 w 47"/>
                  <a:gd name="T9" fmla="*/ 9 h 15"/>
                  <a:gd name="T10" fmla="*/ 47 w 47"/>
                  <a:gd name="T11" fmla="*/ 9 h 15"/>
                  <a:gd name="T12" fmla="*/ 47 w 47"/>
                  <a:gd name="T13" fmla="*/ 0 h 15"/>
                  <a:gd name="T14" fmla="*/ 0 w 47"/>
                  <a:gd name="T15" fmla="*/ 0 h 15"/>
                  <a:gd name="T16" fmla="*/ 0 w 47"/>
                  <a:gd name="T17"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5">
                    <a:moveTo>
                      <a:pt x="0" y="9"/>
                    </a:moveTo>
                    <a:lnTo>
                      <a:pt x="16" y="9"/>
                    </a:lnTo>
                    <a:lnTo>
                      <a:pt x="16" y="15"/>
                    </a:lnTo>
                    <a:lnTo>
                      <a:pt x="31" y="15"/>
                    </a:lnTo>
                    <a:lnTo>
                      <a:pt x="31" y="9"/>
                    </a:lnTo>
                    <a:lnTo>
                      <a:pt x="47" y="9"/>
                    </a:lnTo>
                    <a:lnTo>
                      <a:pt x="47" y="0"/>
                    </a:lnTo>
                    <a:lnTo>
                      <a:pt x="0"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a:lnSpc>
                    <a:spcPct val="120000"/>
                  </a:lnSpc>
                </a:pPr>
                <a:endParaRPr lang="en-US" sz="76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19" name="Freeform 144"/>
              <p:cNvSpPr>
                <a:spLocks noEditPoints="1"/>
              </p:cNvSpPr>
              <p:nvPr/>
            </p:nvSpPr>
            <p:spPr bwMode="auto">
              <a:xfrm>
                <a:off x="4769697" y="3890112"/>
                <a:ext cx="82362" cy="162227"/>
              </a:xfrm>
              <a:custGeom>
                <a:avLst/>
                <a:gdLst>
                  <a:gd name="T0" fmla="*/ 32 w 33"/>
                  <a:gd name="T1" fmla="*/ 3 h 65"/>
                  <a:gd name="T2" fmla="*/ 28 w 33"/>
                  <a:gd name="T3" fmla="*/ 0 h 65"/>
                  <a:gd name="T4" fmla="*/ 16 w 33"/>
                  <a:gd name="T5" fmla="*/ 5 h 65"/>
                  <a:gd name="T6" fmla="*/ 4 w 33"/>
                  <a:gd name="T7" fmla="*/ 0 h 65"/>
                  <a:gd name="T8" fmla="*/ 0 w 33"/>
                  <a:gd name="T9" fmla="*/ 3 h 65"/>
                  <a:gd name="T10" fmla="*/ 0 w 33"/>
                  <a:gd name="T11" fmla="*/ 3 h 65"/>
                  <a:gd name="T12" fmla="*/ 0 w 33"/>
                  <a:gd name="T13" fmla="*/ 3 h 65"/>
                  <a:gd name="T14" fmla="*/ 15 w 33"/>
                  <a:gd name="T15" fmla="*/ 65 h 65"/>
                  <a:gd name="T16" fmla="*/ 19 w 33"/>
                  <a:gd name="T17" fmla="*/ 65 h 65"/>
                  <a:gd name="T18" fmla="*/ 33 w 33"/>
                  <a:gd name="T19" fmla="*/ 3 h 65"/>
                  <a:gd name="T20" fmla="*/ 33 w 33"/>
                  <a:gd name="T21" fmla="*/ 3 h 65"/>
                  <a:gd name="T22" fmla="*/ 33 w 33"/>
                  <a:gd name="T23" fmla="*/ 3 h 65"/>
                  <a:gd name="T24" fmla="*/ 33 w 33"/>
                  <a:gd name="T25" fmla="*/ 3 h 65"/>
                  <a:gd name="T26" fmla="*/ 32 w 33"/>
                  <a:gd name="T27" fmla="*/ 3 h 65"/>
                  <a:gd name="T28" fmla="*/ 16 w 33"/>
                  <a:gd name="T29" fmla="*/ 57 h 65"/>
                  <a:gd name="T30" fmla="*/ 4 w 33"/>
                  <a:gd name="T31" fmla="*/ 4 h 65"/>
                  <a:gd name="T32" fmla="*/ 16 w 33"/>
                  <a:gd name="T33" fmla="*/ 8 h 65"/>
                  <a:gd name="T34" fmla="*/ 29 w 33"/>
                  <a:gd name="T35" fmla="*/ 4 h 65"/>
                  <a:gd name="T36" fmla="*/ 16 w 33"/>
                  <a:gd name="T37"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5">
                    <a:moveTo>
                      <a:pt x="32" y="3"/>
                    </a:moveTo>
                    <a:lnTo>
                      <a:pt x="28" y="0"/>
                    </a:lnTo>
                    <a:lnTo>
                      <a:pt x="16" y="5"/>
                    </a:lnTo>
                    <a:lnTo>
                      <a:pt x="4" y="0"/>
                    </a:lnTo>
                    <a:lnTo>
                      <a:pt x="0" y="3"/>
                    </a:lnTo>
                    <a:lnTo>
                      <a:pt x="0" y="3"/>
                    </a:lnTo>
                    <a:lnTo>
                      <a:pt x="0" y="3"/>
                    </a:lnTo>
                    <a:lnTo>
                      <a:pt x="15" y="65"/>
                    </a:lnTo>
                    <a:lnTo>
                      <a:pt x="19" y="65"/>
                    </a:lnTo>
                    <a:lnTo>
                      <a:pt x="33" y="3"/>
                    </a:lnTo>
                    <a:lnTo>
                      <a:pt x="33" y="3"/>
                    </a:lnTo>
                    <a:lnTo>
                      <a:pt x="33" y="3"/>
                    </a:lnTo>
                    <a:lnTo>
                      <a:pt x="33" y="3"/>
                    </a:lnTo>
                    <a:lnTo>
                      <a:pt x="32" y="3"/>
                    </a:lnTo>
                    <a:close/>
                    <a:moveTo>
                      <a:pt x="16" y="57"/>
                    </a:moveTo>
                    <a:lnTo>
                      <a:pt x="4" y="4"/>
                    </a:lnTo>
                    <a:lnTo>
                      <a:pt x="16" y="8"/>
                    </a:lnTo>
                    <a:lnTo>
                      <a:pt x="29" y="4"/>
                    </a:lnTo>
                    <a:lnTo>
                      <a:pt x="16"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a:lnSpc>
                    <a:spcPct val="120000"/>
                  </a:lnSpc>
                </a:pPr>
                <a:endParaRPr lang="en-US" sz="76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grpSp>
      </p:grpSp>
      <p:grpSp>
        <p:nvGrpSpPr>
          <p:cNvPr id="33" name="组合 32"/>
          <p:cNvGrpSpPr/>
          <p:nvPr userDrawn="1"/>
        </p:nvGrpSpPr>
        <p:grpSpPr>
          <a:xfrm>
            <a:off x="3609233" y="3621281"/>
            <a:ext cx="6990080" cy="1322070"/>
            <a:chOff x="5766" y="4260"/>
            <a:chExt cx="11008" cy="2082"/>
          </a:xfrm>
        </p:grpSpPr>
        <p:sp>
          <p:nvSpPr>
            <p:cNvPr id="7" name="PA_任意多边形 6"/>
            <p:cNvSpPr/>
            <p:nvPr>
              <p:custDataLst>
                <p:tags r:id="rId3"/>
              </p:custDataLst>
            </p:nvPr>
          </p:nvSpPr>
          <p:spPr>
            <a:xfrm>
              <a:off x="5766" y="4260"/>
              <a:ext cx="11009" cy="2083"/>
            </a:xfrm>
            <a:custGeom>
              <a:avLst/>
              <a:gdLst>
                <a:gd name="connsiteX0" fmla="*/ 0 w 7372841"/>
                <a:gd name="connsiteY0" fmla="*/ 348736 h 1394942"/>
                <a:gd name="connsiteX1" fmla="*/ 6675370 w 7372841"/>
                <a:gd name="connsiteY1" fmla="*/ 348736 h 1394942"/>
                <a:gd name="connsiteX2" fmla="*/ 6675370 w 7372841"/>
                <a:gd name="connsiteY2" fmla="*/ 0 h 1394942"/>
                <a:gd name="connsiteX3" fmla="*/ 7372841 w 7372841"/>
                <a:gd name="connsiteY3" fmla="*/ 697471 h 1394942"/>
                <a:gd name="connsiteX4" fmla="*/ 6675370 w 7372841"/>
                <a:gd name="connsiteY4" fmla="*/ 1394942 h 1394942"/>
                <a:gd name="connsiteX5" fmla="*/ 6675370 w 7372841"/>
                <a:gd name="connsiteY5" fmla="*/ 1046207 h 1394942"/>
                <a:gd name="connsiteX6" fmla="*/ 0 w 7372841"/>
                <a:gd name="connsiteY6" fmla="*/ 1046207 h 1394942"/>
                <a:gd name="connsiteX7" fmla="*/ 0 w 7372841"/>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72841" h="1394942">
                  <a:moveTo>
                    <a:pt x="0" y="348736"/>
                  </a:moveTo>
                  <a:lnTo>
                    <a:pt x="6675370" y="348736"/>
                  </a:lnTo>
                  <a:lnTo>
                    <a:pt x="6675370" y="0"/>
                  </a:lnTo>
                  <a:lnTo>
                    <a:pt x="7372841" y="697471"/>
                  </a:lnTo>
                  <a:lnTo>
                    <a:pt x="6675370" y="1394942"/>
                  </a:lnTo>
                  <a:lnTo>
                    <a:pt x="6675370" y="1046207"/>
                  </a:lnTo>
                  <a:lnTo>
                    <a:pt x="0" y="1046207"/>
                  </a:lnTo>
                  <a:lnTo>
                    <a:pt x="0" y="348736"/>
                  </a:lnTo>
                  <a:close/>
                </a:path>
              </a:pathLst>
            </a:custGeom>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12000" tIns="359553" rIns="571482" bIns="540617" numCol="1" spcCol="1270" anchor="ctr" anchorCtr="0">
              <a:noAutofit/>
            </a:bodyPr>
            <a:lstStyle/>
            <a:p>
              <a:pPr algn="ctr" defTabSz="337185" rtl="1">
                <a:lnSpc>
                  <a:spcPct val="120000"/>
                </a:lnSpc>
              </a:pPr>
              <a:endParaRPr lang="zh-CN" altLang="en-US" sz="1325" b="1" dirty="0">
                <a:solidFill>
                  <a:schemeClr val="bg1"/>
                </a:solidFill>
                <a:latin typeface="宋体" panose="02010600030101010101" pitchFamily="2" charset="-122"/>
                <a:ea typeface="宋体" panose="02010600030101010101" pitchFamily="2" charset="-122"/>
                <a:cs typeface="+mn-ea"/>
                <a:sym typeface="Arial" panose="020B0604020202020204" pitchFamily="34" charset="0"/>
              </a:endParaRPr>
            </a:p>
            <a:p>
              <a:pPr algn="just" defTabSz="337185" rtl="0">
                <a:lnSpc>
                  <a:spcPct val="120000"/>
                </a:lnSpc>
              </a:pPr>
              <a:r>
                <a:rPr lang="zh-CN" altLang="en-US" sz="1325" b="1" dirty="0">
                  <a:solidFill>
                    <a:schemeClr val="bg1"/>
                  </a:solidFill>
                  <a:latin typeface="宋体" panose="02010600030101010101" pitchFamily="2" charset="-122"/>
                  <a:ea typeface="宋体" panose="02010600030101010101" pitchFamily="2" charset="-122"/>
                  <a:cs typeface="+mn-ea"/>
                  <a:sym typeface="Arial" panose="020B0604020202020204" pitchFamily="34" charset="0"/>
                </a:rPr>
                <a:t>基于数据分析结果，识别效率瓶颈与异常点，为资源优化配置和协作机制</a:t>
              </a:r>
              <a:endParaRPr lang="zh-CN" altLang="en-US" sz="1325" b="1" dirty="0">
                <a:solidFill>
                  <a:schemeClr val="bg1"/>
                </a:solidFill>
                <a:latin typeface="宋体" panose="02010600030101010101" pitchFamily="2" charset="-122"/>
                <a:ea typeface="宋体" panose="02010600030101010101" pitchFamily="2" charset="-122"/>
                <a:cs typeface="+mn-ea"/>
                <a:sym typeface="Arial" panose="020B0604020202020204" pitchFamily="34" charset="0"/>
              </a:endParaRPr>
            </a:p>
            <a:p>
              <a:pPr algn="just" defTabSz="337185" rtl="0">
                <a:lnSpc>
                  <a:spcPct val="120000"/>
                </a:lnSpc>
              </a:pPr>
              <a:r>
                <a:rPr lang="zh-CN" altLang="en-US" sz="1325" b="1" dirty="0">
                  <a:solidFill>
                    <a:schemeClr val="bg1"/>
                  </a:solidFill>
                  <a:latin typeface="宋体" panose="02010600030101010101" pitchFamily="2" charset="-122"/>
                  <a:ea typeface="宋体" panose="02010600030101010101" pitchFamily="2" charset="-122"/>
                  <a:cs typeface="+mn-ea"/>
                  <a:sym typeface="Arial" panose="020B0604020202020204" pitchFamily="34" charset="0"/>
                </a:rPr>
                <a:t>改进提供依据。</a:t>
              </a:r>
              <a:endParaRPr lang="zh-CN" altLang="en-US" sz="1325" b="1" dirty="0">
                <a:solidFill>
                  <a:schemeClr val="bg1"/>
                </a:solidFill>
                <a:latin typeface="宋体" panose="02010600030101010101" pitchFamily="2" charset="-122"/>
                <a:ea typeface="宋体" panose="02010600030101010101" pitchFamily="2" charset="-122"/>
                <a:cs typeface="+mn-ea"/>
                <a:sym typeface="Arial" panose="020B0604020202020204" pitchFamily="34" charset="0"/>
              </a:endParaRPr>
            </a:p>
          </p:txBody>
        </p:sp>
        <p:grpSp>
          <p:nvGrpSpPr>
            <p:cNvPr id="20" name="PA_组合 25"/>
            <p:cNvGrpSpPr/>
            <p:nvPr>
              <p:custDataLst>
                <p:tags r:id="rId4"/>
              </p:custDataLst>
            </p:nvPr>
          </p:nvGrpSpPr>
          <p:grpSpPr>
            <a:xfrm>
              <a:off x="6018" y="5002"/>
              <a:ext cx="567" cy="567"/>
              <a:chOff x="3440113" y="1050925"/>
              <a:chExt cx="390525" cy="333376"/>
            </a:xfrm>
            <a:solidFill>
              <a:schemeClr val="bg1"/>
            </a:solidFill>
          </p:grpSpPr>
          <p:sp>
            <p:nvSpPr>
              <p:cNvPr id="21" name="Freeform 8"/>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a:lnSpc>
                    <a:spcPct val="120000"/>
                  </a:lnSpc>
                </a:pPr>
                <a:endParaRPr lang="en-US" sz="76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22"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lstStyle/>
              <a:p>
                <a:pPr algn="just">
                  <a:lnSpc>
                    <a:spcPct val="120000"/>
                  </a:lnSpc>
                </a:pPr>
                <a:endParaRPr lang="en-US" sz="76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23" name="Freeform 10"/>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a:lnSpc>
                    <a:spcPct val="120000"/>
                  </a:lnSpc>
                </a:pPr>
                <a:endParaRPr lang="en-US" sz="76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24" name="Freeform 11"/>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a:lnSpc>
                    <a:spcPct val="120000"/>
                  </a:lnSpc>
                </a:pPr>
                <a:endParaRPr lang="en-US" sz="76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25" name="Freeform 12"/>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a:lnSpc>
                    <a:spcPct val="120000"/>
                  </a:lnSpc>
                </a:pPr>
                <a:endParaRPr lang="en-US" sz="76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26" name="Freeform 13"/>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a:lnSpc>
                    <a:spcPct val="120000"/>
                  </a:lnSpc>
                </a:pPr>
                <a:endParaRPr lang="en-US" sz="76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grpSp>
      </p:grpSp>
      <p:sp>
        <p:nvSpPr>
          <p:cNvPr id="27" name="文本框 26"/>
          <p:cNvSpPr txBox="1"/>
          <p:nvPr userDrawn="1"/>
        </p:nvSpPr>
        <p:spPr>
          <a:xfrm>
            <a:off x="1269543" y="1227246"/>
            <a:ext cx="309880" cy="423545"/>
          </a:xfrm>
          <a:prstGeom prst="rect">
            <a:avLst/>
          </a:prstGeom>
          <a:noFill/>
        </p:spPr>
        <p:txBody>
          <a:bodyPr wrap="none" rtlCol="0" anchor="ctr">
            <a:spAutoFit/>
          </a:bodyPr>
          <a:p>
            <a:pPr>
              <a:lnSpc>
                <a:spcPct val="120000"/>
              </a:lnSpc>
            </a:pPr>
            <a:endParaRPr lang="zh-CN" altLang="en-US" dirty="0">
              <a:solidFill>
                <a:schemeClr val="tx1">
                  <a:lumMod val="75000"/>
                  <a:lumOff val="25000"/>
                </a:schemeClr>
              </a:solidFill>
            </a:endParaRPr>
          </a:p>
        </p:txBody>
      </p:sp>
      <p:sp>
        <p:nvSpPr>
          <p:cNvPr id="29" name="文本框 28"/>
          <p:cNvSpPr txBox="1"/>
          <p:nvPr userDrawn="1"/>
        </p:nvSpPr>
        <p:spPr>
          <a:xfrm>
            <a:off x="877301" y="175356"/>
            <a:ext cx="2027570" cy="712169"/>
          </a:xfrm>
          <a:prstGeom prst="rect">
            <a:avLst/>
          </a:prstGeom>
          <a:noFill/>
        </p:spPr>
        <p:txBody>
          <a:bodyPr wrap="square" rtlCol="0" anchor="ctr">
            <a:noAutofit/>
          </a:bodyPr>
          <a:p>
            <a:pPr>
              <a:lnSpc>
                <a:spcPct val="120000"/>
              </a:lnSpc>
            </a:pPr>
            <a:r>
              <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项目目标</a:t>
            </a:r>
            <a:endPar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grpSp>
        <p:nvGrpSpPr>
          <p:cNvPr id="36" name="组合 35"/>
          <p:cNvGrpSpPr/>
          <p:nvPr userDrawn="1"/>
        </p:nvGrpSpPr>
        <p:grpSpPr>
          <a:xfrm>
            <a:off x="5672455" y="3022600"/>
            <a:ext cx="4895850" cy="1322070"/>
            <a:chOff x="8933" y="4760"/>
            <a:chExt cx="7710" cy="2082"/>
          </a:xfrm>
        </p:grpSpPr>
        <p:sp>
          <p:nvSpPr>
            <p:cNvPr id="8" name="PA_任意多边形 7"/>
            <p:cNvSpPr/>
            <p:nvPr>
              <p:custDataLst>
                <p:tags r:id="rId5"/>
              </p:custDataLst>
            </p:nvPr>
          </p:nvSpPr>
          <p:spPr>
            <a:xfrm>
              <a:off x="8933" y="4760"/>
              <a:ext cx="7711" cy="2083"/>
            </a:xfrm>
            <a:custGeom>
              <a:avLst/>
              <a:gdLst>
                <a:gd name="connsiteX0" fmla="*/ 0 w 5164342"/>
                <a:gd name="connsiteY0" fmla="*/ 348736 h 1394942"/>
                <a:gd name="connsiteX1" fmla="*/ 4466871 w 5164342"/>
                <a:gd name="connsiteY1" fmla="*/ 348736 h 1394942"/>
                <a:gd name="connsiteX2" fmla="*/ 4466871 w 5164342"/>
                <a:gd name="connsiteY2" fmla="*/ 0 h 1394942"/>
                <a:gd name="connsiteX3" fmla="*/ 5164342 w 5164342"/>
                <a:gd name="connsiteY3" fmla="*/ 697471 h 1394942"/>
                <a:gd name="connsiteX4" fmla="*/ 4466871 w 5164342"/>
                <a:gd name="connsiteY4" fmla="*/ 1394942 h 1394942"/>
                <a:gd name="connsiteX5" fmla="*/ 4466871 w 5164342"/>
                <a:gd name="connsiteY5" fmla="*/ 1046207 h 1394942"/>
                <a:gd name="connsiteX6" fmla="*/ 0 w 5164342"/>
                <a:gd name="connsiteY6" fmla="*/ 1046207 h 1394942"/>
                <a:gd name="connsiteX7" fmla="*/ 0 w 5164342"/>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4342" h="1394942">
                  <a:moveTo>
                    <a:pt x="0" y="348736"/>
                  </a:moveTo>
                  <a:lnTo>
                    <a:pt x="4466871" y="348736"/>
                  </a:lnTo>
                  <a:lnTo>
                    <a:pt x="4466871" y="0"/>
                  </a:lnTo>
                  <a:lnTo>
                    <a:pt x="5164342" y="697471"/>
                  </a:lnTo>
                  <a:lnTo>
                    <a:pt x="4466871" y="1394942"/>
                  </a:lnTo>
                  <a:lnTo>
                    <a:pt x="4466871" y="1046207"/>
                  </a:lnTo>
                  <a:lnTo>
                    <a:pt x="0" y="1046207"/>
                  </a:lnTo>
                  <a:lnTo>
                    <a:pt x="0" y="348736"/>
                  </a:lnTo>
                  <a:close/>
                </a:path>
              </a:pathLst>
            </a:custGeom>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12000" tIns="359553" rIns="571482" bIns="540617" numCol="1" spcCol="1270" anchor="ctr" anchorCtr="0">
              <a:noAutofit/>
            </a:bodyPr>
            <a:lstStyle/>
            <a:p>
              <a:pPr algn="ctr" defTabSz="337185">
                <a:lnSpc>
                  <a:spcPct val="120000"/>
                </a:lnSpc>
              </a:pPr>
              <a:endParaRPr lang="zh-CN" altLang="en-US" sz="1325" b="1" dirty="0">
                <a:solidFill>
                  <a:schemeClr val="bg1"/>
                </a:solidFill>
                <a:latin typeface="宋体" panose="02010600030101010101" pitchFamily="2" charset="-122"/>
                <a:ea typeface="宋体" panose="02010600030101010101" pitchFamily="2" charset="-122"/>
                <a:cs typeface="+mn-ea"/>
                <a:sym typeface="Arial" panose="020B0604020202020204" pitchFamily="34" charset="0"/>
              </a:endParaRPr>
            </a:p>
            <a:p>
              <a:pPr algn="ctr" defTabSz="337185">
                <a:lnSpc>
                  <a:spcPct val="120000"/>
                </a:lnSpc>
              </a:pPr>
              <a:r>
                <a:rPr lang="zh-CN" altLang="en-US" sz="1325" b="1" dirty="0">
                  <a:solidFill>
                    <a:schemeClr val="bg1"/>
                  </a:solidFill>
                  <a:latin typeface="宋体" panose="02010600030101010101" pitchFamily="2" charset="-122"/>
                  <a:ea typeface="宋体" panose="02010600030101010101" pitchFamily="2" charset="-122"/>
                  <a:cs typeface="+mn-ea"/>
                  <a:sym typeface="Arial" panose="020B0604020202020204" pitchFamily="34" charset="0"/>
                </a:rPr>
                <a:t>通过时序数据分析，揭示社区在不同时间段</a:t>
              </a:r>
              <a:endParaRPr lang="zh-CN" altLang="en-US" sz="1325" b="1" dirty="0">
                <a:solidFill>
                  <a:schemeClr val="bg1"/>
                </a:solidFill>
                <a:latin typeface="宋体" panose="02010600030101010101" pitchFamily="2" charset="-122"/>
                <a:ea typeface="宋体" panose="02010600030101010101" pitchFamily="2" charset="-122"/>
                <a:cs typeface="+mn-ea"/>
                <a:sym typeface="Arial" panose="020B0604020202020204" pitchFamily="34" charset="0"/>
              </a:endParaRPr>
            </a:p>
            <a:p>
              <a:pPr algn="ctr" defTabSz="337185">
                <a:lnSpc>
                  <a:spcPct val="120000"/>
                </a:lnSpc>
              </a:pPr>
              <a:r>
                <a:rPr lang="zh-CN" altLang="en-US" sz="1325" b="1" dirty="0">
                  <a:solidFill>
                    <a:schemeClr val="bg1"/>
                  </a:solidFill>
                  <a:latin typeface="宋体" panose="02010600030101010101" pitchFamily="2" charset="-122"/>
                  <a:ea typeface="宋体" panose="02010600030101010101" pitchFamily="2" charset="-122"/>
                  <a:cs typeface="+mn-ea"/>
                  <a:sym typeface="Arial" panose="020B0604020202020204" pitchFamily="34" charset="0"/>
                </a:rPr>
                <a:t>活跃趋势、行为规律以及活动高峰。</a:t>
              </a:r>
              <a:endParaRPr lang="zh-CN" altLang="en-US" sz="1325" b="1" dirty="0">
                <a:solidFill>
                  <a:schemeClr val="bg1"/>
                </a:solidFill>
                <a:latin typeface="宋体" panose="02010600030101010101" pitchFamily="2" charset="-122"/>
                <a:ea typeface="宋体" panose="02010600030101010101" pitchFamily="2" charset="-122"/>
                <a:cs typeface="+mn-ea"/>
                <a:sym typeface="Arial" panose="020B0604020202020204" pitchFamily="34" charset="0"/>
              </a:endParaRPr>
            </a:p>
          </p:txBody>
        </p:sp>
        <p:grpSp>
          <p:nvGrpSpPr>
            <p:cNvPr id="11" name="PA_组合 16"/>
            <p:cNvGrpSpPr/>
            <p:nvPr>
              <p:custDataLst>
                <p:tags r:id="rId6"/>
              </p:custDataLst>
            </p:nvPr>
          </p:nvGrpSpPr>
          <p:grpSpPr>
            <a:xfrm>
              <a:off x="9113" y="5518"/>
              <a:ext cx="567" cy="567"/>
              <a:chOff x="3526798" y="4057329"/>
              <a:chExt cx="284519" cy="359394"/>
            </a:xfrm>
            <a:solidFill>
              <a:schemeClr val="bg1"/>
            </a:solidFill>
          </p:grpSpPr>
          <p:sp>
            <p:nvSpPr>
              <p:cNvPr id="12" name="Freeform 107"/>
              <p:cNvSpPr/>
              <p:nvPr/>
            </p:nvSpPr>
            <p:spPr bwMode="auto">
              <a:xfrm>
                <a:off x="3561739" y="4092269"/>
                <a:ext cx="214637" cy="289511"/>
              </a:xfrm>
              <a:custGeom>
                <a:avLst/>
                <a:gdLst>
                  <a:gd name="T0" fmla="*/ 0 w 86"/>
                  <a:gd name="T1" fmla="*/ 10 h 116"/>
                  <a:gd name="T2" fmla="*/ 76 w 86"/>
                  <a:gd name="T3" fmla="*/ 10 h 116"/>
                  <a:gd name="T4" fmla="*/ 76 w 86"/>
                  <a:gd name="T5" fmla="*/ 116 h 116"/>
                  <a:gd name="T6" fmla="*/ 86 w 86"/>
                  <a:gd name="T7" fmla="*/ 116 h 116"/>
                  <a:gd name="T8" fmla="*/ 86 w 86"/>
                  <a:gd name="T9" fmla="*/ 0 h 116"/>
                  <a:gd name="T10" fmla="*/ 0 w 86"/>
                  <a:gd name="T11" fmla="*/ 0 h 116"/>
                  <a:gd name="T12" fmla="*/ 0 w 86"/>
                  <a:gd name="T13" fmla="*/ 10 h 116"/>
                </a:gdLst>
                <a:ahLst/>
                <a:cxnLst>
                  <a:cxn ang="0">
                    <a:pos x="T0" y="T1"/>
                  </a:cxn>
                  <a:cxn ang="0">
                    <a:pos x="T2" y="T3"/>
                  </a:cxn>
                  <a:cxn ang="0">
                    <a:pos x="T4" y="T5"/>
                  </a:cxn>
                  <a:cxn ang="0">
                    <a:pos x="T6" y="T7"/>
                  </a:cxn>
                  <a:cxn ang="0">
                    <a:pos x="T8" y="T9"/>
                  </a:cxn>
                  <a:cxn ang="0">
                    <a:pos x="T10" y="T11"/>
                  </a:cxn>
                  <a:cxn ang="0">
                    <a:pos x="T12" y="T13"/>
                  </a:cxn>
                </a:cxnLst>
                <a:rect l="0" t="0" r="r" b="b"/>
                <a:pathLst>
                  <a:path w="86" h="116">
                    <a:moveTo>
                      <a:pt x="0" y="10"/>
                    </a:moveTo>
                    <a:lnTo>
                      <a:pt x="76" y="10"/>
                    </a:lnTo>
                    <a:lnTo>
                      <a:pt x="76" y="116"/>
                    </a:lnTo>
                    <a:lnTo>
                      <a:pt x="86" y="116"/>
                    </a:lnTo>
                    <a:lnTo>
                      <a:pt x="86" y="0"/>
                    </a:lnTo>
                    <a:lnTo>
                      <a:pt x="0"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a:lnSpc>
                    <a:spcPct val="120000"/>
                  </a:lnSpc>
                </a:pPr>
                <a:endParaRPr lang="en-US" sz="76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13" name="Freeform 108"/>
              <p:cNvSpPr/>
              <p:nvPr/>
            </p:nvSpPr>
            <p:spPr bwMode="auto">
              <a:xfrm>
                <a:off x="3599175" y="4057329"/>
                <a:ext cx="212142" cy="284519"/>
              </a:xfrm>
              <a:custGeom>
                <a:avLst/>
                <a:gdLst>
                  <a:gd name="T0" fmla="*/ 0 w 85"/>
                  <a:gd name="T1" fmla="*/ 0 h 114"/>
                  <a:gd name="T2" fmla="*/ 0 w 85"/>
                  <a:gd name="T3" fmla="*/ 9 h 114"/>
                  <a:gd name="T4" fmla="*/ 76 w 85"/>
                  <a:gd name="T5" fmla="*/ 9 h 114"/>
                  <a:gd name="T6" fmla="*/ 76 w 85"/>
                  <a:gd name="T7" fmla="*/ 114 h 114"/>
                  <a:gd name="T8" fmla="*/ 85 w 85"/>
                  <a:gd name="T9" fmla="*/ 114 h 114"/>
                  <a:gd name="T10" fmla="*/ 85 w 85"/>
                  <a:gd name="T11" fmla="*/ 0 h 114"/>
                  <a:gd name="T12" fmla="*/ 0 w 85"/>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85" h="114">
                    <a:moveTo>
                      <a:pt x="0" y="0"/>
                    </a:moveTo>
                    <a:lnTo>
                      <a:pt x="0" y="9"/>
                    </a:lnTo>
                    <a:lnTo>
                      <a:pt x="76" y="9"/>
                    </a:lnTo>
                    <a:lnTo>
                      <a:pt x="76" y="114"/>
                    </a:lnTo>
                    <a:lnTo>
                      <a:pt x="85" y="114"/>
                    </a:lnTo>
                    <a:lnTo>
                      <a:pt x="85"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a:lnSpc>
                    <a:spcPct val="120000"/>
                  </a:lnSpc>
                </a:pPr>
                <a:endParaRPr lang="en-US" sz="76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14" name="Freeform 109"/>
              <p:cNvSpPr/>
              <p:nvPr/>
            </p:nvSpPr>
            <p:spPr bwMode="auto">
              <a:xfrm>
                <a:off x="3526798" y="4129707"/>
                <a:ext cx="212142" cy="287016"/>
              </a:xfrm>
              <a:custGeom>
                <a:avLst/>
                <a:gdLst>
                  <a:gd name="T0" fmla="*/ 0 w 85"/>
                  <a:gd name="T1" fmla="*/ 0 h 115"/>
                  <a:gd name="T2" fmla="*/ 0 w 85"/>
                  <a:gd name="T3" fmla="*/ 115 h 115"/>
                  <a:gd name="T4" fmla="*/ 85 w 85"/>
                  <a:gd name="T5" fmla="*/ 115 h 115"/>
                  <a:gd name="T6" fmla="*/ 85 w 85"/>
                  <a:gd name="T7" fmla="*/ 105 h 115"/>
                  <a:gd name="T8" fmla="*/ 85 w 85"/>
                  <a:gd name="T9" fmla="*/ 0 h 115"/>
                  <a:gd name="T10" fmla="*/ 10 w 85"/>
                  <a:gd name="T11" fmla="*/ 0 h 115"/>
                  <a:gd name="T12" fmla="*/ 0 w 85"/>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85" h="115">
                    <a:moveTo>
                      <a:pt x="0" y="0"/>
                    </a:moveTo>
                    <a:lnTo>
                      <a:pt x="0" y="115"/>
                    </a:lnTo>
                    <a:lnTo>
                      <a:pt x="85" y="115"/>
                    </a:lnTo>
                    <a:lnTo>
                      <a:pt x="85" y="105"/>
                    </a:lnTo>
                    <a:lnTo>
                      <a:pt x="85" y="0"/>
                    </a:lnTo>
                    <a:lnTo>
                      <a:pt x="1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a:lnSpc>
                    <a:spcPct val="120000"/>
                  </a:lnSpc>
                </a:pPr>
                <a:endParaRPr lang="en-US" sz="76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grpSp>
      </p:grpSp>
      <p:grpSp>
        <p:nvGrpSpPr>
          <p:cNvPr id="35" name="组合 34"/>
          <p:cNvGrpSpPr/>
          <p:nvPr userDrawn="1"/>
        </p:nvGrpSpPr>
        <p:grpSpPr>
          <a:xfrm>
            <a:off x="7766050" y="2418715"/>
            <a:ext cx="2802890" cy="1322070"/>
            <a:chOff x="12230" y="3809"/>
            <a:chExt cx="4414" cy="2082"/>
          </a:xfrm>
        </p:grpSpPr>
        <p:sp>
          <p:nvSpPr>
            <p:cNvPr id="9" name="PA_任意多边形 8"/>
            <p:cNvSpPr/>
            <p:nvPr>
              <p:custDataLst>
                <p:tags r:id="rId7"/>
              </p:custDataLst>
            </p:nvPr>
          </p:nvSpPr>
          <p:spPr>
            <a:xfrm>
              <a:off x="12230" y="3809"/>
              <a:ext cx="4414" cy="2083"/>
            </a:xfrm>
            <a:custGeom>
              <a:avLst/>
              <a:gdLst>
                <a:gd name="connsiteX0" fmla="*/ 0 w 2955843"/>
                <a:gd name="connsiteY0" fmla="*/ 348736 h 1394942"/>
                <a:gd name="connsiteX1" fmla="*/ 2258372 w 2955843"/>
                <a:gd name="connsiteY1" fmla="*/ 348736 h 1394942"/>
                <a:gd name="connsiteX2" fmla="*/ 2258372 w 2955843"/>
                <a:gd name="connsiteY2" fmla="*/ 0 h 1394942"/>
                <a:gd name="connsiteX3" fmla="*/ 2955843 w 2955843"/>
                <a:gd name="connsiteY3" fmla="*/ 697471 h 1394942"/>
                <a:gd name="connsiteX4" fmla="*/ 2258372 w 2955843"/>
                <a:gd name="connsiteY4" fmla="*/ 1394942 h 1394942"/>
                <a:gd name="connsiteX5" fmla="*/ 2258372 w 2955843"/>
                <a:gd name="connsiteY5" fmla="*/ 1046207 h 1394942"/>
                <a:gd name="connsiteX6" fmla="*/ 0 w 2955843"/>
                <a:gd name="connsiteY6" fmla="*/ 1046207 h 1394942"/>
                <a:gd name="connsiteX7" fmla="*/ 0 w 2955843"/>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843" h="1394942">
                  <a:moveTo>
                    <a:pt x="0" y="348736"/>
                  </a:moveTo>
                  <a:lnTo>
                    <a:pt x="2258372" y="348736"/>
                  </a:lnTo>
                  <a:lnTo>
                    <a:pt x="2258372" y="0"/>
                  </a:lnTo>
                  <a:lnTo>
                    <a:pt x="2955843" y="697471"/>
                  </a:lnTo>
                  <a:lnTo>
                    <a:pt x="2258372" y="1394942"/>
                  </a:lnTo>
                  <a:lnTo>
                    <a:pt x="2258372" y="1046207"/>
                  </a:lnTo>
                  <a:lnTo>
                    <a:pt x="0" y="1046207"/>
                  </a:lnTo>
                  <a:lnTo>
                    <a:pt x="0" y="348736"/>
                  </a:lnTo>
                  <a:close/>
                </a:path>
              </a:pathLst>
            </a:custGeom>
            <a:solidFill>
              <a:schemeClr val="accent1"/>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12000" tIns="359553" rIns="571482" bIns="540617" numCol="1" spcCol="1270" anchor="ctr" anchorCtr="0">
              <a:noAutofit/>
            </a:bodyPr>
            <a:lstStyle/>
            <a:p>
              <a:pPr algn="ctr" defTabSz="337185">
                <a:lnSpc>
                  <a:spcPct val="120000"/>
                </a:lnSpc>
              </a:pPr>
              <a:endParaRPr lang="zh-CN" altLang="en-US" sz="1325" b="1">
                <a:solidFill>
                  <a:schemeClr val="bg1"/>
                </a:solidFill>
                <a:latin typeface="宋体" panose="02010600030101010101" pitchFamily="2" charset="-122"/>
                <a:ea typeface="宋体" panose="02010600030101010101" pitchFamily="2" charset="-122"/>
              </a:endParaRPr>
            </a:p>
            <a:p>
              <a:pPr algn="ctr" defTabSz="337185">
                <a:lnSpc>
                  <a:spcPct val="120000"/>
                </a:lnSpc>
              </a:pPr>
              <a:r>
                <a:rPr lang="zh-CN" altLang="en-US" sz="1325" b="1">
                  <a:solidFill>
                    <a:schemeClr val="bg1"/>
                  </a:solidFill>
                  <a:latin typeface="宋体" panose="02010600030101010101" pitchFamily="2" charset="-122"/>
                  <a:ea typeface="宋体" panose="02010600030101010101" pitchFamily="2" charset="-122"/>
                </a:rPr>
                <a:t>项目目标</a:t>
              </a:r>
              <a:endParaRPr>
                <a:latin typeface="宋体" panose="02010600030101010101" pitchFamily="2" charset="-122"/>
                <a:ea typeface="宋体" panose="02010600030101010101" pitchFamily="2" charset="-122"/>
              </a:endParaRPr>
            </a:p>
          </p:txBody>
        </p:sp>
        <p:sp>
          <p:nvSpPr>
            <p:cNvPr id="10" name="PA_任意多边形 26"/>
            <p:cNvSpPr/>
            <p:nvPr>
              <p:custDataLst>
                <p:tags r:id="rId8"/>
              </p:custDataLst>
            </p:nvPr>
          </p:nvSpPr>
          <p:spPr bwMode="auto">
            <a:xfrm>
              <a:off x="12373" y="4531"/>
              <a:ext cx="567" cy="56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35" tIns="45718" rIns="91435" bIns="45718" numCol="1" anchor="t" anchorCtr="0" compatLnSpc="1"/>
            <a:lstStyle/>
            <a:p>
              <a:pPr algn="just">
                <a:lnSpc>
                  <a:spcPct val="120000"/>
                </a:lnSpc>
              </a:pPr>
              <a:endParaRPr 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8"/>
          <p:cNvSpPr txBox="1"/>
          <p:nvPr/>
        </p:nvSpPr>
        <p:spPr>
          <a:xfrm>
            <a:off x="6490137" y="3219258"/>
            <a:ext cx="5489342" cy="738664"/>
          </a:xfrm>
          <a:prstGeom prst="rect">
            <a:avLst/>
          </a:prstGeom>
          <a:noFill/>
        </p:spPr>
        <p:txBody>
          <a:bodyPr wrap="square" lIns="0" tIns="0" rIns="0" bIns="0" rtlCol="0">
            <a:spAutoFit/>
          </a:bodyPr>
          <a:lstStyle/>
          <a:p>
            <a:r>
              <a:rPr lang="zh-CN" altLang="en-US" sz="4800" dirty="0">
                <a:solidFill>
                  <a:schemeClr val="bg2">
                    <a:lumMod val="50000"/>
                  </a:schemeClr>
                </a:solidFill>
                <a:latin typeface="微软雅黑" panose="020B0503020204020204" pitchFamily="34" charset="-122"/>
                <a:ea typeface="微软雅黑" panose="020B0503020204020204" pitchFamily="34" charset="-122"/>
                <a:cs typeface="+mn-ea"/>
              </a:rPr>
              <a:t>数据来源与方法</a:t>
            </a:r>
            <a:endParaRPr lang="zh-CN" altLang="en-US" sz="4800" dirty="0">
              <a:solidFill>
                <a:schemeClr val="bg2">
                  <a:lumMod val="50000"/>
                </a:schemeClr>
              </a:solidFill>
              <a:latin typeface="微软雅黑" panose="020B0503020204020204" pitchFamily="34" charset="-122"/>
              <a:ea typeface="微软雅黑" panose="020B0503020204020204" pitchFamily="34" charset="-122"/>
              <a:cs typeface="+mn-ea"/>
            </a:endParaRPr>
          </a:p>
        </p:txBody>
      </p:sp>
      <p:sp>
        <p:nvSpPr>
          <p:cNvPr id="4" name="TextBox 48"/>
          <p:cNvSpPr txBox="1"/>
          <p:nvPr/>
        </p:nvSpPr>
        <p:spPr>
          <a:xfrm>
            <a:off x="7355657" y="1824361"/>
            <a:ext cx="1979448" cy="1641219"/>
          </a:xfrm>
          <a:prstGeom prst="rect">
            <a:avLst/>
          </a:prstGeom>
          <a:noFill/>
        </p:spPr>
        <p:txBody>
          <a:bodyPr wrap="square" lIns="0" tIns="0" rIns="0" bIns="0" rtlCol="0">
            <a:spAutoFit/>
          </a:bodyPr>
          <a:lstStyle/>
          <a:p>
            <a:r>
              <a:rPr lang="en-US" altLang="zh-CN" sz="10665" dirty="0">
                <a:solidFill>
                  <a:schemeClr val="bg2">
                    <a:lumMod val="50000"/>
                  </a:schemeClr>
                </a:solidFill>
                <a:latin typeface="Narkisim" panose="020E0502050101010101" pitchFamily="34" charset="-79"/>
                <a:ea typeface="华康雅宋体W9(P)" panose="02020900000000000000" pitchFamily="18" charset="-122"/>
                <a:cs typeface="Narkisim" panose="020E0502050101010101" pitchFamily="34" charset="-79"/>
                <a:sym typeface="+mn-lt"/>
              </a:rPr>
              <a:t>02</a:t>
            </a:r>
            <a:endParaRPr lang="en-GB" altLang="zh-CN" sz="10665" dirty="0">
              <a:solidFill>
                <a:schemeClr val="bg2">
                  <a:lumMod val="50000"/>
                </a:schemeClr>
              </a:solidFill>
              <a:latin typeface="Narkisim" panose="020E0502050101010101" pitchFamily="34" charset="-79"/>
              <a:ea typeface="华康雅宋体W9(P)" panose="02020900000000000000" pitchFamily="18" charset="-122"/>
              <a:cs typeface="Narkisim" panose="020E0502050101010101" pitchFamily="34" charset="-79"/>
              <a:sym typeface="+mn-lt"/>
            </a:endParaRPr>
          </a:p>
        </p:txBody>
      </p:sp>
      <p:pic>
        <p:nvPicPr>
          <p:cNvPr id="5" name="图片 4"/>
          <p:cNvPicPr>
            <a:picLocks noChangeAspect="1"/>
          </p:cNvPicPr>
          <p:nvPr/>
        </p:nvPicPr>
        <p:blipFill>
          <a:blip r:embed="rId1"/>
          <a:stretch>
            <a:fillRect/>
          </a:stretch>
        </p:blipFill>
        <p:spPr>
          <a:xfrm>
            <a:off x="909719" y="-791"/>
            <a:ext cx="5023539" cy="5846571"/>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
                                        </p:tgtEl>
                                        <p:attrNameLst>
                                          <p:attrName>style.visibility</p:attrName>
                                        </p:attrNameLst>
                                      </p:cBhvr>
                                      <p:to>
                                        <p:strVal val="visible"/>
                                      </p:to>
                                    </p:set>
                                    <p:animEffect transition="in" filter="wipe(left)">
                                      <p:cBhvr>
                                        <p:cTn id="12" dur="200"/>
                                        <p:tgtEl>
                                          <p:spTgt spid="4"/>
                                        </p:tgtEl>
                                      </p:cBhvr>
                                    </p:animEffect>
                                  </p:childTnLst>
                                </p:cTn>
                              </p:par>
                            </p:childTnLst>
                          </p:cTn>
                        </p:par>
                        <p:par>
                          <p:cTn id="13" fill="hold">
                            <p:stCondLst>
                              <p:cond delay="759"/>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2"/>
                                        </p:tgtEl>
                                        <p:attrNameLst>
                                          <p:attrName>style.visibility</p:attrName>
                                        </p:attrNameLst>
                                      </p:cBhvr>
                                      <p:to>
                                        <p:strVal val="visible"/>
                                      </p:to>
                                    </p:set>
                                    <p:animEffect transition="in" filter="wipe(left)">
                                      <p:cBhvr>
                                        <p:cTn id="16" dur="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909955" y="141605"/>
            <a:ext cx="2297430" cy="673735"/>
          </a:xfrm>
          <a:prstGeom prst="rect">
            <a:avLst/>
          </a:prstGeom>
          <a:noFill/>
        </p:spPr>
        <p:txBody>
          <a:bodyPr wrap="square" rtlCol="0" anchor="ctr">
            <a:noAutofit/>
          </a:bodyPr>
          <a:lstStyle/>
          <a:p>
            <a:pPr>
              <a:lnSpc>
                <a:spcPct val="120000"/>
              </a:lnSpc>
            </a:pPr>
            <a:r>
              <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数据来源</a:t>
            </a:r>
            <a:endPar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sp>
        <p:nvSpPr>
          <p:cNvPr id="15" name="Text Placeholder 2"/>
          <p:cNvSpPr txBox="1"/>
          <p:nvPr/>
        </p:nvSpPr>
        <p:spPr>
          <a:xfrm>
            <a:off x="875665" y="2691130"/>
            <a:ext cx="3187700" cy="2506980"/>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社区活跃度与贡献者行为分析</a:t>
            </a:r>
            <a:endParaRPr lang="en-US" altLang="zh-CN"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数据</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Activity </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和 </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Activity Details </a:t>
            </a:r>
            <a:endPar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应用场景</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：这两个数据集记录了项目中的各类活动（如代码提交、问题跟踪、拉取请求等）的数量和分布情况。通过分析这些活动数据，我们能够揭示开源社区的活跃度变化，并通过时间维度展示社区的动态变化。</a:t>
            </a:r>
            <a:endPar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分析目标</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：分析社区的日常、周度、月度活跃度，识别社区活动的高峰和低谷期。进一步探讨社区活动的长期发展趋势以及活跃度的季节性变化。</a:t>
            </a:r>
            <a:endPar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19" name="Text Placeholder 2"/>
          <p:cNvSpPr txBox="1"/>
          <p:nvPr/>
        </p:nvSpPr>
        <p:spPr>
          <a:xfrm>
            <a:off x="8143240" y="2691130"/>
            <a:ext cx="3798570" cy="2506980"/>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 </a:t>
            </a:r>
            <a:r>
              <a:rPr lang="zh-CN" altLang="en-US"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参与者行为与动态</a:t>
            </a:r>
            <a:endParaRPr lang="en-US" altLang="zh-CN"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数据</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Participants </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New Contributors </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Inactive Contributors </a:t>
            </a:r>
            <a:endPar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应用场景</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：这些数据集提供了详细的贡献者活动记录，包括新贡献者的加入和不活跃贡献者的流失。它们为分析社区中贡献者的行为模式提供了基础数据。</a:t>
            </a:r>
            <a:endPar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分析目标</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新贡献者加入社区的频率及其长期参与情况，揭示社区的增长趋势。分析不活跃贡献者的流失情况，评估社区成员的稳定性。通过对比活跃贡献者与不活跃贡献者的行为模式，探索社区活跃度与参与者行为之间的关系。</a:t>
            </a:r>
            <a:endPar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grpSp>
        <p:nvGrpSpPr>
          <p:cNvPr id="2" name="组合 1"/>
          <p:cNvGrpSpPr/>
          <p:nvPr userDrawn="1"/>
        </p:nvGrpSpPr>
        <p:grpSpPr>
          <a:xfrm>
            <a:off x="4063365" y="1834515"/>
            <a:ext cx="4001135" cy="3082290"/>
            <a:chOff x="6399" y="2889"/>
            <a:chExt cx="6301" cy="4854"/>
          </a:xfrm>
        </p:grpSpPr>
        <p:grpSp>
          <p:nvGrpSpPr>
            <p:cNvPr id="8" name="Group 18"/>
            <p:cNvGrpSpPr/>
            <p:nvPr/>
          </p:nvGrpSpPr>
          <p:grpSpPr>
            <a:xfrm flipH="1">
              <a:off x="11280" y="2889"/>
              <a:ext cx="1421" cy="1215"/>
              <a:chOff x="2208213" y="4308475"/>
              <a:chExt cx="1313851" cy="1123184"/>
            </a:xfrm>
            <a:solidFill>
              <a:schemeClr val="accent2"/>
            </a:solidFill>
          </p:grpSpPr>
          <p:sp>
            <p:nvSpPr>
              <p:cNvPr id="9" name="Oval 18"/>
              <p:cNvSpPr>
                <a:spLocks noChangeArrowheads="1"/>
              </p:cNvSpPr>
              <p:nvPr/>
            </p:nvSpPr>
            <p:spPr bwMode="auto">
              <a:xfrm>
                <a:off x="2208213" y="4308475"/>
                <a:ext cx="885825" cy="889000"/>
              </a:xfrm>
              <a:prstGeom prst="ellipse">
                <a:avLst/>
              </a:prstGeom>
              <a:grpFill/>
              <a:ln>
                <a:noFill/>
              </a:ln>
            </p:spPr>
            <p:txBody>
              <a:bodyPr vert="horz" wrap="square" lIns="75291" tIns="37646" rIns="75291" bIns="37646" numCol="1" anchor="t" anchorCtr="0" compatLnSpc="1"/>
              <a:lstStyle/>
              <a:p>
                <a:endParaRPr lang="id-ID" sz="995" b="1">
                  <a:ln>
                    <a:solidFill>
                      <a:schemeClr val="bg2"/>
                    </a:solidFill>
                  </a:ln>
                  <a:solidFill>
                    <a:schemeClr val="bg1"/>
                  </a:solidFill>
                  <a:latin typeface="Agency FB" panose="020B0503020202020204" pitchFamily="34" charset="0"/>
                  <a:sym typeface="Arial" panose="020B0604020202020204" pitchFamily="34" charset="0"/>
                </a:endParaRPr>
              </a:p>
            </p:txBody>
          </p:sp>
          <p:sp>
            <p:nvSpPr>
              <p:cNvPr id="10" name="Freeform 31"/>
              <p:cNvSpPr/>
              <p:nvPr/>
            </p:nvSpPr>
            <p:spPr bwMode="auto">
              <a:xfrm rot="2700000">
                <a:off x="3093668" y="5003263"/>
                <a:ext cx="330801" cy="525991"/>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grpFill/>
              <a:ln>
                <a:noFill/>
              </a:ln>
            </p:spPr>
            <p:txBody>
              <a:bodyPr vert="horz" wrap="square" lIns="75291" tIns="37646" rIns="75291" bIns="37646" numCol="1" anchor="t" anchorCtr="0" compatLnSpc="1"/>
              <a:lstStyle/>
              <a:p>
                <a:endParaRPr lang="id-ID" sz="995" b="1">
                  <a:ln>
                    <a:solidFill>
                      <a:schemeClr val="bg2"/>
                    </a:solidFill>
                  </a:ln>
                  <a:solidFill>
                    <a:schemeClr val="bg1"/>
                  </a:solidFill>
                  <a:latin typeface="Agency FB" panose="020B0503020202020204" pitchFamily="34" charset="0"/>
                  <a:sym typeface="Arial" panose="020B0604020202020204" pitchFamily="34" charset="0"/>
                </a:endParaRPr>
              </a:p>
            </p:txBody>
          </p:sp>
        </p:grpSp>
        <p:grpSp>
          <p:nvGrpSpPr>
            <p:cNvPr id="11" name="Group 14"/>
            <p:cNvGrpSpPr/>
            <p:nvPr/>
          </p:nvGrpSpPr>
          <p:grpSpPr>
            <a:xfrm>
              <a:off x="6413" y="2889"/>
              <a:ext cx="1421" cy="1215"/>
              <a:chOff x="2208213" y="4308475"/>
              <a:chExt cx="1313851" cy="1123184"/>
            </a:xfrm>
          </p:grpSpPr>
          <p:sp>
            <p:nvSpPr>
              <p:cNvPr id="12" name="Oval 18"/>
              <p:cNvSpPr>
                <a:spLocks noChangeArrowheads="1"/>
              </p:cNvSpPr>
              <p:nvPr/>
            </p:nvSpPr>
            <p:spPr bwMode="auto">
              <a:xfrm>
                <a:off x="2208213" y="4308475"/>
                <a:ext cx="885825" cy="889000"/>
              </a:xfrm>
              <a:prstGeom prst="ellipse">
                <a:avLst/>
              </a:prstGeom>
              <a:solidFill>
                <a:schemeClr val="accent1"/>
              </a:solidFill>
              <a:ln>
                <a:noFill/>
              </a:ln>
            </p:spPr>
            <p:txBody>
              <a:bodyPr vert="horz" wrap="square" lIns="75291" tIns="37646" rIns="75291" bIns="37646" numCol="1" anchor="t" anchorCtr="0" compatLnSpc="1"/>
              <a:lstStyle/>
              <a:p>
                <a:endParaRPr lang="id-ID" sz="995" b="1">
                  <a:ln>
                    <a:solidFill>
                      <a:schemeClr val="bg2"/>
                    </a:solidFill>
                  </a:ln>
                  <a:solidFill>
                    <a:schemeClr val="bg1"/>
                  </a:solidFill>
                  <a:latin typeface="Agency FB" panose="020B0503020202020204" pitchFamily="34" charset="0"/>
                  <a:sym typeface="Arial" panose="020B0604020202020204" pitchFamily="34" charset="0"/>
                </a:endParaRPr>
              </a:p>
            </p:txBody>
          </p:sp>
          <p:sp>
            <p:nvSpPr>
              <p:cNvPr id="13" name="Freeform 31"/>
              <p:cNvSpPr/>
              <p:nvPr/>
            </p:nvSpPr>
            <p:spPr bwMode="auto">
              <a:xfrm rot="2700000">
                <a:off x="3093668" y="5003263"/>
                <a:ext cx="330801" cy="525991"/>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solidFill>
                <a:schemeClr val="accent1"/>
              </a:solidFill>
              <a:ln>
                <a:noFill/>
              </a:ln>
            </p:spPr>
            <p:txBody>
              <a:bodyPr vert="horz" wrap="square" lIns="75291" tIns="37646" rIns="75291" bIns="37646" numCol="1" anchor="t" anchorCtr="0" compatLnSpc="1"/>
              <a:lstStyle/>
              <a:p>
                <a:endParaRPr lang="id-ID" sz="995" b="1">
                  <a:ln>
                    <a:solidFill>
                      <a:schemeClr val="bg2"/>
                    </a:solidFill>
                  </a:ln>
                  <a:solidFill>
                    <a:schemeClr val="bg1"/>
                  </a:solidFill>
                  <a:latin typeface="Agency FB" panose="020B0503020202020204" pitchFamily="34" charset="0"/>
                  <a:sym typeface="Arial" panose="020B0604020202020204" pitchFamily="34" charset="0"/>
                </a:endParaRPr>
              </a:p>
            </p:txBody>
          </p:sp>
        </p:grpSp>
        <p:sp>
          <p:nvSpPr>
            <p:cNvPr id="14" name="Text Placeholder 7"/>
            <p:cNvSpPr txBox="1"/>
            <p:nvPr/>
          </p:nvSpPr>
          <p:spPr>
            <a:xfrm>
              <a:off x="6399" y="2996"/>
              <a:ext cx="932" cy="724"/>
            </a:xfrm>
            <a:prstGeom prst="rect">
              <a:avLst/>
            </a:prstGeom>
          </p:spPr>
          <p:txBody>
            <a:bodyPr vert="horz" lIns="0" tIns="85538" rIns="0" bIns="85538" anchor="ctr"/>
            <a:lstStyle>
              <a:lvl1pPr marL="0" indent="0" algn="ctr" defTabSz="914400" rtl="0" eaLnBrk="1" latinLnBrk="0" hangingPunct="1">
                <a:lnSpc>
                  <a:spcPct val="100000"/>
                </a:lnSpc>
                <a:spcBef>
                  <a:spcPts val="0"/>
                </a:spcBef>
                <a:buFont typeface="Arial" panose="020B0604020202020204" pitchFamily="34" charset="0"/>
                <a:buNone/>
                <a:defRPr sz="2965" b="1" kern="1200">
                  <a:ln>
                    <a:noFill/>
                  </a:ln>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1705" dirty="0">
                  <a:latin typeface="Agency FB" panose="020B0503020202020204" pitchFamily="34" charset="0"/>
                  <a:sym typeface="Arial" panose="020B0604020202020204" pitchFamily="34" charset="0"/>
                </a:rPr>
                <a:t>01</a:t>
              </a:r>
              <a:endParaRPr lang="es-ES_tradnl" sz="1705" dirty="0">
                <a:latin typeface="Agency FB" panose="020B0503020202020204" pitchFamily="34" charset="0"/>
                <a:sym typeface="Arial" panose="020B0604020202020204" pitchFamily="34" charset="0"/>
              </a:endParaRPr>
            </a:p>
          </p:txBody>
        </p:sp>
        <p:sp>
          <p:nvSpPr>
            <p:cNvPr id="18" name="Text Placeholder 7"/>
            <p:cNvSpPr txBox="1"/>
            <p:nvPr/>
          </p:nvSpPr>
          <p:spPr>
            <a:xfrm>
              <a:off x="11768" y="2996"/>
              <a:ext cx="932" cy="724"/>
            </a:xfrm>
            <a:prstGeom prst="rect">
              <a:avLst/>
            </a:prstGeom>
          </p:spPr>
          <p:txBody>
            <a:bodyPr vert="horz" lIns="0" tIns="85538" rIns="0" bIns="85538" anchor="ctr"/>
            <a:lstStyle>
              <a:lvl1pPr marL="0" indent="0" algn="ctr" defTabSz="914400" rtl="0" eaLnBrk="1" latinLnBrk="0" hangingPunct="1">
                <a:lnSpc>
                  <a:spcPct val="100000"/>
                </a:lnSpc>
                <a:spcBef>
                  <a:spcPts val="0"/>
                </a:spcBef>
                <a:buFont typeface="Arial" panose="020B0604020202020204" pitchFamily="34" charset="0"/>
                <a:buNone/>
                <a:defRPr sz="2965" b="1" kern="1200">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1705" dirty="0">
                  <a:latin typeface="Agency FB" panose="020B0503020202020204" pitchFamily="34" charset="0"/>
                  <a:sym typeface="Arial" panose="020B0604020202020204" pitchFamily="34" charset="0"/>
                </a:rPr>
                <a:t>02</a:t>
              </a:r>
              <a:endParaRPr lang="es-ES_tradnl" sz="1705" dirty="0">
                <a:latin typeface="Agency FB" panose="020B0503020202020204" pitchFamily="34" charset="0"/>
                <a:sym typeface="Arial" panose="020B0604020202020204" pitchFamily="34" charset="0"/>
              </a:endParaRPr>
            </a:p>
          </p:txBody>
        </p:sp>
        <p:sp>
          <p:nvSpPr>
            <p:cNvPr id="22" name="Shape 1719"/>
            <p:cNvSpPr/>
            <p:nvPr/>
          </p:nvSpPr>
          <p:spPr>
            <a:xfrm>
              <a:off x="7209" y="4947"/>
              <a:ext cx="2328" cy="2793"/>
            </a:xfrm>
            <a:custGeom>
              <a:avLst/>
              <a:gdLst/>
              <a:ahLst/>
              <a:cxnLst>
                <a:cxn ang="0">
                  <a:pos x="wd2" y="hd2"/>
                </a:cxn>
                <a:cxn ang="5400000">
                  <a:pos x="wd2" y="hd2"/>
                </a:cxn>
                <a:cxn ang="10800000">
                  <a:pos x="wd2" y="hd2"/>
                </a:cxn>
                <a:cxn ang="16200000">
                  <a:pos x="wd2" y="hd2"/>
                </a:cxn>
              </a:cxnLst>
              <a:rect l="0" t="0" r="r" b="b"/>
              <a:pathLst>
                <a:path w="21600" h="21600" extrusionOk="0">
                  <a:moveTo>
                    <a:pt x="21544" y="21600"/>
                  </a:moveTo>
                  <a:lnTo>
                    <a:pt x="17863" y="16372"/>
                  </a:lnTo>
                  <a:lnTo>
                    <a:pt x="21600" y="11064"/>
                  </a:lnTo>
                  <a:cubicBezTo>
                    <a:pt x="16705" y="10632"/>
                    <a:pt x="12832" y="7246"/>
                    <a:pt x="12619" y="3093"/>
                  </a:cubicBezTo>
                  <a:lnTo>
                    <a:pt x="6294" y="0"/>
                  </a:lnTo>
                  <a:lnTo>
                    <a:pt x="0" y="3080"/>
                  </a:lnTo>
                  <a:cubicBezTo>
                    <a:pt x="216" y="13022"/>
                    <a:pt x="9708" y="21118"/>
                    <a:pt x="21544" y="21600"/>
                  </a:cubicBezTo>
                  <a:close/>
                </a:path>
              </a:pathLst>
            </a:custGeom>
            <a:solidFill>
              <a:schemeClr val="accent3"/>
            </a:solidFill>
            <a:ln w="12700">
              <a:miter lim="400000"/>
            </a:ln>
          </p:spPr>
          <p:txBody>
            <a:bodyPr lIns="9304" tIns="9304" rIns="9304" bIns="9304" anchor="ctr"/>
            <a:lstStyle/>
            <a:p>
              <a:pPr defTabSz="11176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b="1">
                <a:solidFill>
                  <a:schemeClr val="bg1"/>
                </a:solidFill>
                <a:latin typeface="Agency FB" panose="020B0503020202020204" pitchFamily="34" charset="0"/>
                <a:sym typeface="Arial" panose="020B0604020202020204" pitchFamily="34" charset="0"/>
              </a:endParaRPr>
            </a:p>
          </p:txBody>
        </p:sp>
        <p:sp>
          <p:nvSpPr>
            <p:cNvPr id="23" name="Shape 1720"/>
            <p:cNvSpPr/>
            <p:nvPr/>
          </p:nvSpPr>
          <p:spPr>
            <a:xfrm>
              <a:off x="9256" y="5415"/>
              <a:ext cx="2793" cy="2328"/>
            </a:xfrm>
            <a:custGeom>
              <a:avLst/>
              <a:gdLst/>
              <a:ahLst/>
              <a:cxnLst>
                <a:cxn ang="0">
                  <a:pos x="wd2" y="hd2"/>
                </a:cxn>
                <a:cxn ang="5400000">
                  <a:pos x="wd2" y="hd2"/>
                </a:cxn>
                <a:cxn ang="10800000">
                  <a:pos x="wd2" y="hd2"/>
                </a:cxn>
                <a:cxn ang="16200000">
                  <a:pos x="wd2" y="hd2"/>
                </a:cxn>
              </a:cxnLst>
              <a:rect l="0" t="0" r="r" b="b"/>
              <a:pathLst>
                <a:path w="21600" h="21600" extrusionOk="0">
                  <a:moveTo>
                    <a:pt x="0" y="15305"/>
                  </a:moveTo>
                  <a:lnTo>
                    <a:pt x="3079" y="21600"/>
                  </a:lnTo>
                  <a:cubicBezTo>
                    <a:pt x="13022" y="21383"/>
                    <a:pt x="21117" y="11891"/>
                    <a:pt x="21600" y="57"/>
                  </a:cubicBezTo>
                  <a:lnTo>
                    <a:pt x="16372" y="3738"/>
                  </a:lnTo>
                  <a:lnTo>
                    <a:pt x="11063" y="0"/>
                  </a:lnTo>
                  <a:cubicBezTo>
                    <a:pt x="10631" y="4895"/>
                    <a:pt x="7245" y="8768"/>
                    <a:pt x="3093" y="8981"/>
                  </a:cubicBezTo>
                  <a:cubicBezTo>
                    <a:pt x="3093" y="8981"/>
                    <a:pt x="0" y="15305"/>
                    <a:pt x="0" y="15305"/>
                  </a:cubicBezTo>
                  <a:close/>
                </a:path>
              </a:pathLst>
            </a:custGeom>
            <a:solidFill>
              <a:schemeClr val="accent4"/>
            </a:solidFill>
            <a:ln w="12700">
              <a:miter lim="400000"/>
            </a:ln>
          </p:spPr>
          <p:txBody>
            <a:bodyPr lIns="9304" tIns="9304" rIns="9304" bIns="9304" anchor="ctr"/>
            <a:lstStyle/>
            <a:p>
              <a:pPr defTabSz="11176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b="1">
                <a:solidFill>
                  <a:schemeClr val="bg1"/>
                </a:solidFill>
                <a:latin typeface="Agency FB" panose="020B0503020202020204" pitchFamily="34" charset="0"/>
                <a:sym typeface="Arial" panose="020B0604020202020204" pitchFamily="34" charset="0"/>
              </a:endParaRPr>
            </a:p>
          </p:txBody>
        </p:sp>
        <p:sp>
          <p:nvSpPr>
            <p:cNvPr id="24" name="Shape 1721"/>
            <p:cNvSpPr/>
            <p:nvPr/>
          </p:nvSpPr>
          <p:spPr>
            <a:xfrm>
              <a:off x="9707" y="2926"/>
              <a:ext cx="2328" cy="2793"/>
            </a:xfrm>
            <a:custGeom>
              <a:avLst/>
              <a:gdLst/>
              <a:ahLst/>
              <a:cxnLst>
                <a:cxn ang="0">
                  <a:pos x="wd2" y="hd2"/>
                </a:cxn>
                <a:cxn ang="5400000">
                  <a:pos x="wd2" y="hd2"/>
                </a:cxn>
                <a:cxn ang="10800000">
                  <a:pos x="wd2" y="hd2"/>
                </a:cxn>
                <a:cxn ang="16200000">
                  <a:pos x="wd2" y="hd2"/>
                </a:cxn>
              </a:cxnLst>
              <a:rect l="0" t="0" r="r" b="b"/>
              <a:pathLst>
                <a:path w="21600" h="21600" extrusionOk="0">
                  <a:moveTo>
                    <a:pt x="21600" y="18521"/>
                  </a:moveTo>
                  <a:cubicBezTo>
                    <a:pt x="21384" y="8578"/>
                    <a:pt x="11891" y="483"/>
                    <a:pt x="56" y="0"/>
                  </a:cubicBezTo>
                  <a:lnTo>
                    <a:pt x="3737" y="5228"/>
                  </a:lnTo>
                  <a:lnTo>
                    <a:pt x="0" y="10536"/>
                  </a:lnTo>
                  <a:cubicBezTo>
                    <a:pt x="4895" y="10968"/>
                    <a:pt x="8767" y="14353"/>
                    <a:pt x="8981" y="18507"/>
                  </a:cubicBezTo>
                  <a:lnTo>
                    <a:pt x="15305" y="21600"/>
                  </a:lnTo>
                  <a:cubicBezTo>
                    <a:pt x="15305" y="21600"/>
                    <a:pt x="21600" y="18521"/>
                    <a:pt x="21600" y="18521"/>
                  </a:cubicBezTo>
                  <a:close/>
                </a:path>
              </a:pathLst>
            </a:custGeom>
            <a:solidFill>
              <a:schemeClr val="accent2"/>
            </a:solidFill>
            <a:ln w="12700">
              <a:miter lim="400000"/>
            </a:ln>
          </p:spPr>
          <p:txBody>
            <a:bodyPr lIns="9304" tIns="9304" rIns="9304" bIns="9304" anchor="ctr"/>
            <a:lstStyle/>
            <a:p>
              <a:pPr defTabSz="11176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b="1">
                <a:solidFill>
                  <a:schemeClr val="bg1"/>
                </a:solidFill>
                <a:latin typeface="Agency FB" panose="020B0503020202020204" pitchFamily="34" charset="0"/>
                <a:sym typeface="Arial" panose="020B0604020202020204" pitchFamily="34" charset="0"/>
              </a:endParaRPr>
            </a:p>
          </p:txBody>
        </p:sp>
        <p:sp>
          <p:nvSpPr>
            <p:cNvPr id="25" name="Shape 1722"/>
            <p:cNvSpPr/>
            <p:nvPr/>
          </p:nvSpPr>
          <p:spPr>
            <a:xfrm>
              <a:off x="7209" y="2926"/>
              <a:ext cx="2793" cy="2328"/>
            </a:xfrm>
            <a:custGeom>
              <a:avLst/>
              <a:gdLst/>
              <a:ahLst/>
              <a:cxnLst>
                <a:cxn ang="0">
                  <a:pos x="wd2" y="hd2"/>
                </a:cxn>
                <a:cxn ang="5400000">
                  <a:pos x="wd2" y="hd2"/>
                </a:cxn>
                <a:cxn ang="10800000">
                  <a:pos x="wd2" y="hd2"/>
                </a:cxn>
                <a:cxn ang="16200000">
                  <a:pos x="wd2" y="hd2"/>
                </a:cxn>
              </a:cxnLst>
              <a:rect l="0" t="0" r="r" b="b"/>
              <a:pathLst>
                <a:path w="21600" h="21600" extrusionOk="0">
                  <a:moveTo>
                    <a:pt x="21600" y="6294"/>
                  </a:moveTo>
                  <a:lnTo>
                    <a:pt x="18521" y="0"/>
                  </a:lnTo>
                  <a:cubicBezTo>
                    <a:pt x="8577" y="216"/>
                    <a:pt x="483" y="9708"/>
                    <a:pt x="0" y="21544"/>
                  </a:cubicBezTo>
                  <a:lnTo>
                    <a:pt x="5227" y="17863"/>
                  </a:lnTo>
                  <a:lnTo>
                    <a:pt x="10537" y="21600"/>
                  </a:lnTo>
                  <a:cubicBezTo>
                    <a:pt x="10969" y="16705"/>
                    <a:pt x="14354" y="12832"/>
                    <a:pt x="18507" y="12619"/>
                  </a:cubicBezTo>
                  <a:cubicBezTo>
                    <a:pt x="18507" y="12619"/>
                    <a:pt x="21600" y="6294"/>
                    <a:pt x="21600" y="6294"/>
                  </a:cubicBezTo>
                  <a:close/>
                </a:path>
              </a:pathLst>
            </a:custGeom>
            <a:solidFill>
              <a:schemeClr val="accent1"/>
            </a:solidFill>
            <a:ln w="12700">
              <a:miter lim="400000"/>
            </a:ln>
          </p:spPr>
          <p:txBody>
            <a:bodyPr lIns="9304" tIns="9304" rIns="9304" bIns="9304" anchor="ctr"/>
            <a:lstStyle/>
            <a:p>
              <a:pPr defTabSz="11176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b="1">
                <a:solidFill>
                  <a:schemeClr val="bg1"/>
                </a:solidFill>
                <a:latin typeface="Agency FB" panose="020B0503020202020204" pitchFamily="34" charset="0"/>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linds(horizontal)">
                                      <p:cBhvr>
                                        <p:cTn id="11" dur="500"/>
                                        <p:tgtEl>
                                          <p:spTgt spid="15"/>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
          <p:cNvSpPr txBox="1"/>
          <p:nvPr/>
        </p:nvSpPr>
        <p:spPr>
          <a:xfrm>
            <a:off x="588577" y="2373288"/>
            <a:ext cx="3628371" cy="294957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3. </a:t>
            </a:r>
            <a:r>
              <a:rPr lang="zh-CN" altLang="en-US"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问题处理效率分析</a:t>
            </a:r>
            <a:endParaRPr lang="en-US" altLang="zh-CN"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数据</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Issues new </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Issues </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Issue response time </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Issue resolution duration</a:t>
            </a:r>
            <a:endPar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应用场景</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：这些数据集提供了开源项目中的问题报告、解决时间以及问题响应的详细信息。通过分析这些数据，可以评估社区在处理问题时的响应速度和解决效率。</a:t>
            </a:r>
            <a:endPar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分析目标</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：研究社区在面对新问题时的响应速度，分析社区对问题的敏感性。评估问题的解决效率，分析社区在不同时间段内的处理能力（例如节假日或高峰期的影响）。对比不同类型的问题（如</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bug</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修复、功能需求等）的响应和解决时间，进一步理解社区的问题管理流程。</a:t>
            </a:r>
            <a:endPar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21" name="Text Placeholder 2"/>
          <p:cNvSpPr txBox="1"/>
          <p:nvPr/>
        </p:nvSpPr>
        <p:spPr>
          <a:xfrm>
            <a:off x="8410999" y="2557946"/>
            <a:ext cx="3372112" cy="228536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4. </a:t>
            </a:r>
            <a:r>
              <a:rPr lang="zh-CN" altLang="en-US"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代码贡献模式分析</a:t>
            </a:r>
            <a:endParaRPr lang="en-US" altLang="zh-CN"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数据</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Code change lines </a:t>
            </a:r>
            <a:endPar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应用场景</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：这些数据集记录了代码行数的变化，包括增加、删除和总变化量。通过分析这些数据，能够评估开发者对项目的贡献强度，并通过时间维度揭示代码提交的活跃周期。</a:t>
            </a:r>
            <a:endPar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r>
              <a:rPr lang="zh-CN" altLang="en-US" sz="12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分析目标</a:t>
            </a:r>
            <a:r>
              <a:rPr lang="zh-CN" altLang="en-US"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：分析项目的代码贡献模式，识别哪些时间段内的代码活动最为频繁。探讨项目开发的进展情况，识别开发高峰期与低谷期。通过分析增加和删除的代码行数，评估项目的功能开发和维护状态。</a:t>
            </a:r>
            <a:endParaRPr lang="en-US" altLang="zh-CN" sz="1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grpSp>
        <p:nvGrpSpPr>
          <p:cNvPr id="8" name="组合 7"/>
          <p:cNvGrpSpPr/>
          <p:nvPr userDrawn="1"/>
        </p:nvGrpSpPr>
        <p:grpSpPr>
          <a:xfrm>
            <a:off x="4119245" y="2557780"/>
            <a:ext cx="4124960" cy="3210560"/>
            <a:chOff x="6487" y="4028"/>
            <a:chExt cx="6496" cy="5056"/>
          </a:xfrm>
        </p:grpSpPr>
        <p:grpSp>
          <p:nvGrpSpPr>
            <p:cNvPr id="2" name="Group 24"/>
            <p:cNvGrpSpPr/>
            <p:nvPr/>
          </p:nvGrpSpPr>
          <p:grpSpPr>
            <a:xfrm rot="9900000">
              <a:off x="11563" y="7870"/>
              <a:ext cx="1421" cy="1215"/>
              <a:chOff x="2208213" y="4308475"/>
              <a:chExt cx="1313851" cy="1123184"/>
            </a:xfrm>
            <a:solidFill>
              <a:schemeClr val="accent4"/>
            </a:solidFill>
          </p:grpSpPr>
          <p:sp>
            <p:nvSpPr>
              <p:cNvPr id="3" name="Oval 18"/>
              <p:cNvSpPr>
                <a:spLocks noChangeArrowheads="1"/>
              </p:cNvSpPr>
              <p:nvPr/>
            </p:nvSpPr>
            <p:spPr bwMode="auto">
              <a:xfrm>
                <a:off x="2208213" y="4308475"/>
                <a:ext cx="885825" cy="889000"/>
              </a:xfrm>
              <a:prstGeom prst="ellipse">
                <a:avLst/>
              </a:prstGeom>
              <a:grpFill/>
              <a:ln>
                <a:noFill/>
              </a:ln>
            </p:spPr>
            <p:txBody>
              <a:bodyPr vert="horz" wrap="square" lIns="75291" tIns="37646" rIns="75291" bIns="37646" numCol="1" anchor="t" anchorCtr="0" compatLnSpc="1"/>
              <a:lstStyle/>
              <a:p>
                <a:endParaRPr lang="id-ID" sz="995" b="1">
                  <a:ln>
                    <a:solidFill>
                      <a:schemeClr val="bg2"/>
                    </a:solidFill>
                  </a:ln>
                  <a:solidFill>
                    <a:schemeClr val="bg1"/>
                  </a:solidFill>
                  <a:latin typeface="Agency FB" panose="020B0503020202020204" pitchFamily="34" charset="0"/>
                  <a:sym typeface="Arial" panose="020B0604020202020204" pitchFamily="34" charset="0"/>
                </a:endParaRPr>
              </a:p>
            </p:txBody>
          </p:sp>
          <p:sp>
            <p:nvSpPr>
              <p:cNvPr id="4" name="Freeform 31"/>
              <p:cNvSpPr/>
              <p:nvPr/>
            </p:nvSpPr>
            <p:spPr bwMode="auto">
              <a:xfrm rot="2700000">
                <a:off x="3093668" y="5003263"/>
                <a:ext cx="330801" cy="525991"/>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grpFill/>
              <a:ln>
                <a:noFill/>
              </a:ln>
            </p:spPr>
            <p:txBody>
              <a:bodyPr vert="horz" wrap="square" lIns="75291" tIns="37646" rIns="75291" bIns="37646" numCol="1" anchor="t" anchorCtr="0" compatLnSpc="1"/>
              <a:lstStyle/>
              <a:p>
                <a:endParaRPr lang="id-ID" sz="995" b="1">
                  <a:ln>
                    <a:solidFill>
                      <a:schemeClr val="bg2"/>
                    </a:solidFill>
                  </a:ln>
                  <a:solidFill>
                    <a:schemeClr val="bg1"/>
                  </a:solidFill>
                  <a:latin typeface="Agency FB" panose="020B0503020202020204" pitchFamily="34" charset="0"/>
                  <a:sym typeface="Arial" panose="020B0604020202020204" pitchFamily="34" charset="0"/>
                </a:endParaRPr>
              </a:p>
            </p:txBody>
          </p:sp>
        </p:grpSp>
        <p:grpSp>
          <p:nvGrpSpPr>
            <p:cNvPr id="5" name="Group 21"/>
            <p:cNvGrpSpPr/>
            <p:nvPr/>
          </p:nvGrpSpPr>
          <p:grpSpPr>
            <a:xfrm rot="17100000">
              <a:off x="6439" y="7762"/>
              <a:ext cx="1421" cy="1214"/>
              <a:chOff x="2208213" y="4308475"/>
              <a:chExt cx="1313851" cy="1123184"/>
            </a:xfrm>
            <a:solidFill>
              <a:schemeClr val="accent3"/>
            </a:solidFill>
          </p:grpSpPr>
          <p:sp>
            <p:nvSpPr>
              <p:cNvPr id="6" name="Oval 18"/>
              <p:cNvSpPr>
                <a:spLocks noChangeArrowheads="1"/>
              </p:cNvSpPr>
              <p:nvPr/>
            </p:nvSpPr>
            <p:spPr bwMode="auto">
              <a:xfrm>
                <a:off x="2208213" y="4308475"/>
                <a:ext cx="885825" cy="889000"/>
              </a:xfrm>
              <a:prstGeom prst="ellipse">
                <a:avLst/>
              </a:prstGeom>
              <a:grpFill/>
              <a:ln>
                <a:noFill/>
              </a:ln>
            </p:spPr>
            <p:txBody>
              <a:bodyPr vert="horz" wrap="square" lIns="75291" tIns="37646" rIns="75291" bIns="37646" numCol="1" anchor="t" anchorCtr="0" compatLnSpc="1"/>
              <a:lstStyle/>
              <a:p>
                <a:endParaRPr lang="id-ID" sz="995" b="1">
                  <a:ln>
                    <a:solidFill>
                      <a:schemeClr val="bg2"/>
                    </a:solidFill>
                  </a:ln>
                  <a:solidFill>
                    <a:schemeClr val="bg1"/>
                  </a:solidFill>
                  <a:latin typeface="Agency FB" panose="020B0503020202020204" pitchFamily="34" charset="0"/>
                  <a:sym typeface="Arial" panose="020B0604020202020204" pitchFamily="34" charset="0"/>
                </a:endParaRPr>
              </a:p>
            </p:txBody>
          </p:sp>
          <p:sp>
            <p:nvSpPr>
              <p:cNvPr id="7" name="Freeform 31"/>
              <p:cNvSpPr/>
              <p:nvPr/>
            </p:nvSpPr>
            <p:spPr bwMode="auto">
              <a:xfrm rot="2700000">
                <a:off x="3093668" y="5003263"/>
                <a:ext cx="330801" cy="525991"/>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grpFill/>
              <a:ln>
                <a:noFill/>
              </a:ln>
            </p:spPr>
            <p:txBody>
              <a:bodyPr vert="horz" wrap="square" lIns="75291" tIns="37646" rIns="75291" bIns="37646" numCol="1" anchor="t" anchorCtr="0" compatLnSpc="1"/>
              <a:lstStyle/>
              <a:p>
                <a:endParaRPr lang="id-ID" sz="995" b="1">
                  <a:ln>
                    <a:solidFill>
                      <a:schemeClr val="bg2"/>
                    </a:solidFill>
                  </a:ln>
                  <a:solidFill>
                    <a:schemeClr val="bg1"/>
                  </a:solidFill>
                  <a:latin typeface="Agency FB" panose="020B0503020202020204" pitchFamily="34" charset="0"/>
                  <a:sym typeface="Arial" panose="020B0604020202020204" pitchFamily="34" charset="0"/>
                </a:endParaRPr>
              </a:p>
            </p:txBody>
          </p:sp>
        </p:grpSp>
        <p:sp>
          <p:nvSpPr>
            <p:cNvPr id="16" name="Text Placeholder 7"/>
            <p:cNvSpPr txBox="1"/>
            <p:nvPr/>
          </p:nvSpPr>
          <p:spPr>
            <a:xfrm>
              <a:off x="6487" y="8223"/>
              <a:ext cx="932" cy="724"/>
            </a:xfrm>
            <a:prstGeom prst="rect">
              <a:avLst/>
            </a:prstGeom>
          </p:spPr>
          <p:txBody>
            <a:bodyPr vert="horz" lIns="0" tIns="85538" rIns="0" bIns="85538" anchor="ctr"/>
            <a:lstStyle>
              <a:lvl1pPr marL="0" indent="0" algn="ctr" defTabSz="914400" rtl="0" eaLnBrk="1" latinLnBrk="0" hangingPunct="1">
                <a:lnSpc>
                  <a:spcPct val="100000"/>
                </a:lnSpc>
                <a:spcBef>
                  <a:spcPts val="0"/>
                </a:spcBef>
                <a:buFont typeface="Arial" panose="020B0604020202020204" pitchFamily="34" charset="0"/>
                <a:buNone/>
                <a:defRPr sz="2965" b="1" kern="1200">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1705" dirty="0">
                  <a:latin typeface="Agency FB" panose="020B0503020202020204" pitchFamily="34" charset="0"/>
                  <a:sym typeface="Arial" panose="020B0604020202020204" pitchFamily="34" charset="0"/>
                </a:rPr>
                <a:t>03</a:t>
              </a:r>
              <a:endParaRPr lang="es-ES_tradnl" sz="1705" dirty="0">
                <a:latin typeface="Agency FB" panose="020B0503020202020204" pitchFamily="34" charset="0"/>
                <a:sym typeface="Arial" panose="020B0604020202020204" pitchFamily="34" charset="0"/>
              </a:endParaRPr>
            </a:p>
          </p:txBody>
        </p:sp>
        <p:sp>
          <p:nvSpPr>
            <p:cNvPr id="20" name="Text Placeholder 7"/>
            <p:cNvSpPr txBox="1"/>
            <p:nvPr/>
          </p:nvSpPr>
          <p:spPr>
            <a:xfrm>
              <a:off x="12042" y="8174"/>
              <a:ext cx="932" cy="724"/>
            </a:xfrm>
            <a:prstGeom prst="rect">
              <a:avLst/>
            </a:prstGeom>
          </p:spPr>
          <p:txBody>
            <a:bodyPr vert="horz" lIns="0" tIns="85538" rIns="0" bIns="85538" anchor="ctr"/>
            <a:lstStyle>
              <a:lvl1pPr marL="0" indent="0" algn="ctr" defTabSz="914400" rtl="0" eaLnBrk="1" latinLnBrk="0" hangingPunct="1">
                <a:lnSpc>
                  <a:spcPct val="100000"/>
                </a:lnSpc>
                <a:spcBef>
                  <a:spcPts val="0"/>
                </a:spcBef>
                <a:buFont typeface="Arial" panose="020B0604020202020204" pitchFamily="34" charset="0"/>
                <a:buNone/>
                <a:defRPr sz="2965" b="1" kern="1200">
                  <a:solidFill>
                    <a:schemeClr val="bg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1705" dirty="0">
                  <a:latin typeface="Agency FB" panose="020B0503020202020204" pitchFamily="34" charset="0"/>
                  <a:sym typeface="Arial" panose="020B0604020202020204" pitchFamily="34" charset="0"/>
                </a:rPr>
                <a:t>04</a:t>
              </a:r>
              <a:endParaRPr lang="es-ES_tradnl" sz="1705" dirty="0">
                <a:latin typeface="Agency FB" panose="020B0503020202020204" pitchFamily="34" charset="0"/>
                <a:sym typeface="Arial" panose="020B0604020202020204" pitchFamily="34" charset="0"/>
              </a:endParaRPr>
            </a:p>
          </p:txBody>
        </p:sp>
        <p:sp>
          <p:nvSpPr>
            <p:cNvPr id="22" name="Shape 1719"/>
            <p:cNvSpPr/>
            <p:nvPr/>
          </p:nvSpPr>
          <p:spPr>
            <a:xfrm>
              <a:off x="7358" y="6049"/>
              <a:ext cx="2328" cy="2793"/>
            </a:xfrm>
            <a:custGeom>
              <a:avLst/>
              <a:gdLst/>
              <a:ahLst/>
              <a:cxnLst>
                <a:cxn ang="0">
                  <a:pos x="wd2" y="hd2"/>
                </a:cxn>
                <a:cxn ang="5400000">
                  <a:pos x="wd2" y="hd2"/>
                </a:cxn>
                <a:cxn ang="10800000">
                  <a:pos x="wd2" y="hd2"/>
                </a:cxn>
                <a:cxn ang="16200000">
                  <a:pos x="wd2" y="hd2"/>
                </a:cxn>
              </a:cxnLst>
              <a:rect l="0" t="0" r="r" b="b"/>
              <a:pathLst>
                <a:path w="21600" h="21600" extrusionOk="0">
                  <a:moveTo>
                    <a:pt x="21544" y="21600"/>
                  </a:moveTo>
                  <a:lnTo>
                    <a:pt x="17863" y="16372"/>
                  </a:lnTo>
                  <a:lnTo>
                    <a:pt x="21600" y="11064"/>
                  </a:lnTo>
                  <a:cubicBezTo>
                    <a:pt x="16705" y="10632"/>
                    <a:pt x="12832" y="7246"/>
                    <a:pt x="12619" y="3093"/>
                  </a:cubicBezTo>
                  <a:lnTo>
                    <a:pt x="6294" y="0"/>
                  </a:lnTo>
                  <a:lnTo>
                    <a:pt x="0" y="3080"/>
                  </a:lnTo>
                  <a:cubicBezTo>
                    <a:pt x="216" y="13022"/>
                    <a:pt x="9708" y="21118"/>
                    <a:pt x="21544" y="21600"/>
                  </a:cubicBezTo>
                  <a:close/>
                </a:path>
              </a:pathLst>
            </a:custGeom>
            <a:solidFill>
              <a:schemeClr val="accent3"/>
            </a:solidFill>
            <a:ln w="12700">
              <a:miter lim="400000"/>
            </a:ln>
          </p:spPr>
          <p:txBody>
            <a:bodyPr lIns="9304" tIns="9304" rIns="9304" bIns="9304" anchor="ctr"/>
            <a:lstStyle/>
            <a:p>
              <a:pPr defTabSz="11176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b="1">
                <a:solidFill>
                  <a:schemeClr val="bg1"/>
                </a:solidFill>
                <a:latin typeface="Agency FB" panose="020B0503020202020204" pitchFamily="34" charset="0"/>
                <a:sym typeface="Arial" panose="020B0604020202020204" pitchFamily="34" charset="0"/>
              </a:endParaRPr>
            </a:p>
          </p:txBody>
        </p:sp>
        <p:sp>
          <p:nvSpPr>
            <p:cNvPr id="23" name="Shape 1720"/>
            <p:cNvSpPr/>
            <p:nvPr/>
          </p:nvSpPr>
          <p:spPr>
            <a:xfrm>
              <a:off x="9405" y="6517"/>
              <a:ext cx="2793" cy="2328"/>
            </a:xfrm>
            <a:custGeom>
              <a:avLst/>
              <a:gdLst/>
              <a:ahLst/>
              <a:cxnLst>
                <a:cxn ang="0">
                  <a:pos x="wd2" y="hd2"/>
                </a:cxn>
                <a:cxn ang="5400000">
                  <a:pos x="wd2" y="hd2"/>
                </a:cxn>
                <a:cxn ang="10800000">
                  <a:pos x="wd2" y="hd2"/>
                </a:cxn>
                <a:cxn ang="16200000">
                  <a:pos x="wd2" y="hd2"/>
                </a:cxn>
              </a:cxnLst>
              <a:rect l="0" t="0" r="r" b="b"/>
              <a:pathLst>
                <a:path w="21600" h="21600" extrusionOk="0">
                  <a:moveTo>
                    <a:pt x="0" y="15305"/>
                  </a:moveTo>
                  <a:lnTo>
                    <a:pt x="3079" y="21600"/>
                  </a:lnTo>
                  <a:cubicBezTo>
                    <a:pt x="13022" y="21383"/>
                    <a:pt x="21117" y="11891"/>
                    <a:pt x="21600" y="57"/>
                  </a:cubicBezTo>
                  <a:lnTo>
                    <a:pt x="16372" y="3738"/>
                  </a:lnTo>
                  <a:lnTo>
                    <a:pt x="11063" y="0"/>
                  </a:lnTo>
                  <a:cubicBezTo>
                    <a:pt x="10631" y="4895"/>
                    <a:pt x="7245" y="8768"/>
                    <a:pt x="3093" y="8981"/>
                  </a:cubicBezTo>
                  <a:cubicBezTo>
                    <a:pt x="3093" y="8981"/>
                    <a:pt x="0" y="15305"/>
                    <a:pt x="0" y="15305"/>
                  </a:cubicBezTo>
                  <a:close/>
                </a:path>
              </a:pathLst>
            </a:custGeom>
            <a:solidFill>
              <a:schemeClr val="accent4"/>
            </a:solidFill>
            <a:ln w="12700">
              <a:miter lim="400000"/>
            </a:ln>
          </p:spPr>
          <p:txBody>
            <a:bodyPr lIns="9304" tIns="9304" rIns="9304" bIns="9304" anchor="ctr"/>
            <a:lstStyle/>
            <a:p>
              <a:pPr defTabSz="11176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b="1">
                <a:solidFill>
                  <a:schemeClr val="bg1"/>
                </a:solidFill>
                <a:latin typeface="Agency FB" panose="020B0503020202020204" pitchFamily="34" charset="0"/>
                <a:sym typeface="Arial" panose="020B0604020202020204" pitchFamily="34" charset="0"/>
              </a:endParaRPr>
            </a:p>
          </p:txBody>
        </p:sp>
        <p:sp>
          <p:nvSpPr>
            <p:cNvPr id="24" name="Shape 1721"/>
            <p:cNvSpPr/>
            <p:nvPr/>
          </p:nvSpPr>
          <p:spPr>
            <a:xfrm>
              <a:off x="9856" y="4028"/>
              <a:ext cx="2328" cy="2793"/>
            </a:xfrm>
            <a:custGeom>
              <a:avLst/>
              <a:gdLst/>
              <a:ahLst/>
              <a:cxnLst>
                <a:cxn ang="0">
                  <a:pos x="wd2" y="hd2"/>
                </a:cxn>
                <a:cxn ang="5400000">
                  <a:pos x="wd2" y="hd2"/>
                </a:cxn>
                <a:cxn ang="10800000">
                  <a:pos x="wd2" y="hd2"/>
                </a:cxn>
                <a:cxn ang="16200000">
                  <a:pos x="wd2" y="hd2"/>
                </a:cxn>
              </a:cxnLst>
              <a:rect l="0" t="0" r="r" b="b"/>
              <a:pathLst>
                <a:path w="21600" h="21600" extrusionOk="0">
                  <a:moveTo>
                    <a:pt x="21600" y="18521"/>
                  </a:moveTo>
                  <a:cubicBezTo>
                    <a:pt x="21384" y="8578"/>
                    <a:pt x="11891" y="483"/>
                    <a:pt x="56" y="0"/>
                  </a:cubicBezTo>
                  <a:lnTo>
                    <a:pt x="3737" y="5228"/>
                  </a:lnTo>
                  <a:lnTo>
                    <a:pt x="0" y="10536"/>
                  </a:lnTo>
                  <a:cubicBezTo>
                    <a:pt x="4895" y="10968"/>
                    <a:pt x="8767" y="14353"/>
                    <a:pt x="8981" y="18507"/>
                  </a:cubicBezTo>
                  <a:lnTo>
                    <a:pt x="15305" y="21600"/>
                  </a:lnTo>
                  <a:cubicBezTo>
                    <a:pt x="15305" y="21600"/>
                    <a:pt x="21600" y="18521"/>
                    <a:pt x="21600" y="18521"/>
                  </a:cubicBezTo>
                  <a:close/>
                </a:path>
              </a:pathLst>
            </a:custGeom>
            <a:solidFill>
              <a:schemeClr val="accent2"/>
            </a:solidFill>
            <a:ln w="12700">
              <a:miter lim="400000"/>
            </a:ln>
          </p:spPr>
          <p:txBody>
            <a:bodyPr lIns="9304" tIns="9304" rIns="9304" bIns="9304" anchor="ctr"/>
            <a:lstStyle/>
            <a:p>
              <a:pPr defTabSz="11176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b="1">
                <a:solidFill>
                  <a:schemeClr val="bg1"/>
                </a:solidFill>
                <a:latin typeface="Agency FB" panose="020B0503020202020204" pitchFamily="34" charset="0"/>
                <a:sym typeface="Arial" panose="020B0604020202020204" pitchFamily="34" charset="0"/>
              </a:endParaRPr>
            </a:p>
          </p:txBody>
        </p:sp>
        <p:sp>
          <p:nvSpPr>
            <p:cNvPr id="25" name="Shape 1722"/>
            <p:cNvSpPr/>
            <p:nvPr/>
          </p:nvSpPr>
          <p:spPr>
            <a:xfrm>
              <a:off x="7358" y="4028"/>
              <a:ext cx="2793" cy="2328"/>
            </a:xfrm>
            <a:custGeom>
              <a:avLst/>
              <a:gdLst/>
              <a:ahLst/>
              <a:cxnLst>
                <a:cxn ang="0">
                  <a:pos x="wd2" y="hd2"/>
                </a:cxn>
                <a:cxn ang="5400000">
                  <a:pos x="wd2" y="hd2"/>
                </a:cxn>
                <a:cxn ang="10800000">
                  <a:pos x="wd2" y="hd2"/>
                </a:cxn>
                <a:cxn ang="16200000">
                  <a:pos x="wd2" y="hd2"/>
                </a:cxn>
              </a:cxnLst>
              <a:rect l="0" t="0" r="r" b="b"/>
              <a:pathLst>
                <a:path w="21600" h="21600" extrusionOk="0">
                  <a:moveTo>
                    <a:pt x="21600" y="6294"/>
                  </a:moveTo>
                  <a:lnTo>
                    <a:pt x="18521" y="0"/>
                  </a:lnTo>
                  <a:cubicBezTo>
                    <a:pt x="8577" y="216"/>
                    <a:pt x="483" y="9708"/>
                    <a:pt x="0" y="21544"/>
                  </a:cubicBezTo>
                  <a:lnTo>
                    <a:pt x="5227" y="17863"/>
                  </a:lnTo>
                  <a:lnTo>
                    <a:pt x="10537" y="21600"/>
                  </a:lnTo>
                  <a:cubicBezTo>
                    <a:pt x="10969" y="16705"/>
                    <a:pt x="14354" y="12832"/>
                    <a:pt x="18507" y="12619"/>
                  </a:cubicBezTo>
                  <a:cubicBezTo>
                    <a:pt x="18507" y="12619"/>
                    <a:pt x="21600" y="6294"/>
                    <a:pt x="21600" y="6294"/>
                  </a:cubicBezTo>
                  <a:close/>
                </a:path>
              </a:pathLst>
            </a:custGeom>
            <a:solidFill>
              <a:schemeClr val="accent1"/>
            </a:solidFill>
            <a:ln w="12700">
              <a:miter lim="400000"/>
            </a:ln>
          </p:spPr>
          <p:txBody>
            <a:bodyPr lIns="9304" tIns="9304" rIns="9304" bIns="9304" anchor="ctr"/>
            <a:lstStyle/>
            <a:p>
              <a:pPr defTabSz="11176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b="1">
                <a:solidFill>
                  <a:schemeClr val="bg1"/>
                </a:solidFill>
                <a:latin typeface="Agency FB" panose="020B0503020202020204" pitchFamily="34" charset="0"/>
                <a:sym typeface="Arial" panose="020B0604020202020204" pitchFamily="34" charset="0"/>
              </a:endParaRPr>
            </a:p>
          </p:txBody>
        </p:sp>
        <p:sp>
          <p:nvSpPr>
            <p:cNvPr id="29" name="Text Placeholder 7"/>
            <p:cNvSpPr txBox="1"/>
            <p:nvPr/>
          </p:nvSpPr>
          <p:spPr>
            <a:xfrm>
              <a:off x="10462" y="7209"/>
              <a:ext cx="760" cy="1015"/>
            </a:xfrm>
            <a:prstGeom prst="rect">
              <a:avLst/>
            </a:prstGeom>
          </p:spPr>
          <p:txBody>
            <a:bodyPr vert="horz" wrap="square" lIns="0" tIns="0" rIns="0" bIns="0" anchor="ctr"/>
            <a:lstStyle>
              <a:lvl1pPr marL="0" indent="0" algn="ctr" defTabSz="914400" rtl="0" eaLnBrk="1" latinLnBrk="0" hangingPunct="1">
                <a:lnSpc>
                  <a:spcPct val="100000"/>
                </a:lnSpc>
                <a:spcBef>
                  <a:spcPts val="0"/>
                </a:spcBef>
                <a:buFont typeface="Arial" panose="020B0604020202020204" pitchFamily="34" charset="0"/>
                <a:buNone/>
                <a:defRPr sz="2670" b="0" i="0"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_tradnl" sz="1325" b="1" dirty="0">
                <a:latin typeface="Agency FB" panose="020B0503020202020204" pitchFamily="34" charset="0"/>
                <a:sym typeface="Arial" panose="020B0604020202020204" pitchFamily="34" charset="0"/>
              </a:endParaRPr>
            </a:p>
          </p:txBody>
        </p:sp>
      </p:grpSp>
      <p:sp>
        <p:nvSpPr>
          <p:cNvPr id="30" name="文本框 29"/>
          <p:cNvSpPr txBox="1"/>
          <p:nvPr/>
        </p:nvSpPr>
        <p:spPr>
          <a:xfrm>
            <a:off x="909955" y="141605"/>
            <a:ext cx="2297430" cy="673735"/>
          </a:xfrm>
          <a:prstGeom prst="rect">
            <a:avLst/>
          </a:prstGeom>
          <a:noFill/>
        </p:spPr>
        <p:txBody>
          <a:bodyPr wrap="square" rtlCol="0" anchor="ctr">
            <a:noAutofit/>
          </a:bodyPr>
          <a:lstStyle/>
          <a:p>
            <a:pPr>
              <a:lnSpc>
                <a:spcPct val="120000"/>
              </a:lnSpc>
            </a:pPr>
            <a:r>
              <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数据来源</a:t>
            </a:r>
            <a:endPar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7" grpId="0"/>
    </p:bldLst>
  </p:timing>
</p:sld>
</file>

<file path=ppt/tags/tag1.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10.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100.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01.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02.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03.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04.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05.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06.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07.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08.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09.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1.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110.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11.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12.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13.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14.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15.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116.xml><?xml version="1.0" encoding="utf-8"?>
<p:tagLst xmlns:p="http://schemas.openxmlformats.org/presentationml/2006/main">
  <p:tag name="PA" val="v3.0.1"/>
</p:tagLst>
</file>

<file path=ppt/tags/tag117.xml><?xml version="1.0" encoding="utf-8"?>
<p:tagLst xmlns:p="http://schemas.openxmlformats.org/presentationml/2006/main">
  <p:tag name="PA" val="v3.0.1"/>
</p:tagLst>
</file>

<file path=ppt/tags/tag118.xml><?xml version="1.0" encoding="utf-8"?>
<p:tagLst xmlns:p="http://schemas.openxmlformats.org/presentationml/2006/main">
  <p:tag name="PA" val="v3.0.1"/>
</p:tagLst>
</file>

<file path=ppt/tags/tag119.xml><?xml version="1.0" encoding="utf-8"?>
<p:tagLst xmlns:p="http://schemas.openxmlformats.org/presentationml/2006/main">
  <p:tag name="PA" val="v3.0.1"/>
</p:tagLst>
</file>

<file path=ppt/tags/tag12.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120.xml><?xml version="1.0" encoding="utf-8"?>
<p:tagLst xmlns:p="http://schemas.openxmlformats.org/presentationml/2006/main">
  <p:tag name="PA" val="v3.0.1"/>
</p:tagLst>
</file>

<file path=ppt/tags/tag121.xml><?xml version="1.0" encoding="utf-8"?>
<p:tagLst xmlns:p="http://schemas.openxmlformats.org/presentationml/2006/main">
  <p:tag name="PA" val="v3.0.1"/>
</p:tagLst>
</file>

<file path=ppt/tags/tag122.xml><?xml version="1.0" encoding="utf-8"?>
<p:tagLst xmlns:p="http://schemas.openxmlformats.org/presentationml/2006/main">
  <p:tag name="PA" val="v3.0.1"/>
</p:tagLst>
</file>

<file path=ppt/tags/tag123.xml><?xml version="1.0" encoding="utf-8"?>
<p:tagLst xmlns:p="http://schemas.openxmlformats.org/presentationml/2006/main">
  <p:tag name="PA" val="v3.0.1"/>
</p:tagLst>
</file>

<file path=ppt/tags/tag124.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125.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26.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27.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28.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29.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3.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130.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31.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32.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33.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34.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35.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36.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37.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38.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39.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4.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140.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41.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42.xml><?xml version="1.0" encoding="utf-8"?>
<p:tagLst xmlns:p="http://schemas.openxmlformats.org/presentationml/2006/main">
  <p:tag name="KSO_WM_DIAGRAM_VIRTUALLY_FRAME" val="{&quot;height&quot;:346.3670078740157,&quot;left&quot;:86.71921259842519,&quot;top&quot;:114.28834645669292,&quot;width&quot;:791.4596062992125}"/>
</p:tagLst>
</file>

<file path=ppt/tags/tag143.xml><?xml version="1.0" encoding="utf-8"?>
<p:tagLst xmlns:p="http://schemas.openxmlformats.org/presentationml/2006/main">
  <p:tag name="KSO_WM_DIAGRAM_VIRTUALLY_FRAME" val="{&quot;height&quot;:421.4,&quot;left&quot;:81.7,&quot;top&quot;:118.6,&quot;width&quot;:825.1}"/>
</p:tagLst>
</file>

<file path=ppt/tags/tag144.xml><?xml version="1.0" encoding="utf-8"?>
<p:tagLst xmlns:p="http://schemas.openxmlformats.org/presentationml/2006/main">
  <p:tag name="KSO_WM_DIAGRAM_VIRTUALLY_FRAME" val="{&quot;height&quot;:421.4,&quot;left&quot;:81.7,&quot;top&quot;:118.6,&quot;width&quot;:825.1}"/>
</p:tagLst>
</file>

<file path=ppt/tags/tag145.xml><?xml version="1.0" encoding="utf-8"?>
<p:tagLst xmlns:p="http://schemas.openxmlformats.org/presentationml/2006/main">
  <p:tag name="KSO_WM_DIAGRAM_VIRTUALLY_FRAME" val="{&quot;height&quot;:421.4,&quot;left&quot;:81.7,&quot;top&quot;:118.6,&quot;width&quot;:825.1}"/>
</p:tagLst>
</file>

<file path=ppt/tags/tag146.xml><?xml version="1.0" encoding="utf-8"?>
<p:tagLst xmlns:p="http://schemas.openxmlformats.org/presentationml/2006/main">
  <p:tag name="KSO_WM_DIAGRAM_VIRTUALLY_FRAME" val="{&quot;height&quot;:421.4,&quot;left&quot;:81.7,&quot;top&quot;:118.6,&quot;width&quot;:825.1}"/>
</p:tagLst>
</file>

<file path=ppt/tags/tag147.xml><?xml version="1.0" encoding="utf-8"?>
<p:tagLst xmlns:p="http://schemas.openxmlformats.org/presentationml/2006/main">
  <p:tag name="KSO_WM_DIAGRAM_VIRTUALLY_FRAME" val="{&quot;height&quot;:421.4,&quot;left&quot;:81.7,&quot;top&quot;:118.6,&quot;width&quot;:825.1}"/>
</p:tagLst>
</file>

<file path=ppt/tags/tag148.xml><?xml version="1.0" encoding="utf-8"?>
<p:tagLst xmlns:p="http://schemas.openxmlformats.org/presentationml/2006/main">
  <p:tag name="KSO_WM_DIAGRAM_VIRTUALLY_FRAME" val="{&quot;height&quot;:421.4,&quot;left&quot;:81.7,&quot;top&quot;:118.6,&quot;width&quot;:825.1}"/>
</p:tagLst>
</file>

<file path=ppt/tags/tag149.xml><?xml version="1.0" encoding="utf-8"?>
<p:tagLst xmlns:p="http://schemas.openxmlformats.org/presentationml/2006/main">
  <p:tag name="KSO_WM_DIAGRAM_VIRTUALLY_FRAME" val="{&quot;height&quot;:421.4,&quot;left&quot;:81.7,&quot;top&quot;:118.6,&quot;width&quot;:825.1}"/>
</p:tagLst>
</file>

<file path=ppt/tags/tag15.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150.xml><?xml version="1.0" encoding="utf-8"?>
<p:tagLst xmlns:p="http://schemas.openxmlformats.org/presentationml/2006/main">
  <p:tag name="KSO_WM_DIAGRAM_VIRTUALLY_FRAME" val="{&quot;height&quot;:421.4,&quot;left&quot;:81.7,&quot;top&quot;:118.6,&quot;width&quot;:825.1}"/>
</p:tagLst>
</file>

<file path=ppt/tags/tag151.xml><?xml version="1.0" encoding="utf-8"?>
<p:tagLst xmlns:p="http://schemas.openxmlformats.org/presentationml/2006/main">
  <p:tag name="KSO_WM_DIAGRAM_VIRTUALLY_FRAME" val="{&quot;height&quot;:421.4,&quot;left&quot;:81.7,&quot;top&quot;:118.6,&quot;width&quot;:825.1}"/>
</p:tagLst>
</file>

<file path=ppt/tags/tag152.xml><?xml version="1.0" encoding="utf-8"?>
<p:tagLst xmlns:p="http://schemas.openxmlformats.org/presentationml/2006/main">
  <p:tag name="KSO_WM_DIAGRAM_VIRTUALLY_FRAME" val="{&quot;height&quot;:421.4,&quot;left&quot;:81.7,&quot;top&quot;:118.6,&quot;width&quot;:825.1}"/>
</p:tagLst>
</file>

<file path=ppt/tags/tag153.xml><?xml version="1.0" encoding="utf-8"?>
<p:tagLst xmlns:p="http://schemas.openxmlformats.org/presentationml/2006/main">
  <p:tag name="KSO_WM_DIAGRAM_VIRTUALLY_FRAME" val="{&quot;height&quot;:421.4,&quot;left&quot;:81.7,&quot;top&quot;:118.6,&quot;width&quot;:825.1}"/>
</p:tagLst>
</file>

<file path=ppt/tags/tag154.xml><?xml version="1.0" encoding="utf-8"?>
<p:tagLst xmlns:p="http://schemas.openxmlformats.org/presentationml/2006/main">
  <p:tag name="KSO_WM_DIAGRAM_VIRTUALLY_FRAME" val="{&quot;height&quot;:421.4,&quot;left&quot;:81.7,&quot;top&quot;:118.6,&quot;width&quot;:825.1}"/>
</p:tagLst>
</file>

<file path=ppt/tags/tag155.xml><?xml version="1.0" encoding="utf-8"?>
<p:tagLst xmlns:p="http://schemas.openxmlformats.org/presentationml/2006/main">
  <p:tag name="KSO_WM_DIAGRAM_VIRTUALLY_FRAME" val="{&quot;height&quot;:421.4,&quot;left&quot;:81.7,&quot;top&quot;:118.6,&quot;width&quot;:825.1}"/>
</p:tagLst>
</file>

<file path=ppt/tags/tag156.xml><?xml version="1.0" encoding="utf-8"?>
<p:tagLst xmlns:p="http://schemas.openxmlformats.org/presentationml/2006/main">
  <p:tag name="KSO_WM_DIAGRAM_VIRTUALLY_FRAME" val="{&quot;height&quot;:421.4,&quot;left&quot;:81.7,&quot;top&quot;:118.6,&quot;width&quot;:825.1}"/>
</p:tagLst>
</file>

<file path=ppt/tags/tag157.xml><?xml version="1.0" encoding="utf-8"?>
<p:tagLst xmlns:p="http://schemas.openxmlformats.org/presentationml/2006/main">
  <p:tag name="KSO_WM_DIAGRAM_VIRTUALLY_FRAME" val="{&quot;height&quot;:421.4,&quot;left&quot;:81.7,&quot;top&quot;:118.6,&quot;width&quot;:825.1}"/>
</p:tagLst>
</file>

<file path=ppt/tags/tag158.xml><?xml version="1.0" encoding="utf-8"?>
<p:tagLst xmlns:p="http://schemas.openxmlformats.org/presentationml/2006/main">
  <p:tag name="KSO_WM_DIAGRAM_VIRTUALLY_FRAME" val="{&quot;height&quot;:421.4,&quot;left&quot;:81.7,&quot;top&quot;:118.6,&quot;width&quot;:825.1}"/>
</p:tagLst>
</file>

<file path=ppt/tags/tag159.xml><?xml version="1.0" encoding="utf-8"?>
<p:tagLst xmlns:p="http://schemas.openxmlformats.org/presentationml/2006/main">
  <p:tag name="KSO_WM_DIAGRAM_VIRTUALLY_FRAME" val="{&quot;height&quot;:421.4,&quot;left&quot;:81.7,&quot;top&quot;:118.6,&quot;width&quot;:825.1}"/>
</p:tagLst>
</file>

<file path=ppt/tags/tag16.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160.xml><?xml version="1.0" encoding="utf-8"?>
<p:tagLst xmlns:p="http://schemas.openxmlformats.org/presentationml/2006/main">
  <p:tag name="KSO_WM_DIAGRAM_VIRTUALLY_FRAME" val="{&quot;height&quot;:424.0573228346457,&quot;left&quot;:42.78031496062992,&quot;top&quot;:115.9255905511811,&quot;width&quot;:907.6965354330708}"/>
</p:tagLst>
</file>

<file path=ppt/tags/tag161.xml><?xml version="1.0" encoding="utf-8"?>
<p:tagLst xmlns:p="http://schemas.openxmlformats.org/presentationml/2006/main">
  <p:tag name="KSO_WM_DIAGRAM_VIRTUALLY_FRAME" val="{&quot;height&quot;:424.0573228346457,&quot;left&quot;:42.78031496062992,&quot;top&quot;:115.9255905511811,&quot;width&quot;:907.6965354330708}"/>
</p:tagLst>
</file>

<file path=ppt/tags/tag162.xml><?xml version="1.0" encoding="utf-8"?>
<p:tagLst xmlns:p="http://schemas.openxmlformats.org/presentationml/2006/main">
  <p:tag name="KSO_WM_DIAGRAM_VIRTUALLY_FRAME" val="{&quot;height&quot;:424.0573228346457,&quot;left&quot;:42.78031496062992,&quot;top&quot;:115.9255905511811,&quot;width&quot;:907.6965354330708}"/>
</p:tagLst>
</file>

<file path=ppt/tags/tag163.xml><?xml version="1.0" encoding="utf-8"?>
<p:tagLst xmlns:p="http://schemas.openxmlformats.org/presentationml/2006/main">
  <p:tag name="KSO_WM_DIAGRAM_VIRTUALLY_FRAME" val="{&quot;height&quot;:424.0573228346457,&quot;left&quot;:42.78031496062992,&quot;top&quot;:115.9255905511811,&quot;width&quot;:907.6965354330708}"/>
</p:tagLst>
</file>

<file path=ppt/tags/tag164.xml><?xml version="1.0" encoding="utf-8"?>
<p:tagLst xmlns:p="http://schemas.openxmlformats.org/presentationml/2006/main">
  <p:tag name="KSO_WM_DIAGRAM_VIRTUALLY_FRAME" val="{&quot;height&quot;:424.0573228346457,&quot;left&quot;:42.78031496062992,&quot;top&quot;:115.9255905511811,&quot;width&quot;:907.6965354330708}"/>
</p:tagLst>
</file>

<file path=ppt/tags/tag165.xml><?xml version="1.0" encoding="utf-8"?>
<p:tagLst xmlns:p="http://schemas.openxmlformats.org/presentationml/2006/main">
  <p:tag name="KSO_WM_DIAGRAM_VIRTUALLY_FRAME" val="{&quot;height&quot;:424.0573228346457,&quot;left&quot;:42.78031496062992,&quot;top&quot;:115.9255905511811,&quot;width&quot;:907.6965354330708}"/>
</p:tagLst>
</file>

<file path=ppt/tags/tag166.xml><?xml version="1.0" encoding="utf-8"?>
<p:tagLst xmlns:p="http://schemas.openxmlformats.org/presentationml/2006/main">
  <p:tag name="KSO_WM_DIAGRAM_VIRTUALLY_FRAME" val="{&quot;height&quot;:424.0573228346457,&quot;left&quot;:42.78031496062992,&quot;top&quot;:115.9255905511811,&quot;width&quot;:907.6965354330708}"/>
</p:tagLst>
</file>

<file path=ppt/tags/tag167.xml><?xml version="1.0" encoding="utf-8"?>
<p:tagLst xmlns:p="http://schemas.openxmlformats.org/presentationml/2006/main">
  <p:tag name="KSO_WM_DIAGRAM_VIRTUALLY_FRAME" val="{&quot;height&quot;:424.0573228346457,&quot;left&quot;:42.78031496062992,&quot;top&quot;:115.9255905511811,&quot;width&quot;:907.6965354330708}"/>
</p:tagLst>
</file>

<file path=ppt/tags/tag168.xml><?xml version="1.0" encoding="utf-8"?>
<p:tagLst xmlns:p="http://schemas.openxmlformats.org/presentationml/2006/main">
  <p:tag name="KSO_WM_DIAGRAM_VIRTUALLY_FRAME" val="{&quot;height&quot;:424.0573228346457,&quot;left&quot;:42.78031496062992,&quot;top&quot;:115.9255905511811,&quot;width&quot;:907.6965354330708}"/>
</p:tagLst>
</file>

<file path=ppt/tags/tag169.xml><?xml version="1.0" encoding="utf-8"?>
<p:tagLst xmlns:p="http://schemas.openxmlformats.org/presentationml/2006/main">
  <p:tag name="KSO_WM_DIAGRAM_VIRTUALLY_FRAME" val="{&quot;height&quot;:424.0573228346457,&quot;left&quot;:42.78031496062992,&quot;top&quot;:115.9255905511811,&quot;width&quot;:907.6965354330708}"/>
</p:tagLst>
</file>

<file path=ppt/tags/tag17.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170.xml><?xml version="1.0" encoding="utf-8"?>
<p:tagLst xmlns:p="http://schemas.openxmlformats.org/presentationml/2006/main">
  <p:tag name="KSO_WM_DIAGRAM_VIRTUALLY_FRAME" val="{&quot;height&quot;:424.0573228346457,&quot;left&quot;:42.78031496062992,&quot;top&quot;:115.9255905511811,&quot;width&quot;:907.6965354330708}"/>
</p:tagLst>
</file>

<file path=ppt/tags/tag171.xml><?xml version="1.0" encoding="utf-8"?>
<p:tagLst xmlns:p="http://schemas.openxmlformats.org/presentationml/2006/main">
  <p:tag name="PA" val="v4.0.0"/>
</p:tagLst>
</file>

<file path=ppt/tags/tag18.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19.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2.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20.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21.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22.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23.xml><?xml version="1.0" encoding="utf-8"?>
<p:tagLst xmlns:p="http://schemas.openxmlformats.org/presentationml/2006/main">
  <p:tag name="KSO_WM_DIAGRAM_VIRTUALLY_FRAME" val="{&quot;height&quot;:551.4208756672981,&quot;left&quot;:183.41551181102358,&quot;top&quot;:87.37912433270188,&quot;width&quot;:653.4844881889766}"/>
</p:tagLst>
</file>

<file path=ppt/tags/tag24.xml><?xml version="1.0" encoding="utf-8"?>
<p:tagLst xmlns:p="http://schemas.openxmlformats.org/presentationml/2006/main">
  <p:tag name="KSO_WM_DIAGRAM_VIRTUALLY_FRAME" val="{&quot;height&quot;:551.4208756672981,&quot;left&quot;:183.41551181102358,&quot;top&quot;:87.37912433270188,&quot;width&quot;:653.4844881889766}"/>
</p:tagLst>
</file>

<file path=ppt/tags/tag25.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26.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27.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28.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29.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3.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30.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31.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32.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33.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34.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35.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36.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37.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38.xml><?xml version="1.0" encoding="utf-8"?>
<p:tagLst xmlns:p="http://schemas.openxmlformats.org/presentationml/2006/main">
  <p:tag name="KSO_WM_DIAGRAM_VIRTUALLY_FRAME" val="{&quot;height&quot;:337.05472440944874,&quot;left&quot;:183.41551181102358,&quot;top&quot;:101.65291338582678,&quot;width&quot;:591.8529921259843}"/>
</p:tagLst>
</file>

<file path=ppt/tags/tag39.xml><?xml version="1.0" encoding="utf-8"?>
<p:tagLst xmlns:p="http://schemas.openxmlformats.org/presentationml/2006/main">
  <p:tag name="KSO_WM_DIAGRAM_VIRTUALLY_FRAME" val="{&quot;height&quot;:551.4208756672981,&quot;left&quot;:183.41551181102358,&quot;top&quot;:87.37912433270188,&quot;width&quot;:653.4844881889766}"/>
</p:tagLst>
</file>

<file path=ppt/tags/tag4.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40.xml><?xml version="1.0" encoding="utf-8"?>
<p:tagLst xmlns:p="http://schemas.openxmlformats.org/presentationml/2006/main">
  <p:tag name="KSO_WM_DIAGRAM_VIRTUALLY_FRAME" val="{&quot;height&quot;:551.4208756672981,&quot;left&quot;:183.41551181102358,&quot;top&quot;:87.37912433270188,&quot;width&quot;:653.4844881889766}"/>
</p:tagLst>
</file>

<file path=ppt/tags/tag41.xml><?xml version="1.0" encoding="utf-8"?>
<p:tagLst xmlns:p="http://schemas.openxmlformats.org/presentationml/2006/main">
  <p:tag name="KSO_WM_DIAGRAM_VIRTUALLY_FRAME" val="{&quot;height&quot;:551.4208756672981,&quot;left&quot;:183.41551181102358,&quot;top&quot;:87.37912433270188,&quot;width&quot;:653.4844881889766}"/>
</p:tagLst>
</file>

<file path=ppt/tags/tag42.xml><?xml version="1.0" encoding="utf-8"?>
<p:tagLst xmlns:p="http://schemas.openxmlformats.org/presentationml/2006/main">
  <p:tag name="KSO_WM_DIAGRAM_VIRTUALLY_FRAME" val="{&quot;height&quot;:551.4208756672981,&quot;left&quot;:183.41551181102358,&quot;top&quot;:87.37912433270188,&quot;width&quot;:653.4844881889766}"/>
</p:tagLst>
</file>

<file path=ppt/tags/tag43.xml><?xml version="1.0" encoding="utf-8"?>
<p:tagLst xmlns:p="http://schemas.openxmlformats.org/presentationml/2006/main">
  <p:tag name="PA" val="v3.0.1"/>
</p:tagLst>
</file>

<file path=ppt/tags/tag44.xml><?xml version="1.0" encoding="utf-8"?>
<p:tagLst xmlns:p="http://schemas.openxmlformats.org/presentationml/2006/main">
  <p:tag name="PA" val="v3.0.1"/>
</p:tagLst>
</file>

<file path=ppt/tags/tag45.xml><?xml version="1.0" encoding="utf-8"?>
<p:tagLst xmlns:p="http://schemas.openxmlformats.org/presentationml/2006/main">
  <p:tag name="PA" val="v3.0.1"/>
</p:tagLst>
</file>

<file path=ppt/tags/tag46.xml><?xml version="1.0" encoding="utf-8"?>
<p:tagLst xmlns:p="http://schemas.openxmlformats.org/presentationml/2006/main">
  <p:tag name="PA" val="v3.0.1"/>
</p:tagLst>
</file>

<file path=ppt/tags/tag47.xml><?xml version="1.0" encoding="utf-8"?>
<p:tagLst xmlns:p="http://schemas.openxmlformats.org/presentationml/2006/main">
  <p:tag name="PA" val="v3.0.1"/>
</p:tagLst>
</file>

<file path=ppt/tags/tag48.xml><?xml version="1.0" encoding="utf-8"?>
<p:tagLst xmlns:p="http://schemas.openxmlformats.org/presentationml/2006/main">
  <p:tag name="PA" val="v3.0.1"/>
</p:tagLst>
</file>

<file path=ppt/tags/tag49.xml><?xml version="1.0" encoding="utf-8"?>
<p:tagLst xmlns:p="http://schemas.openxmlformats.org/presentationml/2006/main">
  <p:tag name="PA" val="v3.0.1"/>
</p:tagLst>
</file>

<file path=ppt/tags/tag5.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50.xml><?xml version="1.0" encoding="utf-8"?>
<p:tagLst xmlns:p="http://schemas.openxmlformats.org/presentationml/2006/main">
  <p:tag name="PA" val="v3.0.1"/>
</p:tagLst>
</file>

<file path=ppt/tags/tag51.xml><?xml version="1.0" encoding="utf-8"?>
<p:tagLst xmlns:p="http://schemas.openxmlformats.org/presentationml/2006/main">
  <p:tag name="PA" val="v3.0.1"/>
</p:tagLst>
</file>

<file path=ppt/tags/tag52.xml><?xml version="1.0" encoding="utf-8"?>
<p:tagLst xmlns:p="http://schemas.openxmlformats.org/presentationml/2006/main">
  <p:tag name="PA" val="v3.0.1"/>
</p:tagLst>
</file>

<file path=ppt/tags/tag53.xml><?xml version="1.0" encoding="utf-8"?>
<p:tagLst xmlns:p="http://schemas.openxmlformats.org/presentationml/2006/main">
  <p:tag name="PA" val="v3.0.1"/>
</p:tagLst>
</file>

<file path=ppt/tags/tag54.xml><?xml version="1.0" encoding="utf-8"?>
<p:tagLst xmlns:p="http://schemas.openxmlformats.org/presentationml/2006/main">
  <p:tag name="PA" val="v3.0.1"/>
</p:tagLst>
</file>

<file path=ppt/tags/tag55.xml><?xml version="1.0" encoding="utf-8"?>
<p:tagLst xmlns:p="http://schemas.openxmlformats.org/presentationml/2006/main">
  <p:tag name="PA" val="v3.0.1"/>
</p:tagLst>
</file>

<file path=ppt/tags/tag56.xml><?xml version="1.0" encoding="utf-8"?>
<p:tagLst xmlns:p="http://schemas.openxmlformats.org/presentationml/2006/main">
  <p:tag name="PA" val="v3.0.1"/>
</p:tagLst>
</file>

<file path=ppt/tags/tag57.xml><?xml version="1.0" encoding="utf-8"?>
<p:tagLst xmlns:p="http://schemas.openxmlformats.org/presentationml/2006/main">
  <p:tag name="PA" val="v3.0.1"/>
</p:tagLst>
</file>

<file path=ppt/tags/tag58.xml><?xml version="1.0" encoding="utf-8"?>
<p:tagLst xmlns:p="http://schemas.openxmlformats.org/presentationml/2006/main">
  <p:tag name="PA" val="v3.0.1"/>
</p:tagLst>
</file>

<file path=ppt/tags/tag59.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6.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60.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61.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62.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63.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64.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65.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66.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67.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68.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69.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7.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70.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71.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72.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73.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74.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75.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76.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77.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78.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79.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8.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80.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81.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82.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83.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84.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85.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86.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87.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88.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89.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9.xml><?xml version="1.0" encoding="utf-8"?>
<p:tagLst xmlns:p="http://schemas.openxmlformats.org/presentationml/2006/main">
  <p:tag name="KSO_WM_DIAGRAM_VIRTUALLY_FRAME" val="{&quot;height&quot;:256.6989763779527,&quot;left&quot;:410.8894488188977,&quot;top&quot;:156.60157480314962,&quot;width&quot;:348.8266929133859}"/>
</p:tagLst>
</file>

<file path=ppt/tags/tag90.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91.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92.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93.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94.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95.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96.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97.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98.xml><?xml version="1.0" encoding="utf-8"?>
<p:tagLst xmlns:p="http://schemas.openxmlformats.org/presentationml/2006/main">
  <p:tag name="KSO_WM_DIAGRAM_VIRTUALLY_FRAME" val="{&quot;height&quot;:286.2591338582677,&quot;left&quot;:53.9855905511811,&quot;top&quot;:118.74086614173227,&quot;width&quot;:616.395748031496}"/>
</p:tagLst>
</file>

<file path=ppt/tags/tag99.xml><?xml version="1.0" encoding="utf-8"?>
<p:tagLst xmlns:p="http://schemas.openxmlformats.org/presentationml/2006/main">
  <p:tag name="KSO_WM_DIAGRAM_VIRTUALLY_FRAME" val="{&quot;height&quot;:286.2591338582677,&quot;left&quot;:53.9855905511811,&quot;top&quot;:118.74086614173227,&quot;width&quot;:616.395748031496}"/>
</p:tagLst>
</file>

<file path=ppt/theme/theme1.xml><?xml version="1.0" encoding="utf-8"?>
<a:theme xmlns:a="http://schemas.openxmlformats.org/drawingml/2006/main" name="下载更多PPT模板，请登陆蘑菇创意www.imogu.cn">
  <a:themeElements>
    <a:clrScheme name="LvyhTools保存的主题色-20170810-140125">
      <a:dk1>
        <a:srgbClr val="000000"/>
      </a:dk1>
      <a:lt1>
        <a:srgbClr val="FFFFFF"/>
      </a:lt1>
      <a:dk2>
        <a:srgbClr val="44546A"/>
      </a:dk2>
      <a:lt2>
        <a:srgbClr val="E7E6E6"/>
      </a:lt2>
      <a:accent1>
        <a:srgbClr val="1BA7A5"/>
      </a:accent1>
      <a:accent2>
        <a:srgbClr val="374851"/>
      </a:accent2>
      <a:accent3>
        <a:srgbClr val="1BA7A5"/>
      </a:accent3>
      <a:accent4>
        <a:srgbClr val="374851"/>
      </a:accent4>
      <a:accent5>
        <a:srgbClr val="1BA7A5"/>
      </a:accent5>
      <a:accent6>
        <a:srgbClr val="374851"/>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6204</Words>
  <Application>WPS 演示</Application>
  <PresentationFormat>宽屏</PresentationFormat>
  <Paragraphs>434</Paragraphs>
  <Slides>26</Slides>
  <Notes>25</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26</vt:i4>
      </vt:variant>
    </vt:vector>
  </HeadingPairs>
  <TitlesOfParts>
    <vt:vector size="53" baseType="lpstr">
      <vt:lpstr>Arial</vt:lpstr>
      <vt:lpstr>宋体</vt:lpstr>
      <vt:lpstr>Wingdings</vt:lpstr>
      <vt:lpstr>微软雅黑</vt:lpstr>
      <vt:lpstr>Impact</vt:lpstr>
      <vt:lpstr>Narkisim</vt:lpstr>
      <vt:lpstr>华康雅宋体W9(P)</vt:lpstr>
      <vt:lpstr>Wingdings</vt:lpstr>
      <vt:lpstr>Agency FB</vt:lpstr>
      <vt:lpstr>Helvetica</vt:lpstr>
      <vt:lpstr>Arial</vt:lpstr>
      <vt:lpstr>Lato Regular</vt:lpstr>
      <vt:lpstr>Segoe Print</vt:lpstr>
      <vt:lpstr>League Gothic Regular</vt:lpstr>
      <vt:lpstr>Gill Sans</vt:lpstr>
      <vt:lpstr>FontAwesome</vt:lpstr>
      <vt:lpstr>Arial Unicode MS</vt:lpstr>
      <vt:lpstr>等线</vt:lpstr>
      <vt:lpstr>Clear Sans</vt:lpstr>
      <vt:lpstr>DejaVu Math TeX Gyre</vt:lpstr>
      <vt:lpstr>Clear Sans Light</vt:lpstr>
      <vt:lpstr>Open Sans Light</vt:lpstr>
      <vt:lpstr>Gill Sans MT</vt:lpstr>
      <vt:lpstr>Yu Gothic UI Light</vt:lpstr>
      <vt:lpstr>Times New Roman</vt:lpstr>
      <vt:lpstr>Calibri</vt:lpstr>
      <vt:lpstr>下载更多PPT模板，请登陆蘑菇创意www.imogu.cn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简约个人工作计划流程PPT模板</dc:title>
  <dc:creator>MC</dc:creator>
  <cp:keywords>千图网PPT模板</cp:keywords>
  <cp:category>模板</cp:category>
  <cp:lastModifiedBy>王努力</cp:lastModifiedBy>
  <cp:revision>2</cp:revision>
  <dcterms:created xsi:type="dcterms:W3CDTF">2024-12-08T12:35:00Z</dcterms:created>
  <dcterms:modified xsi:type="dcterms:W3CDTF">2024-12-16T14:09:59Z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B4703AA71F434077907F692E531CBA2D_12</vt:lpwstr>
  </property>
  <property fmtid="{D5CDD505-2E9C-101B-9397-08002B2CF9AE}" pid="3" name="KSOProductBuildVer">
    <vt:lpwstr>2052-12.1.0.19302</vt:lpwstr>
  </property>
</Properties>
</file>