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531" r:id="rId3"/>
    <p:sldId id="356" r:id="rId5"/>
    <p:sldId id="357" r:id="rId6"/>
    <p:sldId id="430" r:id="rId7"/>
    <p:sldId id="258" r:id="rId8"/>
    <p:sldId id="376" r:id="rId9"/>
    <p:sldId id="305" r:id="rId10"/>
    <p:sldId id="366" r:id="rId11"/>
    <p:sldId id="556" r:id="rId12"/>
    <p:sldId id="469" r:id="rId13"/>
    <p:sldId id="359" r:id="rId14"/>
    <p:sldId id="520" r:id="rId15"/>
    <p:sldId id="496" r:id="rId16"/>
    <p:sldId id="521" r:id="rId17"/>
    <p:sldId id="385" r:id="rId18"/>
    <p:sldId id="379" r:id="rId19"/>
    <p:sldId id="361" r:id="rId20"/>
    <p:sldId id="325" r:id="rId21"/>
    <p:sldId id="393" r:id="rId22"/>
    <p:sldId id="553" r:id="rId23"/>
    <p:sldId id="552" r:id="rId24"/>
    <p:sldId id="363"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者"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1" autoAdjust="0"/>
    <p:restoredTop sz="94660"/>
  </p:normalViewPr>
  <p:slideViewPr>
    <p:cSldViewPr snapToGrid="0">
      <p:cViewPr varScale="1">
        <p:scale>
          <a:sx n="105" d="100"/>
          <a:sy n="105" d="100"/>
        </p:scale>
        <p:origin x="2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3-02-21T13:09:16"/>
    </inkml:context>
    <inkml:brush xml:id="br0">
      <inkml:brushProperty name="width" value="0.1" units="cm"/>
      <inkml:brushProperty name="height" value="0.1" units="cm"/>
      <inkml:brushProperty name="color" value="#ffffff"/>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3-02-21T13:09:16"/>
    </inkml:context>
    <inkml:brush xml:id="br0">
      <inkml:brushProperty name="width" value="0.1" units="cm"/>
      <inkml:brushProperty name="height" value="0.1" units="cm"/>
      <inkml:brushProperty name="color" value="#ffffff"/>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3-02-21T13:09:16"/>
    </inkml:context>
    <inkml:brush xml:id="br0">
      <inkml:brushProperty name="width" value="0.1" units="cm"/>
      <inkml:brushProperty name="height" value="0.1" units="cm"/>
      <inkml:brushProperty name="color" value="#ffffff"/>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3-02-21T13:09:16"/>
    </inkml:context>
    <inkml:brush xml:id="br0">
      <inkml:brushProperty name="width" value="0.1" units="cm"/>
      <inkml:brushProperty name="height" value="0.1" units="cm"/>
      <inkml:brushProperty name="color" value="#ffffff"/>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3-02-21T13:09:16"/>
    </inkml:context>
    <inkml:brush xml:id="br0">
      <inkml:brushProperty name="width" value="0.1" units="cm"/>
      <inkml:brushProperty name="height" value="0.1" units="cm"/>
      <inkml:brushProperty name="color" value="#ffffff"/>
    </inkml:brush>
  </inkml:definitions>
  <inkml:trace contextRef="#ctx0" brushRef="#br0">0 1 24575,'0'0'-8191</inkml:trace>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3-02-21T13:09:16"/>
    </inkml:context>
    <inkml:brush xml:id="br0">
      <inkml:brushProperty name="width" value="0.1" units="cm"/>
      <inkml:brushProperty name="height" value="0.1" units="cm"/>
      <inkml:brushProperty name="color" value="#ffffff"/>
    </inkml:brush>
  </inkml:definitions>
  <inkml:trace contextRef="#ctx0" brushRef="#br0">0 1 24575,'0'0'-8191</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3-02-21T13:09:16"/>
    </inkml:context>
    <inkml:brush xml:id="br0">
      <inkml:brushProperty name="width" value="0.1" units="cm"/>
      <inkml:brushProperty name="height" value="0.1" units="cm"/>
      <inkml:brushProperty name="color" value="#ffffff"/>
    </inkml:brush>
  </inkml:definitions>
  <inkml:trace contextRef="#ctx0" brushRef="#br0">1 1 24575</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3-02-21T13:09:16"/>
    </inkml:context>
    <inkml:brush xml:id="br0">
      <inkml:brushProperty name="width" value="0.1" units="cm"/>
      <inkml:brushProperty name="height" value="0.1" units="cm"/>
      <inkml:brushProperty name="color" value="#ffffff"/>
    </inkml:brush>
  </inkml:definitions>
  <inkml:trace contextRef="#ctx0" brushRef="#br0">438 193 24575,'-112'9'0,"3"0"0,75-9 0,-63-1 0,96 1 0,1 0 0,-1 0 0,0 0 0,0 0 0,0 0 0,0 0 0,1 0 0,-1 0 0,0-1 0,0 1 0,0 0 0,1 0 0,-1-1 0,0 1 0,0 0 0,1-1 0,-1 1 0,0-1 0,1 1 0,-1-1 0,0 1 0,1-1 0,-1 0 0,1 1 0,-1-1 0,1 0 0,-1 1 0,1-1 0,-1 0 0,1 0 0,0 1 0,-1-1 0,1 0 0,0 0 0,0 1 0,0-1 0,0 0 0,0 0 0,-1 0 0,1 0 0,1 1 0,-1-1 0,0 0 0,0 0 0,0 0 0,0 0 0,1 1 0,-1-1 0,0 0 0,1 0 0,-1 1 0,0-1 0,1 0 0,-1 1 0,2-2 0,0-2 0,1 0 0,-1 0 0,1 0 0,0 1 0,1-1 0,-1 1 0,1 0 0,7-5 0,16-6 0,1 2 0,0 1 0,53-13 0,23-8 0,-104 32 0,1 0 0,-1 0 0,0 0 0,0 0 0,1 0 0,-1 0 0,0 0 0,1 0 0,-1 0 0,0-1 0,0 1 0,1 0 0,-1 0 0,0 0 0,0 0 0,1 0 0,-1-1 0,0 1 0,0 0 0,1 0 0,-1 0 0,0-1 0,0 1 0,0 0 0,0 0 0,1-1 0,-1 1 0,0 0 0,0 0 0,0-1 0,0 1 0,0 0 0,0-1 0,0 1 0,-10-4 0,-20 1 0,30 3 0,-306-1 0,277-4 0,29 5 0,0 0 0,0 0 0,-1 0 0,1 0 0,0 0 0,0 0 0,0 0 0,0 0 0,0 0 0,0 0 0,0 0 0,-1 0 0,1 0 0,0 0 0,0 0 0,0 0 0,0 0 0,0 0 0,0 0 0,0 0 0,0 0 0,0 0 0,0-1 0,-1 1 0,1 0 0,0 0 0,0 0 0,0 0 0,0 0 0,0 0 0,0 0 0,0 0 0,0-1 0,0 1 0,0 0 0,0 0 0,0 0 0,0 0 0,0 0 0,0 0 0,0 0 0,0-1 0,0 1 0,0 0 0,0 0 0,0 0 0,0 0 0,0 0 0,0 0 0,0 0 0,0-1 0,14-3 0,38 0 0,63 1 0,16-1 0,301-6-559,-375 10 7579,-30 0-53431</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3-02-21T13:09:16"/>
    </inkml:context>
    <inkml:brush xml:id="br0">
      <inkml:brushProperty name="width" value="0.1" units="cm"/>
      <inkml:brushProperty name="height" value="0.1" units="cm"/>
      <inkml:brushProperty name="color" value="#ffffff"/>
    </inkml:brush>
  </inkml:definitions>
  <inkml:trace contextRef="#ctx0" brushRef="#br0">1 1 24575,'1280'37'-5009,"-968"-24"74099,249 11-511500,2000 44 2184729,-2405-65-6450715,-146-2 13914957,-12-1-22538607,-36 2 27591005,-175 2-25007697,-166 8 15385199,-141 7-3968369,95-5-3709270,-1832 87 5887012,2036-84-4698188,165-7 3455168,48-6-4165640,12 0 6658807,14 0-9143461,0 0 9748176,29 1-8038173,151 10 5159479,919 12-2598815,-907-27 1074298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F57A30-D0AB-4CC1-9403-F8595DAA020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921199-8540-480A-A634-F366C7F9B12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5CCEA-3F45-46FD-873C-10FB1242F40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5CCEA-3F45-46FD-873C-10FB1242F40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2516C7C-52CA-430F-8947-6F87937B4F2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3BC1CA-A990-4FED-B9E2-1E73FC5900F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2516C7C-52CA-430F-8947-6F87937B4F2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3BC1CA-A990-4FED-B9E2-1E73FC5900F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2516C7C-52CA-430F-8947-6F87937B4F2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3BC1CA-A990-4FED-B9E2-1E73FC5900F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5" name="矩形 4"/>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标题 1"/>
          <p:cNvSpPr>
            <a:spLocks noGrp="1"/>
          </p:cNvSpPr>
          <p:nvPr>
            <p:ph type="title" hasCustomPrompt="1"/>
          </p:nvPr>
        </p:nvSpPr>
        <p:spPr>
          <a:xfrm>
            <a:off x="1424483" y="857970"/>
            <a:ext cx="3629564" cy="456129"/>
          </a:xfrm>
          <a:prstGeom prst="rect">
            <a:avLst/>
          </a:prstGeom>
        </p:spPr>
        <p:txBody>
          <a:bodyPr>
            <a:noAutofit/>
          </a:bodyPr>
          <a:lstStyle>
            <a:lvl1pPr>
              <a:defRPr sz="2400" b="1">
                <a:solidFill>
                  <a:srgbClr val="244C89"/>
                </a:solidFill>
                <a:ea typeface="思源黑体" panose="020B0500000000000000" pitchFamily="34" charset="-122"/>
              </a:defRPr>
            </a:lvl1pPr>
          </a:lstStyle>
          <a:p>
            <a:r>
              <a:rPr lang="zh-CN" altLang="en-US" dirty="0"/>
              <a:t>单击编辑标题</a:t>
            </a:r>
            <a:endParaRPr lang="zh-CN" altLang="en-US" dirty="0"/>
          </a:p>
        </p:txBody>
      </p:sp>
      <p:sp>
        <p:nvSpPr>
          <p:cNvPr id="9" name="Freeform 5"/>
          <p:cNvSpPr>
            <a:spLocks noEditPoints="1"/>
          </p:cNvSpPr>
          <p:nvPr userDrawn="1"/>
        </p:nvSpPr>
        <p:spPr bwMode="auto">
          <a:xfrm>
            <a:off x="861588" y="857970"/>
            <a:ext cx="441095" cy="525190"/>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rgbClr val="244C89"/>
          </a:solidFill>
          <a:ln>
            <a:noFill/>
          </a:ln>
        </p:spPr>
        <p:txBody>
          <a:bodyPr vert="horz" wrap="square" lIns="91392" tIns="45696" rIns="91392" bIns="45696" numCol="1" anchor="t" anchorCtr="0" compatLnSpc="1"/>
          <a:lstStyle/>
          <a:p>
            <a:endParaRPr lang="zh-CN" altLang="en-US" sz="1800">
              <a:solidFill>
                <a:schemeClr val="bg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2516C7C-52CA-430F-8947-6F87937B4F2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3BC1CA-A990-4FED-B9E2-1E73FC5900F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2516C7C-52CA-430F-8947-6F87937B4F2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3BC1CA-A990-4FED-B9E2-1E73FC5900F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2516C7C-52CA-430F-8947-6F87937B4F2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3BC1CA-A990-4FED-B9E2-1E73FC5900F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2516C7C-52CA-430F-8947-6F87937B4F2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3BC1CA-A990-4FED-B9E2-1E73FC5900F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2516C7C-52CA-430F-8947-6F87937B4F2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3BC1CA-A990-4FED-B9E2-1E73FC5900F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2516C7C-52CA-430F-8947-6F87937B4F2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3BC1CA-A990-4FED-B9E2-1E73FC5900F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2516C7C-52CA-430F-8947-6F87937B4F2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3BC1CA-A990-4FED-B9E2-1E73FC5900F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2516C7C-52CA-430F-8947-6F87937B4F2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3BC1CA-A990-4FED-B9E2-1E73FC5900F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16C7C-52CA-430F-8947-6F87937B4F2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3BC1CA-A990-4FED-B9E2-1E73FC5900F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2.xml"/><Relationship Id="rId4" Type="http://schemas.openxmlformats.org/officeDocument/2006/relationships/image" Target="../media/image2.png"/><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6.emf"/><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vmlDrawing" Target="../drawings/vmlDrawing2.vml"/><Relationship Id="rId5" Type="http://schemas.openxmlformats.org/officeDocument/2006/relationships/slideLayout" Target="../slideLayouts/slideLayout13.xml"/><Relationship Id="rId4" Type="http://schemas.openxmlformats.org/officeDocument/2006/relationships/image" Target="../media/image8.emf"/><Relationship Id="rId3" Type="http://schemas.openxmlformats.org/officeDocument/2006/relationships/oleObject" Target="../embeddings/oleObject3.bin"/><Relationship Id="rId2" Type="http://schemas.openxmlformats.org/officeDocument/2006/relationships/image" Target="../media/image7.emf"/><Relationship Id="rId1"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13.xml"/><Relationship Id="rId4" Type="http://schemas.openxmlformats.org/officeDocument/2006/relationships/image" Target="../media/image10.emf"/><Relationship Id="rId3" Type="http://schemas.openxmlformats.org/officeDocument/2006/relationships/oleObject" Target="../embeddings/oleObject5.bin"/><Relationship Id="rId2" Type="http://schemas.openxmlformats.org/officeDocument/2006/relationships/image" Target="../media/image9.emf"/><Relationship Id="rId1"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9" Type="http://schemas.openxmlformats.org/officeDocument/2006/relationships/customXml" Target="../ink/ink7.xml"/><Relationship Id="rId8" Type="http://schemas.openxmlformats.org/officeDocument/2006/relationships/customXml" Target="../ink/ink6.xml"/><Relationship Id="rId7" Type="http://schemas.openxmlformats.org/officeDocument/2006/relationships/customXml" Target="../ink/ink5.xml"/><Relationship Id="rId6" Type="http://schemas.openxmlformats.org/officeDocument/2006/relationships/customXml" Target="../ink/ink4.xml"/><Relationship Id="rId5" Type="http://schemas.openxmlformats.org/officeDocument/2006/relationships/customXml" Target="../ink/ink3.xml"/><Relationship Id="rId4" Type="http://schemas.openxmlformats.org/officeDocument/2006/relationships/customXml" Target="../ink/ink2.xml"/><Relationship Id="rId3" Type="http://schemas.openxmlformats.org/officeDocument/2006/relationships/image" Target="../media/image12.png"/><Relationship Id="rId2" Type="http://schemas.openxmlformats.org/officeDocument/2006/relationships/customXml" Target="../ink/ink1.xml"/><Relationship Id="rId18" Type="http://schemas.openxmlformats.org/officeDocument/2006/relationships/slideLayout" Target="../slideLayouts/slideLayout13.xml"/><Relationship Id="rId17" Type="http://schemas.openxmlformats.org/officeDocument/2006/relationships/image" Target="../media/image18.png"/><Relationship Id="rId16" Type="http://schemas.openxmlformats.org/officeDocument/2006/relationships/image" Target="../media/image17.png"/><Relationship Id="rId15" Type="http://schemas.openxmlformats.org/officeDocument/2006/relationships/image" Target="../media/image16.png"/><Relationship Id="rId14" Type="http://schemas.openxmlformats.org/officeDocument/2006/relationships/image" Target="../media/image15.png"/><Relationship Id="rId13" Type="http://schemas.openxmlformats.org/officeDocument/2006/relationships/customXml" Target="../ink/ink9.xml"/><Relationship Id="rId12" Type="http://schemas.openxmlformats.org/officeDocument/2006/relationships/image" Target="../media/image14.png"/><Relationship Id="rId11" Type="http://schemas.openxmlformats.org/officeDocument/2006/relationships/customXml" Target="../ink/ink8.xml"/><Relationship Id="rId10" Type="http://schemas.openxmlformats.org/officeDocument/2006/relationships/image" Target="../media/image13.pn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6675" y="80749"/>
            <a:ext cx="12192000" cy="6852181"/>
          </a:xfrm>
          <a:prstGeom prst="rect">
            <a:avLst/>
          </a:prstGeom>
        </p:spPr>
      </p:pic>
      <p:sp>
        <p:nvSpPr>
          <p:cNvPr id="3" name="矩形 2"/>
          <p:cNvSpPr/>
          <p:nvPr/>
        </p:nvSpPr>
        <p:spPr>
          <a:xfrm>
            <a:off x="2160496" y="146332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 name="矩形 3"/>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5" name="文本框 4"/>
          <p:cNvSpPr txBox="1"/>
          <p:nvPr/>
        </p:nvSpPr>
        <p:spPr>
          <a:xfrm>
            <a:off x="2764790" y="2387600"/>
            <a:ext cx="6635750" cy="1076325"/>
          </a:xfrm>
          <a:prstGeom prst="rect">
            <a:avLst/>
          </a:prstGeom>
          <a:noFill/>
        </p:spPr>
        <p:txBody>
          <a:bodyPr wrap="square" rtlCol="0">
            <a:spAutoFit/>
            <a:scene3d>
              <a:camera prst="orthographicFront"/>
              <a:lightRig rig="threePt" dir="t"/>
            </a:scene3d>
            <a:sp3d contourW="12700"/>
          </a:bodyPr>
          <a:lstStyle/>
          <a:p>
            <a:pPr algn="ctr">
              <a:defRPr/>
            </a:pPr>
            <a:r>
              <a:rPr lang="zh-CN" altLang="en-US" sz="3200" b="1" dirty="0">
                <a:solidFill>
                  <a:schemeClr val="bg1"/>
                </a:solidFill>
                <a:cs typeface="+mn-ea"/>
                <a:sym typeface="+mn-lt"/>
              </a:rPr>
              <a:t>基于全局多尺度与局部特征交叉融合的表情识别研究与实现</a:t>
            </a:r>
            <a:endParaRPr lang="zh-CN" altLang="en-US" sz="3200" b="1" dirty="0">
              <a:solidFill>
                <a:schemeClr val="bg1"/>
              </a:solidFill>
              <a:cs typeface="+mn-ea"/>
              <a:sym typeface="+mn-lt"/>
            </a:endParaRPr>
          </a:p>
        </p:txBody>
      </p:sp>
      <p:sp>
        <p:nvSpPr>
          <p:cNvPr id="6" name="PA_圆角矩形 31"/>
          <p:cNvSpPr/>
          <p:nvPr>
            <p:custDataLst>
              <p:tags r:id="rId2"/>
            </p:custDataLst>
          </p:nvPr>
        </p:nvSpPr>
        <p:spPr>
          <a:xfrm>
            <a:off x="4419755" y="4537102"/>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5" dirty="0">
                <a:solidFill>
                  <a:srgbClr val="223762"/>
                </a:solidFill>
                <a:cs typeface="+mn-ea"/>
                <a:sym typeface="+mn-lt"/>
              </a:rPr>
              <a:t>指导老师：齐</a:t>
            </a:r>
            <a:r>
              <a:rPr lang="zh-CN" altLang="en-US" sz="1065" dirty="0">
                <a:solidFill>
                  <a:srgbClr val="223762"/>
                </a:solidFill>
                <a:cs typeface="+mn-ea"/>
                <a:sym typeface="+mn-lt"/>
              </a:rPr>
              <a:t>妙</a:t>
            </a:r>
            <a:endParaRPr lang="zh-CN" altLang="en-US" sz="1065" dirty="0">
              <a:solidFill>
                <a:srgbClr val="223762"/>
              </a:solidFill>
              <a:cs typeface="+mn-ea"/>
              <a:sym typeface="+mn-lt"/>
            </a:endParaRPr>
          </a:p>
        </p:txBody>
      </p:sp>
      <p:grpSp>
        <p:nvGrpSpPr>
          <p:cNvPr id="7" name="组合 6"/>
          <p:cNvGrpSpPr/>
          <p:nvPr/>
        </p:nvGrpSpPr>
        <p:grpSpPr>
          <a:xfrm>
            <a:off x="5387350" y="978500"/>
            <a:ext cx="1390484" cy="1390482"/>
            <a:chOff x="5387350" y="978500"/>
            <a:chExt cx="1390484" cy="1390482"/>
          </a:xfrm>
        </p:grpSpPr>
        <p:sp>
          <p:nvSpPr>
            <p:cNvPr id="8" name="椭圆 7"/>
            <p:cNvSpPr/>
            <p:nvPr/>
          </p:nvSpPr>
          <p:spPr>
            <a:xfrm>
              <a:off x="5387350" y="978500"/>
              <a:ext cx="1390484" cy="1390482"/>
            </a:xfrm>
            <a:prstGeom prst="ellipse">
              <a:avLst/>
            </a:prstGeom>
            <a:solidFill>
              <a:srgbClr val="244C89"/>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grpSp>
          <p:nvGrpSpPr>
            <p:cNvPr id="9" name="组合 8"/>
            <p:cNvGrpSpPr/>
            <p:nvPr/>
          </p:nvGrpSpPr>
          <p:grpSpPr>
            <a:xfrm>
              <a:off x="5482497" y="1078924"/>
              <a:ext cx="1195789" cy="1195788"/>
              <a:chOff x="5159802" y="530825"/>
              <a:chExt cx="1813907" cy="1813907"/>
            </a:xfrm>
          </p:grpSpPr>
          <p:sp>
            <p:nvSpPr>
              <p:cNvPr id="13" name="椭圆 12"/>
              <p:cNvSpPr/>
              <p:nvPr/>
            </p:nvSpPr>
            <p:spPr>
              <a:xfrm>
                <a:off x="5159802" y="530825"/>
                <a:ext cx="1813907" cy="1813907"/>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cs typeface="+mn-ea"/>
                  <a:sym typeface="+mn-lt"/>
                </a:endParaRPr>
              </a:p>
            </p:txBody>
          </p:sp>
          <p:sp>
            <p:nvSpPr>
              <p:cNvPr id="12" name="文本框 11"/>
              <p:cNvSpPr txBox="1"/>
              <p:nvPr/>
            </p:nvSpPr>
            <p:spPr>
              <a:xfrm>
                <a:off x="5560749" y="1186255"/>
                <a:ext cx="1036353" cy="601582"/>
              </a:xfrm>
              <a:prstGeom prst="rect">
                <a:avLst/>
              </a:prstGeom>
              <a:noFill/>
            </p:spPr>
            <p:txBody>
              <a:bodyPr wrap="none" rtlCol="0">
                <a:spAutoFit/>
              </a:bodyPr>
              <a:lstStyle/>
              <a:p>
                <a:pPr algn="ctr">
                  <a:lnSpc>
                    <a:spcPct val="120000"/>
                  </a:lnSpc>
                </a:pPr>
                <a:r>
                  <a:rPr lang="en-US" altLang="zh-CN" b="1" dirty="0">
                    <a:solidFill>
                      <a:schemeClr val="bg1"/>
                    </a:solidFill>
                    <a:cs typeface="+mn-ea"/>
                    <a:sym typeface="+mn-lt"/>
                  </a:rPr>
                  <a:t>LOO</a:t>
                </a:r>
                <a:endParaRPr lang="zh-CN" altLang="en-US" b="1" dirty="0">
                  <a:solidFill>
                    <a:schemeClr val="bg1"/>
                  </a:solidFill>
                  <a:cs typeface="+mn-ea"/>
                  <a:sym typeface="+mn-lt"/>
                </a:endParaRPr>
              </a:p>
            </p:txBody>
          </p:sp>
        </p:grpSp>
      </p:grpSp>
      <p:sp>
        <p:nvSpPr>
          <p:cNvPr id="15" name="矩形 259"/>
          <p:cNvSpPr>
            <a:spLocks noChangeArrowheads="1"/>
          </p:cNvSpPr>
          <p:nvPr/>
        </p:nvSpPr>
        <p:spPr bwMode="auto">
          <a:xfrm>
            <a:off x="1995389" y="3955946"/>
            <a:ext cx="8335010"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None/>
            </a:pPr>
            <a:r>
              <a:rPr lang="zh-CN" altLang="en-US" sz="1800" dirty="0">
                <a:solidFill>
                  <a:schemeClr val="bg1"/>
                </a:solidFill>
                <a:latin typeface="+mn-lt"/>
                <a:ea typeface="+mn-ea"/>
                <a:cs typeface="+mn-ea"/>
                <a:sym typeface="+mn-lt"/>
              </a:rPr>
              <a:t>院系</a:t>
            </a:r>
            <a:r>
              <a:rPr lang="en-US" altLang="zh-CN" sz="1800" dirty="0">
                <a:solidFill>
                  <a:schemeClr val="bg1"/>
                </a:solidFill>
                <a:latin typeface="+mn-lt"/>
                <a:ea typeface="+mn-ea"/>
                <a:cs typeface="+mn-ea"/>
                <a:sym typeface="+mn-lt"/>
              </a:rPr>
              <a:t>/</a:t>
            </a:r>
            <a:r>
              <a:rPr lang="zh-CN" altLang="en-US" sz="1800" dirty="0">
                <a:solidFill>
                  <a:schemeClr val="bg1"/>
                </a:solidFill>
                <a:latin typeface="+mn-lt"/>
                <a:ea typeface="+mn-ea"/>
                <a:cs typeface="+mn-ea"/>
                <a:sym typeface="+mn-lt"/>
              </a:rPr>
              <a:t>专业：信息</a:t>
            </a:r>
            <a:r>
              <a:rPr lang="zh-CN" altLang="en-US" sz="1800" dirty="0">
                <a:solidFill>
                  <a:schemeClr val="bg1"/>
                </a:solidFill>
                <a:cs typeface="+mn-ea"/>
                <a:sym typeface="+mn-lt"/>
              </a:rPr>
              <a:t>科学与技术学院</a:t>
            </a:r>
            <a:r>
              <a:rPr lang="zh-CN" altLang="en-US" sz="1800" dirty="0">
                <a:solidFill>
                  <a:schemeClr val="bg1"/>
                </a:solidFill>
                <a:latin typeface="+mn-lt"/>
                <a:ea typeface="+mn-ea"/>
                <a:cs typeface="+mn-ea"/>
                <a:sym typeface="+mn-lt"/>
              </a:rPr>
              <a:t>计算机技术</a:t>
            </a:r>
            <a:r>
              <a:rPr lang="en-US" altLang="zh-CN" sz="1800" dirty="0">
                <a:solidFill>
                  <a:schemeClr val="bg1"/>
                </a:solidFill>
                <a:latin typeface="+mn-lt"/>
                <a:ea typeface="+mn-ea"/>
                <a:cs typeface="+mn-ea"/>
                <a:sym typeface="+mn-lt"/>
              </a:rPr>
              <a:t>2021</a:t>
            </a:r>
            <a:endParaRPr lang="en-US" altLang="zh-CN" sz="1800" dirty="0">
              <a:solidFill>
                <a:schemeClr val="bg1"/>
              </a:solidFill>
              <a:latin typeface="+mn-lt"/>
              <a:ea typeface="+mn-ea"/>
              <a:cs typeface="+mn-ea"/>
              <a:sym typeface="+mn-lt"/>
            </a:endParaRPr>
          </a:p>
        </p:txBody>
      </p:sp>
      <p:sp>
        <p:nvSpPr>
          <p:cNvPr id="17" name="PA_圆角矩形 31"/>
          <p:cNvSpPr/>
          <p:nvPr>
            <p:custDataLst>
              <p:tags r:id="rId3"/>
            </p:custDataLst>
          </p:nvPr>
        </p:nvSpPr>
        <p:spPr>
          <a:xfrm>
            <a:off x="6402773" y="4537102"/>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5">
                <a:solidFill>
                  <a:srgbClr val="223762"/>
                </a:solidFill>
                <a:cs typeface="+mn-ea"/>
                <a:sym typeface="+mn-lt"/>
              </a:rPr>
              <a:t>答辩人：张令</a:t>
            </a:r>
            <a:r>
              <a:rPr lang="zh-CN" altLang="en-US" sz="1065">
                <a:solidFill>
                  <a:srgbClr val="223762"/>
                </a:solidFill>
                <a:cs typeface="+mn-ea"/>
                <a:sym typeface="+mn-lt"/>
              </a:rPr>
              <a:t>军</a:t>
            </a:r>
            <a:endParaRPr lang="zh-CN" altLang="en-US" sz="1065">
              <a:solidFill>
                <a:srgbClr val="223762"/>
              </a:solidFill>
              <a:cs typeface="+mn-ea"/>
              <a:sym typeface="+mn-lt"/>
            </a:endParaRPr>
          </a:p>
        </p:txBody>
      </p:sp>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49390" y="1015752"/>
            <a:ext cx="1276136" cy="1333282"/>
          </a:xfrm>
          <a:prstGeom prst="rect">
            <a:avLst/>
          </a:prstGeom>
        </p:spPr>
      </p:pic>
    </p:spTree>
  </p:cSld>
  <p:clrMapOvr>
    <a:masterClrMapping/>
  </p:clrMapOvr>
  <p:transition advTm="16118"/>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研究意义</a:t>
            </a:r>
            <a:endParaRPr lang="zh-CN" altLang="en-US"/>
          </a:p>
        </p:txBody>
      </p:sp>
      <p:sp>
        <p:nvSpPr>
          <p:cNvPr id="4" name="文本框 3"/>
          <p:cNvSpPr txBox="1"/>
          <p:nvPr/>
        </p:nvSpPr>
        <p:spPr>
          <a:xfrm>
            <a:off x="1116625" y="1644141"/>
            <a:ext cx="9958705" cy="3830955"/>
          </a:xfrm>
          <a:prstGeom prst="rect">
            <a:avLst/>
          </a:prstGeom>
          <a:noFill/>
        </p:spPr>
        <p:txBody>
          <a:bodyPr wrap="square" rtlCol="0" anchor="t">
            <a:spAutoFit/>
          </a:bodyPr>
          <a:lstStyle/>
          <a:p>
            <a:pPr indent="457200" fontAlgn="auto">
              <a:lnSpc>
                <a:spcPct val="150000"/>
              </a:lnSpc>
              <a:extLst>
                <a:ext uri="{35155182-B16C-46BC-9424-99874614C6A1}">
                  <wpsdc:indentchars xmlns:wpsdc="http://www.wps.cn/officeDocument/2017/drawingmlCustomData" val="200" checksum="59296752"/>
                </a:ext>
              </a:extLst>
            </a:pPr>
            <a:r>
              <a:rPr lang="en-US" altLang="zh-CN" dirty="0">
                <a:sym typeface="+mn-ea"/>
              </a:rPr>
              <a:t> </a:t>
            </a:r>
            <a:r>
              <a:rPr dirty="0">
                <a:latin typeface="Adobe 黑体 Std R" panose="020B0400000000000000" pitchFamily="34" charset="-122"/>
                <a:ea typeface="Adobe 黑体 Std R" panose="020B0400000000000000" pitchFamily="34" charset="-122"/>
                <a:sym typeface="+mn-ea"/>
              </a:rPr>
              <a:t>随着人工智能与人机交互技术的发展，人脸检测、对齐、识别技术的不断跟进，自动人脸表情分析作为临床心理学、精神病学、认知科学等学术领域中的重要研究工具，在特定测试数据库上取得了良好的效果，</a:t>
            </a:r>
            <a:r>
              <a:rPr lang="zh-CN" altLang="en-US" dirty="0">
                <a:latin typeface="Adobe 黑体 Std R" panose="020B0400000000000000" pitchFamily="34" charset="-122"/>
                <a:ea typeface="Adobe 黑体 Std R" panose="020B0400000000000000" pitchFamily="34" charset="-122"/>
                <a:sym typeface="+mn-ea"/>
              </a:rPr>
              <a:t>人脸表情识别在众多领域的应用而变得极为重要，例如人机交互系统、教育、医疗服务以及辅助驾驶等。</a:t>
            </a:r>
            <a:endParaRPr lang="en-US" altLang="zh-CN" dirty="0">
              <a:latin typeface="Adobe 黑体 Std R" panose="020B0400000000000000" pitchFamily="34" charset="-122"/>
              <a:ea typeface="Adobe 黑体 Std R" panose="020B0400000000000000" pitchFamily="34" charset="-122"/>
              <a:sym typeface="+mn-ea"/>
            </a:endParaRPr>
          </a:p>
          <a:p>
            <a:pPr indent="457200" fontAlgn="auto">
              <a:lnSpc>
                <a:spcPct val="150000"/>
              </a:lnSpc>
              <a:extLst>
                <a:ext uri="{35155182-B16C-46BC-9424-99874614C6A1}">
                  <wpsdc:indentchars xmlns:wpsdc="http://www.wps.cn/officeDocument/2017/drawingmlCustomData" val="200" checksum="59296752"/>
                </a:ext>
              </a:extLst>
            </a:pPr>
            <a:r>
              <a:rPr lang="zh-CN" altLang="en-US" dirty="0">
                <a:latin typeface="Adobe 黑体 Std R" panose="020B0400000000000000" pitchFamily="34" charset="-122"/>
                <a:ea typeface="Adobe 黑体 Std R" panose="020B0400000000000000" pitchFamily="34" charset="-122"/>
                <a:sym typeface="+mn-ea"/>
              </a:rPr>
              <a:t>人机交互</a:t>
            </a:r>
            <a:r>
              <a:rPr lang="en-US" altLang="zh-CN" dirty="0">
                <a:latin typeface="Adobe 黑体 Std R" panose="020B0400000000000000" pitchFamily="34" charset="-122"/>
                <a:ea typeface="Adobe 黑体 Std R" panose="020B0400000000000000" pitchFamily="34" charset="-122"/>
                <a:sym typeface="+mn-ea"/>
              </a:rPr>
              <a:t>:</a:t>
            </a:r>
            <a:r>
              <a:rPr lang="zh-CN" altLang="en-US" dirty="0">
                <a:latin typeface="Adobe 黑体 Std R" panose="020B0400000000000000" pitchFamily="34" charset="-122"/>
                <a:ea typeface="Adobe 黑体 Std R" panose="020B0400000000000000" pitchFamily="34" charset="-122"/>
                <a:sym typeface="+mn-ea"/>
              </a:rPr>
              <a:t>通过检测用户的情感状态，可以构建环境适应系统、社会感知系统或具有社交技能的机器人。</a:t>
            </a:r>
            <a:endParaRPr lang="en-US" altLang="zh-CN" dirty="0">
              <a:latin typeface="Adobe 黑体 Std R" panose="020B0400000000000000" pitchFamily="34" charset="-122"/>
              <a:ea typeface="Adobe 黑体 Std R" panose="020B0400000000000000" pitchFamily="34" charset="-122"/>
              <a:sym typeface="+mn-ea"/>
            </a:endParaRPr>
          </a:p>
          <a:p>
            <a:pPr indent="457200" fontAlgn="auto">
              <a:lnSpc>
                <a:spcPct val="150000"/>
              </a:lnSpc>
              <a:extLst>
                <a:ext uri="{35155182-B16C-46BC-9424-99874614C6A1}">
                  <wpsdc:indentchars xmlns:wpsdc="http://www.wps.cn/officeDocument/2017/drawingmlCustomData" val="200" checksum="59296752"/>
                </a:ext>
              </a:extLst>
            </a:pPr>
            <a:r>
              <a:rPr lang="zh-CN" altLang="en-US" dirty="0">
                <a:latin typeface="Adobe 黑体 Std R" panose="020B0400000000000000" pitchFamily="34" charset="-122"/>
                <a:ea typeface="Adobe 黑体 Std R" panose="020B0400000000000000" pitchFamily="34" charset="-122"/>
                <a:sym typeface="+mn-ea"/>
              </a:rPr>
              <a:t>医疗</a:t>
            </a:r>
            <a:r>
              <a:rPr lang="en-US" altLang="zh-CN" dirty="0">
                <a:latin typeface="Adobe 黑体 Std R" panose="020B0400000000000000" pitchFamily="34" charset="-122"/>
                <a:ea typeface="Adobe 黑体 Std R" panose="020B0400000000000000" pitchFamily="34" charset="-122"/>
                <a:sym typeface="+mn-ea"/>
              </a:rPr>
              <a:t>:</a:t>
            </a:r>
            <a:r>
              <a:rPr lang="zh-CN" altLang="en-US" dirty="0">
                <a:latin typeface="Adobe 黑体 Std R" panose="020B0400000000000000" pitchFamily="34" charset="-122"/>
                <a:ea typeface="Adobe 黑体 Std R" panose="020B0400000000000000" pitchFamily="34" charset="-122"/>
                <a:sym typeface="+mn-ea"/>
              </a:rPr>
              <a:t>疼痛检测用于在临床环境中监测患者的身体状态</a:t>
            </a:r>
            <a:r>
              <a:rPr lang="en-US" altLang="zh-CN" dirty="0">
                <a:latin typeface="Adobe 黑体 Std R" panose="020B0400000000000000" pitchFamily="34" charset="-122"/>
                <a:ea typeface="Adobe 黑体 Std R" panose="020B0400000000000000" pitchFamily="34" charset="-122"/>
                <a:sym typeface="+mn-ea"/>
              </a:rPr>
              <a:t>;</a:t>
            </a:r>
            <a:r>
              <a:rPr lang="zh-CN" altLang="en-US" dirty="0">
                <a:latin typeface="Adobe 黑体 Std R" panose="020B0400000000000000" pitchFamily="34" charset="-122"/>
                <a:ea typeface="Adobe 黑体 Std R" panose="020B0400000000000000" pitchFamily="34" charset="-122"/>
                <a:sym typeface="+mn-ea"/>
              </a:rPr>
              <a:t>面部属性如表情、动作单元等被用于孤独症谱系障碍</a:t>
            </a:r>
            <a:r>
              <a:rPr lang="en-US" altLang="zh-CN" dirty="0">
                <a:latin typeface="Adobe 黑体 Std R" panose="020B0400000000000000" pitchFamily="34" charset="-122"/>
                <a:ea typeface="Adobe 黑体 Std R" panose="020B0400000000000000" pitchFamily="34" charset="-122"/>
                <a:sym typeface="+mn-ea"/>
              </a:rPr>
              <a:t>(Autistic Spectrum </a:t>
            </a:r>
            <a:r>
              <a:rPr lang="en-US" altLang="zh-CN" dirty="0" err="1">
                <a:latin typeface="Adobe 黑体 Std R" panose="020B0400000000000000" pitchFamily="34" charset="-122"/>
                <a:ea typeface="Adobe 黑体 Std R" panose="020B0400000000000000" pitchFamily="34" charset="-122"/>
                <a:sym typeface="+mn-ea"/>
              </a:rPr>
              <a:t>Disorder,ASD</a:t>
            </a:r>
            <a:r>
              <a:rPr lang="en-US" altLang="zh-CN" dirty="0">
                <a:latin typeface="Adobe 黑体 Std R" panose="020B0400000000000000" pitchFamily="34" charset="-122"/>
                <a:ea typeface="Adobe 黑体 Std R" panose="020B0400000000000000" pitchFamily="34" charset="-122"/>
                <a:sym typeface="+mn-ea"/>
              </a:rPr>
              <a:t>)</a:t>
            </a:r>
            <a:r>
              <a:rPr lang="zh-CN" altLang="en-US" dirty="0">
                <a:latin typeface="Adobe 黑体 Std R" panose="020B0400000000000000" pitchFamily="34" charset="-122"/>
                <a:ea typeface="Adobe 黑体 Std R" panose="020B0400000000000000" pitchFamily="34" charset="-122"/>
                <a:sym typeface="+mn-ea"/>
              </a:rPr>
              <a:t>的早期识别。</a:t>
            </a:r>
            <a:endParaRPr lang="en-US" altLang="zh-CN" dirty="0">
              <a:latin typeface="Adobe 黑体 Std R" panose="020B0400000000000000" pitchFamily="34" charset="-122"/>
              <a:ea typeface="Adobe 黑体 Std R" panose="020B0400000000000000" pitchFamily="34" charset="-122"/>
              <a:sym typeface="+mn-ea"/>
            </a:endParaRPr>
          </a:p>
          <a:p>
            <a:pPr indent="457200" fontAlgn="auto">
              <a:lnSpc>
                <a:spcPct val="150000"/>
              </a:lnSpc>
              <a:extLst>
                <a:ext uri="{35155182-B16C-46BC-9424-99874614C6A1}">
                  <wpsdc:indentchars xmlns:wpsdc="http://www.wps.cn/officeDocument/2017/drawingmlCustomData" val="200" checksum="59296752"/>
                </a:ext>
              </a:extLst>
            </a:pPr>
            <a:r>
              <a:rPr lang="zh-CN" altLang="en-US" dirty="0">
                <a:latin typeface="Adobe 黑体 Std R" panose="020B0400000000000000" pitchFamily="34" charset="-122"/>
                <a:ea typeface="Adobe 黑体 Std R" panose="020B0400000000000000" pitchFamily="34" charset="-122"/>
                <a:sym typeface="+mn-ea"/>
              </a:rPr>
              <a:t>辅助驾驶</a:t>
            </a:r>
            <a:r>
              <a:rPr lang="en-US" altLang="zh-CN" dirty="0">
                <a:latin typeface="Adobe 黑体 Std R" panose="020B0400000000000000" pitchFamily="34" charset="-122"/>
                <a:ea typeface="Adobe 黑体 Std R" panose="020B0400000000000000" pitchFamily="34" charset="-122"/>
                <a:sym typeface="+mn-ea"/>
              </a:rPr>
              <a:t>:</a:t>
            </a:r>
            <a:r>
              <a:rPr lang="zh-CN" altLang="en-US" dirty="0">
                <a:latin typeface="Adobe 黑体 Std R" panose="020B0400000000000000" pitchFamily="34" charset="-122"/>
                <a:ea typeface="Adobe 黑体 Std R" panose="020B0400000000000000" pitchFamily="34" charset="-122"/>
                <a:sym typeface="+mn-ea"/>
              </a:rPr>
              <a:t>监测驾驶员的睡意或注意力和情绪状态对驾驶的安全和舒适至关重要。</a:t>
            </a:r>
            <a:endParaRPr lang="zh-CN" altLang="en-US" dirty="0">
              <a:latin typeface="Adobe 黑体 Std R" panose="020B0400000000000000" pitchFamily="34" charset="-122"/>
              <a:ea typeface="Adobe 黑体 Std R" panose="020B0400000000000000" pitchFamily="34" charset="-122"/>
            </a:endParaRPr>
          </a:p>
        </p:txBody>
      </p:sp>
      <p:sp>
        <p:nvSpPr>
          <p:cNvPr id="99" name="矩形 259"/>
          <p:cNvSpPr>
            <a:spLocks noChangeArrowheads="1"/>
          </p:cNvSpPr>
          <p:nvPr/>
        </p:nvSpPr>
        <p:spPr bwMode="auto">
          <a:xfrm>
            <a:off x="10330399" y="5987106"/>
            <a:ext cx="877300"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None/>
            </a:pPr>
            <a:r>
              <a:rPr lang="zh-CN" altLang="en-US" sz="1800" dirty="0">
                <a:latin typeface="+mn-lt"/>
                <a:ea typeface="+mn-ea"/>
                <a:cs typeface="+mn-ea"/>
                <a:sym typeface="+mn-lt"/>
              </a:rPr>
              <a:t>第</a:t>
            </a:r>
            <a:r>
              <a:rPr lang="en-US" altLang="zh-CN" sz="1800" dirty="0">
                <a:latin typeface="+mn-lt"/>
                <a:ea typeface="+mn-ea"/>
                <a:cs typeface="+mn-ea"/>
                <a:sym typeface="+mn-lt"/>
              </a:rPr>
              <a:t>9</a:t>
            </a:r>
            <a:r>
              <a:rPr lang="zh-CN" altLang="en-US" sz="1800" dirty="0">
                <a:latin typeface="+mn-lt"/>
                <a:ea typeface="+mn-ea"/>
                <a:cs typeface="+mn-ea"/>
                <a:sym typeface="+mn-lt"/>
              </a:rPr>
              <a:t>页</a:t>
            </a:r>
            <a:endParaRPr lang="en-US" altLang="zh-CN" sz="1800" dirty="0">
              <a:latin typeface="+mn-lt"/>
              <a:ea typeface="+mn-ea"/>
              <a:cs typeface="+mn-ea"/>
              <a:sym typeface="+mn-lt"/>
            </a:endParaRPr>
          </a:p>
        </p:txBody>
      </p:sp>
    </p:spTree>
  </p:cSld>
  <p:clrMapOvr>
    <a:masterClrMapping/>
  </p:clrMapOvr>
  <p:transition advTm="20316"/>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24" name="文本框 23"/>
          <p:cNvSpPr txBox="1"/>
          <p:nvPr/>
        </p:nvSpPr>
        <p:spPr>
          <a:xfrm>
            <a:off x="2857350" y="2443843"/>
            <a:ext cx="1699504" cy="2215991"/>
          </a:xfrm>
          <a:prstGeom prst="rect">
            <a:avLst/>
          </a:prstGeom>
          <a:noFill/>
        </p:spPr>
        <p:txBody>
          <a:bodyPr wrap="none" rtlCol="0">
            <a:spAutoFit/>
          </a:bodyPr>
          <a:lstStyle>
            <a:defPPr>
              <a:defRPr lang="zh-CN"/>
            </a:defPPr>
            <a:lvl1pPr algn="ctr">
              <a:defRPr sz="13800">
                <a:solidFill>
                  <a:schemeClr val="bg1"/>
                </a:solidFill>
                <a:latin typeface="Agency FB" panose="020B0503020202020204" pitchFamily="34" charset="0"/>
                <a:cs typeface="+mn-ea"/>
              </a:defRPr>
            </a:lvl1pPr>
          </a:lstStyle>
          <a:p>
            <a:r>
              <a:rPr lang="en-US" altLang="zh-CN" dirty="0">
                <a:sym typeface="+mn-lt"/>
              </a:rPr>
              <a:t>03</a:t>
            </a:r>
            <a:endParaRPr lang="zh-CN" altLang="en-US" dirty="0">
              <a:sym typeface="+mn-lt"/>
            </a:endParaRPr>
          </a:p>
        </p:txBody>
      </p:sp>
      <p:sp>
        <p:nvSpPr>
          <p:cNvPr id="25" name="文本框 24"/>
          <p:cNvSpPr txBox="1"/>
          <p:nvPr/>
        </p:nvSpPr>
        <p:spPr>
          <a:xfrm>
            <a:off x="4859369" y="3167117"/>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cs typeface="+mn-ea"/>
                <a:sym typeface="+mn-lt"/>
              </a:rPr>
              <a:t>研究内容及方法</a:t>
            </a:r>
            <a:endParaRPr lang="zh-CN" altLang="en-US" sz="4400" b="1" dirty="0">
              <a:solidFill>
                <a:schemeClr val="bg1"/>
              </a:solidFill>
              <a:cs typeface="+mn-ea"/>
              <a:sym typeface="+mn-lt"/>
            </a:endParaRP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矩形 259"/>
          <p:cNvSpPr>
            <a:spLocks noChangeArrowheads="1"/>
          </p:cNvSpPr>
          <p:nvPr/>
        </p:nvSpPr>
        <p:spPr bwMode="auto">
          <a:xfrm>
            <a:off x="10330399" y="5987106"/>
            <a:ext cx="877300"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None/>
            </a:pPr>
            <a:r>
              <a:rPr lang="zh-CN" altLang="en-US" sz="1800" dirty="0">
                <a:latin typeface="+mn-lt"/>
                <a:ea typeface="+mn-ea"/>
                <a:cs typeface="+mn-ea"/>
                <a:sym typeface="+mn-lt"/>
              </a:rPr>
              <a:t>第</a:t>
            </a:r>
            <a:r>
              <a:rPr lang="en-US" altLang="zh-CN" sz="1800" dirty="0">
                <a:latin typeface="+mn-lt"/>
                <a:ea typeface="+mn-ea"/>
                <a:cs typeface="+mn-ea"/>
                <a:sym typeface="+mn-lt"/>
              </a:rPr>
              <a:t>10</a:t>
            </a:r>
            <a:r>
              <a:rPr lang="zh-CN" altLang="en-US" sz="1800" dirty="0">
                <a:latin typeface="+mn-lt"/>
                <a:ea typeface="+mn-ea"/>
                <a:cs typeface="+mn-ea"/>
                <a:sym typeface="+mn-lt"/>
              </a:rPr>
              <a:t>页</a:t>
            </a:r>
            <a:endParaRPr lang="en-US" altLang="zh-CN" sz="1800" dirty="0">
              <a:latin typeface="+mn-lt"/>
              <a:ea typeface="+mn-ea"/>
              <a:cs typeface="+mn-ea"/>
              <a:sym typeface="+mn-lt"/>
            </a:endParaRPr>
          </a:p>
        </p:txBody>
      </p:sp>
    </p:spTree>
  </p:cSld>
  <p:clrMapOvr>
    <a:masterClrMapping/>
  </p:clrMapOvr>
  <p:transition advTm="3987"/>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6136" y="1037511"/>
            <a:ext cx="5652286" cy="3536487"/>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70404" y="4660249"/>
            <a:ext cx="6098018" cy="368300"/>
          </a:xfrm>
          <a:prstGeom prst="rect">
            <a:avLst/>
          </a:prstGeom>
          <a:noFill/>
        </p:spPr>
        <p:txBody>
          <a:bodyPr wrap="square">
            <a:spAutoFit/>
          </a:bodyPr>
          <a:lstStyle/>
          <a:p>
            <a:pPr marL="0" marR="0" algn="ctr">
              <a:spcBef>
                <a:spcPts val="0"/>
              </a:spcBef>
              <a:spcAft>
                <a:spcPts val="0"/>
              </a:spcAft>
            </a:pPr>
            <a:r>
              <a:rPr lang="zh-CN" altLang="en-US" kern="0" spc="50" dirty="0">
                <a:solidFill>
                  <a:srgbClr val="000000"/>
                </a:solidFill>
                <a:latin typeface="Adobe 黑体 Std R" panose="020B0400000000000000" pitchFamily="34" charset="-122"/>
                <a:ea typeface="Adobe 黑体 Std R" panose="020B0400000000000000" pitchFamily="34" charset="-122"/>
              </a:rPr>
              <a:t>图</a:t>
            </a:r>
            <a:r>
              <a:rPr lang="en-US" altLang="zh-CN" kern="0" spc="50" dirty="0">
                <a:solidFill>
                  <a:srgbClr val="000000"/>
                </a:solidFill>
                <a:latin typeface="Adobe 黑体 Std R" panose="020B0400000000000000" pitchFamily="34" charset="-122"/>
                <a:ea typeface="Adobe 黑体 Std R" panose="020B0400000000000000" pitchFamily="34" charset="-122"/>
              </a:rPr>
              <a:t>3 </a:t>
            </a:r>
            <a:r>
              <a:rPr lang="zh-CN" altLang="en-US" kern="0" spc="50" dirty="0">
                <a:solidFill>
                  <a:srgbClr val="000000"/>
                </a:solidFill>
                <a:latin typeface="Adobe 黑体 Std R" panose="020B0400000000000000" pitchFamily="34" charset="-122"/>
                <a:ea typeface="Adobe 黑体 Std R" panose="020B0400000000000000" pitchFamily="34" charset="-122"/>
              </a:rPr>
              <a:t>表情识别系统总体流程</a:t>
            </a:r>
            <a:endParaRPr lang="zh-CN" altLang="en-US" kern="0" spc="50" dirty="0">
              <a:solidFill>
                <a:srgbClr val="000000"/>
              </a:solidFill>
              <a:latin typeface="Adobe 黑体 Std R" panose="020B0400000000000000" pitchFamily="34" charset="-122"/>
              <a:ea typeface="Adobe 黑体 Std R" panose="020B0400000000000000" pitchFamily="34" charset="-122"/>
            </a:endParaRPr>
          </a:p>
        </p:txBody>
      </p:sp>
      <p:sp>
        <p:nvSpPr>
          <p:cNvPr id="5" name="文本框 4"/>
          <p:cNvSpPr txBox="1"/>
          <p:nvPr/>
        </p:nvSpPr>
        <p:spPr>
          <a:xfrm>
            <a:off x="6897362" y="581341"/>
            <a:ext cx="4673231" cy="4801314"/>
          </a:xfrm>
          <a:prstGeom prst="rect">
            <a:avLst/>
          </a:prstGeom>
          <a:noFill/>
        </p:spPr>
        <p:txBody>
          <a:bodyPr wrap="square">
            <a:spAutoFit/>
          </a:bodyPr>
          <a:lstStyle/>
          <a:p>
            <a:pPr marL="0" marR="0" indent="330200" algn="l">
              <a:spcBef>
                <a:spcPts val="0"/>
              </a:spcBef>
              <a:spcAft>
                <a:spcPts val="0"/>
              </a:spcAft>
            </a:pPr>
            <a:r>
              <a:rPr lang="en-US" altLang="zh-CN" sz="1800" i="0" kern="0" spc="50" dirty="0">
                <a:solidFill>
                  <a:srgbClr val="000000"/>
                </a:solidFill>
                <a:effectLst/>
                <a:latin typeface="Adobe 黑体 Std R" panose="020B0400000000000000" pitchFamily="34" charset="-122"/>
                <a:ea typeface="Adobe 黑体 Std R" panose="020B0400000000000000" pitchFamily="34" charset="-122"/>
              </a:rPr>
              <a:t>(1)</a:t>
            </a:r>
            <a:r>
              <a:rPr lang="zh-CN" altLang="en-US" sz="1800" i="0" kern="0" spc="50" dirty="0">
                <a:solidFill>
                  <a:srgbClr val="000000"/>
                </a:solidFill>
                <a:effectLst/>
                <a:latin typeface="Adobe 黑体 Std R" panose="020B0400000000000000" pitchFamily="34" charset="-122"/>
                <a:ea typeface="Adobe 黑体 Std R" panose="020B0400000000000000" pitchFamily="34" charset="-122"/>
              </a:rPr>
              <a:t>使用公开表情数据集对改进的深度神经网络进行训练</a:t>
            </a:r>
            <a:r>
              <a:rPr lang="en-US" altLang="zh-CN" sz="1800" i="0" kern="0" spc="50" dirty="0">
                <a:solidFill>
                  <a:srgbClr val="000000"/>
                </a:solidFill>
                <a:effectLst/>
                <a:latin typeface="Adobe 黑体 Std R" panose="020B0400000000000000" pitchFamily="34" charset="-122"/>
                <a:ea typeface="Adobe 黑体 Std R" panose="020B0400000000000000" pitchFamily="34" charset="-122"/>
              </a:rPr>
              <a:t>(</a:t>
            </a:r>
            <a:r>
              <a:rPr lang="zh-CN" altLang="en-US" sz="1800" i="0" kern="0" spc="50" dirty="0">
                <a:solidFill>
                  <a:srgbClr val="000000"/>
                </a:solidFill>
                <a:effectLst/>
                <a:latin typeface="Adobe 黑体 Std R" panose="020B0400000000000000" pitchFamily="34" charset="-122"/>
                <a:ea typeface="Adobe 黑体 Std R" panose="020B0400000000000000" pitchFamily="34" charset="-122"/>
              </a:rPr>
              <a:t>见步骤</a:t>
            </a:r>
            <a:r>
              <a:rPr lang="en-US" altLang="zh-CN" sz="1800" i="0" kern="0" spc="50" dirty="0">
                <a:solidFill>
                  <a:srgbClr val="000000"/>
                </a:solidFill>
                <a:effectLst/>
                <a:latin typeface="Adobe 黑体 Std R" panose="020B0400000000000000" pitchFamily="34" charset="-122"/>
                <a:ea typeface="Adobe 黑体 Std R" panose="020B0400000000000000" pitchFamily="34" charset="-122"/>
              </a:rPr>
              <a:t>1)</a:t>
            </a:r>
            <a:r>
              <a:rPr lang="zh-CN" altLang="en-US" sz="1800" i="0" kern="0" spc="50" dirty="0">
                <a:solidFill>
                  <a:srgbClr val="000000"/>
                </a:solidFill>
                <a:effectLst/>
                <a:latin typeface="Adobe 黑体 Std R" panose="020B0400000000000000" pitchFamily="34" charset="-122"/>
                <a:ea typeface="Adobe 黑体 Std R" panose="020B0400000000000000" pitchFamily="34" charset="-122"/>
              </a:rPr>
              <a:t>。</a:t>
            </a:r>
            <a:endParaRPr lang="zh-CN" altLang="en-US" sz="1400" kern="100" dirty="0">
              <a:effectLst/>
              <a:latin typeface="Adobe 黑体 Std R" panose="020B0400000000000000" pitchFamily="34" charset="-122"/>
              <a:ea typeface="Adobe 黑体 Std R" panose="020B0400000000000000" pitchFamily="34" charset="-122"/>
            </a:endParaRPr>
          </a:p>
          <a:p>
            <a:pPr marL="0" marR="0" indent="330200" algn="l">
              <a:spcBef>
                <a:spcPts val="0"/>
              </a:spcBef>
              <a:spcAft>
                <a:spcPts val="0"/>
              </a:spcAft>
            </a:pPr>
            <a:r>
              <a:rPr lang="en-US" altLang="zh-CN" sz="1800" i="0" kern="0" spc="50" dirty="0">
                <a:solidFill>
                  <a:srgbClr val="000000"/>
                </a:solidFill>
                <a:effectLst/>
                <a:latin typeface="Adobe 黑体 Std R" panose="020B0400000000000000" pitchFamily="34" charset="-122"/>
                <a:ea typeface="Adobe 黑体 Std R" panose="020B0400000000000000" pitchFamily="34" charset="-122"/>
              </a:rPr>
              <a:t>(2)</a:t>
            </a:r>
            <a:r>
              <a:rPr lang="zh-CN" altLang="en-US" sz="1800" i="0" kern="0" spc="50" dirty="0">
                <a:solidFill>
                  <a:srgbClr val="000000"/>
                </a:solidFill>
                <a:effectLst/>
                <a:latin typeface="Adobe 黑体 Std R" panose="020B0400000000000000" pitchFamily="34" charset="-122"/>
                <a:ea typeface="Adobe 黑体 Std R" panose="020B0400000000000000" pitchFamily="34" charset="-122"/>
              </a:rPr>
              <a:t>神经网络模型输出七分类表情识别结果的概率值，计算损失值，并进行误差反向传播</a:t>
            </a:r>
            <a:r>
              <a:rPr lang="en-US" altLang="zh-CN" sz="1800" i="0" kern="0" spc="50" dirty="0">
                <a:solidFill>
                  <a:srgbClr val="000000"/>
                </a:solidFill>
                <a:effectLst/>
                <a:latin typeface="Adobe 黑体 Std R" panose="020B0400000000000000" pitchFamily="34" charset="-122"/>
                <a:ea typeface="Adobe 黑体 Std R" panose="020B0400000000000000" pitchFamily="34" charset="-122"/>
              </a:rPr>
              <a:t>(</a:t>
            </a:r>
            <a:r>
              <a:rPr lang="zh-CN" altLang="en-US" sz="1800" i="0" kern="0" spc="50" dirty="0">
                <a:solidFill>
                  <a:srgbClr val="000000"/>
                </a:solidFill>
                <a:effectLst/>
                <a:latin typeface="Adobe 黑体 Std R" panose="020B0400000000000000" pitchFamily="34" charset="-122"/>
                <a:ea typeface="Adobe 黑体 Std R" panose="020B0400000000000000" pitchFamily="34" charset="-122"/>
              </a:rPr>
              <a:t>见步骤</a:t>
            </a:r>
            <a:r>
              <a:rPr lang="en-US" altLang="zh-CN" sz="1800" i="0" kern="0" spc="50" dirty="0">
                <a:solidFill>
                  <a:srgbClr val="000000"/>
                </a:solidFill>
                <a:effectLst/>
                <a:latin typeface="Adobe 黑体 Std R" panose="020B0400000000000000" pitchFamily="34" charset="-122"/>
                <a:ea typeface="Adobe 黑体 Std R" panose="020B0400000000000000" pitchFamily="34" charset="-122"/>
              </a:rPr>
              <a:t>2</a:t>
            </a:r>
            <a:r>
              <a:rPr lang="zh-CN" altLang="en-US" sz="1800" i="0" kern="0" spc="50" dirty="0">
                <a:solidFill>
                  <a:srgbClr val="000000"/>
                </a:solidFill>
                <a:effectLst/>
                <a:latin typeface="Adobe 黑体 Std R" panose="020B0400000000000000" pitchFamily="34" charset="-122"/>
                <a:ea typeface="Adobe 黑体 Std R" panose="020B0400000000000000" pitchFamily="34" charset="-122"/>
              </a:rPr>
              <a:t>、</a:t>
            </a:r>
            <a:r>
              <a:rPr lang="en-US" altLang="zh-CN" sz="1800" i="0" kern="0" spc="50" dirty="0">
                <a:solidFill>
                  <a:srgbClr val="000000"/>
                </a:solidFill>
                <a:effectLst/>
                <a:latin typeface="Adobe 黑体 Std R" panose="020B0400000000000000" pitchFamily="34" charset="-122"/>
                <a:ea typeface="Adobe 黑体 Std R" panose="020B0400000000000000" pitchFamily="34" charset="-122"/>
              </a:rPr>
              <a:t>3)</a:t>
            </a:r>
            <a:r>
              <a:rPr lang="zh-CN" altLang="en-US" sz="1800" i="0" kern="0" spc="50" dirty="0">
                <a:solidFill>
                  <a:srgbClr val="000000"/>
                </a:solidFill>
                <a:effectLst/>
                <a:latin typeface="Adobe 黑体 Std R" panose="020B0400000000000000" pitchFamily="34" charset="-122"/>
                <a:ea typeface="Adobe 黑体 Std R" panose="020B0400000000000000" pitchFamily="34" charset="-122"/>
              </a:rPr>
              <a:t>。</a:t>
            </a:r>
            <a:endParaRPr lang="zh-CN" altLang="en-US" sz="1400" kern="100" dirty="0">
              <a:effectLst/>
              <a:latin typeface="Adobe 黑体 Std R" panose="020B0400000000000000" pitchFamily="34" charset="-122"/>
              <a:ea typeface="Adobe 黑体 Std R" panose="020B0400000000000000" pitchFamily="34" charset="-122"/>
            </a:endParaRPr>
          </a:p>
          <a:p>
            <a:pPr marL="0" marR="0" indent="330200" algn="l">
              <a:spcBef>
                <a:spcPts val="0"/>
              </a:spcBef>
              <a:spcAft>
                <a:spcPts val="0"/>
              </a:spcAft>
            </a:pPr>
            <a:r>
              <a:rPr lang="en-US" altLang="zh-CN" sz="1800" i="0" kern="0" spc="50" dirty="0">
                <a:solidFill>
                  <a:srgbClr val="000000"/>
                </a:solidFill>
                <a:effectLst/>
                <a:latin typeface="Adobe 黑体 Std R" panose="020B0400000000000000" pitchFamily="34" charset="-122"/>
                <a:ea typeface="Adobe 黑体 Std R" panose="020B0400000000000000" pitchFamily="34" charset="-122"/>
              </a:rPr>
              <a:t>(3)</a:t>
            </a:r>
            <a:r>
              <a:rPr lang="zh-CN" altLang="en-US" sz="1800" i="0" kern="0" spc="50" dirty="0">
                <a:solidFill>
                  <a:srgbClr val="000000"/>
                </a:solidFill>
                <a:effectLst/>
                <a:latin typeface="Adobe 黑体 Std R" panose="020B0400000000000000" pitchFamily="34" charset="-122"/>
                <a:ea typeface="Adobe 黑体 Std R" panose="020B0400000000000000" pitchFamily="34" charset="-122"/>
              </a:rPr>
              <a:t>获得训练过程中表情识别准确率最优的深度神经网络模型</a:t>
            </a:r>
            <a:r>
              <a:rPr lang="en-US" altLang="zh-CN" sz="1800" i="0" kern="0" spc="50" dirty="0">
                <a:solidFill>
                  <a:srgbClr val="000000"/>
                </a:solidFill>
                <a:effectLst/>
                <a:latin typeface="Adobe 黑体 Std R" panose="020B0400000000000000" pitchFamily="34" charset="-122"/>
                <a:ea typeface="Adobe 黑体 Std R" panose="020B0400000000000000" pitchFamily="34" charset="-122"/>
              </a:rPr>
              <a:t>(</a:t>
            </a:r>
            <a:r>
              <a:rPr lang="zh-CN" altLang="en-US" sz="1800" i="0" kern="0" spc="50" dirty="0">
                <a:solidFill>
                  <a:srgbClr val="000000"/>
                </a:solidFill>
                <a:effectLst/>
                <a:latin typeface="Adobe 黑体 Std R" panose="020B0400000000000000" pitchFamily="34" charset="-122"/>
                <a:ea typeface="Adobe 黑体 Std R" panose="020B0400000000000000" pitchFamily="34" charset="-122"/>
              </a:rPr>
              <a:t>见步骤</a:t>
            </a:r>
            <a:r>
              <a:rPr lang="en-US" altLang="zh-CN" sz="1800" i="0" kern="0" spc="50" dirty="0">
                <a:solidFill>
                  <a:srgbClr val="000000"/>
                </a:solidFill>
                <a:effectLst/>
                <a:latin typeface="Adobe 黑体 Std R" panose="020B0400000000000000" pitchFamily="34" charset="-122"/>
                <a:ea typeface="Adobe 黑体 Std R" panose="020B0400000000000000" pitchFamily="34" charset="-122"/>
              </a:rPr>
              <a:t>4)</a:t>
            </a:r>
            <a:r>
              <a:rPr lang="zh-CN" altLang="en-US" sz="1800" i="0" kern="0" spc="50" dirty="0">
                <a:solidFill>
                  <a:srgbClr val="000000"/>
                </a:solidFill>
                <a:effectLst/>
                <a:latin typeface="Adobe 黑体 Std R" panose="020B0400000000000000" pitchFamily="34" charset="-122"/>
                <a:ea typeface="Adobe 黑体 Std R" panose="020B0400000000000000" pitchFamily="34" charset="-122"/>
              </a:rPr>
              <a:t>。</a:t>
            </a:r>
            <a:endParaRPr lang="zh-CN" altLang="en-US" sz="1400" kern="100" dirty="0">
              <a:effectLst/>
              <a:latin typeface="Adobe 黑体 Std R" panose="020B0400000000000000" pitchFamily="34" charset="-122"/>
              <a:ea typeface="Adobe 黑体 Std R" panose="020B0400000000000000" pitchFamily="34" charset="-122"/>
            </a:endParaRPr>
          </a:p>
          <a:p>
            <a:pPr marL="0" marR="0" indent="330200" algn="l">
              <a:spcBef>
                <a:spcPts val="0"/>
              </a:spcBef>
              <a:spcAft>
                <a:spcPts val="0"/>
              </a:spcAft>
            </a:pPr>
            <a:r>
              <a:rPr lang="en-US" altLang="zh-CN" sz="1800" i="0" kern="0" spc="50" dirty="0">
                <a:solidFill>
                  <a:srgbClr val="000000"/>
                </a:solidFill>
                <a:effectLst/>
                <a:latin typeface="Adobe 黑体 Std R" panose="020B0400000000000000" pitchFamily="34" charset="-122"/>
                <a:ea typeface="Adobe 黑体 Std R" panose="020B0400000000000000" pitchFamily="34" charset="-122"/>
              </a:rPr>
              <a:t>(4)</a:t>
            </a:r>
            <a:r>
              <a:rPr lang="zh-CN" altLang="en-US" sz="1800" i="0" kern="0" spc="50" dirty="0">
                <a:solidFill>
                  <a:srgbClr val="000000"/>
                </a:solidFill>
                <a:effectLst/>
                <a:latin typeface="Adobe 黑体 Std R" panose="020B0400000000000000" pitchFamily="34" charset="-122"/>
                <a:ea typeface="Adobe 黑体 Std R" panose="020B0400000000000000" pitchFamily="34" charset="-122"/>
              </a:rPr>
              <a:t>对真实表情视频流进行读取与解码，得到视频帧</a:t>
            </a:r>
            <a:r>
              <a:rPr lang="en-US" altLang="zh-CN" sz="1800" i="0" kern="0" spc="50" dirty="0">
                <a:solidFill>
                  <a:srgbClr val="000000"/>
                </a:solidFill>
                <a:effectLst/>
                <a:latin typeface="Adobe 黑体 Std R" panose="020B0400000000000000" pitchFamily="34" charset="-122"/>
                <a:ea typeface="Adobe 黑体 Std R" panose="020B0400000000000000" pitchFamily="34" charset="-122"/>
              </a:rPr>
              <a:t>(</a:t>
            </a:r>
            <a:r>
              <a:rPr lang="zh-CN" altLang="en-US" sz="1800" i="0" kern="0" spc="50" dirty="0">
                <a:solidFill>
                  <a:srgbClr val="000000"/>
                </a:solidFill>
                <a:effectLst/>
                <a:latin typeface="Adobe 黑体 Std R" panose="020B0400000000000000" pitchFamily="34" charset="-122"/>
                <a:ea typeface="Adobe 黑体 Std R" panose="020B0400000000000000" pitchFamily="34" charset="-122"/>
              </a:rPr>
              <a:t>见步骤</a:t>
            </a:r>
            <a:r>
              <a:rPr lang="en-US" altLang="zh-CN" sz="1800" i="0" kern="0" spc="50" dirty="0">
                <a:solidFill>
                  <a:srgbClr val="000000"/>
                </a:solidFill>
                <a:effectLst/>
                <a:latin typeface="Adobe 黑体 Std R" panose="020B0400000000000000" pitchFamily="34" charset="-122"/>
                <a:ea typeface="Adobe 黑体 Std R" panose="020B0400000000000000" pitchFamily="34" charset="-122"/>
              </a:rPr>
              <a:t>5)</a:t>
            </a:r>
            <a:r>
              <a:rPr lang="zh-CN" altLang="en-US" sz="1800" i="0" kern="0" spc="50" dirty="0">
                <a:solidFill>
                  <a:srgbClr val="000000"/>
                </a:solidFill>
                <a:effectLst/>
                <a:latin typeface="Adobe 黑体 Std R" panose="020B0400000000000000" pitchFamily="34" charset="-122"/>
                <a:ea typeface="Adobe 黑体 Std R" panose="020B0400000000000000" pitchFamily="34" charset="-122"/>
              </a:rPr>
              <a:t>。</a:t>
            </a:r>
            <a:endParaRPr lang="zh-CN" altLang="en-US" sz="1400" kern="100" dirty="0">
              <a:effectLst/>
              <a:latin typeface="Adobe 黑体 Std R" panose="020B0400000000000000" pitchFamily="34" charset="-122"/>
              <a:ea typeface="Adobe 黑体 Std R" panose="020B0400000000000000" pitchFamily="34" charset="-122"/>
            </a:endParaRPr>
          </a:p>
          <a:p>
            <a:pPr marL="0" marR="0" indent="330200" algn="l">
              <a:spcBef>
                <a:spcPts val="0"/>
              </a:spcBef>
              <a:spcAft>
                <a:spcPts val="0"/>
              </a:spcAft>
            </a:pPr>
            <a:r>
              <a:rPr lang="en-US" altLang="zh-CN" sz="1800" i="0" kern="0" spc="50" dirty="0">
                <a:solidFill>
                  <a:srgbClr val="000000"/>
                </a:solidFill>
                <a:effectLst/>
                <a:latin typeface="Adobe 黑体 Std R" panose="020B0400000000000000" pitchFamily="34" charset="-122"/>
                <a:ea typeface="Adobe 黑体 Std R" panose="020B0400000000000000" pitchFamily="34" charset="-122"/>
              </a:rPr>
              <a:t>(5)</a:t>
            </a:r>
            <a:r>
              <a:rPr lang="zh-CN" altLang="en-US" sz="1800" i="0" kern="0" spc="50" dirty="0">
                <a:solidFill>
                  <a:srgbClr val="000000"/>
                </a:solidFill>
                <a:effectLst/>
                <a:latin typeface="Adobe 黑体 Std R" panose="020B0400000000000000" pitchFamily="34" charset="-122"/>
                <a:ea typeface="Adobe 黑体 Std R" panose="020B0400000000000000" pitchFamily="34" charset="-122"/>
              </a:rPr>
              <a:t>对提取的视频帧进行人脸检测</a:t>
            </a:r>
            <a:r>
              <a:rPr lang="en-US" altLang="zh-CN" sz="1800" i="0" kern="0" spc="50" dirty="0">
                <a:solidFill>
                  <a:srgbClr val="000000"/>
                </a:solidFill>
                <a:effectLst/>
                <a:latin typeface="Adobe 黑体 Std R" panose="020B0400000000000000" pitchFamily="34" charset="-122"/>
                <a:ea typeface="Adobe 黑体 Std R" panose="020B0400000000000000" pitchFamily="34" charset="-122"/>
              </a:rPr>
              <a:t>(</a:t>
            </a:r>
            <a:r>
              <a:rPr lang="zh-CN" altLang="en-US" sz="1800" i="0" kern="0" spc="50" dirty="0">
                <a:solidFill>
                  <a:srgbClr val="000000"/>
                </a:solidFill>
                <a:effectLst/>
                <a:latin typeface="Adobe 黑体 Std R" panose="020B0400000000000000" pitchFamily="34" charset="-122"/>
                <a:ea typeface="Adobe 黑体 Std R" panose="020B0400000000000000" pitchFamily="34" charset="-122"/>
              </a:rPr>
              <a:t>见步骤</a:t>
            </a:r>
            <a:r>
              <a:rPr lang="en-US" altLang="zh-CN" sz="1800" i="0" kern="0" spc="50" dirty="0">
                <a:solidFill>
                  <a:srgbClr val="000000"/>
                </a:solidFill>
                <a:effectLst/>
                <a:latin typeface="Adobe 黑体 Std R" panose="020B0400000000000000" pitchFamily="34" charset="-122"/>
                <a:ea typeface="Adobe 黑体 Std R" panose="020B0400000000000000" pitchFamily="34" charset="-122"/>
              </a:rPr>
              <a:t>6)</a:t>
            </a:r>
            <a:r>
              <a:rPr lang="zh-CN" altLang="en-US" sz="1800" i="0" kern="0" spc="50" dirty="0">
                <a:solidFill>
                  <a:srgbClr val="000000"/>
                </a:solidFill>
                <a:effectLst/>
                <a:latin typeface="Adobe 黑体 Std R" panose="020B0400000000000000" pitchFamily="34" charset="-122"/>
                <a:ea typeface="Adobe 黑体 Std R" panose="020B0400000000000000" pitchFamily="34" charset="-122"/>
              </a:rPr>
              <a:t>。</a:t>
            </a:r>
            <a:endParaRPr lang="zh-CN" altLang="en-US" sz="1400" kern="100" dirty="0">
              <a:effectLst/>
              <a:latin typeface="Adobe 黑体 Std R" panose="020B0400000000000000" pitchFamily="34" charset="-122"/>
              <a:ea typeface="Adobe 黑体 Std R" panose="020B0400000000000000" pitchFamily="34" charset="-122"/>
            </a:endParaRPr>
          </a:p>
          <a:p>
            <a:pPr marL="0" marR="0" indent="330200" algn="l">
              <a:spcBef>
                <a:spcPts val="0"/>
              </a:spcBef>
              <a:spcAft>
                <a:spcPts val="0"/>
              </a:spcAft>
            </a:pPr>
            <a:r>
              <a:rPr lang="en-US" altLang="zh-CN" sz="1800" i="0" kern="0" spc="50" dirty="0">
                <a:solidFill>
                  <a:srgbClr val="000000"/>
                </a:solidFill>
                <a:effectLst/>
                <a:latin typeface="Adobe 黑体 Std R" panose="020B0400000000000000" pitchFamily="34" charset="-122"/>
                <a:ea typeface="Adobe 黑体 Std R" panose="020B0400000000000000" pitchFamily="34" charset="-122"/>
              </a:rPr>
              <a:t>(6)</a:t>
            </a:r>
            <a:r>
              <a:rPr lang="zh-CN" altLang="en-US" sz="1800" i="0" kern="0" spc="50" dirty="0">
                <a:solidFill>
                  <a:srgbClr val="000000"/>
                </a:solidFill>
                <a:effectLst/>
                <a:latin typeface="Adobe 黑体 Std R" panose="020B0400000000000000" pitchFamily="34" charset="-122"/>
                <a:ea typeface="Adobe 黑体 Std R" panose="020B0400000000000000" pitchFamily="34" charset="-122"/>
              </a:rPr>
              <a:t>根据人脸检测框裁剪获取人脸图像</a:t>
            </a:r>
            <a:r>
              <a:rPr lang="en-US" altLang="zh-CN" sz="1800" i="0" kern="0" spc="50" dirty="0">
                <a:solidFill>
                  <a:srgbClr val="000000"/>
                </a:solidFill>
                <a:effectLst/>
                <a:latin typeface="Adobe 黑体 Std R" panose="020B0400000000000000" pitchFamily="34" charset="-122"/>
                <a:ea typeface="Adobe 黑体 Std R" panose="020B0400000000000000" pitchFamily="34" charset="-122"/>
              </a:rPr>
              <a:t>(</a:t>
            </a:r>
            <a:r>
              <a:rPr lang="zh-CN" altLang="en-US" sz="1800" i="0" kern="0" spc="50" dirty="0">
                <a:solidFill>
                  <a:srgbClr val="000000"/>
                </a:solidFill>
                <a:effectLst/>
                <a:latin typeface="Adobe 黑体 Std R" panose="020B0400000000000000" pitchFamily="34" charset="-122"/>
                <a:ea typeface="Adobe 黑体 Std R" panose="020B0400000000000000" pitchFamily="34" charset="-122"/>
              </a:rPr>
              <a:t>见步骤</a:t>
            </a:r>
            <a:r>
              <a:rPr lang="en-US" altLang="zh-CN" sz="1800" i="0" kern="0" spc="50" dirty="0">
                <a:solidFill>
                  <a:srgbClr val="000000"/>
                </a:solidFill>
                <a:effectLst/>
                <a:latin typeface="Adobe 黑体 Std R" panose="020B0400000000000000" pitchFamily="34" charset="-122"/>
                <a:ea typeface="Adobe 黑体 Std R" panose="020B0400000000000000" pitchFamily="34" charset="-122"/>
              </a:rPr>
              <a:t>7)</a:t>
            </a:r>
            <a:r>
              <a:rPr lang="zh-CN" altLang="en-US" sz="1800" i="0" kern="0" spc="50" dirty="0">
                <a:solidFill>
                  <a:srgbClr val="000000"/>
                </a:solidFill>
                <a:effectLst/>
                <a:latin typeface="Adobe 黑体 Std R" panose="020B0400000000000000" pitchFamily="34" charset="-122"/>
                <a:ea typeface="Adobe 黑体 Std R" panose="020B0400000000000000" pitchFamily="34" charset="-122"/>
              </a:rPr>
              <a:t>。</a:t>
            </a:r>
            <a:endParaRPr lang="zh-CN" altLang="en-US" sz="1400" kern="100" dirty="0">
              <a:effectLst/>
              <a:latin typeface="Adobe 黑体 Std R" panose="020B0400000000000000" pitchFamily="34" charset="-122"/>
              <a:ea typeface="Adobe 黑体 Std R" panose="020B0400000000000000" pitchFamily="34" charset="-122"/>
            </a:endParaRPr>
          </a:p>
          <a:p>
            <a:pPr marL="0" marR="0" indent="330200" algn="l">
              <a:spcBef>
                <a:spcPts val="0"/>
              </a:spcBef>
              <a:spcAft>
                <a:spcPts val="0"/>
              </a:spcAft>
            </a:pPr>
            <a:r>
              <a:rPr lang="en-US" altLang="zh-CN" sz="1800" i="0" kern="0" spc="50" dirty="0">
                <a:solidFill>
                  <a:srgbClr val="000000"/>
                </a:solidFill>
                <a:effectLst/>
                <a:latin typeface="Adobe 黑体 Std R" panose="020B0400000000000000" pitchFamily="34" charset="-122"/>
                <a:ea typeface="Adobe 黑体 Std R" panose="020B0400000000000000" pitchFamily="34" charset="-122"/>
              </a:rPr>
              <a:t>(7)</a:t>
            </a:r>
            <a:r>
              <a:rPr lang="zh-CN" altLang="en-US" sz="1800" i="0" kern="0" spc="50" dirty="0">
                <a:solidFill>
                  <a:srgbClr val="000000"/>
                </a:solidFill>
                <a:effectLst/>
                <a:latin typeface="Adobe 黑体 Std R" panose="020B0400000000000000" pitchFamily="34" charset="-122"/>
                <a:ea typeface="Adobe 黑体 Std R" panose="020B0400000000000000" pitchFamily="34" charset="-122"/>
              </a:rPr>
              <a:t>将人脸图像输入训练好的人脸表情识别准确率最高的深度网络模型</a:t>
            </a:r>
            <a:r>
              <a:rPr lang="en-US" altLang="zh-CN" sz="1800" i="0" kern="0" spc="50" dirty="0">
                <a:solidFill>
                  <a:srgbClr val="000000"/>
                </a:solidFill>
                <a:effectLst/>
                <a:latin typeface="Adobe 黑体 Std R" panose="020B0400000000000000" pitchFamily="34" charset="-122"/>
                <a:ea typeface="Adobe 黑体 Std R" panose="020B0400000000000000" pitchFamily="34" charset="-122"/>
              </a:rPr>
              <a:t>(</a:t>
            </a:r>
            <a:r>
              <a:rPr lang="zh-CN" altLang="en-US" sz="1800" i="0" kern="0" spc="50" dirty="0">
                <a:solidFill>
                  <a:srgbClr val="000000"/>
                </a:solidFill>
                <a:effectLst/>
                <a:latin typeface="Adobe 黑体 Std R" panose="020B0400000000000000" pitchFamily="34" charset="-122"/>
                <a:ea typeface="Adobe 黑体 Std R" panose="020B0400000000000000" pitchFamily="34" charset="-122"/>
              </a:rPr>
              <a:t>见步骤</a:t>
            </a:r>
            <a:r>
              <a:rPr lang="en-US" altLang="zh-CN" sz="1800" i="0" kern="0" spc="50" dirty="0">
                <a:solidFill>
                  <a:srgbClr val="000000"/>
                </a:solidFill>
                <a:effectLst/>
                <a:latin typeface="Adobe 黑体 Std R" panose="020B0400000000000000" pitchFamily="34" charset="-122"/>
                <a:ea typeface="Adobe 黑体 Std R" panose="020B0400000000000000" pitchFamily="34" charset="-122"/>
              </a:rPr>
              <a:t>8)</a:t>
            </a:r>
            <a:r>
              <a:rPr lang="zh-CN" altLang="en-US" sz="1800" i="0" kern="0" spc="50" dirty="0">
                <a:solidFill>
                  <a:srgbClr val="000000"/>
                </a:solidFill>
                <a:effectLst/>
                <a:latin typeface="Adobe 黑体 Std R" panose="020B0400000000000000" pitchFamily="34" charset="-122"/>
                <a:ea typeface="Adobe 黑体 Std R" panose="020B0400000000000000" pitchFamily="34" charset="-122"/>
              </a:rPr>
              <a:t>。</a:t>
            </a:r>
            <a:endParaRPr lang="en-US" altLang="zh-CN" sz="1800" i="0" kern="0" spc="50" dirty="0">
              <a:solidFill>
                <a:srgbClr val="000000"/>
              </a:solidFill>
              <a:effectLst/>
              <a:latin typeface="Adobe 黑体 Std R" panose="020B0400000000000000" pitchFamily="34" charset="-122"/>
              <a:ea typeface="Adobe 黑体 Std R" panose="020B0400000000000000" pitchFamily="34" charset="-122"/>
            </a:endParaRPr>
          </a:p>
          <a:p>
            <a:pPr marL="0" marR="0" indent="330200" algn="l">
              <a:spcBef>
                <a:spcPts val="0"/>
              </a:spcBef>
              <a:spcAft>
                <a:spcPts val="0"/>
              </a:spcAft>
            </a:pPr>
            <a:r>
              <a:rPr lang="en-US" altLang="zh-CN" kern="0" spc="50" dirty="0">
                <a:solidFill>
                  <a:srgbClr val="000000"/>
                </a:solidFill>
                <a:latin typeface="Adobe 黑体 Std R" panose="020B0400000000000000" pitchFamily="34" charset="-122"/>
                <a:ea typeface="Adobe 黑体 Std R" panose="020B0400000000000000" pitchFamily="34" charset="-122"/>
              </a:rPr>
              <a:t>(8)</a:t>
            </a:r>
            <a:r>
              <a:rPr lang="zh-CN" altLang="en-US" kern="0" spc="50" dirty="0">
                <a:solidFill>
                  <a:srgbClr val="000000"/>
                </a:solidFill>
                <a:latin typeface="Adobe 黑体 Std R" panose="020B0400000000000000" pitchFamily="34" charset="-122"/>
                <a:ea typeface="Adobe 黑体 Std R" panose="020B0400000000000000" pitchFamily="34" charset="-122"/>
              </a:rPr>
              <a:t>神经网络模型输出对应的识别结果</a:t>
            </a:r>
            <a:r>
              <a:rPr lang="en-US" altLang="zh-CN" kern="0" spc="50" dirty="0">
                <a:solidFill>
                  <a:srgbClr val="000000"/>
                </a:solidFill>
                <a:latin typeface="Adobe 黑体 Std R" panose="020B0400000000000000" pitchFamily="34" charset="-122"/>
                <a:ea typeface="Adobe 黑体 Std R" panose="020B0400000000000000" pitchFamily="34" charset="-122"/>
              </a:rPr>
              <a:t>(</a:t>
            </a:r>
            <a:r>
              <a:rPr lang="zh-CN" altLang="en-US" kern="0" spc="50" dirty="0">
                <a:solidFill>
                  <a:srgbClr val="000000"/>
                </a:solidFill>
                <a:latin typeface="Adobe 黑体 Std R" panose="020B0400000000000000" pitchFamily="34" charset="-122"/>
                <a:ea typeface="Adobe 黑体 Std R" panose="020B0400000000000000" pitchFamily="34" charset="-122"/>
              </a:rPr>
              <a:t>见步骤</a:t>
            </a:r>
            <a:r>
              <a:rPr lang="en-US" altLang="zh-CN" kern="0" spc="50" dirty="0">
                <a:solidFill>
                  <a:srgbClr val="000000"/>
                </a:solidFill>
                <a:latin typeface="Adobe 黑体 Std R" panose="020B0400000000000000" pitchFamily="34" charset="-122"/>
                <a:ea typeface="Adobe 黑体 Std R" panose="020B0400000000000000" pitchFamily="34" charset="-122"/>
              </a:rPr>
              <a:t>9)</a:t>
            </a:r>
            <a:r>
              <a:rPr lang="zh-CN" altLang="en-US" kern="0" spc="50" dirty="0">
                <a:solidFill>
                  <a:srgbClr val="000000"/>
                </a:solidFill>
                <a:latin typeface="Adobe 黑体 Std R" panose="020B0400000000000000" pitchFamily="34" charset="-122"/>
                <a:ea typeface="Adobe 黑体 Std R" panose="020B0400000000000000" pitchFamily="34" charset="-122"/>
              </a:rPr>
              <a:t>。</a:t>
            </a:r>
            <a:endParaRPr lang="zh-CN" altLang="en-US" kern="0" spc="50" dirty="0">
              <a:solidFill>
                <a:srgbClr val="000000"/>
              </a:solidFill>
              <a:latin typeface="Adobe 黑体 Std R" panose="020B0400000000000000" pitchFamily="34" charset="-122"/>
              <a:ea typeface="Adobe 黑体 Std R" panose="020B0400000000000000" pitchFamily="34" charset="-122"/>
            </a:endParaRPr>
          </a:p>
        </p:txBody>
      </p:sp>
      <p:sp>
        <p:nvSpPr>
          <p:cNvPr id="8" name="文本框 7"/>
          <p:cNvSpPr txBox="1"/>
          <p:nvPr/>
        </p:nvSpPr>
        <p:spPr>
          <a:xfrm>
            <a:off x="916136" y="581341"/>
            <a:ext cx="6098018" cy="369332"/>
          </a:xfrm>
          <a:prstGeom prst="rect">
            <a:avLst/>
          </a:prstGeom>
          <a:noFill/>
        </p:spPr>
        <p:txBody>
          <a:bodyPr wrap="square">
            <a:spAutoFit/>
          </a:bodyPr>
          <a:lstStyle/>
          <a:p>
            <a:r>
              <a:rPr lang="zh-CN" altLang="en-US" dirty="0">
                <a:latin typeface="+mn-lt"/>
                <a:ea typeface="+mn-ea"/>
                <a:cs typeface="+mn-ea"/>
                <a:sym typeface="+mn-lt"/>
              </a:rPr>
              <a:t>表情识别系统总体流程</a:t>
            </a:r>
            <a:endParaRPr lang="zh-CN" altLang="en-US" dirty="0"/>
          </a:p>
        </p:txBody>
      </p:sp>
      <p:sp>
        <p:nvSpPr>
          <p:cNvPr id="99" name="矩形 259"/>
          <p:cNvSpPr>
            <a:spLocks noChangeArrowheads="1"/>
          </p:cNvSpPr>
          <p:nvPr/>
        </p:nvSpPr>
        <p:spPr bwMode="auto">
          <a:xfrm>
            <a:off x="10330399" y="5987106"/>
            <a:ext cx="877300"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None/>
            </a:pPr>
            <a:r>
              <a:rPr lang="zh-CN" altLang="en-US" sz="1800" dirty="0">
                <a:latin typeface="+mn-lt"/>
                <a:ea typeface="+mn-ea"/>
                <a:cs typeface="+mn-ea"/>
                <a:sym typeface="+mn-lt"/>
              </a:rPr>
              <a:t>第</a:t>
            </a:r>
            <a:r>
              <a:rPr lang="en-US" altLang="zh-CN" sz="1800" dirty="0">
                <a:latin typeface="+mn-lt"/>
                <a:ea typeface="+mn-ea"/>
                <a:cs typeface="+mn-ea"/>
                <a:sym typeface="+mn-lt"/>
              </a:rPr>
              <a:t>11</a:t>
            </a:r>
            <a:r>
              <a:rPr lang="zh-CN" altLang="en-US" sz="1800" dirty="0">
                <a:latin typeface="+mn-lt"/>
                <a:ea typeface="+mn-ea"/>
                <a:cs typeface="+mn-ea"/>
                <a:sym typeface="+mn-lt"/>
              </a:rPr>
              <a:t>页</a:t>
            </a:r>
            <a:endParaRPr lang="en-US" altLang="zh-CN" sz="1800" dirty="0">
              <a:latin typeface="+mn-lt"/>
              <a:ea typeface="+mn-ea"/>
              <a:cs typeface="+mn-ea"/>
              <a:sym typeface="+mn-lt"/>
            </a:endParaRPr>
          </a:p>
        </p:txBody>
      </p:sp>
    </p:spTree>
  </p:cSld>
  <p:clrMapOvr>
    <a:masterClrMapping/>
  </p:clrMapOvr>
  <p:transition advTm="37246"/>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4782" y="872038"/>
            <a:ext cx="3629564" cy="456129"/>
          </a:xfrm>
        </p:spPr>
        <p:txBody>
          <a:bodyPr/>
          <a:lstStyle/>
          <a:p>
            <a:pPr>
              <a:lnSpc>
                <a:spcPct val="120000"/>
              </a:lnSpc>
            </a:pPr>
            <a:r>
              <a:rPr lang="zh-CN" altLang="en-US" dirty="0">
                <a:latin typeface="+mn-lt"/>
                <a:ea typeface="+mn-ea"/>
                <a:cs typeface="+mn-ea"/>
                <a:sym typeface="+mn-lt"/>
              </a:rPr>
              <a:t>网络结构</a:t>
            </a:r>
            <a:endParaRPr lang="zh-CN" altLang="en-US" dirty="0">
              <a:latin typeface="+mn-lt"/>
              <a:ea typeface="+mn-ea"/>
              <a:cs typeface="+mn-ea"/>
              <a:sym typeface="+mn-lt"/>
            </a:endParaRPr>
          </a:p>
        </p:txBody>
      </p:sp>
      <p:sp>
        <p:nvSpPr>
          <p:cNvPr id="3" name="文本框 2"/>
          <p:cNvSpPr txBox="1"/>
          <p:nvPr/>
        </p:nvSpPr>
        <p:spPr>
          <a:xfrm>
            <a:off x="8494395" y="1466215"/>
            <a:ext cx="3158490" cy="3415030"/>
          </a:xfrm>
          <a:prstGeom prst="rect">
            <a:avLst/>
          </a:prstGeom>
          <a:noFill/>
        </p:spPr>
        <p:txBody>
          <a:bodyPr wrap="square" rtlCol="0">
            <a:spAutoFit/>
          </a:bodyPr>
          <a:lstStyle/>
          <a:p>
            <a:pPr indent="330200" fontAlgn="auto" latinLnBrk="1">
              <a:lnSpc>
                <a:spcPct val="150000"/>
              </a:lnSpc>
            </a:pPr>
            <a:r>
              <a:rPr lang="zh-CN" altLang="en-US" b="1" dirty="0">
                <a:latin typeface="Adobe 黑体 Std R" panose="020B0400000000000000" pitchFamily="34" charset="-122"/>
                <a:ea typeface="Adobe 黑体 Std R" panose="020B0400000000000000" pitchFamily="34" charset="-122"/>
                <a:cs typeface="+mn-ea"/>
              </a:rPr>
              <a:t>全局多尺度网络和局部注意力特征的交叉融合Transformer 网络。设计了一个基于Transformer的交叉融合范式，能够有效地协作多尺度全局特征和局部特征，以最大限度地适当关注显著的面部区域。</a:t>
            </a:r>
            <a:endParaRPr lang="zh-CN" altLang="en-US" kern="100" dirty="0">
              <a:latin typeface="Adobe 黑体 Std R" panose="020B0400000000000000" pitchFamily="34" charset="-122"/>
              <a:ea typeface="Adobe 黑体 Std R" panose="020B0400000000000000" pitchFamily="34" charset="-122"/>
            </a:endParaRPr>
          </a:p>
        </p:txBody>
      </p:sp>
      <p:sp>
        <p:nvSpPr>
          <p:cNvPr id="99" name="矩形 259"/>
          <p:cNvSpPr>
            <a:spLocks noChangeArrowheads="1"/>
          </p:cNvSpPr>
          <p:nvPr/>
        </p:nvSpPr>
        <p:spPr bwMode="auto">
          <a:xfrm>
            <a:off x="10330399" y="5987106"/>
            <a:ext cx="877300"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None/>
            </a:pPr>
            <a:r>
              <a:rPr lang="zh-CN" altLang="en-US" sz="1800" dirty="0">
                <a:latin typeface="+mn-lt"/>
                <a:ea typeface="+mn-ea"/>
                <a:cs typeface="+mn-ea"/>
                <a:sym typeface="+mn-lt"/>
              </a:rPr>
              <a:t>第</a:t>
            </a:r>
            <a:r>
              <a:rPr lang="en-US" altLang="zh-CN" sz="1800" dirty="0">
                <a:latin typeface="+mn-lt"/>
                <a:ea typeface="+mn-ea"/>
                <a:cs typeface="+mn-ea"/>
                <a:sym typeface="+mn-lt"/>
              </a:rPr>
              <a:t>12</a:t>
            </a:r>
            <a:r>
              <a:rPr lang="zh-CN" altLang="en-US" sz="1800" dirty="0">
                <a:latin typeface="+mn-lt"/>
                <a:ea typeface="+mn-ea"/>
                <a:cs typeface="+mn-ea"/>
                <a:sym typeface="+mn-lt"/>
              </a:rPr>
              <a:t>页</a:t>
            </a:r>
            <a:endParaRPr lang="en-US" altLang="zh-CN" sz="1800" dirty="0">
              <a:latin typeface="+mn-lt"/>
              <a:ea typeface="+mn-ea"/>
              <a:cs typeface="+mn-ea"/>
              <a:sym typeface="+mn-lt"/>
            </a:endParaRPr>
          </a:p>
        </p:txBody>
      </p:sp>
      <p:sp>
        <p:nvSpPr>
          <p:cNvPr id="5" name="文本框 4"/>
          <p:cNvSpPr txBox="1"/>
          <p:nvPr/>
        </p:nvSpPr>
        <p:spPr>
          <a:xfrm>
            <a:off x="746125" y="5254625"/>
            <a:ext cx="6262370" cy="368300"/>
          </a:xfrm>
          <a:prstGeom prst="rect">
            <a:avLst/>
          </a:prstGeom>
          <a:noFill/>
        </p:spPr>
        <p:txBody>
          <a:bodyPr wrap="square">
            <a:spAutoFit/>
          </a:bodyPr>
          <a:p>
            <a:pPr marL="0" marR="0" algn="ctr">
              <a:spcBef>
                <a:spcPts val="0"/>
              </a:spcBef>
              <a:spcAft>
                <a:spcPts val="0"/>
              </a:spcAft>
            </a:pPr>
            <a:r>
              <a:rPr lang="zh-CN" altLang="en-US" kern="0" spc="50" dirty="0">
                <a:solidFill>
                  <a:srgbClr val="000000"/>
                </a:solidFill>
                <a:latin typeface="Adobe 黑体 Std R" panose="020B0400000000000000" pitchFamily="34" charset="-122"/>
                <a:ea typeface="Adobe 黑体 Std R" panose="020B0400000000000000" pitchFamily="34" charset="-122"/>
              </a:rPr>
              <a:t>图</a:t>
            </a:r>
            <a:r>
              <a:rPr lang="en-US" altLang="zh-CN" kern="0" spc="50" dirty="0">
                <a:solidFill>
                  <a:srgbClr val="000000"/>
                </a:solidFill>
                <a:latin typeface="Adobe 黑体 Std R" panose="020B0400000000000000" pitchFamily="34" charset="-122"/>
                <a:ea typeface="Adobe 黑体 Std R" panose="020B0400000000000000" pitchFamily="34" charset="-122"/>
              </a:rPr>
              <a:t>4 </a:t>
            </a:r>
            <a:r>
              <a:rPr lang="zh-CN" altLang="en-US" kern="0" spc="50" dirty="0">
                <a:solidFill>
                  <a:srgbClr val="000000"/>
                </a:solidFill>
                <a:latin typeface="Adobe 黑体 Std R" panose="020B0400000000000000" pitchFamily="34" charset="-122"/>
                <a:ea typeface="Adobe 黑体 Std R" panose="020B0400000000000000" pitchFamily="34" charset="-122"/>
              </a:rPr>
              <a:t>神经网络总体流程</a:t>
            </a:r>
            <a:endParaRPr lang="zh-CN" altLang="en-US" kern="0" spc="50" dirty="0">
              <a:solidFill>
                <a:srgbClr val="000000"/>
              </a:solidFill>
              <a:latin typeface="Adobe 黑体 Std R" panose="020B0400000000000000" pitchFamily="34" charset="-122"/>
              <a:ea typeface="Adobe 黑体 Std R" panose="020B0400000000000000" pitchFamily="34" charset="-122"/>
            </a:endParaRPr>
          </a:p>
        </p:txBody>
      </p:sp>
      <p:graphicFrame>
        <p:nvGraphicFramePr>
          <p:cNvPr id="115" name="对象 114"/>
          <p:cNvGraphicFramePr/>
          <p:nvPr/>
        </p:nvGraphicFramePr>
        <p:xfrm>
          <a:off x="694690" y="1562735"/>
          <a:ext cx="7664450" cy="3415030"/>
        </p:xfrm>
        <a:graphic>
          <a:graphicData uri="http://schemas.openxmlformats.org/presentationml/2006/ole">
            <mc:AlternateContent xmlns:mc="http://schemas.openxmlformats.org/markup-compatibility/2006">
              <mc:Choice xmlns:v="urn:schemas-microsoft-com:vml" Requires="v">
                <p:oleObj spid="_x0000_s116" name="" r:id="rId1" imgW="5413375" imgH="2242185" progId="Visio.Drawing.15">
                  <p:embed/>
                </p:oleObj>
              </mc:Choice>
              <mc:Fallback>
                <p:oleObj name="" r:id="rId1" imgW="5413375" imgH="2242185" progId="Visio.Drawing.15">
                  <p:embed/>
                  <p:pic>
                    <p:nvPicPr>
                      <p:cNvPr id="0" name="图片 115"/>
                      <p:cNvPicPr/>
                      <p:nvPr/>
                    </p:nvPicPr>
                    <p:blipFill>
                      <a:blip r:embed="rId2"/>
                      <a:stretch>
                        <a:fillRect/>
                      </a:stretch>
                    </p:blipFill>
                    <p:spPr>
                      <a:xfrm>
                        <a:off x="694690" y="1562735"/>
                        <a:ext cx="7664450" cy="3415030"/>
                      </a:xfrm>
                      <a:prstGeom prst="rect">
                        <a:avLst/>
                      </a:prstGeom>
                    </p:spPr>
                  </p:pic>
                </p:oleObj>
              </mc:Fallback>
            </mc:AlternateContent>
          </a:graphicData>
        </a:graphic>
      </p:graphicFrame>
    </p:spTree>
  </p:cSld>
  <p:clrMapOvr>
    <a:masterClrMapping/>
  </p:clrMapOvr>
  <p:transition advTm="27495"/>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3052" y="820675"/>
            <a:ext cx="4023264" cy="456129"/>
          </a:xfrm>
        </p:spPr>
        <p:txBody>
          <a:bodyPr/>
          <a:lstStyle/>
          <a:p>
            <a:pPr>
              <a:lnSpc>
                <a:spcPct val="120000"/>
              </a:lnSpc>
            </a:pPr>
            <a:r>
              <a:rPr lang="zh-CN" altLang="en-US" sz="2400" dirty="0">
                <a:latin typeface="+mn-lt"/>
                <a:ea typeface="+mn-ea"/>
                <a:cs typeface="+mn-ea"/>
                <a:sym typeface="+mn-lt"/>
              </a:rPr>
              <a:t>特征提取算法</a:t>
            </a:r>
            <a:endParaRPr lang="zh-CN" altLang="en-US" sz="2400" dirty="0">
              <a:latin typeface="+mn-lt"/>
              <a:ea typeface="+mn-ea"/>
              <a:cs typeface="+mn-ea"/>
              <a:sym typeface="+mn-lt"/>
            </a:endParaRPr>
          </a:p>
        </p:txBody>
      </p:sp>
      <p:sp>
        <p:nvSpPr>
          <p:cNvPr id="4" name="文本框 3"/>
          <p:cNvSpPr txBox="1"/>
          <p:nvPr/>
        </p:nvSpPr>
        <p:spPr>
          <a:xfrm>
            <a:off x="8014649" y="1425195"/>
            <a:ext cx="3348763" cy="1476375"/>
          </a:xfrm>
          <a:prstGeom prst="rect">
            <a:avLst/>
          </a:prstGeom>
          <a:noFill/>
        </p:spPr>
        <p:txBody>
          <a:bodyPr wrap="square" rtlCol="0">
            <a:spAutoFit/>
          </a:bodyPr>
          <a:lstStyle/>
          <a:p>
            <a:r>
              <a:rPr lang="zh-CN" altLang="en-US" b="1" dirty="0">
                <a:solidFill>
                  <a:srgbClr val="FF0000"/>
                </a:solidFill>
                <a:latin typeface="Adobe 黑体 Std R" panose="020B0400000000000000" pitchFamily="34" charset="-122"/>
                <a:ea typeface="Adobe 黑体 Std R" panose="020B0400000000000000" pitchFamily="34" charset="-122"/>
              </a:rPr>
              <a:t>改进点</a:t>
            </a:r>
            <a:r>
              <a:rPr lang="zh-CN" altLang="en-US" dirty="0">
                <a:latin typeface="Adobe 黑体 Std R" panose="020B0400000000000000" pitchFamily="34" charset="-122"/>
                <a:ea typeface="Adobe 黑体 Std R" panose="020B0400000000000000" pitchFamily="34" charset="-122"/>
              </a:rPr>
              <a:t>：</a:t>
            </a:r>
            <a:r>
              <a:rPr lang="zh-CN" altLang="en-US" b="1" dirty="0">
                <a:latin typeface="Adobe 黑体 Std R" panose="020B0400000000000000" pitchFamily="34" charset="-122"/>
                <a:ea typeface="Adobe 黑体 Std R" panose="020B0400000000000000" pitchFamily="34" charset="-122"/>
                <a:cs typeface="+mn-ea"/>
              </a:rPr>
              <a:t>在骨干网络Resnet18的中使用多尺度模块提取全局特征，同时使用</a:t>
            </a:r>
            <a:r>
              <a:rPr lang="zh-CN" altLang="en-US" b="1" i="0" dirty="0">
                <a:latin typeface="Adobe 黑体 Std R" panose="020B0400000000000000" pitchFamily="34" charset="-122"/>
                <a:ea typeface="Adobe 黑体 Std R" panose="020B0400000000000000" pitchFamily="34" charset="-122"/>
                <a:cs typeface="+mn-ea"/>
              </a:rPr>
              <a:t>使用卷积块注意模块 (CBAM) 作为我们的局部注意力网络。</a:t>
            </a:r>
            <a:endParaRPr lang="zh-CN" altLang="en-US" b="1" dirty="0">
              <a:latin typeface="Adobe 黑体 Std R" panose="020B0400000000000000" pitchFamily="34" charset="-122"/>
              <a:ea typeface="Adobe 黑体 Std R" panose="020B0400000000000000" pitchFamily="34" charset="-122"/>
              <a:cs typeface="+mn-ea"/>
            </a:endParaRPr>
          </a:p>
        </p:txBody>
      </p:sp>
      <p:sp>
        <p:nvSpPr>
          <p:cNvPr id="6" name="文本框 5"/>
          <p:cNvSpPr txBox="1"/>
          <p:nvPr/>
        </p:nvSpPr>
        <p:spPr>
          <a:xfrm>
            <a:off x="1304290" y="5269230"/>
            <a:ext cx="6249670" cy="922020"/>
          </a:xfrm>
          <a:prstGeom prst="rect">
            <a:avLst/>
          </a:prstGeom>
          <a:noFill/>
        </p:spPr>
        <p:txBody>
          <a:bodyPr wrap="square" rtlCol="0">
            <a:spAutoFit/>
          </a:bodyPr>
          <a:lstStyle/>
          <a:p>
            <a:pPr indent="457200" algn="l" fontAlgn="auto">
              <a:lnSpc>
                <a:spcPct val="100000"/>
              </a:lnSpc>
              <a:extLst>
                <a:ext uri="{35155182-B16C-46BC-9424-99874614C6A1}">
                  <wpsdc:indentchars xmlns:wpsdc="http://www.wps.cn/officeDocument/2017/drawingmlCustomData" val="200" checksum="59296752"/>
                </a:ext>
              </a:extLst>
            </a:pPr>
            <a:r>
              <a:rPr lang="zh-CN" altLang="en-US" dirty="0">
                <a:latin typeface="Adobe 黑体 Std R" panose="020B0400000000000000" pitchFamily="34" charset="-122"/>
                <a:ea typeface="Adobe 黑体 Std R" panose="020B0400000000000000" pitchFamily="34" charset="-122"/>
              </a:rPr>
              <a:t>不同于之前网络结构利用不同分辨率的特征来提高多尺度能力。我们提出的多尺度方法可以在更细粒度级别上表示多尺度特征，并增加每个网络的感受野。</a:t>
            </a:r>
            <a:endParaRPr lang="zh-CN" altLang="en-US" dirty="0">
              <a:latin typeface="Adobe 黑体 Std R" panose="020B0400000000000000" pitchFamily="34" charset="-122"/>
              <a:ea typeface="Adobe 黑体 Std R" panose="020B0400000000000000" pitchFamily="34" charset="-122"/>
            </a:endParaRPr>
          </a:p>
        </p:txBody>
      </p:sp>
      <p:sp>
        <p:nvSpPr>
          <p:cNvPr id="99" name="矩形 259"/>
          <p:cNvSpPr>
            <a:spLocks noChangeArrowheads="1"/>
          </p:cNvSpPr>
          <p:nvPr/>
        </p:nvSpPr>
        <p:spPr bwMode="auto">
          <a:xfrm>
            <a:off x="10275154" y="5931861"/>
            <a:ext cx="877300"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None/>
            </a:pPr>
            <a:r>
              <a:rPr lang="zh-CN" altLang="en-US" sz="1800" dirty="0">
                <a:latin typeface="+mn-lt"/>
                <a:ea typeface="+mn-ea"/>
                <a:cs typeface="+mn-ea"/>
                <a:sym typeface="+mn-lt"/>
              </a:rPr>
              <a:t>第</a:t>
            </a:r>
            <a:r>
              <a:rPr lang="en-US" altLang="zh-CN" sz="1800" dirty="0">
                <a:latin typeface="+mn-lt"/>
                <a:ea typeface="+mn-ea"/>
                <a:cs typeface="+mn-ea"/>
                <a:sym typeface="+mn-lt"/>
              </a:rPr>
              <a:t>13</a:t>
            </a:r>
            <a:r>
              <a:rPr lang="zh-CN" altLang="en-US" sz="1800" dirty="0">
                <a:latin typeface="+mn-lt"/>
                <a:ea typeface="+mn-ea"/>
                <a:cs typeface="+mn-ea"/>
                <a:sym typeface="+mn-lt"/>
              </a:rPr>
              <a:t>页</a:t>
            </a:r>
            <a:endParaRPr lang="en-US" altLang="zh-CN" sz="1800" dirty="0">
              <a:latin typeface="+mn-lt"/>
              <a:ea typeface="+mn-ea"/>
              <a:cs typeface="+mn-ea"/>
              <a:sym typeface="+mn-lt"/>
            </a:endParaRPr>
          </a:p>
        </p:txBody>
      </p:sp>
      <p:sp>
        <p:nvSpPr>
          <p:cNvPr id="5" name="文本框 4"/>
          <p:cNvSpPr txBox="1"/>
          <p:nvPr/>
        </p:nvSpPr>
        <p:spPr>
          <a:xfrm>
            <a:off x="1557524" y="4820269"/>
            <a:ext cx="6098018" cy="368300"/>
          </a:xfrm>
          <a:prstGeom prst="rect">
            <a:avLst/>
          </a:prstGeom>
          <a:noFill/>
        </p:spPr>
        <p:txBody>
          <a:bodyPr wrap="square">
            <a:spAutoFit/>
          </a:bodyPr>
          <a:lstStyle/>
          <a:p>
            <a:pPr marL="0" marR="0" algn="ctr">
              <a:spcBef>
                <a:spcPts val="0"/>
              </a:spcBef>
              <a:spcAft>
                <a:spcPts val="0"/>
              </a:spcAft>
            </a:pPr>
            <a:r>
              <a:rPr lang="zh-CN" altLang="en-US" kern="0" spc="50" dirty="0">
                <a:solidFill>
                  <a:srgbClr val="000000"/>
                </a:solidFill>
                <a:latin typeface="Adobe 黑体 Std R" panose="020B0400000000000000" pitchFamily="34" charset="-122"/>
                <a:ea typeface="Adobe 黑体 Std R" panose="020B0400000000000000" pitchFamily="34" charset="-122"/>
              </a:rPr>
              <a:t>图</a:t>
            </a:r>
            <a:r>
              <a:rPr lang="en-US" altLang="zh-CN" kern="0" spc="50" dirty="0">
                <a:solidFill>
                  <a:srgbClr val="000000"/>
                </a:solidFill>
                <a:latin typeface="Adobe 黑体 Std R" panose="020B0400000000000000" pitchFamily="34" charset="-122"/>
                <a:ea typeface="Adobe 黑体 Std R" panose="020B0400000000000000" pitchFamily="34" charset="-122"/>
              </a:rPr>
              <a:t>5 </a:t>
            </a:r>
            <a:r>
              <a:rPr lang="zh-CN" altLang="en-US" kern="0" spc="50" dirty="0">
                <a:solidFill>
                  <a:srgbClr val="000000"/>
                </a:solidFill>
                <a:latin typeface="Adobe 黑体 Std R" panose="020B0400000000000000" pitchFamily="34" charset="-122"/>
                <a:ea typeface="Adobe 黑体 Std R" panose="020B0400000000000000" pitchFamily="34" charset="-122"/>
              </a:rPr>
              <a:t>多尺度模块与局部注意力</a:t>
            </a:r>
            <a:r>
              <a:rPr lang="zh-CN" altLang="en-US" kern="0" spc="50" dirty="0">
                <a:solidFill>
                  <a:srgbClr val="000000"/>
                </a:solidFill>
                <a:latin typeface="Adobe 黑体 Std R" panose="020B0400000000000000" pitchFamily="34" charset="-122"/>
                <a:ea typeface="Adobe 黑体 Std R" panose="020B0400000000000000" pitchFamily="34" charset="-122"/>
              </a:rPr>
              <a:t>模块</a:t>
            </a:r>
            <a:endParaRPr lang="zh-CN" altLang="en-US" kern="0" spc="50" dirty="0">
              <a:solidFill>
                <a:srgbClr val="000000"/>
              </a:solidFill>
              <a:latin typeface="Adobe 黑体 Std R" panose="020B0400000000000000" pitchFamily="34" charset="-122"/>
              <a:ea typeface="Adobe 黑体 Std R" panose="020B0400000000000000" pitchFamily="34" charset="-122"/>
            </a:endParaRPr>
          </a:p>
        </p:txBody>
      </p:sp>
      <p:graphicFrame>
        <p:nvGraphicFramePr>
          <p:cNvPr id="12" name="对象 11"/>
          <p:cNvGraphicFramePr/>
          <p:nvPr/>
        </p:nvGraphicFramePr>
        <p:xfrm>
          <a:off x="5590540" y="1316355"/>
          <a:ext cx="2026920" cy="3365500"/>
        </p:xfrm>
        <a:graphic>
          <a:graphicData uri="http://schemas.openxmlformats.org/presentationml/2006/ole">
            <mc:AlternateContent xmlns:mc="http://schemas.openxmlformats.org/markup-compatibility/2006">
              <mc:Choice xmlns:v="urn:schemas-microsoft-com:vml" Requires="v">
                <p:oleObj spid="_x0000_s13" name="" r:id="rId1" imgW="1989455" imgH="4095115" progId="Visio.Drawing.15">
                  <p:embed/>
                </p:oleObj>
              </mc:Choice>
              <mc:Fallback>
                <p:oleObj name="" r:id="rId1" imgW="1989455" imgH="4095115" progId="Visio.Drawing.15">
                  <p:embed/>
                  <p:pic>
                    <p:nvPicPr>
                      <p:cNvPr id="0" name="图片 12"/>
                      <p:cNvPicPr/>
                      <p:nvPr/>
                    </p:nvPicPr>
                    <p:blipFill>
                      <a:blip r:embed="rId2"/>
                      <a:stretch>
                        <a:fillRect/>
                      </a:stretch>
                    </p:blipFill>
                    <p:spPr>
                      <a:xfrm>
                        <a:off x="5590540" y="1316355"/>
                        <a:ext cx="2026920" cy="3365500"/>
                      </a:xfrm>
                      <a:prstGeom prst="rect">
                        <a:avLst/>
                      </a:prstGeom>
                    </p:spPr>
                  </p:pic>
                </p:oleObj>
              </mc:Fallback>
            </mc:AlternateContent>
          </a:graphicData>
        </a:graphic>
      </p:graphicFrame>
      <p:sp>
        <p:nvSpPr>
          <p:cNvPr id="14" name="圆角矩形 13"/>
          <p:cNvSpPr/>
          <p:nvPr/>
        </p:nvSpPr>
        <p:spPr>
          <a:xfrm>
            <a:off x="7368540" y="1756410"/>
            <a:ext cx="585470" cy="21971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900"/>
              <a:t>下采样</a:t>
            </a:r>
            <a:endParaRPr lang="zh-CN" altLang="en-US" sz="900"/>
          </a:p>
        </p:txBody>
      </p:sp>
      <p:graphicFrame>
        <p:nvGraphicFramePr>
          <p:cNvPr id="10" name="对象 9"/>
          <p:cNvGraphicFramePr/>
          <p:nvPr/>
        </p:nvGraphicFramePr>
        <p:xfrm>
          <a:off x="1202690" y="1276985"/>
          <a:ext cx="3673475" cy="3356610"/>
        </p:xfrm>
        <a:graphic>
          <a:graphicData uri="http://schemas.openxmlformats.org/presentationml/2006/ole">
            <mc:AlternateContent xmlns:mc="http://schemas.openxmlformats.org/markup-compatibility/2006">
              <mc:Choice xmlns:v="urn:schemas-microsoft-com:vml" Requires="v">
                <p:oleObj spid="_x0000_s11" name="" r:id="rId3" imgW="3613785" imgH="4956175" progId="Visio.Drawing.15">
                  <p:embed/>
                </p:oleObj>
              </mc:Choice>
              <mc:Fallback>
                <p:oleObj name="" r:id="rId3" imgW="3613785" imgH="4956175" progId="Visio.Drawing.15">
                  <p:embed/>
                  <p:pic>
                    <p:nvPicPr>
                      <p:cNvPr id="0" name="图片 10"/>
                      <p:cNvPicPr/>
                      <p:nvPr/>
                    </p:nvPicPr>
                    <p:blipFill>
                      <a:blip r:embed="rId4"/>
                      <a:stretch>
                        <a:fillRect/>
                      </a:stretch>
                    </p:blipFill>
                    <p:spPr>
                      <a:xfrm>
                        <a:off x="1202690" y="1276985"/>
                        <a:ext cx="3673475" cy="3356610"/>
                      </a:xfrm>
                      <a:prstGeom prst="rect">
                        <a:avLst/>
                      </a:prstGeom>
                    </p:spPr>
                  </p:pic>
                </p:oleObj>
              </mc:Fallback>
            </mc:AlternateContent>
          </a:graphicData>
        </a:graphic>
      </p:graphicFrame>
    </p:spTree>
  </p:cSld>
  <p:clrMapOvr>
    <a:masterClrMapping/>
  </p:clrMapOvr>
  <p:transition advTm="88456"/>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latin typeface="+mn-lt"/>
                <a:ea typeface="+mn-ea"/>
                <a:cs typeface="+mn-ea"/>
                <a:sym typeface="+mn-lt"/>
              </a:rPr>
              <a:t>目标特征融合算法</a:t>
            </a:r>
            <a:endParaRPr lang="zh-CN" altLang="en-US" dirty="0">
              <a:latin typeface="+mn-lt"/>
              <a:ea typeface="+mn-ea"/>
              <a:cs typeface="+mn-ea"/>
            </a:endParaRPr>
          </a:p>
        </p:txBody>
      </p:sp>
      <p:sp>
        <p:nvSpPr>
          <p:cNvPr id="4" name="矩形 3"/>
          <p:cNvSpPr/>
          <p:nvPr/>
        </p:nvSpPr>
        <p:spPr>
          <a:xfrm>
            <a:off x="7824486" y="1842864"/>
            <a:ext cx="3113590" cy="3170555"/>
          </a:xfrm>
          <a:prstGeom prst="rect">
            <a:avLst/>
          </a:prstGeom>
        </p:spPr>
        <p:txBody>
          <a:bodyPr wrap="square">
            <a:spAutoFit/>
          </a:bodyPr>
          <a:lstStyle/>
          <a:p>
            <a:pPr indent="0" algn="just" fontAlgn="auto" latinLnBrk="1">
              <a:lnSpc>
                <a:spcPct val="120000"/>
              </a:lnSpc>
              <a:spcAft>
                <a:spcPts val="700"/>
              </a:spcAft>
              <a:extLst>
                <a:ext uri="{35155182-B16C-46BC-9424-99874614C6A1}">
                  <wpsdc:indentchars xmlns:wpsdc="http://www.wps.cn/officeDocument/2017/drawingmlCustomData" val="0" checksum="779244985"/>
                </a:ext>
              </a:extLst>
            </a:pPr>
            <a:r>
              <a:rPr lang="zh-CN" altLang="en-US" b="1" dirty="0">
                <a:solidFill>
                  <a:srgbClr val="FF0000"/>
                </a:solidFill>
                <a:latin typeface="Adobe 黑体 Std R" panose="020B0400000000000000" pitchFamily="34" charset="-122"/>
                <a:ea typeface="Adobe 黑体 Std R" panose="020B0400000000000000" pitchFamily="34" charset="-122"/>
                <a:cs typeface="+mn-ea"/>
              </a:rPr>
              <a:t>改进点</a:t>
            </a:r>
            <a:r>
              <a:rPr lang="zh-CN" altLang="en-US" b="1" dirty="0">
                <a:latin typeface="Adobe 黑体 Std R" panose="020B0400000000000000" pitchFamily="34" charset="-122"/>
                <a:ea typeface="Adobe 黑体 Std R" panose="020B0400000000000000" pitchFamily="34" charset="-122"/>
                <a:cs typeface="+mn-ea"/>
              </a:rPr>
              <a:t> ： 在</a:t>
            </a:r>
            <a:r>
              <a:rPr lang="en-US" altLang="zh-CN" b="1" dirty="0">
                <a:latin typeface="Adobe 黑体 Std R" panose="020B0400000000000000" pitchFamily="34" charset="-122"/>
                <a:ea typeface="Adobe 黑体 Std R" panose="020B0400000000000000" pitchFamily="34" charset="-122"/>
                <a:cs typeface="+mn-ea"/>
              </a:rPr>
              <a:t>VIT</a:t>
            </a:r>
            <a:r>
              <a:rPr lang="zh-CN" altLang="en-US" b="1" dirty="0">
                <a:latin typeface="Adobe 黑体 Std R" panose="020B0400000000000000" pitchFamily="34" charset="-122"/>
                <a:ea typeface="Adobe 黑体 Std R" panose="020B0400000000000000" pitchFamily="34" charset="-122"/>
                <a:cs typeface="+mn-ea"/>
              </a:rPr>
              <a:t>中使用</a:t>
            </a:r>
            <a:r>
              <a:rPr lang="en-US" altLang="zh-CN" b="1" dirty="0">
                <a:latin typeface="Adobe 黑体 Std R" panose="020B0400000000000000" pitchFamily="34" charset="-122"/>
                <a:ea typeface="Adobe 黑体 Std R" panose="020B0400000000000000" pitchFamily="34" charset="-122"/>
                <a:cs typeface="+mn-ea"/>
              </a:rPr>
              <a:t>Cross-Fusion</a:t>
            </a:r>
            <a:r>
              <a:rPr lang="zh-CN" altLang="en-US" b="1" dirty="0">
                <a:latin typeface="Adobe 黑体 Std R" panose="020B0400000000000000" pitchFamily="34" charset="-122"/>
                <a:ea typeface="Adobe 黑体 Std R" panose="020B0400000000000000" pitchFamily="34" charset="-122"/>
                <a:cs typeface="+mn-ea"/>
              </a:rPr>
              <a:t>。</a:t>
            </a:r>
            <a:endParaRPr lang="en-US" altLang="zh-CN" b="1" dirty="0">
              <a:latin typeface="Adobe 黑体 Std R" panose="020B0400000000000000" pitchFamily="34" charset="-122"/>
              <a:ea typeface="Adobe 黑体 Std R" panose="020B0400000000000000" pitchFamily="34" charset="-122"/>
              <a:cs typeface="+mn-ea"/>
            </a:endParaRPr>
          </a:p>
          <a:p>
            <a:pPr indent="457200" algn="just" fontAlgn="auto" latinLnBrk="1">
              <a:lnSpc>
                <a:spcPct val="120000"/>
              </a:lnSpc>
              <a:spcAft>
                <a:spcPts val="700"/>
              </a:spcAft>
              <a:extLst>
                <a:ext uri="{35155182-B16C-46BC-9424-99874614C6A1}">
                  <wpsdc:indentchars xmlns:wpsdc="http://www.wps.cn/officeDocument/2017/drawingmlCustomData" val="200" checksum="59296752"/>
                </a:ext>
              </a:extLst>
            </a:pPr>
            <a:r>
              <a:rPr lang="zh-CN" altLang="en-US" b="1" dirty="0">
                <a:latin typeface="Adobe 黑体 Std R" panose="020B0400000000000000" pitchFamily="34" charset="-122"/>
                <a:ea typeface="Adobe 黑体 Std R" panose="020B0400000000000000" pitchFamily="34" charset="-122"/>
                <a:cs typeface="+mn-ea"/>
              </a:rPr>
              <a:t>设计了一个由</a:t>
            </a:r>
            <a:r>
              <a:rPr lang="zh-CN" b="1" dirty="0">
                <a:latin typeface="Adobe 黑体 Std R" panose="020B0400000000000000" pitchFamily="34" charset="-122"/>
                <a:ea typeface="Adobe 黑体 Std R" panose="020B0400000000000000" pitchFamily="34" charset="-122"/>
                <a:cs typeface="+mn-ea"/>
              </a:rPr>
              <a:t>全局多尺度特征和局部特征</a:t>
            </a:r>
            <a:r>
              <a:rPr altLang="zh-CN" b="1" dirty="0" err="1">
                <a:latin typeface="Adobe 黑体 Std R" panose="020B0400000000000000" pitchFamily="34" charset="-122"/>
                <a:ea typeface="Adobe 黑体 Std R" panose="020B0400000000000000" pitchFamily="34" charset="-122"/>
                <a:cs typeface="+mn-ea"/>
              </a:rPr>
              <a:t>流组成的双流网络。我们交换两个流的关键矩阵</a:t>
            </a:r>
            <a:r>
              <a:rPr lang="zh-CN" b="1" dirty="0">
                <a:latin typeface="Adobe 黑体 Std R" panose="020B0400000000000000" pitchFamily="34" charset="-122"/>
                <a:ea typeface="Adobe 黑体 Std R" panose="020B0400000000000000" pitchFamily="34" charset="-122"/>
                <a:cs typeface="+mn-ea"/>
              </a:rPr>
              <a:t>，同时</a:t>
            </a:r>
            <a:r>
              <a:rPr lang="zh-CN" altLang="zh-CN" b="1" dirty="0">
                <a:latin typeface="Adobe 黑体 Std R" panose="020B0400000000000000" pitchFamily="34" charset="-122"/>
                <a:ea typeface="Adobe 黑体 Std R" panose="020B0400000000000000" pitchFamily="34" charset="-122"/>
                <a:cs typeface="+mn-ea"/>
                <a:sym typeface="+mn-ea"/>
              </a:rPr>
              <a:t>在</a:t>
            </a:r>
            <a:r>
              <a:rPr lang="en-US" altLang="zh-CN" b="1" dirty="0" err="1">
                <a:latin typeface="Adobe 黑体 Std R" panose="020B0400000000000000" pitchFamily="34" charset="-122"/>
                <a:ea typeface="Adobe 黑体 Std R" panose="020B0400000000000000" pitchFamily="34" charset="-122"/>
                <a:cs typeface="+mn-ea"/>
                <a:sym typeface="+mn-ea"/>
              </a:rPr>
              <a:t>Transformer</a:t>
            </a:r>
            <a:r>
              <a:rPr lang="zh-CN" altLang="zh-CN" b="1" dirty="0">
                <a:latin typeface="Adobe 黑体 Std R" panose="020B0400000000000000" pitchFamily="34" charset="-122"/>
                <a:ea typeface="Adobe 黑体 Std R" panose="020B0400000000000000" pitchFamily="34" charset="-122"/>
                <a:cs typeface="+mn-ea"/>
                <a:sym typeface="+mn-ea"/>
              </a:rPr>
              <a:t>的自注意力改为交叉融合注意力</a:t>
            </a:r>
            <a:r>
              <a:rPr altLang="zh-CN" b="1" dirty="0">
                <a:latin typeface="Adobe 黑体 Std R" panose="020B0400000000000000" pitchFamily="34" charset="-122"/>
                <a:ea typeface="Adobe 黑体 Std R" panose="020B0400000000000000" pitchFamily="34" charset="-122"/>
                <a:cs typeface="+mn-ea"/>
              </a:rPr>
              <a:t>，创建交叉融合操作以促进特征协作</a:t>
            </a:r>
            <a:r>
              <a:rPr lang="zh-CN" altLang="zh-CN" b="1" dirty="0">
                <a:latin typeface="Adobe 黑体 Std R" panose="020B0400000000000000" pitchFamily="34" charset="-122"/>
                <a:ea typeface="Adobe 黑体 Std R" panose="020B0400000000000000" pitchFamily="34" charset="-122"/>
                <a:cs typeface="+mn-ea"/>
              </a:rPr>
              <a:t>。</a:t>
            </a:r>
            <a:endParaRPr lang="zh-CN" altLang="zh-CN" b="1" dirty="0">
              <a:latin typeface="Adobe 黑体 Std R" panose="020B0400000000000000" pitchFamily="34" charset="-122"/>
              <a:ea typeface="Adobe 黑体 Std R" panose="020B0400000000000000" pitchFamily="34" charset="-122"/>
              <a:cs typeface="+mn-ea"/>
            </a:endParaRPr>
          </a:p>
        </p:txBody>
      </p:sp>
      <p:sp>
        <p:nvSpPr>
          <p:cNvPr id="99" name="矩形 259"/>
          <p:cNvSpPr>
            <a:spLocks noChangeArrowheads="1"/>
          </p:cNvSpPr>
          <p:nvPr/>
        </p:nvSpPr>
        <p:spPr bwMode="auto">
          <a:xfrm>
            <a:off x="10330399" y="5987106"/>
            <a:ext cx="877300"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None/>
            </a:pPr>
            <a:r>
              <a:rPr lang="zh-CN" altLang="en-US" sz="1800" dirty="0">
                <a:latin typeface="+mn-lt"/>
                <a:ea typeface="+mn-ea"/>
                <a:cs typeface="+mn-ea"/>
                <a:sym typeface="+mn-lt"/>
              </a:rPr>
              <a:t>第</a:t>
            </a:r>
            <a:r>
              <a:rPr lang="en-US" altLang="zh-CN" sz="1800" dirty="0">
                <a:latin typeface="+mn-lt"/>
                <a:ea typeface="+mn-ea"/>
                <a:cs typeface="+mn-ea"/>
                <a:sym typeface="+mn-lt"/>
              </a:rPr>
              <a:t>14</a:t>
            </a:r>
            <a:r>
              <a:rPr lang="zh-CN" altLang="en-US" sz="1800" dirty="0">
                <a:latin typeface="+mn-lt"/>
                <a:ea typeface="+mn-ea"/>
                <a:cs typeface="+mn-ea"/>
                <a:sym typeface="+mn-lt"/>
              </a:rPr>
              <a:t>页</a:t>
            </a:r>
            <a:endParaRPr lang="en-US" altLang="zh-CN" sz="1800" dirty="0">
              <a:latin typeface="+mn-lt"/>
              <a:ea typeface="+mn-ea"/>
              <a:cs typeface="+mn-ea"/>
              <a:sym typeface="+mn-lt"/>
            </a:endParaRPr>
          </a:p>
        </p:txBody>
      </p:sp>
      <p:sp>
        <p:nvSpPr>
          <p:cNvPr id="3" name="文本框 2"/>
          <p:cNvSpPr txBox="1"/>
          <p:nvPr/>
        </p:nvSpPr>
        <p:spPr>
          <a:xfrm>
            <a:off x="745994" y="5261594"/>
            <a:ext cx="6098018" cy="645160"/>
          </a:xfrm>
          <a:prstGeom prst="rect">
            <a:avLst/>
          </a:prstGeom>
          <a:noFill/>
        </p:spPr>
        <p:txBody>
          <a:bodyPr wrap="square">
            <a:spAutoFit/>
          </a:bodyPr>
          <a:lstStyle/>
          <a:p>
            <a:pPr marL="0" marR="0" algn="ctr">
              <a:spcBef>
                <a:spcPts val="0"/>
              </a:spcBef>
              <a:spcAft>
                <a:spcPts val="0"/>
              </a:spcAft>
            </a:pPr>
            <a:r>
              <a:rPr lang="zh-CN" altLang="en-US" kern="0" spc="50" dirty="0">
                <a:solidFill>
                  <a:srgbClr val="000000"/>
                </a:solidFill>
                <a:latin typeface="Adobe 黑体 Std R" panose="020B0400000000000000" pitchFamily="34" charset="-122"/>
                <a:ea typeface="Adobe 黑体 Std R" panose="020B0400000000000000" pitchFamily="34" charset="-122"/>
              </a:rPr>
              <a:t>图</a:t>
            </a:r>
            <a:r>
              <a:rPr lang="en-US" altLang="zh-CN" kern="0" spc="50" dirty="0">
                <a:solidFill>
                  <a:srgbClr val="000000"/>
                </a:solidFill>
                <a:latin typeface="Adobe 黑体 Std R" panose="020B0400000000000000" pitchFamily="34" charset="-122"/>
                <a:ea typeface="Adobe 黑体 Std R" panose="020B0400000000000000" pitchFamily="34" charset="-122"/>
              </a:rPr>
              <a:t>6 </a:t>
            </a:r>
            <a:r>
              <a:rPr lang="zh-CN" altLang="en-US" kern="0" spc="50" dirty="0">
                <a:solidFill>
                  <a:srgbClr val="000000"/>
                </a:solidFill>
                <a:latin typeface="Adobe 黑体 Std R" panose="020B0400000000000000" pitchFamily="34" charset="-122"/>
                <a:ea typeface="Adobe 黑体 Std R" panose="020B0400000000000000" pitchFamily="34" charset="-122"/>
              </a:rPr>
              <a:t>原始</a:t>
            </a:r>
            <a:r>
              <a:rPr lang="en-US" altLang="zh-CN" kern="0" spc="50" dirty="0">
                <a:solidFill>
                  <a:srgbClr val="000000"/>
                </a:solidFill>
                <a:latin typeface="Adobe 黑体 Std R" panose="020B0400000000000000" pitchFamily="34" charset="-122"/>
                <a:ea typeface="Adobe 黑体 Std R" panose="020B0400000000000000" pitchFamily="34" charset="-122"/>
              </a:rPr>
              <a:t>Transformer encoder</a:t>
            </a:r>
            <a:r>
              <a:rPr lang="zh-CN" altLang="en-US" kern="0" spc="50" dirty="0">
                <a:solidFill>
                  <a:srgbClr val="000000"/>
                </a:solidFill>
                <a:latin typeface="Adobe 黑体 Std R" panose="020B0400000000000000" pitchFamily="34" charset="-122"/>
                <a:ea typeface="Adobe 黑体 Std R" panose="020B0400000000000000" pitchFamily="34" charset="-122"/>
              </a:rPr>
              <a:t>（上）、</a:t>
            </a:r>
            <a:endParaRPr lang="zh-CN" altLang="en-US" kern="0" spc="50" dirty="0">
              <a:solidFill>
                <a:srgbClr val="000000"/>
              </a:solidFill>
              <a:latin typeface="Adobe 黑体 Std R" panose="020B0400000000000000" pitchFamily="34" charset="-122"/>
              <a:ea typeface="Adobe 黑体 Std R" panose="020B0400000000000000" pitchFamily="34" charset="-122"/>
            </a:endParaRPr>
          </a:p>
          <a:p>
            <a:pPr marL="0" marR="0" algn="ctr">
              <a:spcBef>
                <a:spcPts val="0"/>
              </a:spcBef>
              <a:spcAft>
                <a:spcPts val="0"/>
              </a:spcAft>
            </a:pPr>
            <a:r>
              <a:rPr lang="zh-CN" altLang="en-US" kern="0" spc="50" dirty="0">
                <a:solidFill>
                  <a:srgbClr val="000000"/>
                </a:solidFill>
                <a:latin typeface="Adobe 黑体 Std R" panose="020B0400000000000000" pitchFamily="34" charset="-122"/>
                <a:ea typeface="Adobe 黑体 Std R" panose="020B0400000000000000" pitchFamily="34" charset="-122"/>
              </a:rPr>
              <a:t>交叉融合的双流</a:t>
            </a:r>
            <a:r>
              <a:rPr lang="en-US" altLang="zh-CN" kern="0" spc="50" dirty="0">
                <a:solidFill>
                  <a:srgbClr val="000000"/>
                </a:solidFill>
                <a:latin typeface="Adobe 黑体 Std R" panose="020B0400000000000000" pitchFamily="34" charset="-122"/>
                <a:ea typeface="Adobe 黑体 Std R" panose="020B0400000000000000" pitchFamily="34" charset="-122"/>
              </a:rPr>
              <a:t>Transformer encoder</a:t>
            </a:r>
            <a:r>
              <a:rPr lang="zh-CN" altLang="en-US" kern="0" spc="50" dirty="0">
                <a:solidFill>
                  <a:srgbClr val="000000"/>
                </a:solidFill>
                <a:latin typeface="Adobe 黑体 Std R" panose="020B0400000000000000" pitchFamily="34" charset="-122"/>
                <a:ea typeface="Adobe 黑体 Std R" panose="020B0400000000000000" pitchFamily="34" charset="-122"/>
              </a:rPr>
              <a:t>（</a:t>
            </a:r>
            <a:r>
              <a:rPr lang="zh-CN" altLang="en-US" kern="0" spc="50" dirty="0">
                <a:solidFill>
                  <a:srgbClr val="000000"/>
                </a:solidFill>
                <a:latin typeface="Adobe 黑体 Std R" panose="020B0400000000000000" pitchFamily="34" charset="-122"/>
                <a:ea typeface="Adobe 黑体 Std R" panose="020B0400000000000000" pitchFamily="34" charset="-122"/>
              </a:rPr>
              <a:t>下）</a:t>
            </a:r>
            <a:endParaRPr lang="zh-CN" altLang="en-US" kern="0" spc="50" dirty="0">
              <a:solidFill>
                <a:srgbClr val="000000"/>
              </a:solidFill>
              <a:latin typeface="Adobe 黑体 Std R" panose="020B0400000000000000" pitchFamily="34" charset="-122"/>
              <a:ea typeface="Adobe 黑体 Std R" panose="020B0400000000000000" pitchFamily="34" charset="-122"/>
            </a:endParaRPr>
          </a:p>
        </p:txBody>
      </p:sp>
      <p:graphicFrame>
        <p:nvGraphicFramePr>
          <p:cNvPr id="7" name="对象 6"/>
          <p:cNvGraphicFramePr/>
          <p:nvPr/>
        </p:nvGraphicFramePr>
        <p:xfrm>
          <a:off x="1628140" y="2863215"/>
          <a:ext cx="5910580" cy="2037715"/>
        </p:xfrm>
        <a:graphic>
          <a:graphicData uri="http://schemas.openxmlformats.org/presentationml/2006/ole">
            <mc:AlternateContent xmlns:mc="http://schemas.openxmlformats.org/markup-compatibility/2006">
              <mc:Choice xmlns:v="urn:schemas-microsoft-com:vml" Requires="v">
                <p:oleObj spid="_x0000_s8" name="" r:id="rId1" imgW="6605270" imgH="2028190" progId="Visio.Drawing.15">
                  <p:embed/>
                </p:oleObj>
              </mc:Choice>
              <mc:Fallback>
                <p:oleObj name="" r:id="rId1" imgW="6605270" imgH="2028190" progId="Visio.Drawing.15">
                  <p:embed/>
                  <p:pic>
                    <p:nvPicPr>
                      <p:cNvPr id="0" name="图片 7"/>
                      <p:cNvPicPr/>
                      <p:nvPr/>
                    </p:nvPicPr>
                    <p:blipFill>
                      <a:blip r:embed="rId2"/>
                      <a:stretch>
                        <a:fillRect/>
                      </a:stretch>
                    </p:blipFill>
                    <p:spPr>
                      <a:xfrm>
                        <a:off x="1628140" y="2863215"/>
                        <a:ext cx="5910580" cy="2037715"/>
                      </a:xfrm>
                      <a:prstGeom prst="rect">
                        <a:avLst/>
                      </a:prstGeom>
                    </p:spPr>
                  </p:pic>
                </p:oleObj>
              </mc:Fallback>
            </mc:AlternateContent>
          </a:graphicData>
        </a:graphic>
      </p:graphicFrame>
      <p:graphicFrame>
        <p:nvGraphicFramePr>
          <p:cNvPr id="5" name="对象 4"/>
          <p:cNvGraphicFramePr/>
          <p:nvPr/>
        </p:nvGraphicFramePr>
        <p:xfrm>
          <a:off x="1628140" y="1719580"/>
          <a:ext cx="5849620" cy="691515"/>
        </p:xfrm>
        <a:graphic>
          <a:graphicData uri="http://schemas.openxmlformats.org/presentationml/2006/ole">
            <mc:AlternateContent xmlns:mc="http://schemas.openxmlformats.org/markup-compatibility/2006">
              <mc:Choice xmlns:v="urn:schemas-microsoft-com:vml" Requires="v">
                <p:oleObj spid="_x0000_s6" name="" r:id="rId3" imgW="6605270" imgH="607695" progId="Visio.Drawing.15">
                  <p:embed/>
                </p:oleObj>
              </mc:Choice>
              <mc:Fallback>
                <p:oleObj name="" r:id="rId3" imgW="6605270" imgH="607695" progId="Visio.Drawing.15">
                  <p:embed/>
                  <p:pic>
                    <p:nvPicPr>
                      <p:cNvPr id="0" name="图片 5"/>
                      <p:cNvPicPr/>
                      <p:nvPr/>
                    </p:nvPicPr>
                    <p:blipFill>
                      <a:blip r:embed="rId4"/>
                      <a:stretch>
                        <a:fillRect/>
                      </a:stretch>
                    </p:blipFill>
                    <p:spPr>
                      <a:xfrm>
                        <a:off x="1628140" y="1719580"/>
                        <a:ext cx="5849620" cy="691515"/>
                      </a:xfrm>
                      <a:prstGeom prst="rect">
                        <a:avLst/>
                      </a:prstGeom>
                    </p:spPr>
                  </p:pic>
                </p:oleObj>
              </mc:Fallback>
            </mc:AlternateContent>
          </a:graphicData>
        </a:graphic>
      </p:graphicFrame>
    </p:spTree>
  </p:cSld>
  <p:clrMapOvr>
    <a:masterClrMapping/>
  </p:clrMapOvr>
  <p:transition advTm="44625"/>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42067" y="905138"/>
            <a:ext cx="3629564" cy="456129"/>
          </a:xfrm>
        </p:spPr>
        <p:txBody>
          <a:bodyPr/>
          <a:lstStyle/>
          <a:p>
            <a:r>
              <a:rPr lang="en-US" altLang="zh-CN" dirty="0">
                <a:latin typeface="微软雅黑" panose="020B0503020204020204" pitchFamily="34" charset="-122"/>
                <a:ea typeface="微软雅黑" panose="020B0503020204020204" pitchFamily="34" charset="-122"/>
              </a:rPr>
              <a:t>Cross-</a:t>
            </a:r>
            <a:r>
              <a:rPr lang="en-US" altLang="zh-CN" dirty="0">
                <a:latin typeface="微软雅黑" panose="020B0503020204020204" pitchFamily="34" charset="-122"/>
                <a:ea typeface="微软雅黑" panose="020B0503020204020204" pitchFamily="34" charset="-122"/>
              </a:rPr>
              <a:t>Fusion</a:t>
            </a:r>
            <a:r>
              <a:rPr lang="zh-CN" altLang="en-US" dirty="0"/>
              <a:t>结构</a:t>
            </a:r>
            <a:endParaRPr lang="zh-CN" altLang="en-US" dirty="0"/>
          </a:p>
        </p:txBody>
      </p:sp>
      <p:sp>
        <p:nvSpPr>
          <p:cNvPr id="10" name="矩形 259"/>
          <p:cNvSpPr>
            <a:spLocks noChangeArrowheads="1"/>
          </p:cNvSpPr>
          <p:nvPr/>
        </p:nvSpPr>
        <p:spPr bwMode="auto">
          <a:xfrm>
            <a:off x="10330399" y="5987106"/>
            <a:ext cx="877300"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None/>
            </a:pPr>
            <a:r>
              <a:rPr lang="zh-CN" altLang="en-US" sz="1800" dirty="0">
                <a:latin typeface="+mn-lt"/>
                <a:ea typeface="+mn-ea"/>
                <a:cs typeface="+mn-ea"/>
                <a:sym typeface="+mn-lt"/>
              </a:rPr>
              <a:t>第</a:t>
            </a:r>
            <a:r>
              <a:rPr lang="en-US" altLang="zh-CN" sz="1800" dirty="0">
                <a:latin typeface="+mn-lt"/>
                <a:ea typeface="+mn-ea"/>
                <a:cs typeface="+mn-ea"/>
                <a:sym typeface="+mn-lt"/>
              </a:rPr>
              <a:t>15</a:t>
            </a:r>
            <a:r>
              <a:rPr lang="zh-CN" altLang="en-US" sz="1800" dirty="0">
                <a:latin typeface="+mn-lt"/>
                <a:ea typeface="+mn-ea"/>
                <a:cs typeface="+mn-ea"/>
                <a:sym typeface="+mn-lt"/>
              </a:rPr>
              <a:t>页</a:t>
            </a:r>
            <a:endParaRPr lang="en-US" altLang="zh-CN" sz="1800" dirty="0">
              <a:latin typeface="+mn-lt"/>
              <a:ea typeface="+mn-ea"/>
              <a:cs typeface="+mn-ea"/>
              <a:sym typeface="+mn-lt"/>
            </a:endParaRPr>
          </a:p>
        </p:txBody>
      </p:sp>
      <p:pic>
        <p:nvPicPr>
          <p:cNvPr id="3" name="图片 2"/>
          <p:cNvPicPr>
            <a:picLocks noChangeAspect="1"/>
          </p:cNvPicPr>
          <p:nvPr/>
        </p:nvPicPr>
        <p:blipFill>
          <a:blip r:embed="rId1"/>
          <a:stretch>
            <a:fillRect/>
          </a:stretch>
        </p:blipFill>
        <p:spPr>
          <a:xfrm>
            <a:off x="3526155" y="4807585"/>
            <a:ext cx="4560570" cy="1395730"/>
          </a:xfrm>
          <a:prstGeom prst="rect">
            <a:avLst/>
          </a:prstGeom>
        </p:spPr>
      </p:pic>
      <mc:AlternateContent xmlns:mc="http://schemas.openxmlformats.org/markup-compatibility/2006" xmlns:p14="http://schemas.microsoft.com/office/powerpoint/2010/main">
        <mc:Choice Requires="p14">
          <p:contentPart r:id="rId2" p14:bwMode="auto">
            <p14:nvContentPartPr>
              <p14:cNvPr id="5" name="墨迹 4"/>
              <p14:cNvContentPartPr/>
              <p14:nvPr/>
            </p14:nvContentPartPr>
            <p14:xfrm>
              <a:off x="3852770" y="2806088"/>
              <a:ext cx="360" cy="360"/>
            </p14:xfrm>
          </p:contentPart>
        </mc:Choice>
        <mc:Fallback xmlns="">
          <p:pic>
            <p:nvPicPr>
              <p:cNvPr id="5" name="墨迹 4"/>
            </p:nvPicPr>
            <p:blipFill>
              <a:blip r:embed="rId3"/>
            </p:blipFill>
            <p:spPr>
              <a:xfrm>
                <a:off x="3852770" y="2806088"/>
                <a:ext cx="360" cy="3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墨迹 5"/>
              <p14:cNvContentPartPr/>
              <p14:nvPr/>
            </p14:nvContentPartPr>
            <p14:xfrm>
              <a:off x="3758450" y="3240968"/>
              <a:ext cx="360" cy="360"/>
            </p14:xfrm>
          </p:contentPart>
        </mc:Choice>
        <mc:Fallback xmlns="">
          <p:pic>
            <p:nvPicPr>
              <p:cNvPr id="6" name="墨迹 5"/>
            </p:nvPicPr>
            <p:blipFill>
              <a:blip r:embed="rId3"/>
            </p:blipFill>
            <p:spPr>
              <a:xfrm>
                <a:off x="3758450" y="3240968"/>
                <a:ext cx="360" cy="3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3241130" y="3329528"/>
              <a:ext cx="360" cy="360"/>
            </p14:xfrm>
          </p:contentPart>
        </mc:Choice>
        <mc:Fallback xmlns="">
          <p:pic>
            <p:nvPicPr>
              <p:cNvPr id="7" name="墨迹 6"/>
            </p:nvPicPr>
            <p:blipFill>
              <a:blip r:embed="rId3"/>
            </p:blipFill>
            <p:spPr>
              <a:xfrm>
                <a:off x="3241130" y="3329528"/>
                <a:ext cx="360" cy="360"/>
              </a:xfrm>
              <a:prstGeom prst="rect"/>
            </p:spPr>
          </p:pic>
        </mc:Fallback>
      </mc:AlternateContent>
      <p:grpSp>
        <p:nvGrpSpPr>
          <p:cNvPr id="12" name="组合 11"/>
          <p:cNvGrpSpPr/>
          <p:nvPr/>
        </p:nvGrpSpPr>
        <p:grpSpPr>
          <a:xfrm>
            <a:off x="3972650" y="3240968"/>
            <a:ext cx="360" cy="360"/>
            <a:chOff x="3972650" y="3240968"/>
            <a:chExt cx="360" cy="360"/>
          </a:xfrm>
        </p:grpSpPr>
        <mc:AlternateContent xmlns:mc="http://schemas.openxmlformats.org/markup-compatibility/2006" xmlns:p14="http://schemas.microsoft.com/office/powerpoint/2010/main">
          <mc:Choice Requires="p14">
            <p:contentPart r:id="rId6" p14:bwMode="auto">
              <p14:nvContentPartPr>
                <p14:cNvPr id="8" name="墨迹 7"/>
                <p14:cNvContentPartPr/>
                <p14:nvPr/>
              </p14:nvContentPartPr>
              <p14:xfrm>
                <a:off x="3972650" y="3240968"/>
                <a:ext cx="360" cy="360"/>
              </p14:xfrm>
            </p:contentPart>
          </mc:Choice>
          <mc:Fallback xmlns="">
            <p:pic>
              <p:nvPicPr>
                <p:cNvPr id="8" name="墨迹 7"/>
              </p:nvPicPr>
              <p:blipFill>
                <a:blip r:embed="rId3"/>
              </p:blipFill>
              <p:spPr>
                <a:xfrm>
                  <a:off x="3972650" y="3240968"/>
                  <a:ext cx="360" cy="36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9" name="墨迹 8"/>
                <p14:cNvContentPartPr/>
                <p14:nvPr/>
              </p14:nvContentPartPr>
              <p14:xfrm>
                <a:off x="3972650" y="3240968"/>
                <a:ext cx="360" cy="360"/>
              </p14:xfrm>
            </p:contentPart>
          </mc:Choice>
          <mc:Fallback xmlns="">
            <p:pic>
              <p:nvPicPr>
                <p:cNvPr id="9" name="墨迹 8"/>
              </p:nvPicPr>
              <p:blipFill>
                <a:blip r:embed="rId3"/>
              </p:blipFill>
              <p:spPr>
                <a:xfrm>
                  <a:off x="3972650" y="3240968"/>
                  <a:ext cx="360" cy="360"/>
                </a:xfrm>
                <a:prstGeom prst="rect"/>
              </p:spPr>
            </p:pic>
          </mc:Fallback>
        </mc:AlternateContent>
      </p:grpSp>
      <mc:AlternateContent xmlns:mc="http://schemas.openxmlformats.org/markup-compatibility/2006" xmlns:p14="http://schemas.microsoft.com/office/powerpoint/2010/main">
        <mc:Choice Requires="p14">
          <p:contentPart r:id="rId8" p14:bwMode="auto">
            <p14:nvContentPartPr>
              <p14:cNvPr id="11" name="墨迹 10"/>
              <p14:cNvContentPartPr/>
              <p14:nvPr/>
            </p14:nvContentPartPr>
            <p14:xfrm>
              <a:off x="4250210" y="4748288"/>
              <a:ext cx="360" cy="360"/>
            </p14:xfrm>
          </p:contentPart>
        </mc:Choice>
        <mc:Fallback xmlns="">
          <p:pic>
            <p:nvPicPr>
              <p:cNvPr id="11" name="墨迹 10"/>
            </p:nvPicPr>
            <p:blipFill>
              <a:blip r:embed="rId3"/>
            </p:blipFill>
            <p:spPr>
              <a:xfrm>
                <a:off x="4250210" y="4748288"/>
                <a:ext cx="360" cy="36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4" name="墨迹 13"/>
              <p14:cNvContentPartPr/>
              <p14:nvPr/>
            </p14:nvContentPartPr>
            <p14:xfrm>
              <a:off x="1368050" y="2837408"/>
              <a:ext cx="360" cy="360"/>
            </p14:xfrm>
          </p:contentPart>
        </mc:Choice>
        <mc:Fallback xmlns="">
          <p:pic>
            <p:nvPicPr>
              <p:cNvPr id="14" name="墨迹 13"/>
            </p:nvPicPr>
            <p:blipFill>
              <a:blip r:embed="rId10"/>
            </p:blipFill>
            <p:spPr>
              <a:xfrm>
                <a:off x="1368050" y="2837408"/>
                <a:ext cx="360" cy="36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5" name="墨迹 14"/>
              <p14:cNvContentPartPr/>
              <p14:nvPr/>
            </p14:nvContentPartPr>
            <p14:xfrm>
              <a:off x="2818850" y="2743088"/>
              <a:ext cx="298800" cy="76320"/>
            </p14:xfrm>
          </p:contentPart>
        </mc:Choice>
        <mc:Fallback xmlns="">
          <p:pic>
            <p:nvPicPr>
              <p:cNvPr id="15" name="墨迹 14"/>
            </p:nvPicPr>
            <p:blipFill>
              <a:blip r:embed="rId12"/>
            </p:blipFill>
            <p:spPr>
              <a:xfrm>
                <a:off x="2818850" y="2743088"/>
                <a:ext cx="298800" cy="7632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6" name="墨迹 15"/>
              <p14:cNvContentPartPr/>
              <p14:nvPr/>
            </p14:nvContentPartPr>
            <p14:xfrm>
              <a:off x="7907810" y="1166288"/>
              <a:ext cx="1757160" cy="140400"/>
            </p14:xfrm>
          </p:contentPart>
        </mc:Choice>
        <mc:Fallback xmlns="">
          <p:pic>
            <p:nvPicPr>
              <p:cNvPr id="16" name="墨迹 15"/>
            </p:nvPicPr>
            <p:blipFill>
              <a:blip r:embed="rId14"/>
            </p:blipFill>
            <p:spPr>
              <a:xfrm>
                <a:off x="7907810" y="1166288"/>
                <a:ext cx="1757160" cy="140400"/>
              </a:xfrm>
              <a:prstGeom prst="rect"/>
            </p:spPr>
          </p:pic>
        </mc:Fallback>
      </mc:AlternateContent>
      <p:pic>
        <p:nvPicPr>
          <p:cNvPr id="20" name="图片 19"/>
          <p:cNvPicPr>
            <a:picLocks noChangeAspect="1"/>
          </p:cNvPicPr>
          <p:nvPr/>
        </p:nvPicPr>
        <p:blipFill>
          <a:blip r:embed="rId15"/>
          <a:stretch>
            <a:fillRect/>
          </a:stretch>
        </p:blipFill>
        <p:spPr>
          <a:xfrm>
            <a:off x="1910677" y="1479855"/>
            <a:ext cx="7408551" cy="2655117"/>
          </a:xfrm>
          <a:prstGeom prst="rect">
            <a:avLst/>
          </a:prstGeom>
        </p:spPr>
      </p:pic>
      <mc:AlternateContent xmlns:mc="http://schemas.openxmlformats.org/markup-compatibility/2006">
        <mc:Choice xmlns:a14="http://schemas.microsoft.com/office/drawing/2010/main" Requires="a14">
          <p:sp>
            <p:nvSpPr>
              <p:cNvPr id="22" name="文本框 21"/>
              <p:cNvSpPr txBox="1"/>
              <p:nvPr/>
            </p:nvSpPr>
            <p:spPr>
              <a:xfrm>
                <a:off x="2106739" y="3764073"/>
                <a:ext cx="649539" cy="37029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zh-CN" altLang="en-US" dirty="0" smtClean="0">
                              <a:solidFill>
                                <a:srgbClr val="836967"/>
                              </a:solidFill>
                              <a:latin typeface="Cambria Math" panose="02040503050406030204" pitchFamily="18" charset="0"/>
                            </a:rPr>
                          </m:ctrlPr>
                        </m:sSubPr>
                        <m:e>
                          <m:r>
                            <a:rPr lang="zh-CN" altLang="en-US" i="1" dirty="0">
                              <a:latin typeface="Cambria Math" panose="02040503050406030204" pitchFamily="18" charset="0"/>
                            </a:rPr>
                            <m:t>𝑋</m:t>
                          </m:r>
                        </m:e>
                        <m:sub>
                          <m:r>
                            <a:rPr lang="zh-CN" altLang="en-US" i="1" dirty="0">
                              <a:latin typeface="Cambria Math" panose="02040503050406030204" pitchFamily="18" charset="0"/>
                            </a:rPr>
                            <m:t>𝑙𝑚</m:t>
                          </m:r>
                        </m:sub>
                      </m:sSub>
                    </m:oMath>
                  </m:oMathPara>
                </a14:m>
                <a:endParaRPr lang="zh-CN" altLang="en-US" dirty="0"/>
              </a:p>
            </p:txBody>
          </p:sp>
        </mc:Choice>
        <mc:Fallback>
          <p:sp>
            <p:nvSpPr>
              <p:cNvPr id="22" name="文本框 21"/>
              <p:cNvSpPr txBox="1">
                <a:spLocks noRot="1" noChangeAspect="1" noMove="1" noResize="1" noEditPoints="1" noAdjustHandles="1" noChangeArrowheads="1" noChangeShapeType="1" noTextEdit="1"/>
              </p:cNvSpPr>
              <p:nvPr/>
            </p:nvSpPr>
            <p:spPr>
              <a:xfrm>
                <a:off x="2106739" y="3764073"/>
                <a:ext cx="649539" cy="370294"/>
              </a:xfrm>
              <a:prstGeom prst="rect">
                <a:avLst/>
              </a:prstGeom>
              <a:blipFill rotWithShape="1">
                <a:blip r:embed="rId16"/>
                <a:stretch>
                  <a:fillRect l="-68" t="-116" r="58" b="1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文本框 22"/>
              <p:cNvSpPr txBox="1"/>
              <p:nvPr/>
            </p:nvSpPr>
            <p:spPr>
              <a:xfrm>
                <a:off x="2158480" y="2385320"/>
                <a:ext cx="547329" cy="29956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zh-CN" altLang="en-US" smtClean="0">
                              <a:solidFill>
                                <a:srgbClr val="836967"/>
                              </a:solidFill>
                              <a:latin typeface="Cambria Math" panose="02040503050406030204" pitchFamily="18" charset="0"/>
                            </a:rPr>
                          </m:ctrlPr>
                        </m:sSubPr>
                        <m:e>
                          <m:r>
                            <a:rPr lang="zh-CN" altLang="en-US" i="1">
                              <a:latin typeface="Cambria Math" panose="02040503050406030204" pitchFamily="18" charset="0"/>
                            </a:rPr>
                            <m:t>𝑋</m:t>
                          </m:r>
                        </m:e>
                        <m:sub>
                          <m:r>
                            <a:rPr lang="zh-CN" altLang="en-US" i="1">
                              <a:latin typeface="Cambria Math" panose="02040503050406030204" pitchFamily="18" charset="0"/>
                            </a:rPr>
                            <m:t>𝑖𝑚𝑔</m:t>
                          </m:r>
                        </m:sub>
                      </m:sSub>
                    </m:oMath>
                  </m:oMathPara>
                </a14:m>
                <a:endParaRPr lang="zh-CN" altLang="en-US" dirty="0"/>
              </a:p>
            </p:txBody>
          </p:sp>
        </mc:Choice>
        <mc:Fallback>
          <p:sp>
            <p:nvSpPr>
              <p:cNvPr id="23" name="文本框 22"/>
              <p:cNvSpPr txBox="1">
                <a:spLocks noRot="1" noChangeAspect="1" noMove="1" noResize="1" noEditPoints="1" noAdjustHandles="1" noChangeArrowheads="1" noChangeShapeType="1" noTextEdit="1"/>
              </p:cNvSpPr>
              <p:nvPr/>
            </p:nvSpPr>
            <p:spPr>
              <a:xfrm>
                <a:off x="2158480" y="2385320"/>
                <a:ext cx="547329" cy="299569"/>
              </a:xfrm>
              <a:prstGeom prst="rect">
                <a:avLst/>
              </a:prstGeom>
              <a:blipFill rotWithShape="1">
                <a:blip r:embed="rId17"/>
                <a:stretch>
                  <a:fillRect l="-21" t="-87" r="-11936" b="36"/>
                </a:stretch>
              </a:blipFill>
            </p:spPr>
            <p:txBody>
              <a:bodyPr/>
              <a:lstStyle/>
              <a:p>
                <a:r>
                  <a:rPr lang="zh-CN" altLang="en-US">
                    <a:noFill/>
                  </a:rPr>
                  <a:t> </a:t>
                </a:r>
              </a:p>
            </p:txBody>
          </p:sp>
        </mc:Fallback>
      </mc:AlternateContent>
      <p:sp>
        <p:nvSpPr>
          <p:cNvPr id="4" name="文本框 3"/>
          <p:cNvSpPr txBox="1"/>
          <p:nvPr/>
        </p:nvSpPr>
        <p:spPr>
          <a:xfrm>
            <a:off x="2757039" y="4300839"/>
            <a:ext cx="6098018" cy="368300"/>
          </a:xfrm>
          <a:prstGeom prst="rect">
            <a:avLst/>
          </a:prstGeom>
          <a:noFill/>
        </p:spPr>
        <p:txBody>
          <a:bodyPr wrap="square">
            <a:spAutoFit/>
          </a:bodyPr>
          <a:lstStyle/>
          <a:p>
            <a:pPr marL="0" marR="0" algn="ctr">
              <a:spcBef>
                <a:spcPts val="0"/>
              </a:spcBef>
              <a:spcAft>
                <a:spcPts val="0"/>
              </a:spcAft>
            </a:pPr>
            <a:r>
              <a:rPr lang="zh-CN" altLang="en-US" kern="0" spc="50" dirty="0">
                <a:solidFill>
                  <a:srgbClr val="000000"/>
                </a:solidFill>
                <a:latin typeface="Adobe 黑体 Std R" panose="020B0400000000000000" pitchFamily="34" charset="-122"/>
                <a:ea typeface="Adobe 黑体 Std R" panose="020B0400000000000000" pitchFamily="34" charset="-122"/>
              </a:rPr>
              <a:t>图</a:t>
            </a:r>
            <a:r>
              <a:rPr lang="en-US" altLang="zh-CN" kern="0" spc="50" dirty="0">
                <a:solidFill>
                  <a:srgbClr val="000000"/>
                </a:solidFill>
                <a:latin typeface="Adobe 黑体 Std R" panose="020B0400000000000000" pitchFamily="34" charset="-122"/>
                <a:ea typeface="Adobe 黑体 Std R" panose="020B0400000000000000" pitchFamily="34" charset="-122"/>
              </a:rPr>
              <a:t>7</a:t>
            </a:r>
            <a:r>
              <a:rPr lang="zh-CN" altLang="en-US" kern="0" spc="50" dirty="0">
                <a:solidFill>
                  <a:srgbClr val="000000"/>
                </a:solidFill>
                <a:latin typeface="Adobe 黑体 Std R" panose="020B0400000000000000" pitchFamily="34" charset="-122"/>
                <a:ea typeface="Adobe 黑体 Std R" panose="020B0400000000000000" pitchFamily="34" charset="-122"/>
              </a:rPr>
              <a:t>、交叉融合</a:t>
            </a:r>
            <a:r>
              <a:rPr lang="zh-CN" altLang="en-US" kern="0" spc="50" dirty="0">
                <a:solidFill>
                  <a:srgbClr val="000000"/>
                </a:solidFill>
                <a:latin typeface="Adobe 黑体 Std R" panose="020B0400000000000000" pitchFamily="34" charset="-122"/>
                <a:ea typeface="Adobe 黑体 Std R" panose="020B0400000000000000" pitchFamily="34" charset="-122"/>
              </a:rPr>
              <a:t>结构</a:t>
            </a:r>
            <a:endParaRPr lang="zh-CN" altLang="en-US" kern="0" spc="50" dirty="0">
              <a:solidFill>
                <a:srgbClr val="000000"/>
              </a:solidFill>
              <a:latin typeface="Adobe 黑体 Std R" panose="020B0400000000000000" pitchFamily="34" charset="-122"/>
              <a:ea typeface="Adobe 黑体 Std R" panose="020B0400000000000000" pitchFamily="34" charset="-122"/>
            </a:endParaRPr>
          </a:p>
        </p:txBody>
      </p:sp>
    </p:spTree>
  </p:cSld>
  <p:clrMapOvr>
    <a:masterClrMapping/>
  </p:clrMapOvr>
  <p:transition advTm="20084"/>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24" name="文本框 23"/>
          <p:cNvSpPr txBox="1"/>
          <p:nvPr/>
        </p:nvSpPr>
        <p:spPr>
          <a:xfrm>
            <a:off x="2899700" y="2443843"/>
            <a:ext cx="1614805" cy="2214880"/>
          </a:xfrm>
          <a:prstGeom prst="rect">
            <a:avLst/>
          </a:prstGeom>
          <a:noFill/>
        </p:spPr>
        <p:txBody>
          <a:bodyPr wrap="none" rtlCol="0">
            <a:spAutoFit/>
          </a:bodyPr>
          <a:lstStyle>
            <a:defPPr>
              <a:defRPr lang="zh-CN"/>
            </a:defPPr>
            <a:lvl1pPr algn="ctr">
              <a:defRPr sz="13800">
                <a:solidFill>
                  <a:schemeClr val="bg1"/>
                </a:solidFill>
                <a:latin typeface="Agency FB" panose="020B0503020202020204" pitchFamily="34" charset="0"/>
                <a:cs typeface="+mn-ea"/>
              </a:defRPr>
            </a:lvl1pPr>
          </a:lstStyle>
          <a:p>
            <a:r>
              <a:rPr lang="en-US" altLang="zh-CN" dirty="0">
                <a:sym typeface="+mn-lt"/>
              </a:rPr>
              <a:t>04</a:t>
            </a:r>
            <a:endParaRPr lang="zh-CN" altLang="en-US" dirty="0">
              <a:sym typeface="+mn-lt"/>
            </a:endParaRPr>
          </a:p>
        </p:txBody>
      </p:sp>
      <p:sp>
        <p:nvSpPr>
          <p:cNvPr id="25" name="文本框 24"/>
          <p:cNvSpPr txBox="1"/>
          <p:nvPr/>
        </p:nvSpPr>
        <p:spPr>
          <a:xfrm>
            <a:off x="4852957" y="3044279"/>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cs typeface="+mn-ea"/>
                <a:sym typeface="+mn-lt"/>
              </a:rPr>
              <a:t>进度安排</a:t>
            </a:r>
            <a:endParaRPr lang="zh-CN" altLang="en-US" sz="4400" b="1" dirty="0">
              <a:solidFill>
                <a:schemeClr val="bg1"/>
              </a:solidFill>
              <a:cs typeface="+mn-ea"/>
              <a:sym typeface="+mn-lt"/>
            </a:endParaRPr>
          </a:p>
        </p:txBody>
      </p:sp>
      <p:cxnSp>
        <p:nvCxnSpPr>
          <p:cNvPr id="27" name="直接连接符 26"/>
          <p:cNvCxnSpPr/>
          <p:nvPr/>
        </p:nvCxnSpPr>
        <p:spPr>
          <a:xfrm>
            <a:off x="467770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259"/>
          <p:cNvSpPr>
            <a:spLocks noChangeArrowheads="1"/>
          </p:cNvSpPr>
          <p:nvPr/>
        </p:nvSpPr>
        <p:spPr bwMode="auto">
          <a:xfrm>
            <a:off x="10330399" y="5987106"/>
            <a:ext cx="877300"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None/>
            </a:pPr>
            <a:r>
              <a:rPr lang="zh-CN" altLang="en-US" sz="1800" dirty="0">
                <a:latin typeface="+mn-lt"/>
                <a:ea typeface="+mn-ea"/>
                <a:cs typeface="+mn-ea"/>
                <a:sym typeface="+mn-lt"/>
              </a:rPr>
              <a:t>第</a:t>
            </a:r>
            <a:r>
              <a:rPr lang="en-US" altLang="zh-CN" sz="1800" dirty="0">
                <a:latin typeface="+mn-lt"/>
                <a:ea typeface="+mn-ea"/>
                <a:cs typeface="+mn-ea"/>
                <a:sym typeface="+mn-lt"/>
              </a:rPr>
              <a:t>16</a:t>
            </a:r>
            <a:r>
              <a:rPr lang="zh-CN" altLang="en-US" sz="1800" dirty="0">
                <a:latin typeface="+mn-lt"/>
                <a:ea typeface="+mn-ea"/>
                <a:cs typeface="+mn-ea"/>
                <a:sym typeface="+mn-lt"/>
              </a:rPr>
              <a:t>页</a:t>
            </a:r>
            <a:endParaRPr lang="en-US" altLang="zh-CN" sz="1800" dirty="0">
              <a:latin typeface="+mn-lt"/>
              <a:ea typeface="+mn-ea"/>
              <a:cs typeface="+mn-ea"/>
              <a:sym typeface="+mn-lt"/>
            </a:endParaRPr>
          </a:p>
        </p:txBody>
      </p:sp>
    </p:spTree>
  </p:cSld>
  <p:clrMapOvr>
    <a:masterClrMapping/>
  </p:clrMapOvr>
  <p:transition advTm="189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49717" y="881000"/>
            <a:ext cx="4023264" cy="456129"/>
          </a:xfrm>
        </p:spPr>
        <p:txBody>
          <a:bodyPr/>
          <a:lstStyle/>
          <a:p>
            <a:pPr>
              <a:lnSpc>
                <a:spcPct val="120000"/>
              </a:lnSpc>
            </a:pPr>
            <a:r>
              <a:rPr lang="zh-CN" altLang="en-US">
                <a:latin typeface="+mn-lt"/>
                <a:ea typeface="+mn-ea"/>
                <a:cs typeface="+mn-ea"/>
                <a:sym typeface="+mn-lt"/>
              </a:rPr>
              <a:t>进度安排</a:t>
            </a:r>
            <a:endParaRPr lang="zh-CN" altLang="en-US" dirty="0">
              <a:latin typeface="+mn-lt"/>
              <a:ea typeface="+mn-ea"/>
              <a:cs typeface="+mn-ea"/>
              <a:sym typeface="+mn-lt"/>
            </a:endParaRPr>
          </a:p>
        </p:txBody>
      </p:sp>
      <p:grpSp>
        <p:nvGrpSpPr>
          <p:cNvPr id="16" name="组合 15"/>
          <p:cNvGrpSpPr/>
          <p:nvPr/>
        </p:nvGrpSpPr>
        <p:grpSpPr>
          <a:xfrm>
            <a:off x="1449717" y="1914600"/>
            <a:ext cx="4496308" cy="1751965"/>
            <a:chOff x="1007084" y="1225382"/>
            <a:chExt cx="5440787" cy="2119978"/>
          </a:xfrm>
        </p:grpSpPr>
        <p:sp>
          <p:nvSpPr>
            <p:cNvPr id="17" name="Oval 17"/>
            <p:cNvSpPr>
              <a:spLocks noChangeArrowheads="1"/>
            </p:cNvSpPr>
            <p:nvPr/>
          </p:nvSpPr>
          <p:spPr bwMode="auto">
            <a:xfrm>
              <a:off x="1007084" y="1372699"/>
              <a:ext cx="680125" cy="678007"/>
            </a:xfrm>
            <a:prstGeom prst="ellipse">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r>
                <a:rPr lang="en-US" altLang="zh-CN" dirty="0">
                  <a:solidFill>
                    <a:schemeClr val="bg1"/>
                  </a:solidFill>
                  <a:cs typeface="+mn-ea"/>
                  <a:sym typeface="+mn-lt"/>
                </a:rPr>
                <a:t>1</a:t>
              </a:r>
              <a:endParaRPr lang="zh-CN" altLang="en-US" dirty="0">
                <a:solidFill>
                  <a:schemeClr val="bg1"/>
                </a:solidFill>
                <a:cs typeface="+mn-ea"/>
                <a:sym typeface="+mn-lt"/>
              </a:endParaRPr>
            </a:p>
          </p:txBody>
        </p:sp>
        <p:sp>
          <p:nvSpPr>
            <p:cNvPr id="18" name="矩形 17"/>
            <p:cNvSpPr/>
            <p:nvPr/>
          </p:nvSpPr>
          <p:spPr>
            <a:xfrm>
              <a:off x="1808363" y="1225382"/>
              <a:ext cx="4639508" cy="211997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20000"/>
                </a:lnSpc>
              </a:pPr>
              <a:r>
                <a:rPr lang="en-US" altLang="zh-CN" b="1" dirty="0">
                  <a:solidFill>
                    <a:srgbClr val="313D51"/>
                  </a:solidFill>
                  <a:cs typeface="+mn-ea"/>
                  <a:sym typeface="+mn-lt"/>
                </a:rPr>
                <a:t>2022.11~2023.06</a:t>
              </a:r>
              <a:endParaRPr lang="en-US" altLang="zh-CN" b="1" dirty="0">
                <a:solidFill>
                  <a:srgbClr val="313D51"/>
                </a:solidFill>
                <a:cs typeface="+mn-ea"/>
                <a:sym typeface="+mn-lt"/>
              </a:endParaRPr>
            </a:p>
            <a:p>
              <a:pPr>
                <a:lnSpc>
                  <a:spcPct val="120000"/>
                </a:lnSpc>
              </a:pPr>
              <a:r>
                <a:rPr lang="zh-CN" altLang="en-US" b="1" dirty="0">
                  <a:solidFill>
                    <a:schemeClr val="tx1">
                      <a:lumMod val="65000"/>
                      <a:lumOff val="35000"/>
                    </a:schemeClr>
                  </a:solidFill>
                  <a:cs typeface="+mn-ea"/>
                  <a:sym typeface="+mn-lt"/>
                </a:rPr>
                <a:t>基于全局多尺度和局部注意力交叉融合的表情识别算法实现，并进行实验，继续阅读文献改进模型以达到</a:t>
              </a:r>
              <a:r>
                <a:rPr lang="zh-CN" altLang="en-US" b="1" dirty="0">
                  <a:solidFill>
                    <a:schemeClr val="tx1">
                      <a:lumMod val="65000"/>
                      <a:lumOff val="35000"/>
                    </a:schemeClr>
                  </a:solidFill>
                  <a:cs typeface="+mn-ea"/>
                  <a:sym typeface="+mn-lt"/>
                </a:rPr>
                <a:t>理想效果</a:t>
              </a:r>
              <a:endParaRPr lang="zh-CN" altLang="en-US" b="1" dirty="0">
                <a:solidFill>
                  <a:schemeClr val="tx1">
                    <a:lumMod val="65000"/>
                    <a:lumOff val="35000"/>
                  </a:schemeClr>
                </a:solidFill>
                <a:cs typeface="+mn-ea"/>
                <a:sym typeface="+mn-lt"/>
              </a:endParaRPr>
            </a:p>
          </p:txBody>
        </p:sp>
      </p:grpSp>
      <p:grpSp>
        <p:nvGrpSpPr>
          <p:cNvPr id="19" name="组合 18"/>
          <p:cNvGrpSpPr/>
          <p:nvPr/>
        </p:nvGrpSpPr>
        <p:grpSpPr>
          <a:xfrm>
            <a:off x="6244603" y="2036592"/>
            <a:ext cx="4496307" cy="755651"/>
            <a:chOff x="1007084" y="2925107"/>
            <a:chExt cx="5440786" cy="914381"/>
          </a:xfrm>
        </p:grpSpPr>
        <p:sp>
          <p:nvSpPr>
            <p:cNvPr id="20" name="Oval 17"/>
            <p:cNvSpPr>
              <a:spLocks noChangeArrowheads="1"/>
            </p:cNvSpPr>
            <p:nvPr/>
          </p:nvSpPr>
          <p:spPr bwMode="auto">
            <a:xfrm>
              <a:off x="1007084" y="2925107"/>
              <a:ext cx="680125" cy="678007"/>
            </a:xfrm>
            <a:prstGeom prst="ellipse">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r>
                <a:rPr lang="en-US" altLang="zh-CN" dirty="0">
                  <a:solidFill>
                    <a:schemeClr val="bg1"/>
                  </a:solidFill>
                  <a:cs typeface="+mn-ea"/>
                  <a:sym typeface="+mn-lt"/>
                </a:rPr>
                <a:t>2</a:t>
              </a:r>
              <a:endParaRPr lang="zh-CN" altLang="en-US" dirty="0">
                <a:solidFill>
                  <a:schemeClr val="bg1"/>
                </a:solidFill>
                <a:cs typeface="+mn-ea"/>
                <a:sym typeface="+mn-lt"/>
              </a:endParaRPr>
            </a:p>
          </p:txBody>
        </p:sp>
        <p:sp>
          <p:nvSpPr>
            <p:cNvPr id="21" name="矩形 20"/>
            <p:cNvSpPr/>
            <p:nvPr/>
          </p:nvSpPr>
          <p:spPr>
            <a:xfrm>
              <a:off x="1808362" y="2925108"/>
              <a:ext cx="4639508" cy="91438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20000"/>
                </a:lnSpc>
              </a:pPr>
              <a:r>
                <a:rPr lang="en-US" altLang="zh-CN" b="1" dirty="0">
                  <a:solidFill>
                    <a:srgbClr val="313D51"/>
                  </a:solidFill>
                  <a:cs typeface="+mn-ea"/>
                  <a:sym typeface="+mn-lt"/>
                </a:rPr>
                <a:t>2023.07~2023.10</a:t>
              </a:r>
              <a:endParaRPr lang="en-US" altLang="zh-CN" b="1" dirty="0">
                <a:solidFill>
                  <a:srgbClr val="313D51"/>
                </a:solidFill>
                <a:cs typeface="+mn-ea"/>
                <a:sym typeface="+mn-lt"/>
              </a:endParaRPr>
            </a:p>
            <a:p>
              <a:pPr>
                <a:lnSpc>
                  <a:spcPct val="120000"/>
                </a:lnSpc>
              </a:pPr>
              <a:r>
                <a:rPr lang="zh-CN" altLang="en-US" b="1" dirty="0">
                  <a:solidFill>
                    <a:schemeClr val="tx1">
                      <a:lumMod val="65000"/>
                      <a:lumOff val="35000"/>
                    </a:schemeClr>
                  </a:solidFill>
                  <a:cs typeface="+mn-ea"/>
                  <a:sym typeface="+mn-lt"/>
                </a:rPr>
                <a:t>实现表情识别系统</a:t>
              </a:r>
              <a:endParaRPr lang="zh-CN" altLang="en-US" b="1" dirty="0">
                <a:solidFill>
                  <a:schemeClr val="tx1">
                    <a:lumMod val="65000"/>
                    <a:lumOff val="35000"/>
                  </a:schemeClr>
                </a:solidFill>
                <a:cs typeface="+mn-ea"/>
                <a:sym typeface="+mn-lt"/>
              </a:endParaRPr>
            </a:p>
          </p:txBody>
        </p:sp>
      </p:grpSp>
      <p:grpSp>
        <p:nvGrpSpPr>
          <p:cNvPr id="22" name="组合 21"/>
          <p:cNvGrpSpPr/>
          <p:nvPr/>
        </p:nvGrpSpPr>
        <p:grpSpPr>
          <a:xfrm>
            <a:off x="1449717" y="4188246"/>
            <a:ext cx="4361838" cy="755650"/>
            <a:chOff x="1007084" y="4355902"/>
            <a:chExt cx="5278071" cy="914381"/>
          </a:xfrm>
        </p:grpSpPr>
        <p:sp>
          <p:nvSpPr>
            <p:cNvPr id="23" name="Oval 17"/>
            <p:cNvSpPr>
              <a:spLocks noChangeArrowheads="1"/>
            </p:cNvSpPr>
            <p:nvPr/>
          </p:nvSpPr>
          <p:spPr bwMode="auto">
            <a:xfrm>
              <a:off x="1007084" y="4484588"/>
              <a:ext cx="680125" cy="678007"/>
            </a:xfrm>
            <a:prstGeom prst="ellipse">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r>
                <a:rPr lang="en-US" altLang="zh-CN" dirty="0">
                  <a:solidFill>
                    <a:schemeClr val="bg1"/>
                  </a:solidFill>
                  <a:cs typeface="+mn-ea"/>
                  <a:sym typeface="+mn-lt"/>
                </a:rPr>
                <a:t>3</a:t>
              </a:r>
              <a:endParaRPr lang="zh-CN" altLang="en-US" dirty="0">
                <a:solidFill>
                  <a:schemeClr val="bg1"/>
                </a:solidFill>
                <a:cs typeface="+mn-ea"/>
                <a:sym typeface="+mn-lt"/>
              </a:endParaRPr>
            </a:p>
          </p:txBody>
        </p:sp>
        <p:sp>
          <p:nvSpPr>
            <p:cNvPr id="24" name="矩形 23"/>
            <p:cNvSpPr/>
            <p:nvPr/>
          </p:nvSpPr>
          <p:spPr>
            <a:xfrm>
              <a:off x="1808364" y="4355902"/>
              <a:ext cx="4476791" cy="9143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20000"/>
                </a:lnSpc>
              </a:pPr>
              <a:r>
                <a:rPr lang="en-US" altLang="zh-CN" b="1" dirty="0">
                  <a:solidFill>
                    <a:srgbClr val="313D51"/>
                  </a:solidFill>
                  <a:cs typeface="+mn-ea"/>
                  <a:sym typeface="+mn-lt"/>
                </a:rPr>
                <a:t>2023.10~2024.01</a:t>
              </a:r>
              <a:endParaRPr lang="en-US" altLang="zh-CN" b="1" dirty="0">
                <a:solidFill>
                  <a:srgbClr val="313D51"/>
                </a:solidFill>
                <a:cs typeface="+mn-ea"/>
                <a:sym typeface="+mn-lt"/>
              </a:endParaRPr>
            </a:p>
            <a:p>
              <a:pPr>
                <a:lnSpc>
                  <a:spcPct val="120000"/>
                </a:lnSpc>
              </a:pPr>
              <a:r>
                <a:rPr lang="zh-CN" altLang="en-US" b="1" dirty="0">
                  <a:solidFill>
                    <a:schemeClr val="tx1">
                      <a:lumMod val="65000"/>
                      <a:lumOff val="35000"/>
                    </a:schemeClr>
                  </a:solidFill>
                  <a:cs typeface="+mn-ea"/>
                  <a:sym typeface="+mn-lt"/>
                </a:rPr>
                <a:t>撰写论文、预答辩</a:t>
              </a:r>
              <a:endParaRPr lang="zh-CN" altLang="en-US" b="1" dirty="0">
                <a:solidFill>
                  <a:schemeClr val="tx1">
                    <a:lumMod val="65000"/>
                    <a:lumOff val="35000"/>
                  </a:schemeClr>
                </a:solidFill>
                <a:cs typeface="+mn-ea"/>
                <a:sym typeface="+mn-lt"/>
              </a:endParaRPr>
            </a:p>
          </p:txBody>
        </p:sp>
      </p:grpSp>
      <p:sp>
        <p:nvSpPr>
          <p:cNvPr id="99" name="矩形 259"/>
          <p:cNvSpPr>
            <a:spLocks noChangeArrowheads="1"/>
          </p:cNvSpPr>
          <p:nvPr/>
        </p:nvSpPr>
        <p:spPr bwMode="auto">
          <a:xfrm>
            <a:off x="10330399" y="5987106"/>
            <a:ext cx="877300"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None/>
            </a:pPr>
            <a:r>
              <a:rPr lang="zh-CN" altLang="en-US" sz="1800" dirty="0">
                <a:latin typeface="+mn-lt"/>
                <a:ea typeface="+mn-ea"/>
                <a:cs typeface="+mn-ea"/>
                <a:sym typeface="+mn-lt"/>
              </a:rPr>
              <a:t>第</a:t>
            </a:r>
            <a:r>
              <a:rPr lang="en-US" altLang="zh-CN" sz="1800" dirty="0">
                <a:latin typeface="+mn-lt"/>
                <a:ea typeface="+mn-ea"/>
                <a:cs typeface="+mn-ea"/>
                <a:sym typeface="+mn-lt"/>
              </a:rPr>
              <a:t>17</a:t>
            </a:r>
            <a:r>
              <a:rPr lang="zh-CN" altLang="en-US" sz="1800" dirty="0">
                <a:latin typeface="+mn-lt"/>
                <a:ea typeface="+mn-ea"/>
                <a:cs typeface="+mn-ea"/>
                <a:sym typeface="+mn-lt"/>
              </a:rPr>
              <a:t>页</a:t>
            </a:r>
            <a:endParaRPr lang="en-US" altLang="zh-CN" sz="1800" dirty="0">
              <a:latin typeface="+mn-lt"/>
              <a:ea typeface="+mn-ea"/>
              <a:cs typeface="+mn-ea"/>
              <a:sym typeface="+mn-lt"/>
            </a:endParaRPr>
          </a:p>
        </p:txBody>
      </p:sp>
    </p:spTree>
  </p:cSld>
  <p:clrMapOvr>
    <a:masterClrMapping/>
  </p:clrMapOvr>
  <p:transition advTm="26921"/>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24" name="文本框 23"/>
          <p:cNvSpPr txBox="1"/>
          <p:nvPr/>
        </p:nvSpPr>
        <p:spPr>
          <a:xfrm>
            <a:off x="2874935" y="2443843"/>
            <a:ext cx="1664335" cy="2214880"/>
          </a:xfrm>
          <a:prstGeom prst="rect">
            <a:avLst/>
          </a:prstGeom>
          <a:noFill/>
        </p:spPr>
        <p:txBody>
          <a:bodyPr wrap="none" rtlCol="0">
            <a:spAutoFit/>
          </a:bodyPr>
          <a:lstStyle>
            <a:defPPr>
              <a:defRPr lang="zh-CN"/>
            </a:defPPr>
            <a:lvl1pPr algn="ctr">
              <a:defRPr sz="13800">
                <a:solidFill>
                  <a:schemeClr val="bg1"/>
                </a:solidFill>
                <a:latin typeface="Agency FB" panose="020B0503020202020204" pitchFamily="34" charset="0"/>
                <a:cs typeface="+mn-ea"/>
              </a:defRPr>
            </a:lvl1pPr>
          </a:lstStyle>
          <a:p>
            <a:r>
              <a:rPr lang="en-US" altLang="zh-CN" dirty="0">
                <a:sym typeface="+mn-lt"/>
              </a:rPr>
              <a:t>05</a:t>
            </a:r>
            <a:endParaRPr lang="zh-CN" altLang="en-US" dirty="0">
              <a:sym typeface="+mn-lt"/>
            </a:endParaRPr>
          </a:p>
        </p:txBody>
      </p:sp>
      <p:sp>
        <p:nvSpPr>
          <p:cNvPr id="25" name="文本框 24"/>
          <p:cNvSpPr txBox="1"/>
          <p:nvPr/>
        </p:nvSpPr>
        <p:spPr>
          <a:xfrm>
            <a:off x="4852957" y="3044279"/>
            <a:ext cx="4238307" cy="768350"/>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cs typeface="+mn-ea"/>
                <a:sym typeface="+mn-lt"/>
              </a:rPr>
              <a:t>参考文献</a:t>
            </a:r>
            <a:endParaRPr lang="zh-CN" altLang="en-US" sz="4400" b="1" dirty="0">
              <a:solidFill>
                <a:schemeClr val="bg1"/>
              </a:solidFill>
              <a:cs typeface="+mn-ea"/>
              <a:sym typeface="+mn-lt"/>
            </a:endParaRPr>
          </a:p>
        </p:txBody>
      </p:sp>
      <p:cxnSp>
        <p:nvCxnSpPr>
          <p:cNvPr id="27" name="直接连接符 26"/>
          <p:cNvCxnSpPr/>
          <p:nvPr/>
        </p:nvCxnSpPr>
        <p:spPr>
          <a:xfrm>
            <a:off x="467770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259"/>
          <p:cNvSpPr>
            <a:spLocks noChangeArrowheads="1"/>
          </p:cNvSpPr>
          <p:nvPr/>
        </p:nvSpPr>
        <p:spPr bwMode="auto">
          <a:xfrm>
            <a:off x="10330399" y="5987106"/>
            <a:ext cx="877300"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None/>
            </a:pPr>
            <a:r>
              <a:rPr lang="zh-CN" altLang="en-US" sz="1800" dirty="0">
                <a:latin typeface="+mn-lt"/>
                <a:ea typeface="+mn-ea"/>
                <a:cs typeface="+mn-ea"/>
                <a:sym typeface="+mn-lt"/>
              </a:rPr>
              <a:t>第</a:t>
            </a:r>
            <a:r>
              <a:rPr lang="en-US" altLang="zh-CN" sz="1800" dirty="0">
                <a:latin typeface="+mn-lt"/>
                <a:ea typeface="+mn-ea"/>
                <a:cs typeface="+mn-ea"/>
                <a:sym typeface="+mn-lt"/>
              </a:rPr>
              <a:t>18</a:t>
            </a:r>
            <a:r>
              <a:rPr lang="zh-CN" altLang="en-US" sz="1800" dirty="0">
                <a:latin typeface="+mn-lt"/>
                <a:ea typeface="+mn-ea"/>
                <a:cs typeface="+mn-ea"/>
                <a:sym typeface="+mn-lt"/>
              </a:rPr>
              <a:t>页</a:t>
            </a:r>
            <a:endParaRPr lang="en-US" altLang="zh-CN" sz="1800" dirty="0">
              <a:latin typeface="+mn-lt"/>
              <a:ea typeface="+mn-ea"/>
              <a:cs typeface="+mn-ea"/>
              <a:sym typeface="+mn-lt"/>
            </a:endParaRPr>
          </a:p>
        </p:txBody>
      </p:sp>
    </p:spTree>
  </p:cSld>
  <p:clrMapOvr>
    <a:masterClrMapping/>
  </p:clrMapOvr>
  <p:transition advTm="3082"/>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图片 5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54" name="矩形 53"/>
          <p:cNvSpPr/>
          <p:nvPr/>
        </p:nvSpPr>
        <p:spPr>
          <a:xfrm>
            <a:off x="3022928" y="473693"/>
            <a:ext cx="8780616" cy="6017293"/>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nvGrpSpPr>
          <p:cNvPr id="26" name="组合 25"/>
          <p:cNvGrpSpPr/>
          <p:nvPr/>
        </p:nvGrpSpPr>
        <p:grpSpPr>
          <a:xfrm>
            <a:off x="1129619" y="1228068"/>
            <a:ext cx="3045965" cy="1575682"/>
            <a:chOff x="944370" y="632414"/>
            <a:chExt cx="2981065" cy="1542110"/>
          </a:xfrm>
        </p:grpSpPr>
        <p:sp>
          <p:nvSpPr>
            <p:cNvPr id="24" name="矩形 23"/>
            <p:cNvSpPr/>
            <p:nvPr/>
          </p:nvSpPr>
          <p:spPr>
            <a:xfrm>
              <a:off x="1065396" y="632414"/>
              <a:ext cx="2860039" cy="1542110"/>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cs typeface="+mn-ea"/>
                <a:sym typeface="+mn-lt"/>
              </a:endParaRPr>
            </a:p>
          </p:txBody>
        </p:sp>
        <p:sp>
          <p:nvSpPr>
            <p:cNvPr id="25" name="矩形 24"/>
            <p:cNvSpPr/>
            <p:nvPr/>
          </p:nvSpPr>
          <p:spPr>
            <a:xfrm>
              <a:off x="1194797" y="749939"/>
              <a:ext cx="2601237" cy="1307060"/>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cs typeface="+mn-ea"/>
                <a:sym typeface="+mn-lt"/>
              </a:endParaRPr>
            </a:p>
          </p:txBody>
        </p:sp>
        <p:sp>
          <p:nvSpPr>
            <p:cNvPr id="21" name="文本框 20"/>
            <p:cNvSpPr txBox="1"/>
            <p:nvPr/>
          </p:nvSpPr>
          <p:spPr>
            <a:xfrm>
              <a:off x="944370" y="1388963"/>
              <a:ext cx="2792383" cy="612542"/>
            </a:xfrm>
            <a:prstGeom prst="rect">
              <a:avLst/>
            </a:prstGeom>
            <a:noFill/>
          </p:spPr>
          <p:txBody>
            <a:bodyPr wrap="square" rtlCol="0">
              <a:spAutoFit/>
              <a:scene3d>
                <a:camera prst="orthographicFront"/>
                <a:lightRig rig="threePt" dir="t"/>
              </a:scene3d>
              <a:sp3d contourW="12700"/>
            </a:bodyPr>
            <a:lstStyle/>
            <a:p>
              <a:pPr algn="r">
                <a:defRPr/>
              </a:pPr>
              <a:r>
                <a:rPr lang="en-US" altLang="zh-CN" sz="3465" dirty="0">
                  <a:solidFill>
                    <a:schemeClr val="bg1"/>
                  </a:solidFill>
                  <a:cs typeface="+mn-ea"/>
                  <a:sym typeface="+mn-lt"/>
                </a:rPr>
                <a:t>CONTENT</a:t>
              </a:r>
              <a:endParaRPr lang="zh-CN" altLang="en-US" sz="3465" dirty="0">
                <a:solidFill>
                  <a:schemeClr val="bg1"/>
                </a:solidFill>
                <a:cs typeface="+mn-ea"/>
                <a:sym typeface="+mn-lt"/>
              </a:endParaRPr>
            </a:p>
          </p:txBody>
        </p:sp>
        <p:sp>
          <p:nvSpPr>
            <p:cNvPr id="32" name="文本框 31"/>
            <p:cNvSpPr txBox="1"/>
            <p:nvPr/>
          </p:nvSpPr>
          <p:spPr>
            <a:xfrm>
              <a:off x="2229307" y="849517"/>
              <a:ext cx="1490820" cy="652579"/>
            </a:xfrm>
            <a:prstGeom prst="rect">
              <a:avLst/>
            </a:prstGeom>
            <a:noFill/>
          </p:spPr>
          <p:txBody>
            <a:bodyPr wrap="square" rtlCol="0">
              <a:spAutoFit/>
              <a:scene3d>
                <a:camera prst="orthographicFront"/>
                <a:lightRig rig="threePt" dir="t"/>
              </a:scene3d>
              <a:sp3d contourW="12700"/>
            </a:bodyPr>
            <a:lstStyle/>
            <a:p>
              <a:pPr algn="r">
                <a:defRPr/>
              </a:pPr>
              <a:r>
                <a:rPr lang="zh-CN" altLang="en-US" sz="3735" b="1" dirty="0">
                  <a:solidFill>
                    <a:schemeClr val="bg1"/>
                  </a:solidFill>
                  <a:cs typeface="+mn-ea"/>
                  <a:sym typeface="+mn-lt"/>
                </a:rPr>
                <a:t>目 录</a:t>
              </a:r>
              <a:endParaRPr lang="zh-CN" altLang="en-US" sz="3735" b="1" dirty="0">
                <a:solidFill>
                  <a:schemeClr val="bg1"/>
                </a:solidFill>
                <a:cs typeface="+mn-ea"/>
                <a:sym typeface="+mn-lt"/>
              </a:endParaRPr>
            </a:p>
          </p:txBody>
        </p:sp>
        <p:cxnSp>
          <p:nvCxnSpPr>
            <p:cNvPr id="34" name="直接连接符 33"/>
            <p:cNvCxnSpPr/>
            <p:nvPr/>
          </p:nvCxnSpPr>
          <p:spPr>
            <a:xfrm rot="16200000" flipV="1">
              <a:off x="2113755" y="1100764"/>
              <a:ext cx="313392" cy="18914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5617751" y="1122223"/>
            <a:ext cx="4890672" cy="576262"/>
            <a:chOff x="5714354" y="1664538"/>
            <a:chExt cx="4890672" cy="576262"/>
          </a:xfrm>
        </p:grpSpPr>
        <p:grpSp>
          <p:nvGrpSpPr>
            <p:cNvPr id="37" name="组合 36"/>
            <p:cNvGrpSpPr/>
            <p:nvPr/>
          </p:nvGrpSpPr>
          <p:grpSpPr>
            <a:xfrm>
              <a:off x="5714354" y="1664538"/>
              <a:ext cx="4752975" cy="576262"/>
              <a:chOff x="4753236" y="2069839"/>
              <a:chExt cx="4752975" cy="576262"/>
            </a:xfrm>
          </p:grpSpPr>
          <p:grpSp>
            <p:nvGrpSpPr>
              <p:cNvPr id="52" name="组合 21"/>
              <p:cNvGrpSpPr/>
              <p:nvPr/>
            </p:nvGrpSpPr>
            <p:grpSpPr bwMode="auto">
              <a:xfrm>
                <a:off x="4753236" y="2069839"/>
                <a:ext cx="576262" cy="576262"/>
                <a:chOff x="6170389" y="2579551"/>
                <a:chExt cx="576064" cy="576064"/>
              </a:xfrm>
            </p:grpSpPr>
            <p:sp>
              <p:nvSpPr>
                <p:cNvPr id="57" name="圆角矩形 10"/>
                <p:cNvSpPr>
                  <a:spLocks noChangeArrowheads="1"/>
                </p:cNvSpPr>
                <p:nvPr/>
              </p:nvSpPr>
              <p:spPr bwMode="auto">
                <a:xfrm>
                  <a:off x="6170389" y="2579551"/>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mn-lt"/>
                    <a:ea typeface="+mn-ea"/>
                    <a:cs typeface="+mn-ea"/>
                    <a:sym typeface="+mn-lt"/>
                  </a:endParaRPr>
                </a:p>
              </p:txBody>
            </p:sp>
            <p:sp>
              <p:nvSpPr>
                <p:cNvPr id="58" name="Freeform 27"/>
                <p:cNvSpPr>
                  <a:spLocks noEditPoints="1"/>
                </p:cNvSpPr>
                <p:nvPr/>
              </p:nvSpPr>
              <p:spPr bwMode="auto">
                <a:xfrm>
                  <a:off x="6344742" y="2711328"/>
                  <a:ext cx="312142" cy="334857"/>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cs typeface="+mn-ea"/>
                    <a:sym typeface="+mn-lt"/>
                  </a:endParaRPr>
                </a:p>
              </p:txBody>
            </p:sp>
          </p:grpSp>
          <p:sp>
            <p:nvSpPr>
              <p:cNvPr id="55" name="Rectangle 14"/>
              <p:cNvSpPr>
                <a:spLocks noChangeArrowheads="1"/>
              </p:cNvSpPr>
              <p:nvPr/>
            </p:nvSpPr>
            <p:spPr bwMode="auto">
              <a:xfrm>
                <a:off x="5581874" y="2234939"/>
                <a:ext cx="728982" cy="27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mn-lt"/>
                    <a:ea typeface="+mn-ea"/>
                    <a:cs typeface="+mn-ea"/>
                    <a:sym typeface="+mn-lt"/>
                  </a:rPr>
                  <a:t>PART 1</a:t>
                </a:r>
                <a:endParaRPr lang="zh-CN" altLang="en-US" sz="1800" b="1" dirty="0">
                  <a:solidFill>
                    <a:srgbClr val="313D51"/>
                  </a:solidFill>
                  <a:latin typeface="+mn-lt"/>
                  <a:ea typeface="+mn-ea"/>
                  <a:cs typeface="+mn-ea"/>
                  <a:sym typeface="+mn-lt"/>
                </a:endParaRPr>
              </a:p>
            </p:txBody>
          </p:sp>
          <p:sp>
            <p:nvSpPr>
              <p:cNvPr id="56" name="TextBox 59"/>
              <p:cNvSpPr txBox="1">
                <a:spLocks noChangeArrowheads="1"/>
              </p:cNvSpPr>
              <p:nvPr/>
            </p:nvSpPr>
            <p:spPr bwMode="auto">
              <a:xfrm>
                <a:off x="6566161" y="2152389"/>
                <a:ext cx="29400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mn-lt"/>
                    <a:ea typeface="+mn-ea"/>
                    <a:cs typeface="+mn-ea"/>
                    <a:sym typeface="+mn-lt"/>
                  </a:rPr>
                  <a:t>研究背景</a:t>
                </a:r>
                <a:endParaRPr lang="zh-CN" altLang="en-US" b="1" dirty="0">
                  <a:solidFill>
                    <a:srgbClr val="313D51"/>
                  </a:solidFill>
                  <a:latin typeface="+mn-lt"/>
                  <a:ea typeface="+mn-ea"/>
                  <a:cs typeface="+mn-ea"/>
                  <a:sym typeface="+mn-lt"/>
                </a:endParaRPr>
              </a:p>
            </p:txBody>
          </p:sp>
        </p:grpSp>
        <p:grpSp>
          <p:nvGrpSpPr>
            <p:cNvPr id="38" name="组合 37"/>
            <p:cNvGrpSpPr/>
            <p:nvPr/>
          </p:nvGrpSpPr>
          <p:grpSpPr>
            <a:xfrm flipH="1">
              <a:off x="6433491" y="2147214"/>
              <a:ext cx="4171535" cy="80892"/>
              <a:chOff x="2272062" y="2596259"/>
              <a:chExt cx="4173708" cy="80934"/>
            </a:xfrm>
          </p:grpSpPr>
          <p:cxnSp>
            <p:nvCxnSpPr>
              <p:cNvPr id="39" name="直接连接符 38"/>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51" name="矩形 50"/>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cs typeface="+mn-ea"/>
                  <a:sym typeface="+mn-lt"/>
                </a:endParaRPr>
              </a:p>
            </p:txBody>
          </p:sp>
        </p:grpSp>
      </p:grpSp>
      <p:grpSp>
        <p:nvGrpSpPr>
          <p:cNvPr id="69" name="组合 68"/>
          <p:cNvGrpSpPr/>
          <p:nvPr/>
        </p:nvGrpSpPr>
        <p:grpSpPr>
          <a:xfrm>
            <a:off x="5610739" y="2754639"/>
            <a:ext cx="4968875" cy="576262"/>
            <a:chOff x="5714354" y="3382138"/>
            <a:chExt cx="4968875" cy="576262"/>
          </a:xfrm>
        </p:grpSpPr>
        <p:grpSp>
          <p:nvGrpSpPr>
            <p:cNvPr id="70" name="组合 69"/>
            <p:cNvGrpSpPr/>
            <p:nvPr/>
          </p:nvGrpSpPr>
          <p:grpSpPr>
            <a:xfrm>
              <a:off x="5714354" y="3382138"/>
              <a:ext cx="4968875" cy="576262"/>
              <a:chOff x="4753236" y="3654164"/>
              <a:chExt cx="4968875" cy="576262"/>
            </a:xfrm>
          </p:grpSpPr>
          <p:grpSp>
            <p:nvGrpSpPr>
              <p:cNvPr id="74" name="组合 23"/>
              <p:cNvGrpSpPr/>
              <p:nvPr/>
            </p:nvGrpSpPr>
            <p:grpSpPr bwMode="auto">
              <a:xfrm>
                <a:off x="4753236" y="3654164"/>
                <a:ext cx="576262" cy="576262"/>
                <a:chOff x="6170389" y="4163727"/>
                <a:chExt cx="576064" cy="576064"/>
              </a:xfrm>
            </p:grpSpPr>
            <p:sp>
              <p:nvSpPr>
                <p:cNvPr id="77" name="圆角矩形 12"/>
                <p:cNvSpPr>
                  <a:spLocks noChangeArrowheads="1"/>
                </p:cNvSpPr>
                <p:nvPr/>
              </p:nvSpPr>
              <p:spPr bwMode="auto">
                <a:xfrm>
                  <a:off x="6170389" y="4163727"/>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mn-lt"/>
                    <a:ea typeface="+mn-ea"/>
                    <a:cs typeface="+mn-ea"/>
                    <a:sym typeface="+mn-lt"/>
                  </a:endParaRPr>
                </a:p>
              </p:txBody>
            </p:sp>
            <p:sp>
              <p:nvSpPr>
                <p:cNvPr id="78" name="Freeform 12"/>
                <p:cNvSpPr>
                  <a:spLocks noEditPoints="1"/>
                </p:cNvSpPr>
                <p:nvPr/>
              </p:nvSpPr>
              <p:spPr bwMode="auto">
                <a:xfrm>
                  <a:off x="6278404" y="4253861"/>
                  <a:ext cx="378197" cy="364816"/>
                </a:xfrm>
                <a:custGeom>
                  <a:avLst/>
                  <a:gdLst>
                    <a:gd name="T0" fmla="*/ 2147483646 w 1022"/>
                    <a:gd name="T1" fmla="*/ 2147483646 h 973"/>
                    <a:gd name="T2" fmla="*/ 2147483646 w 1022"/>
                    <a:gd name="T3" fmla="*/ 2147483646 h 973"/>
                    <a:gd name="T4" fmla="*/ 2147483646 w 1022"/>
                    <a:gd name="T5" fmla="*/ 2147483646 h 973"/>
                    <a:gd name="T6" fmla="*/ 2147483646 w 1022"/>
                    <a:gd name="T7" fmla="*/ 2147483646 h 973"/>
                    <a:gd name="T8" fmla="*/ 2147483646 w 1022"/>
                    <a:gd name="T9" fmla="*/ 2147483646 h 973"/>
                    <a:gd name="T10" fmla="*/ 2147483646 w 1022"/>
                    <a:gd name="T11" fmla="*/ 2147483646 h 973"/>
                    <a:gd name="T12" fmla="*/ 2147483646 w 1022"/>
                    <a:gd name="T13" fmla="*/ 2147483646 h 973"/>
                    <a:gd name="T14" fmla="*/ 2147483646 w 1022"/>
                    <a:gd name="T15" fmla="*/ 2147483646 h 973"/>
                    <a:gd name="T16" fmla="*/ 2147483646 w 1022"/>
                    <a:gd name="T17" fmla="*/ 2147483646 h 973"/>
                    <a:gd name="T18" fmla="*/ 2147483646 w 1022"/>
                    <a:gd name="T19" fmla="*/ 2147483646 h 973"/>
                    <a:gd name="T20" fmla="*/ 2147483646 w 1022"/>
                    <a:gd name="T21" fmla="*/ 2147483646 h 973"/>
                    <a:gd name="T22" fmla="*/ 2147483646 w 1022"/>
                    <a:gd name="T23" fmla="*/ 2147483646 h 973"/>
                    <a:gd name="T24" fmla="*/ 2147483646 w 1022"/>
                    <a:gd name="T25" fmla="*/ 2147483646 h 973"/>
                    <a:gd name="T26" fmla="*/ 2147483646 w 1022"/>
                    <a:gd name="T27" fmla="*/ 2147483646 h 973"/>
                    <a:gd name="T28" fmla="*/ 2147483646 w 1022"/>
                    <a:gd name="T29" fmla="*/ 2147483646 h 973"/>
                    <a:gd name="T30" fmla="*/ 2147483646 w 1022"/>
                    <a:gd name="T31" fmla="*/ 2147483646 h 973"/>
                    <a:gd name="T32" fmla="*/ 2147483646 w 1022"/>
                    <a:gd name="T33" fmla="*/ 2147483646 h 973"/>
                    <a:gd name="T34" fmla="*/ 2147483646 w 1022"/>
                    <a:gd name="T35" fmla="*/ 2147483646 h 973"/>
                    <a:gd name="T36" fmla="*/ 2147483646 w 1022"/>
                    <a:gd name="T37" fmla="*/ 2147483646 h 973"/>
                    <a:gd name="T38" fmla="*/ 2147483646 w 1022"/>
                    <a:gd name="T39" fmla="*/ 2147483646 h 973"/>
                    <a:gd name="T40" fmla="*/ 2147483646 w 1022"/>
                    <a:gd name="T41" fmla="*/ 2147483646 h 973"/>
                    <a:gd name="T42" fmla="*/ 2147483646 w 1022"/>
                    <a:gd name="T43" fmla="*/ 2147483646 h 973"/>
                    <a:gd name="T44" fmla="*/ 2147483646 w 1022"/>
                    <a:gd name="T45" fmla="*/ 2147483646 h 973"/>
                    <a:gd name="T46" fmla="*/ 2147483646 w 1022"/>
                    <a:gd name="T47" fmla="*/ 2147483646 h 973"/>
                    <a:gd name="T48" fmla="*/ 2147483646 w 1022"/>
                    <a:gd name="T49" fmla="*/ 2147483646 h 973"/>
                    <a:gd name="T50" fmla="*/ 2147483646 w 1022"/>
                    <a:gd name="T51" fmla="*/ 2147483646 h 973"/>
                    <a:gd name="T52" fmla="*/ 2147483646 w 1022"/>
                    <a:gd name="T53" fmla="*/ 2147483646 h 973"/>
                    <a:gd name="T54" fmla="*/ 2147483646 w 1022"/>
                    <a:gd name="T55" fmla="*/ 2147483646 h 973"/>
                    <a:gd name="T56" fmla="*/ 2147483646 w 1022"/>
                    <a:gd name="T57" fmla="*/ 2147483646 h 973"/>
                    <a:gd name="T58" fmla="*/ 2147483646 w 1022"/>
                    <a:gd name="T59" fmla="*/ 2147483646 h 973"/>
                    <a:gd name="T60" fmla="*/ 2147483646 w 1022"/>
                    <a:gd name="T61" fmla="*/ 2147483646 h 973"/>
                    <a:gd name="T62" fmla="*/ 2147483646 w 1022"/>
                    <a:gd name="T63" fmla="*/ 2147483646 h 973"/>
                    <a:gd name="T64" fmla="*/ 2147483646 w 1022"/>
                    <a:gd name="T65" fmla="*/ 2147483646 h 973"/>
                    <a:gd name="T66" fmla="*/ 2147483646 w 1022"/>
                    <a:gd name="T67" fmla="*/ 2147483646 h 973"/>
                    <a:gd name="T68" fmla="*/ 2147483646 w 1022"/>
                    <a:gd name="T69" fmla="*/ 2147483646 h 973"/>
                    <a:gd name="T70" fmla="*/ 2147483646 w 1022"/>
                    <a:gd name="T71" fmla="*/ 2147483646 h 973"/>
                    <a:gd name="T72" fmla="*/ 2147483646 w 1022"/>
                    <a:gd name="T73" fmla="*/ 2147483646 h 973"/>
                    <a:gd name="T74" fmla="*/ 2147483646 w 1022"/>
                    <a:gd name="T75" fmla="*/ 2147483646 h 973"/>
                    <a:gd name="T76" fmla="*/ 2147483646 w 1022"/>
                    <a:gd name="T77" fmla="*/ 2147483646 h 973"/>
                    <a:gd name="T78" fmla="*/ 2147483646 w 1022"/>
                    <a:gd name="T79" fmla="*/ 2147483646 h 973"/>
                    <a:gd name="T80" fmla="*/ 2147483646 w 1022"/>
                    <a:gd name="T81" fmla="*/ 2147483646 h 973"/>
                    <a:gd name="T82" fmla="*/ 2147483646 w 1022"/>
                    <a:gd name="T83" fmla="*/ 2147483646 h 973"/>
                    <a:gd name="T84" fmla="*/ 2147483646 w 1022"/>
                    <a:gd name="T85" fmla="*/ 2147483646 h 973"/>
                    <a:gd name="T86" fmla="*/ 2147483646 w 1022"/>
                    <a:gd name="T87" fmla="*/ 2147483646 h 9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cs typeface="+mn-ea"/>
                    <a:sym typeface="+mn-lt"/>
                  </a:endParaRPr>
                </a:p>
              </p:txBody>
            </p:sp>
          </p:grpSp>
          <p:sp>
            <p:nvSpPr>
              <p:cNvPr id="75" name="Rectangle 14"/>
              <p:cNvSpPr>
                <a:spLocks noChangeArrowheads="1"/>
              </p:cNvSpPr>
              <p:nvPr/>
            </p:nvSpPr>
            <p:spPr bwMode="auto">
              <a:xfrm>
                <a:off x="5581874" y="3809739"/>
                <a:ext cx="728982" cy="27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mn-lt"/>
                    <a:ea typeface="+mn-ea"/>
                    <a:cs typeface="+mn-ea"/>
                    <a:sym typeface="+mn-lt"/>
                  </a:rPr>
                  <a:t>PART </a:t>
                </a:r>
                <a:r>
                  <a:rPr lang="en-US" altLang="zh-CN" sz="1600" b="1" dirty="0">
                    <a:solidFill>
                      <a:srgbClr val="313D51"/>
                    </a:solidFill>
                    <a:latin typeface="+mn-lt"/>
                    <a:ea typeface="+mn-ea"/>
                    <a:cs typeface="+mn-ea"/>
                    <a:sym typeface="+mn-lt"/>
                  </a:rPr>
                  <a:t>3</a:t>
                </a:r>
                <a:endParaRPr lang="zh-CN" altLang="en-US" sz="1800" b="1" dirty="0">
                  <a:solidFill>
                    <a:srgbClr val="313D51"/>
                  </a:solidFill>
                  <a:latin typeface="+mn-lt"/>
                  <a:ea typeface="+mn-ea"/>
                  <a:cs typeface="+mn-ea"/>
                  <a:sym typeface="+mn-lt"/>
                </a:endParaRPr>
              </a:p>
            </p:txBody>
          </p:sp>
          <p:sp>
            <p:nvSpPr>
              <p:cNvPr id="76" name="TextBox 59"/>
              <p:cNvSpPr txBox="1">
                <a:spLocks noChangeArrowheads="1"/>
              </p:cNvSpPr>
              <p:nvPr/>
            </p:nvSpPr>
            <p:spPr bwMode="auto">
              <a:xfrm>
                <a:off x="6566161" y="3744651"/>
                <a:ext cx="315595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mn-lt"/>
                    <a:ea typeface="+mn-ea"/>
                    <a:cs typeface="+mn-ea"/>
                    <a:sym typeface="+mn-lt"/>
                  </a:rPr>
                  <a:t>研究内容与方法</a:t>
                </a:r>
                <a:endParaRPr lang="zh-CN" altLang="en-US" b="1" dirty="0">
                  <a:solidFill>
                    <a:srgbClr val="313D51"/>
                  </a:solidFill>
                  <a:latin typeface="+mn-lt"/>
                  <a:ea typeface="+mn-ea"/>
                  <a:cs typeface="+mn-ea"/>
                  <a:sym typeface="+mn-lt"/>
                </a:endParaRPr>
              </a:p>
            </p:txBody>
          </p:sp>
        </p:grpSp>
        <p:grpSp>
          <p:nvGrpSpPr>
            <p:cNvPr id="71" name="组合 70"/>
            <p:cNvGrpSpPr/>
            <p:nvPr/>
          </p:nvGrpSpPr>
          <p:grpSpPr>
            <a:xfrm flipH="1">
              <a:off x="6433491" y="3876848"/>
              <a:ext cx="4171535" cy="80892"/>
              <a:chOff x="2272062" y="2596259"/>
              <a:chExt cx="4173708" cy="80934"/>
            </a:xfrm>
          </p:grpSpPr>
          <p:cxnSp>
            <p:nvCxnSpPr>
              <p:cNvPr id="72" name="直接连接符 7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73" name="矩形 7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dirty="0">
                  <a:solidFill>
                    <a:srgbClr val="313D51"/>
                  </a:solidFill>
                  <a:cs typeface="+mn-ea"/>
                  <a:sym typeface="+mn-lt"/>
                </a:endParaRPr>
              </a:p>
            </p:txBody>
          </p:sp>
        </p:grpSp>
      </p:grpSp>
      <p:grpSp>
        <p:nvGrpSpPr>
          <p:cNvPr id="79" name="组合 78"/>
          <p:cNvGrpSpPr/>
          <p:nvPr/>
        </p:nvGrpSpPr>
        <p:grpSpPr>
          <a:xfrm>
            <a:off x="5602585" y="4429180"/>
            <a:ext cx="4890672" cy="918845"/>
            <a:chOff x="5714354" y="4244369"/>
            <a:chExt cx="4890672" cy="918845"/>
          </a:xfrm>
        </p:grpSpPr>
        <p:grpSp>
          <p:nvGrpSpPr>
            <p:cNvPr id="80" name="组合 79"/>
            <p:cNvGrpSpPr/>
            <p:nvPr/>
          </p:nvGrpSpPr>
          <p:grpSpPr>
            <a:xfrm>
              <a:off x="5714354" y="4244369"/>
              <a:ext cx="4103687" cy="918845"/>
              <a:chOff x="4753236" y="4446326"/>
              <a:chExt cx="4103687" cy="918845"/>
            </a:xfrm>
          </p:grpSpPr>
          <p:grpSp>
            <p:nvGrpSpPr>
              <p:cNvPr id="84" name="组合 24"/>
              <p:cNvGrpSpPr/>
              <p:nvPr/>
            </p:nvGrpSpPr>
            <p:grpSpPr bwMode="auto">
              <a:xfrm>
                <a:off x="4753236" y="4446326"/>
                <a:ext cx="576262" cy="576263"/>
                <a:chOff x="6170389" y="4955815"/>
                <a:chExt cx="576064" cy="576064"/>
              </a:xfrm>
            </p:grpSpPr>
            <p:sp>
              <p:nvSpPr>
                <p:cNvPr id="87" name="圆角矩形 13"/>
                <p:cNvSpPr>
                  <a:spLocks noChangeArrowheads="1"/>
                </p:cNvSpPr>
                <p:nvPr/>
              </p:nvSpPr>
              <p:spPr bwMode="auto">
                <a:xfrm>
                  <a:off x="6170389" y="4955815"/>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mn-lt"/>
                    <a:ea typeface="+mn-ea"/>
                    <a:cs typeface="+mn-ea"/>
                    <a:sym typeface="+mn-lt"/>
                  </a:endParaRPr>
                </a:p>
              </p:txBody>
            </p:sp>
            <p:sp>
              <p:nvSpPr>
                <p:cNvPr id="88" name="Freeform 11"/>
                <p:cNvSpPr>
                  <a:spLocks noEditPoints="1"/>
                </p:cNvSpPr>
                <p:nvPr/>
              </p:nvSpPr>
              <p:spPr bwMode="auto">
                <a:xfrm>
                  <a:off x="6298628" y="5092507"/>
                  <a:ext cx="315884" cy="273385"/>
                </a:xfrm>
                <a:custGeom>
                  <a:avLst/>
                  <a:gdLst>
                    <a:gd name="T0" fmla="*/ 2147483646 w 948"/>
                    <a:gd name="T1" fmla="*/ 2147483646 h 810"/>
                    <a:gd name="T2" fmla="*/ 2147483646 w 948"/>
                    <a:gd name="T3" fmla="*/ 2147483646 h 810"/>
                    <a:gd name="T4" fmla="*/ 2147483646 w 948"/>
                    <a:gd name="T5" fmla="*/ 2147483646 h 810"/>
                    <a:gd name="T6" fmla="*/ 2147483646 w 948"/>
                    <a:gd name="T7" fmla="*/ 2147483646 h 810"/>
                    <a:gd name="T8" fmla="*/ 2147483646 w 948"/>
                    <a:gd name="T9" fmla="*/ 2147483646 h 810"/>
                    <a:gd name="T10" fmla="*/ 2147483646 w 948"/>
                    <a:gd name="T11" fmla="*/ 2147483646 h 810"/>
                    <a:gd name="T12" fmla="*/ 2147483646 w 948"/>
                    <a:gd name="T13" fmla="*/ 2147483646 h 810"/>
                    <a:gd name="T14" fmla="*/ 2147483646 w 948"/>
                    <a:gd name="T15" fmla="*/ 2147483646 h 810"/>
                    <a:gd name="T16" fmla="*/ 2147483646 w 948"/>
                    <a:gd name="T17" fmla="*/ 2147483646 h 810"/>
                    <a:gd name="T18" fmla="*/ 2147483646 w 948"/>
                    <a:gd name="T19" fmla="*/ 2147483646 h 810"/>
                    <a:gd name="T20" fmla="*/ 2147483646 w 948"/>
                    <a:gd name="T21" fmla="*/ 2147483646 h 810"/>
                    <a:gd name="T22" fmla="*/ 2147483646 w 948"/>
                    <a:gd name="T23" fmla="*/ 2147483646 h 810"/>
                    <a:gd name="T24" fmla="*/ 2147483646 w 948"/>
                    <a:gd name="T25" fmla="*/ 2147483646 h 810"/>
                    <a:gd name="T26" fmla="*/ 2147483646 w 948"/>
                    <a:gd name="T27" fmla="*/ 2147483646 h 810"/>
                    <a:gd name="T28" fmla="*/ 2147483646 w 948"/>
                    <a:gd name="T29" fmla="*/ 2147483646 h 810"/>
                    <a:gd name="T30" fmla="*/ 2147483646 w 948"/>
                    <a:gd name="T31" fmla="*/ 2147483646 h 810"/>
                    <a:gd name="T32" fmla="*/ 2147483646 w 948"/>
                    <a:gd name="T33" fmla="*/ 2147483646 h 810"/>
                    <a:gd name="T34" fmla="*/ 2147483646 w 948"/>
                    <a:gd name="T35" fmla="*/ 2147483646 h 810"/>
                    <a:gd name="T36" fmla="*/ 2147483646 w 948"/>
                    <a:gd name="T37" fmla="*/ 2147483646 h 810"/>
                    <a:gd name="T38" fmla="*/ 2147483646 w 948"/>
                    <a:gd name="T39" fmla="*/ 2147483646 h 810"/>
                    <a:gd name="T40" fmla="*/ 2147483646 w 948"/>
                    <a:gd name="T41" fmla="*/ 2147483646 h 810"/>
                    <a:gd name="T42" fmla="*/ 2147483646 w 948"/>
                    <a:gd name="T43" fmla="*/ 2147483646 h 810"/>
                    <a:gd name="T44" fmla="*/ 2147483646 w 948"/>
                    <a:gd name="T45" fmla="*/ 2147483646 h 810"/>
                    <a:gd name="T46" fmla="*/ 2147483646 w 948"/>
                    <a:gd name="T47" fmla="*/ 2147483646 h 810"/>
                    <a:gd name="T48" fmla="*/ 2147483646 w 948"/>
                    <a:gd name="T49" fmla="*/ 2147483646 h 810"/>
                    <a:gd name="T50" fmla="*/ 2147483646 w 948"/>
                    <a:gd name="T51" fmla="*/ 2147483646 h 810"/>
                    <a:gd name="T52" fmla="*/ 2147483646 w 948"/>
                    <a:gd name="T53" fmla="*/ 2147483646 h 810"/>
                    <a:gd name="T54" fmla="*/ 2147483646 w 948"/>
                    <a:gd name="T55" fmla="*/ 2147483646 h 810"/>
                    <a:gd name="T56" fmla="*/ 2147483646 w 948"/>
                    <a:gd name="T57" fmla="*/ 2147483646 h 810"/>
                    <a:gd name="T58" fmla="*/ 2147483646 w 948"/>
                    <a:gd name="T59" fmla="*/ 2147483646 h 810"/>
                    <a:gd name="T60" fmla="*/ 2147483646 w 948"/>
                    <a:gd name="T61" fmla="*/ 2147483646 h 810"/>
                    <a:gd name="T62" fmla="*/ 2147483646 w 948"/>
                    <a:gd name="T63" fmla="*/ 2147483646 h 810"/>
                    <a:gd name="T64" fmla="*/ 2147483646 w 948"/>
                    <a:gd name="T65" fmla="*/ 2147483646 h 810"/>
                    <a:gd name="T66" fmla="*/ 2147483646 w 948"/>
                    <a:gd name="T67" fmla="*/ 2147483646 h 810"/>
                    <a:gd name="T68" fmla="*/ 2147483646 w 948"/>
                    <a:gd name="T69" fmla="*/ 2147483646 h 810"/>
                    <a:gd name="T70" fmla="*/ 2147483646 w 948"/>
                    <a:gd name="T71" fmla="*/ 2147483646 h 810"/>
                    <a:gd name="T72" fmla="*/ 2147483646 w 948"/>
                    <a:gd name="T73" fmla="*/ 2147483646 h 810"/>
                    <a:gd name="T74" fmla="*/ 2147483646 w 948"/>
                    <a:gd name="T75" fmla="*/ 2147483646 h 810"/>
                    <a:gd name="T76" fmla="*/ 2147483646 w 948"/>
                    <a:gd name="T77" fmla="*/ 2147483646 h 810"/>
                    <a:gd name="T78" fmla="*/ 2147483646 w 948"/>
                    <a:gd name="T79" fmla="*/ 2147483646 h 810"/>
                    <a:gd name="T80" fmla="*/ 2147483646 w 948"/>
                    <a:gd name="T81" fmla="*/ 2147483646 h 810"/>
                    <a:gd name="T82" fmla="*/ 2147483646 w 948"/>
                    <a:gd name="T83" fmla="*/ 2147483646 h 810"/>
                    <a:gd name="T84" fmla="*/ 2147483646 w 948"/>
                    <a:gd name="T85" fmla="*/ 2147483646 h 810"/>
                    <a:gd name="T86" fmla="*/ 2147483646 w 948"/>
                    <a:gd name="T87" fmla="*/ 2147483646 h 810"/>
                    <a:gd name="T88" fmla="*/ 2147483646 w 948"/>
                    <a:gd name="T89" fmla="*/ 2147483646 h 810"/>
                    <a:gd name="T90" fmla="*/ 2147483646 w 948"/>
                    <a:gd name="T91" fmla="*/ 2147483646 h 810"/>
                    <a:gd name="T92" fmla="*/ 2147483646 w 948"/>
                    <a:gd name="T93" fmla="*/ 2147483646 h 810"/>
                    <a:gd name="T94" fmla="*/ 2147483646 w 948"/>
                    <a:gd name="T95" fmla="*/ 2147483646 h 810"/>
                    <a:gd name="T96" fmla="*/ 2147483646 w 948"/>
                    <a:gd name="T97" fmla="*/ 2147483646 h 810"/>
                    <a:gd name="T98" fmla="*/ 2147483646 w 948"/>
                    <a:gd name="T99" fmla="*/ 2147483646 h 810"/>
                    <a:gd name="T100" fmla="*/ 2147483646 w 948"/>
                    <a:gd name="T101" fmla="*/ 2147483646 h 810"/>
                    <a:gd name="T102" fmla="*/ 2147483646 w 948"/>
                    <a:gd name="T103" fmla="*/ 2147483646 h 810"/>
                    <a:gd name="T104" fmla="*/ 2147483646 w 948"/>
                    <a:gd name="T105" fmla="*/ 2147483646 h 810"/>
                    <a:gd name="T106" fmla="*/ 2147483646 w 948"/>
                    <a:gd name="T107" fmla="*/ 2147483646 h 810"/>
                    <a:gd name="T108" fmla="*/ 2147483646 w 948"/>
                    <a:gd name="T109" fmla="*/ 2147483646 h 810"/>
                    <a:gd name="T110" fmla="*/ 2147483646 w 948"/>
                    <a:gd name="T111" fmla="*/ 2147483646 h 810"/>
                    <a:gd name="T112" fmla="*/ 2147483646 w 948"/>
                    <a:gd name="T113" fmla="*/ 2147483646 h 810"/>
                    <a:gd name="T114" fmla="*/ 2147483646 w 948"/>
                    <a:gd name="T115" fmla="*/ 2147483646 h 810"/>
                    <a:gd name="T116" fmla="*/ 2147483646 w 948"/>
                    <a:gd name="T117" fmla="*/ 2147483646 h 810"/>
                    <a:gd name="T118" fmla="*/ 2147483646 w 948"/>
                    <a:gd name="T119" fmla="*/ 2147483646 h 8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cs typeface="+mn-ea"/>
                    <a:sym typeface="+mn-lt"/>
                  </a:endParaRPr>
                </a:p>
              </p:txBody>
            </p:sp>
          </p:grpSp>
          <p:sp>
            <p:nvSpPr>
              <p:cNvPr id="85" name="Rectangle 14"/>
              <p:cNvSpPr>
                <a:spLocks noChangeArrowheads="1"/>
              </p:cNvSpPr>
              <p:nvPr/>
            </p:nvSpPr>
            <p:spPr bwMode="auto">
              <a:xfrm>
                <a:off x="5581874" y="4613014"/>
                <a:ext cx="662940" cy="29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mn-lt"/>
                    <a:ea typeface="+mn-ea"/>
                    <a:cs typeface="+mn-ea"/>
                    <a:sym typeface="+mn-lt"/>
                  </a:rPr>
                  <a:t>PART</a:t>
                </a:r>
                <a:r>
                  <a:rPr lang="en-US" altLang="zh-CN" sz="1600" b="1" dirty="0">
                    <a:solidFill>
                      <a:srgbClr val="313D51"/>
                    </a:solidFill>
                    <a:latin typeface="+mn-lt"/>
                    <a:ea typeface="+mn-ea"/>
                    <a:cs typeface="+mn-ea"/>
                    <a:sym typeface="+mn-lt"/>
                  </a:rPr>
                  <a:t> 5</a:t>
                </a:r>
                <a:endParaRPr lang="en-US" altLang="zh-CN" sz="1600" b="1" dirty="0">
                  <a:solidFill>
                    <a:srgbClr val="313D51"/>
                  </a:solidFill>
                  <a:latin typeface="+mn-lt"/>
                  <a:ea typeface="+mn-ea"/>
                  <a:cs typeface="+mn-ea"/>
                  <a:sym typeface="+mn-lt"/>
                </a:endParaRPr>
              </a:p>
            </p:txBody>
          </p:sp>
          <p:sp>
            <p:nvSpPr>
              <p:cNvPr id="86" name="TextBox 59"/>
              <p:cNvSpPr txBox="1">
                <a:spLocks noChangeArrowheads="1"/>
              </p:cNvSpPr>
              <p:nvPr/>
            </p:nvSpPr>
            <p:spPr bwMode="auto">
              <a:xfrm>
                <a:off x="6566161" y="4535226"/>
                <a:ext cx="2290762"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mn-lt"/>
                    <a:ea typeface="+mn-ea"/>
                    <a:cs typeface="+mn-ea"/>
                    <a:sym typeface="+mn-lt"/>
                  </a:rPr>
                  <a:t>参考文献</a:t>
                </a:r>
                <a:endParaRPr lang="zh-CN" altLang="en-US" b="1" dirty="0">
                  <a:solidFill>
                    <a:srgbClr val="313D51"/>
                  </a:solidFill>
                  <a:latin typeface="+mn-lt"/>
                  <a:ea typeface="+mn-ea"/>
                  <a:cs typeface="+mn-ea"/>
                  <a:sym typeface="+mn-lt"/>
                </a:endParaRPr>
              </a:p>
              <a:p>
                <a:pPr fontAlgn="base">
                  <a:lnSpc>
                    <a:spcPct val="120000"/>
                  </a:lnSpc>
                  <a:spcBef>
                    <a:spcPct val="0"/>
                  </a:spcBef>
                  <a:spcAft>
                    <a:spcPct val="0"/>
                  </a:spcAft>
                  <a:buFontTx/>
                  <a:buNone/>
                </a:pPr>
                <a:endParaRPr lang="zh-CN" altLang="en-US" b="1" dirty="0">
                  <a:solidFill>
                    <a:srgbClr val="313D51"/>
                  </a:solidFill>
                  <a:latin typeface="+mn-lt"/>
                  <a:ea typeface="+mn-ea"/>
                  <a:cs typeface="+mn-ea"/>
                  <a:sym typeface="+mn-lt"/>
                </a:endParaRPr>
              </a:p>
            </p:txBody>
          </p:sp>
        </p:grpSp>
        <p:grpSp>
          <p:nvGrpSpPr>
            <p:cNvPr id="81" name="组合 80"/>
            <p:cNvGrpSpPr/>
            <p:nvPr/>
          </p:nvGrpSpPr>
          <p:grpSpPr>
            <a:xfrm flipH="1">
              <a:off x="6433491" y="4741665"/>
              <a:ext cx="4171535" cy="80892"/>
              <a:chOff x="2272062" y="2596259"/>
              <a:chExt cx="4173708" cy="80934"/>
            </a:xfrm>
          </p:grpSpPr>
          <p:cxnSp>
            <p:nvCxnSpPr>
              <p:cNvPr id="82" name="直接连接符 8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83" name="矩形 8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cs typeface="+mn-ea"/>
                  <a:sym typeface="+mn-lt"/>
                </a:endParaRPr>
              </a:p>
            </p:txBody>
          </p:sp>
        </p:grpSp>
      </p:grpSp>
      <p:grpSp>
        <p:nvGrpSpPr>
          <p:cNvPr id="3" name="组合 2"/>
          <p:cNvGrpSpPr/>
          <p:nvPr/>
        </p:nvGrpSpPr>
        <p:grpSpPr>
          <a:xfrm>
            <a:off x="5617751" y="1935327"/>
            <a:ext cx="4890672" cy="576263"/>
            <a:chOff x="5617751" y="1935327"/>
            <a:chExt cx="4890672" cy="576263"/>
          </a:xfrm>
        </p:grpSpPr>
        <p:grpSp>
          <p:nvGrpSpPr>
            <p:cNvPr id="59" name="组合 58"/>
            <p:cNvGrpSpPr/>
            <p:nvPr/>
          </p:nvGrpSpPr>
          <p:grpSpPr>
            <a:xfrm>
              <a:off x="5617751" y="1935327"/>
              <a:ext cx="4890672" cy="576263"/>
              <a:chOff x="5714354" y="2522443"/>
              <a:chExt cx="4890672" cy="576263"/>
            </a:xfrm>
          </p:grpSpPr>
          <p:grpSp>
            <p:nvGrpSpPr>
              <p:cNvPr id="60" name="组合 59"/>
              <p:cNvGrpSpPr/>
              <p:nvPr/>
            </p:nvGrpSpPr>
            <p:grpSpPr>
              <a:xfrm>
                <a:off x="5714354" y="2522443"/>
                <a:ext cx="4229100" cy="576263"/>
                <a:chOff x="4753236" y="2862001"/>
                <a:chExt cx="4229100" cy="576263"/>
              </a:xfrm>
            </p:grpSpPr>
            <p:grpSp>
              <p:nvGrpSpPr>
                <p:cNvPr id="64" name="组合 22"/>
                <p:cNvGrpSpPr/>
                <p:nvPr/>
              </p:nvGrpSpPr>
              <p:grpSpPr bwMode="auto">
                <a:xfrm>
                  <a:off x="4753236" y="2862001"/>
                  <a:ext cx="576262" cy="576263"/>
                  <a:chOff x="6170389" y="3371639"/>
                  <a:chExt cx="576064" cy="576064"/>
                </a:xfrm>
              </p:grpSpPr>
              <p:sp>
                <p:nvSpPr>
                  <p:cNvPr id="67" name="圆角矩形 11"/>
                  <p:cNvSpPr>
                    <a:spLocks noChangeArrowheads="1"/>
                  </p:cNvSpPr>
                  <p:nvPr/>
                </p:nvSpPr>
                <p:spPr bwMode="auto">
                  <a:xfrm>
                    <a:off x="6170389" y="3371639"/>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mn-lt"/>
                      <a:ea typeface="+mn-ea"/>
                      <a:cs typeface="+mn-ea"/>
                      <a:sym typeface="+mn-lt"/>
                    </a:endParaRPr>
                  </a:p>
                </p:txBody>
              </p:sp>
              <p:sp>
                <p:nvSpPr>
                  <p:cNvPr id="68" name="Freeform 13"/>
                  <p:cNvSpPr>
                    <a:spLocks noEditPoints="1"/>
                  </p:cNvSpPr>
                  <p:nvPr/>
                </p:nvSpPr>
                <p:spPr bwMode="auto">
                  <a:xfrm>
                    <a:off x="6293383" y="3504805"/>
                    <a:ext cx="330076" cy="309733"/>
                  </a:xfrm>
                  <a:custGeom>
                    <a:avLst/>
                    <a:gdLst>
                      <a:gd name="T0" fmla="*/ 0 w 957"/>
                      <a:gd name="T1" fmla="*/ 2147483646 h 885"/>
                      <a:gd name="T2" fmla="*/ 2147483646 w 957"/>
                      <a:gd name="T3" fmla="*/ 2147483646 h 885"/>
                      <a:gd name="T4" fmla="*/ 2147483646 w 957"/>
                      <a:gd name="T5" fmla="*/ 2147483646 h 885"/>
                      <a:gd name="T6" fmla="*/ 2147483646 w 957"/>
                      <a:gd name="T7" fmla="*/ 2147483646 h 885"/>
                      <a:gd name="T8" fmla="*/ 2147483646 w 957"/>
                      <a:gd name="T9" fmla="*/ 2147483646 h 885"/>
                      <a:gd name="T10" fmla="*/ 2147483646 w 957"/>
                      <a:gd name="T11" fmla="*/ 2147483646 h 885"/>
                      <a:gd name="T12" fmla="*/ 2147483646 w 957"/>
                      <a:gd name="T13" fmla="*/ 2147483646 h 885"/>
                      <a:gd name="T14" fmla="*/ 2147483646 w 957"/>
                      <a:gd name="T15" fmla="*/ 2147483646 h 885"/>
                      <a:gd name="T16" fmla="*/ 2147483646 w 957"/>
                      <a:gd name="T17" fmla="*/ 2147483646 h 885"/>
                      <a:gd name="T18" fmla="*/ 2147483646 w 957"/>
                      <a:gd name="T19" fmla="*/ 2147483646 h 885"/>
                      <a:gd name="T20" fmla="*/ 0 w 957"/>
                      <a:gd name="T21" fmla="*/ 2147483646 h 885"/>
                      <a:gd name="T22" fmla="*/ 2147483646 w 957"/>
                      <a:gd name="T23" fmla="*/ 2147483646 h 885"/>
                      <a:gd name="T24" fmla="*/ 2147483646 w 957"/>
                      <a:gd name="T25" fmla="*/ 2147483646 h 885"/>
                      <a:gd name="T26" fmla="*/ 2147483646 w 957"/>
                      <a:gd name="T27" fmla="*/ 2147483646 h 885"/>
                      <a:gd name="T28" fmla="*/ 2147483646 w 957"/>
                      <a:gd name="T29" fmla="*/ 2147483646 h 885"/>
                      <a:gd name="T30" fmla="*/ 2147483646 w 957"/>
                      <a:gd name="T31" fmla="*/ 2147483646 h 885"/>
                      <a:gd name="T32" fmla="*/ 2147483646 w 957"/>
                      <a:gd name="T33" fmla="*/ 2147483646 h 885"/>
                      <a:gd name="T34" fmla="*/ 2147483646 w 957"/>
                      <a:gd name="T35" fmla="*/ 2147483646 h 885"/>
                      <a:gd name="T36" fmla="*/ 2147483646 w 957"/>
                      <a:gd name="T37" fmla="*/ 2147483646 h 885"/>
                      <a:gd name="T38" fmla="*/ 2147483646 w 957"/>
                      <a:gd name="T39" fmla="*/ 2147483646 h 885"/>
                      <a:gd name="T40" fmla="*/ 2147483646 w 957"/>
                      <a:gd name="T41" fmla="*/ 2147483646 h 885"/>
                      <a:gd name="T42" fmla="*/ 2147483646 w 957"/>
                      <a:gd name="T43" fmla="*/ 2147483646 h 885"/>
                      <a:gd name="T44" fmla="*/ 2147483646 w 957"/>
                      <a:gd name="T45" fmla="*/ 2147483646 h 885"/>
                      <a:gd name="T46" fmla="*/ 2147483646 w 957"/>
                      <a:gd name="T47" fmla="*/ 2147483646 h 885"/>
                      <a:gd name="T48" fmla="*/ 2147483646 w 957"/>
                      <a:gd name="T49" fmla="*/ 2147483646 h 885"/>
                      <a:gd name="T50" fmla="*/ 2147483646 w 957"/>
                      <a:gd name="T51" fmla="*/ 2147483646 h 885"/>
                      <a:gd name="T52" fmla="*/ 2147483646 w 957"/>
                      <a:gd name="T53" fmla="*/ 2147483646 h 885"/>
                      <a:gd name="T54" fmla="*/ 2147483646 w 957"/>
                      <a:gd name="T55" fmla="*/ 2147483646 h 885"/>
                      <a:gd name="T56" fmla="*/ 2147483646 w 957"/>
                      <a:gd name="T57" fmla="*/ 2147483646 h 885"/>
                      <a:gd name="T58" fmla="*/ 2147483646 w 957"/>
                      <a:gd name="T59" fmla="*/ 2147483646 h 885"/>
                      <a:gd name="T60" fmla="*/ 2147483646 w 957"/>
                      <a:gd name="T61" fmla="*/ 2147483646 h 885"/>
                      <a:gd name="T62" fmla="*/ 2147483646 w 957"/>
                      <a:gd name="T63" fmla="*/ 2147483646 h 885"/>
                      <a:gd name="T64" fmla="*/ 2147483646 w 957"/>
                      <a:gd name="T65" fmla="*/ 2147483646 h 885"/>
                      <a:gd name="T66" fmla="*/ 2147483646 w 957"/>
                      <a:gd name="T67" fmla="*/ 2147483646 h 885"/>
                      <a:gd name="T68" fmla="*/ 2147483646 w 957"/>
                      <a:gd name="T69" fmla="*/ 2147483646 h 885"/>
                      <a:gd name="T70" fmla="*/ 2147483646 w 957"/>
                      <a:gd name="T71" fmla="*/ 2147483646 h 885"/>
                      <a:gd name="T72" fmla="*/ 2147483646 w 957"/>
                      <a:gd name="T73" fmla="*/ 2147483646 h 885"/>
                      <a:gd name="T74" fmla="*/ 2147483646 w 957"/>
                      <a:gd name="T75" fmla="*/ 2147483646 h 885"/>
                      <a:gd name="T76" fmla="*/ 2147483646 w 957"/>
                      <a:gd name="T77" fmla="*/ 2147483646 h 885"/>
                      <a:gd name="T78" fmla="*/ 2147483646 w 957"/>
                      <a:gd name="T79" fmla="*/ 2147483646 h 885"/>
                      <a:gd name="T80" fmla="*/ 2147483646 w 957"/>
                      <a:gd name="T81" fmla="*/ 2147483646 h 885"/>
                      <a:gd name="T82" fmla="*/ 2147483646 w 957"/>
                      <a:gd name="T83" fmla="*/ 2147483646 h 885"/>
                      <a:gd name="T84" fmla="*/ 2147483646 w 957"/>
                      <a:gd name="T85" fmla="*/ 2147483646 h 885"/>
                      <a:gd name="T86" fmla="*/ 2147483646 w 957"/>
                      <a:gd name="T87" fmla="*/ 2147483646 h 885"/>
                      <a:gd name="T88" fmla="*/ 2147483646 w 957"/>
                      <a:gd name="T89" fmla="*/ 2147483646 h 885"/>
                      <a:gd name="T90" fmla="*/ 2147483646 w 957"/>
                      <a:gd name="T91" fmla="*/ 2147483646 h 885"/>
                      <a:gd name="T92" fmla="*/ 2147483646 w 957"/>
                      <a:gd name="T93" fmla="*/ 2147483646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cs typeface="+mn-ea"/>
                      <a:sym typeface="+mn-lt"/>
                    </a:endParaRPr>
                  </a:p>
                </p:txBody>
              </p:sp>
            </p:grpSp>
            <p:sp>
              <p:nvSpPr>
                <p:cNvPr id="65" name="Rectangle 14"/>
                <p:cNvSpPr>
                  <a:spLocks noChangeArrowheads="1"/>
                </p:cNvSpPr>
                <p:nvPr/>
              </p:nvSpPr>
              <p:spPr bwMode="auto">
                <a:xfrm>
                  <a:off x="5581874" y="3017576"/>
                  <a:ext cx="728982" cy="27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mn-lt"/>
                      <a:ea typeface="+mn-ea"/>
                      <a:cs typeface="+mn-ea"/>
                      <a:sym typeface="+mn-lt"/>
                    </a:rPr>
                    <a:t>PART </a:t>
                  </a:r>
                  <a:r>
                    <a:rPr lang="en-US" altLang="zh-CN" sz="1600" b="1" dirty="0">
                      <a:solidFill>
                        <a:srgbClr val="313D51"/>
                      </a:solidFill>
                      <a:latin typeface="+mn-lt"/>
                      <a:ea typeface="+mn-ea"/>
                      <a:cs typeface="+mn-ea"/>
                      <a:sym typeface="+mn-lt"/>
                    </a:rPr>
                    <a:t>2</a:t>
                  </a:r>
                  <a:endParaRPr lang="zh-CN" altLang="en-US" sz="1800" b="1" dirty="0">
                    <a:solidFill>
                      <a:srgbClr val="313D51"/>
                    </a:solidFill>
                    <a:latin typeface="+mn-lt"/>
                    <a:ea typeface="+mn-ea"/>
                    <a:cs typeface="+mn-ea"/>
                    <a:sym typeface="+mn-lt"/>
                  </a:endParaRPr>
                </a:p>
              </p:txBody>
            </p:sp>
            <p:sp>
              <p:nvSpPr>
                <p:cNvPr id="66" name="TextBox 59"/>
                <p:cNvSpPr txBox="1">
                  <a:spLocks noChangeArrowheads="1"/>
                </p:cNvSpPr>
                <p:nvPr/>
              </p:nvSpPr>
              <p:spPr bwMode="auto">
                <a:xfrm>
                  <a:off x="6566161" y="2941376"/>
                  <a:ext cx="2416175"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b="1" dirty="0">
                    <a:solidFill>
                      <a:srgbClr val="313D51"/>
                    </a:solidFill>
                    <a:latin typeface="+mn-lt"/>
                    <a:ea typeface="+mn-ea"/>
                    <a:cs typeface="+mn-ea"/>
                    <a:sym typeface="+mn-lt"/>
                  </a:endParaRPr>
                </a:p>
              </p:txBody>
            </p:sp>
          </p:grpSp>
          <p:grpSp>
            <p:nvGrpSpPr>
              <p:cNvPr id="61" name="组合 60"/>
              <p:cNvGrpSpPr/>
              <p:nvPr/>
            </p:nvGrpSpPr>
            <p:grpSpPr>
              <a:xfrm flipH="1">
                <a:off x="6433491" y="3012031"/>
                <a:ext cx="4171535" cy="80892"/>
                <a:chOff x="2272062" y="2596259"/>
                <a:chExt cx="4173708" cy="80934"/>
              </a:xfrm>
            </p:grpSpPr>
            <p:cxnSp>
              <p:nvCxnSpPr>
                <p:cNvPr id="62" name="直接连接符 6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63" name="矩形 6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a:solidFill>
                      <a:srgbClr val="313D51"/>
                    </a:solidFill>
                    <a:cs typeface="+mn-ea"/>
                    <a:sym typeface="+mn-lt"/>
                  </a:endParaRPr>
                </a:p>
              </p:txBody>
            </p:sp>
          </p:grpSp>
        </p:grpSp>
        <p:sp>
          <p:nvSpPr>
            <p:cNvPr id="101" name="TextBox 59"/>
            <p:cNvSpPr txBox="1">
              <a:spLocks noChangeArrowheads="1"/>
            </p:cNvSpPr>
            <p:nvPr/>
          </p:nvSpPr>
          <p:spPr bwMode="auto">
            <a:xfrm>
              <a:off x="7445784" y="2016519"/>
              <a:ext cx="29400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mn-lt"/>
                  <a:ea typeface="+mn-ea"/>
                  <a:cs typeface="+mn-ea"/>
                  <a:sym typeface="+mn-lt"/>
                </a:rPr>
                <a:t>研究现状及意义</a:t>
              </a:r>
              <a:endParaRPr lang="zh-CN" altLang="en-US" b="1" dirty="0">
                <a:solidFill>
                  <a:srgbClr val="313D51"/>
                </a:solidFill>
                <a:latin typeface="+mn-lt"/>
                <a:ea typeface="+mn-ea"/>
                <a:cs typeface="+mn-ea"/>
                <a:sym typeface="+mn-lt"/>
              </a:endParaRPr>
            </a:p>
          </p:txBody>
        </p:sp>
      </p:grpSp>
      <p:grpSp>
        <p:nvGrpSpPr>
          <p:cNvPr id="4" name="组合 3"/>
          <p:cNvGrpSpPr/>
          <p:nvPr/>
        </p:nvGrpSpPr>
        <p:grpSpPr>
          <a:xfrm>
            <a:off x="5617724" y="3589529"/>
            <a:ext cx="4953891" cy="576262"/>
            <a:chOff x="5617751" y="3524169"/>
            <a:chExt cx="4953891" cy="576262"/>
          </a:xfrm>
        </p:grpSpPr>
        <p:grpSp>
          <p:nvGrpSpPr>
            <p:cNvPr id="2" name="组合 1"/>
            <p:cNvGrpSpPr/>
            <p:nvPr/>
          </p:nvGrpSpPr>
          <p:grpSpPr>
            <a:xfrm>
              <a:off x="5617751" y="3524169"/>
              <a:ext cx="576262" cy="576262"/>
              <a:chOff x="4469871" y="3629163"/>
              <a:chExt cx="576262" cy="576262"/>
            </a:xfrm>
          </p:grpSpPr>
          <p:sp>
            <p:nvSpPr>
              <p:cNvPr id="102" name="圆角矩形 12"/>
              <p:cNvSpPr>
                <a:spLocks noChangeArrowheads="1"/>
              </p:cNvSpPr>
              <p:nvPr/>
            </p:nvSpPr>
            <p:spPr bwMode="auto">
              <a:xfrm>
                <a:off x="4469871" y="3629163"/>
                <a:ext cx="576262" cy="576262"/>
              </a:xfrm>
              <a:prstGeom prst="roundRect">
                <a:avLst>
                  <a:gd name="adj" fmla="val 16667"/>
                </a:avLst>
              </a:prstGeom>
              <a:solidFill>
                <a:srgbClr val="244C89"/>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mn-lt"/>
                  <a:ea typeface="+mn-ea"/>
                  <a:cs typeface="+mn-ea"/>
                  <a:sym typeface="+mn-lt"/>
                </a:endParaRPr>
              </a:p>
            </p:txBody>
          </p:sp>
          <p:sp>
            <p:nvSpPr>
              <p:cNvPr id="103" name="Freeform: Shape 13"/>
              <p:cNvSpPr/>
              <p:nvPr/>
            </p:nvSpPr>
            <p:spPr>
              <a:xfrm>
                <a:off x="4524285" y="3795782"/>
                <a:ext cx="305984" cy="285586"/>
              </a:xfrm>
              <a:custGeom>
                <a:avLst/>
                <a:gdLst>
                  <a:gd name="connsiteX0" fmla="*/ 215031 w 238923"/>
                  <a:gd name="connsiteY0" fmla="*/ 151318 h 222994"/>
                  <a:gd name="connsiteX1" fmla="*/ 23892 w 238923"/>
                  <a:gd name="connsiteY1" fmla="*/ 151318 h 222994"/>
                  <a:gd name="connsiteX2" fmla="*/ 23892 w 238923"/>
                  <a:gd name="connsiteY2" fmla="*/ 23892 h 222994"/>
                  <a:gd name="connsiteX3" fmla="*/ 215031 w 238923"/>
                  <a:gd name="connsiteY3" fmla="*/ 23892 h 222994"/>
                  <a:gd name="connsiteX4" fmla="*/ 215031 w 238923"/>
                  <a:gd name="connsiteY4" fmla="*/ 151318 h 222994"/>
                  <a:gd name="connsiteX5" fmla="*/ 222995 w 238923"/>
                  <a:gd name="connsiteY5" fmla="*/ 0 h 222994"/>
                  <a:gd name="connsiteX6" fmla="*/ 15928 w 238923"/>
                  <a:gd name="connsiteY6" fmla="*/ 0 h 222994"/>
                  <a:gd name="connsiteX7" fmla="*/ 0 w 238923"/>
                  <a:gd name="connsiteY7" fmla="*/ 15928 h 222994"/>
                  <a:gd name="connsiteX8" fmla="*/ 0 w 238923"/>
                  <a:gd name="connsiteY8" fmla="*/ 159282 h 222994"/>
                  <a:gd name="connsiteX9" fmla="*/ 15928 w 238923"/>
                  <a:gd name="connsiteY9" fmla="*/ 175210 h 222994"/>
                  <a:gd name="connsiteX10" fmla="*/ 95569 w 238923"/>
                  <a:gd name="connsiteY10" fmla="*/ 175210 h 222994"/>
                  <a:gd name="connsiteX11" fmla="*/ 95569 w 238923"/>
                  <a:gd name="connsiteY11" fmla="*/ 199103 h 222994"/>
                  <a:gd name="connsiteX12" fmla="*/ 59731 w 238923"/>
                  <a:gd name="connsiteY12" fmla="*/ 199103 h 222994"/>
                  <a:gd name="connsiteX13" fmla="*/ 59731 w 238923"/>
                  <a:gd name="connsiteY13" fmla="*/ 222995 h 222994"/>
                  <a:gd name="connsiteX14" fmla="*/ 179192 w 238923"/>
                  <a:gd name="connsiteY14" fmla="*/ 222995 h 222994"/>
                  <a:gd name="connsiteX15" fmla="*/ 179192 w 238923"/>
                  <a:gd name="connsiteY15" fmla="*/ 199103 h 222994"/>
                  <a:gd name="connsiteX16" fmla="*/ 143354 w 238923"/>
                  <a:gd name="connsiteY16" fmla="*/ 199103 h 222994"/>
                  <a:gd name="connsiteX17" fmla="*/ 143354 w 238923"/>
                  <a:gd name="connsiteY17" fmla="*/ 175210 h 222994"/>
                  <a:gd name="connsiteX18" fmla="*/ 222995 w 238923"/>
                  <a:gd name="connsiteY18" fmla="*/ 175210 h 222994"/>
                  <a:gd name="connsiteX19" fmla="*/ 238923 w 238923"/>
                  <a:gd name="connsiteY19" fmla="*/ 159282 h 222994"/>
                  <a:gd name="connsiteX20" fmla="*/ 238923 w 238923"/>
                  <a:gd name="connsiteY20" fmla="*/ 15928 h 222994"/>
                  <a:gd name="connsiteX21" fmla="*/ 222995 w 238923"/>
                  <a:gd name="connsiteY21" fmla="*/ 0 h 22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38923" h="222994">
                    <a:moveTo>
                      <a:pt x="215031" y="151318"/>
                    </a:moveTo>
                    <a:lnTo>
                      <a:pt x="23892" y="151318"/>
                    </a:lnTo>
                    <a:lnTo>
                      <a:pt x="23892" y="23892"/>
                    </a:lnTo>
                    <a:lnTo>
                      <a:pt x="215031" y="23892"/>
                    </a:lnTo>
                    <a:lnTo>
                      <a:pt x="215031" y="151318"/>
                    </a:lnTo>
                    <a:close/>
                    <a:moveTo>
                      <a:pt x="222995" y="0"/>
                    </a:moveTo>
                    <a:lnTo>
                      <a:pt x="15928" y="0"/>
                    </a:lnTo>
                    <a:cubicBezTo>
                      <a:pt x="7168" y="0"/>
                      <a:pt x="0" y="7168"/>
                      <a:pt x="0" y="15928"/>
                    </a:cubicBezTo>
                    <a:lnTo>
                      <a:pt x="0" y="159282"/>
                    </a:lnTo>
                    <a:cubicBezTo>
                      <a:pt x="0" y="168043"/>
                      <a:pt x="7168" y="175210"/>
                      <a:pt x="15928" y="175210"/>
                    </a:cubicBezTo>
                    <a:lnTo>
                      <a:pt x="95569" y="175210"/>
                    </a:lnTo>
                    <a:lnTo>
                      <a:pt x="95569" y="199103"/>
                    </a:lnTo>
                    <a:lnTo>
                      <a:pt x="59731" y="199103"/>
                    </a:lnTo>
                    <a:lnTo>
                      <a:pt x="59731" y="222995"/>
                    </a:lnTo>
                    <a:lnTo>
                      <a:pt x="179192" y="222995"/>
                    </a:lnTo>
                    <a:lnTo>
                      <a:pt x="179192" y="199103"/>
                    </a:lnTo>
                    <a:lnTo>
                      <a:pt x="143354" y="199103"/>
                    </a:lnTo>
                    <a:lnTo>
                      <a:pt x="143354" y="175210"/>
                    </a:lnTo>
                    <a:lnTo>
                      <a:pt x="222995" y="175210"/>
                    </a:lnTo>
                    <a:cubicBezTo>
                      <a:pt x="231755" y="175210"/>
                      <a:pt x="238923" y="168043"/>
                      <a:pt x="238923" y="159282"/>
                    </a:cubicBezTo>
                    <a:lnTo>
                      <a:pt x="238923" y="15928"/>
                    </a:lnTo>
                    <a:cubicBezTo>
                      <a:pt x="238923" y="7168"/>
                      <a:pt x="231755" y="0"/>
                      <a:pt x="222995" y="0"/>
                    </a:cubicBezTo>
                    <a:close/>
                  </a:path>
                </a:pathLst>
              </a:custGeom>
              <a:solidFill>
                <a:srgbClr val="FFFFFF"/>
              </a:solidFill>
              <a:ln w="396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dirty="0">
                  <a:ln>
                    <a:noFill/>
                  </a:ln>
                  <a:solidFill>
                    <a:srgbClr val="FFFFFF"/>
                  </a:solidFill>
                  <a:effectLst/>
                  <a:uLnTx/>
                  <a:uFillTx/>
                  <a:cs typeface="+mn-ea"/>
                  <a:sym typeface="+mn-lt"/>
                </a:endParaRPr>
              </a:p>
            </p:txBody>
          </p:sp>
          <p:sp>
            <p:nvSpPr>
              <p:cNvPr id="104" name="Freeform: Shape 14"/>
              <p:cNvSpPr/>
              <p:nvPr/>
            </p:nvSpPr>
            <p:spPr>
              <a:xfrm>
                <a:off x="4850668" y="3795782"/>
                <a:ext cx="142792" cy="285586"/>
              </a:xfrm>
              <a:custGeom>
                <a:avLst/>
                <a:gdLst>
                  <a:gd name="connsiteX0" fmla="*/ 95569 w 111497"/>
                  <a:gd name="connsiteY0" fmla="*/ 39821 h 222994"/>
                  <a:gd name="connsiteX1" fmla="*/ 15928 w 111497"/>
                  <a:gd name="connsiteY1" fmla="*/ 39821 h 222994"/>
                  <a:gd name="connsiteX2" fmla="*/ 15928 w 111497"/>
                  <a:gd name="connsiteY2" fmla="*/ 15928 h 222994"/>
                  <a:gd name="connsiteX3" fmla="*/ 95569 w 111497"/>
                  <a:gd name="connsiteY3" fmla="*/ 15928 h 222994"/>
                  <a:gd name="connsiteX4" fmla="*/ 95569 w 111497"/>
                  <a:gd name="connsiteY4" fmla="*/ 39821 h 222994"/>
                  <a:gd name="connsiteX5" fmla="*/ 95569 w 111497"/>
                  <a:gd name="connsiteY5" fmla="*/ 79641 h 222994"/>
                  <a:gd name="connsiteX6" fmla="*/ 15928 w 111497"/>
                  <a:gd name="connsiteY6" fmla="*/ 79641 h 222994"/>
                  <a:gd name="connsiteX7" fmla="*/ 15928 w 111497"/>
                  <a:gd name="connsiteY7" fmla="*/ 55749 h 222994"/>
                  <a:gd name="connsiteX8" fmla="*/ 95569 w 111497"/>
                  <a:gd name="connsiteY8" fmla="*/ 55749 h 222994"/>
                  <a:gd name="connsiteX9" fmla="*/ 95569 w 111497"/>
                  <a:gd name="connsiteY9" fmla="*/ 79641 h 222994"/>
                  <a:gd name="connsiteX10" fmla="*/ 55749 w 111497"/>
                  <a:gd name="connsiteY10" fmla="*/ 199103 h 222994"/>
                  <a:gd name="connsiteX11" fmla="*/ 43803 w 111497"/>
                  <a:gd name="connsiteY11" fmla="*/ 187156 h 222994"/>
                  <a:gd name="connsiteX12" fmla="*/ 55749 w 111497"/>
                  <a:gd name="connsiteY12" fmla="*/ 175210 h 222994"/>
                  <a:gd name="connsiteX13" fmla="*/ 67695 w 111497"/>
                  <a:gd name="connsiteY13" fmla="*/ 187156 h 222994"/>
                  <a:gd name="connsiteX14" fmla="*/ 55749 w 111497"/>
                  <a:gd name="connsiteY14" fmla="*/ 199103 h 222994"/>
                  <a:gd name="connsiteX15" fmla="*/ 95569 w 111497"/>
                  <a:gd name="connsiteY15" fmla="*/ 0 h 222994"/>
                  <a:gd name="connsiteX16" fmla="*/ 15928 w 111497"/>
                  <a:gd name="connsiteY16" fmla="*/ 0 h 222994"/>
                  <a:gd name="connsiteX17" fmla="*/ 0 w 111497"/>
                  <a:gd name="connsiteY17" fmla="*/ 15928 h 222994"/>
                  <a:gd name="connsiteX18" fmla="*/ 0 w 111497"/>
                  <a:gd name="connsiteY18" fmla="*/ 207067 h 222994"/>
                  <a:gd name="connsiteX19" fmla="*/ 15928 w 111497"/>
                  <a:gd name="connsiteY19" fmla="*/ 222995 h 222994"/>
                  <a:gd name="connsiteX20" fmla="*/ 95569 w 111497"/>
                  <a:gd name="connsiteY20" fmla="*/ 222995 h 222994"/>
                  <a:gd name="connsiteX21" fmla="*/ 111497 w 111497"/>
                  <a:gd name="connsiteY21" fmla="*/ 207067 h 222994"/>
                  <a:gd name="connsiteX22" fmla="*/ 111497 w 111497"/>
                  <a:gd name="connsiteY22" fmla="*/ 15928 h 222994"/>
                  <a:gd name="connsiteX23" fmla="*/ 95569 w 111497"/>
                  <a:gd name="connsiteY23" fmla="*/ 0 h 22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1497" h="222994">
                    <a:moveTo>
                      <a:pt x="95569" y="39821"/>
                    </a:moveTo>
                    <a:lnTo>
                      <a:pt x="15928" y="39821"/>
                    </a:lnTo>
                    <a:lnTo>
                      <a:pt x="15928" y="15928"/>
                    </a:lnTo>
                    <a:lnTo>
                      <a:pt x="95569" y="15928"/>
                    </a:lnTo>
                    <a:lnTo>
                      <a:pt x="95569" y="39821"/>
                    </a:lnTo>
                    <a:close/>
                    <a:moveTo>
                      <a:pt x="95569" y="79641"/>
                    </a:moveTo>
                    <a:lnTo>
                      <a:pt x="15928" y="79641"/>
                    </a:lnTo>
                    <a:lnTo>
                      <a:pt x="15928" y="55749"/>
                    </a:lnTo>
                    <a:lnTo>
                      <a:pt x="95569" y="55749"/>
                    </a:lnTo>
                    <a:lnTo>
                      <a:pt x="95569" y="79641"/>
                    </a:lnTo>
                    <a:close/>
                    <a:moveTo>
                      <a:pt x="55749" y="199103"/>
                    </a:moveTo>
                    <a:cubicBezTo>
                      <a:pt x="48979" y="199103"/>
                      <a:pt x="43803" y="193926"/>
                      <a:pt x="43803" y="187156"/>
                    </a:cubicBezTo>
                    <a:cubicBezTo>
                      <a:pt x="43803" y="180387"/>
                      <a:pt x="48979" y="175210"/>
                      <a:pt x="55749" y="175210"/>
                    </a:cubicBezTo>
                    <a:cubicBezTo>
                      <a:pt x="62518" y="175210"/>
                      <a:pt x="67695" y="180387"/>
                      <a:pt x="67695" y="187156"/>
                    </a:cubicBezTo>
                    <a:cubicBezTo>
                      <a:pt x="67695" y="193926"/>
                      <a:pt x="62518" y="199103"/>
                      <a:pt x="55749" y="199103"/>
                    </a:cubicBezTo>
                    <a:close/>
                    <a:moveTo>
                      <a:pt x="95569" y="0"/>
                    </a:moveTo>
                    <a:lnTo>
                      <a:pt x="15928" y="0"/>
                    </a:lnTo>
                    <a:cubicBezTo>
                      <a:pt x="7168" y="0"/>
                      <a:pt x="0" y="7168"/>
                      <a:pt x="0" y="15928"/>
                    </a:cubicBezTo>
                    <a:lnTo>
                      <a:pt x="0" y="207067"/>
                    </a:lnTo>
                    <a:cubicBezTo>
                      <a:pt x="0" y="215827"/>
                      <a:pt x="7168" y="222995"/>
                      <a:pt x="15928" y="222995"/>
                    </a:cubicBezTo>
                    <a:lnTo>
                      <a:pt x="95569" y="222995"/>
                    </a:lnTo>
                    <a:cubicBezTo>
                      <a:pt x="104330" y="222995"/>
                      <a:pt x="111497" y="215827"/>
                      <a:pt x="111497" y="207067"/>
                    </a:cubicBezTo>
                    <a:lnTo>
                      <a:pt x="111497" y="15928"/>
                    </a:lnTo>
                    <a:cubicBezTo>
                      <a:pt x="111497" y="7168"/>
                      <a:pt x="104330" y="0"/>
                      <a:pt x="95569" y="0"/>
                    </a:cubicBezTo>
                    <a:close/>
                  </a:path>
                </a:pathLst>
              </a:custGeom>
              <a:solidFill>
                <a:srgbClr val="FFFFFF"/>
              </a:solidFill>
              <a:ln w="396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dirty="0">
                  <a:ln>
                    <a:noFill/>
                  </a:ln>
                  <a:solidFill>
                    <a:srgbClr val="FFFFFF"/>
                  </a:solidFill>
                  <a:effectLst/>
                  <a:uLnTx/>
                  <a:uFillTx/>
                  <a:cs typeface="+mn-ea"/>
                  <a:sym typeface="+mn-lt"/>
                </a:endParaRPr>
              </a:p>
            </p:txBody>
          </p:sp>
        </p:grpSp>
        <p:sp>
          <p:nvSpPr>
            <p:cNvPr id="105" name="Rectangle 14"/>
            <p:cNvSpPr>
              <a:spLocks noChangeArrowheads="1"/>
            </p:cNvSpPr>
            <p:nvPr/>
          </p:nvSpPr>
          <p:spPr bwMode="auto">
            <a:xfrm>
              <a:off x="6431405" y="3630581"/>
              <a:ext cx="728982" cy="27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mn-lt"/>
                  <a:ea typeface="+mn-ea"/>
                  <a:cs typeface="+mn-ea"/>
                  <a:sym typeface="+mn-lt"/>
                </a:rPr>
                <a:t>PART </a:t>
              </a:r>
              <a:r>
                <a:rPr lang="en-US" altLang="zh-CN" sz="1600" b="1" dirty="0">
                  <a:solidFill>
                    <a:srgbClr val="313D51"/>
                  </a:solidFill>
                  <a:latin typeface="+mn-lt"/>
                  <a:ea typeface="+mn-ea"/>
                  <a:cs typeface="+mn-ea"/>
                  <a:sym typeface="+mn-lt"/>
                </a:rPr>
                <a:t>4</a:t>
              </a:r>
              <a:endParaRPr lang="zh-CN" altLang="en-US" sz="1800" b="1" dirty="0">
                <a:solidFill>
                  <a:srgbClr val="313D51"/>
                </a:solidFill>
                <a:latin typeface="+mn-lt"/>
                <a:ea typeface="+mn-ea"/>
                <a:cs typeface="+mn-ea"/>
                <a:sym typeface="+mn-lt"/>
              </a:endParaRPr>
            </a:p>
          </p:txBody>
        </p:sp>
        <p:sp>
          <p:nvSpPr>
            <p:cNvPr id="106" name="TextBox 59"/>
            <p:cNvSpPr txBox="1">
              <a:spLocks noChangeArrowheads="1"/>
            </p:cNvSpPr>
            <p:nvPr/>
          </p:nvSpPr>
          <p:spPr bwMode="auto">
            <a:xfrm>
              <a:off x="7415692" y="3565493"/>
              <a:ext cx="31559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mn-lt"/>
                  <a:ea typeface="+mn-ea"/>
                  <a:cs typeface="+mn-ea"/>
                  <a:sym typeface="+mn-lt"/>
                </a:rPr>
                <a:t>进度安排</a:t>
              </a:r>
              <a:endParaRPr lang="zh-CN" altLang="en-US" b="1" dirty="0">
                <a:solidFill>
                  <a:srgbClr val="313D51"/>
                </a:solidFill>
                <a:latin typeface="+mn-lt"/>
                <a:ea typeface="+mn-ea"/>
                <a:cs typeface="+mn-ea"/>
                <a:sym typeface="+mn-lt"/>
              </a:endParaRPr>
            </a:p>
          </p:txBody>
        </p:sp>
        <p:cxnSp>
          <p:nvCxnSpPr>
            <p:cNvPr id="107" name="直接连接符 106"/>
            <p:cNvCxnSpPr/>
            <p:nvPr/>
          </p:nvCxnSpPr>
          <p:spPr>
            <a:xfrm flipH="1">
              <a:off x="6336888" y="4046187"/>
              <a:ext cx="4156551" cy="0"/>
            </a:xfrm>
            <a:prstGeom prst="line">
              <a:avLst/>
            </a:prstGeom>
            <a:noFill/>
            <a:ln w="19050" cap="flat" cmpd="sng" algn="ctr">
              <a:solidFill>
                <a:sysClr val="window" lastClr="FFFFFF">
                  <a:lumMod val="75000"/>
                </a:sysClr>
              </a:solidFill>
              <a:prstDash val="solid"/>
              <a:miter lim="800000"/>
            </a:ln>
            <a:effectLst/>
          </p:spPr>
        </p:cxnSp>
        <p:sp>
          <p:nvSpPr>
            <p:cNvPr id="108" name="矩形 107"/>
            <p:cNvSpPr/>
            <p:nvPr/>
          </p:nvSpPr>
          <p:spPr>
            <a:xfrm flipH="1">
              <a:off x="6321904" y="3969716"/>
              <a:ext cx="950535" cy="80892"/>
            </a:xfrm>
            <a:prstGeom prst="rect">
              <a:avLst/>
            </a:prstGeom>
            <a:solidFill>
              <a:srgbClr val="244C89"/>
            </a:solidFill>
            <a:ln w="12700" cap="flat" cmpd="sng" algn="ctr">
              <a:noFill/>
              <a:prstDash val="solid"/>
              <a:miter lim="800000"/>
            </a:ln>
            <a:effectLst/>
          </p:spPr>
          <p:txBody>
            <a:bodyPr rtlCol="0" anchor="ctr"/>
            <a:lstStyle/>
            <a:p>
              <a:pPr algn="ctr" defTabSz="913765">
                <a:lnSpc>
                  <a:spcPct val="120000"/>
                </a:lnSpc>
                <a:defRPr/>
              </a:pPr>
              <a:endParaRPr lang="zh-CN" altLang="en-US" sz="1800" kern="0" dirty="0">
                <a:solidFill>
                  <a:srgbClr val="313D51"/>
                </a:solidFill>
                <a:cs typeface="+mn-ea"/>
                <a:sym typeface="+mn-lt"/>
              </a:endParaRPr>
            </a:p>
          </p:txBody>
        </p:sp>
      </p:grpSp>
      <p:sp>
        <p:nvSpPr>
          <p:cNvPr id="99" name="矩形 259"/>
          <p:cNvSpPr>
            <a:spLocks noChangeArrowheads="1"/>
          </p:cNvSpPr>
          <p:nvPr/>
        </p:nvSpPr>
        <p:spPr bwMode="auto">
          <a:xfrm>
            <a:off x="10330399" y="5987106"/>
            <a:ext cx="877300" cy="30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None/>
            </a:pPr>
            <a:r>
              <a:rPr lang="zh-CN" altLang="en-US" sz="1800" dirty="0">
                <a:latin typeface="+mn-lt"/>
                <a:ea typeface="+mn-ea"/>
                <a:cs typeface="+mn-ea"/>
                <a:sym typeface="+mn-lt"/>
              </a:rPr>
              <a:t>第</a:t>
            </a:r>
            <a:r>
              <a:rPr lang="en-US" altLang="zh-CN" sz="1800" dirty="0">
                <a:latin typeface="+mn-lt"/>
                <a:ea typeface="+mn-ea"/>
                <a:cs typeface="+mn-ea"/>
                <a:sym typeface="+mn-lt"/>
              </a:rPr>
              <a:t>1</a:t>
            </a:r>
            <a:r>
              <a:rPr lang="zh-CN" altLang="en-US" sz="1800" dirty="0">
                <a:latin typeface="+mn-lt"/>
                <a:ea typeface="+mn-ea"/>
                <a:cs typeface="+mn-ea"/>
                <a:sym typeface="+mn-lt"/>
              </a:rPr>
              <a:t>页</a:t>
            </a:r>
            <a:endParaRPr lang="en-US" altLang="zh-CN" sz="1800" dirty="0">
              <a:latin typeface="+mn-lt"/>
              <a:ea typeface="+mn-ea"/>
              <a:cs typeface="+mn-ea"/>
              <a:sym typeface="+mn-lt"/>
            </a:endParaRPr>
          </a:p>
        </p:txBody>
      </p:sp>
    </p:spTree>
  </p:cSld>
  <p:clrMapOvr>
    <a:masterClrMapping/>
  </p:clrMapOvr>
  <p:transition advTm="3874"/>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49717" y="881000"/>
            <a:ext cx="4023264" cy="456129"/>
          </a:xfrm>
        </p:spPr>
        <p:txBody>
          <a:bodyPr/>
          <a:lstStyle/>
          <a:p>
            <a:pPr>
              <a:lnSpc>
                <a:spcPct val="120000"/>
              </a:lnSpc>
            </a:pPr>
            <a:r>
              <a:rPr lang="zh-CN" altLang="en-US">
                <a:latin typeface="+mn-lt"/>
                <a:ea typeface="+mn-ea"/>
                <a:cs typeface="+mn-ea"/>
                <a:sym typeface="+mn-lt"/>
              </a:rPr>
              <a:t>参考文献</a:t>
            </a:r>
            <a:endParaRPr lang="zh-CN" altLang="en-US">
              <a:latin typeface="+mn-lt"/>
              <a:ea typeface="+mn-ea"/>
              <a:cs typeface="+mn-ea"/>
              <a:sym typeface="+mn-lt"/>
            </a:endParaRPr>
          </a:p>
        </p:txBody>
      </p:sp>
      <p:sp>
        <p:nvSpPr>
          <p:cNvPr id="99" name="矩形 259"/>
          <p:cNvSpPr>
            <a:spLocks noChangeArrowheads="1"/>
          </p:cNvSpPr>
          <p:nvPr/>
        </p:nvSpPr>
        <p:spPr bwMode="auto">
          <a:xfrm>
            <a:off x="10330399" y="5987106"/>
            <a:ext cx="877300"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None/>
            </a:pPr>
            <a:r>
              <a:rPr lang="zh-CN" altLang="en-US" sz="1800" dirty="0">
                <a:latin typeface="+mn-lt"/>
                <a:ea typeface="+mn-ea"/>
                <a:cs typeface="+mn-ea"/>
                <a:sym typeface="+mn-lt"/>
              </a:rPr>
              <a:t>第</a:t>
            </a:r>
            <a:r>
              <a:rPr lang="en-US" altLang="zh-CN" sz="1800" dirty="0">
                <a:latin typeface="+mn-lt"/>
                <a:ea typeface="+mn-ea"/>
                <a:cs typeface="+mn-ea"/>
                <a:sym typeface="+mn-lt"/>
              </a:rPr>
              <a:t>17</a:t>
            </a:r>
            <a:r>
              <a:rPr lang="zh-CN" altLang="en-US" sz="1800" dirty="0">
                <a:latin typeface="+mn-lt"/>
                <a:ea typeface="+mn-ea"/>
                <a:cs typeface="+mn-ea"/>
                <a:sym typeface="+mn-lt"/>
              </a:rPr>
              <a:t>页</a:t>
            </a:r>
            <a:endParaRPr lang="en-US" altLang="zh-CN" sz="1800" dirty="0">
              <a:latin typeface="+mn-lt"/>
              <a:ea typeface="+mn-ea"/>
              <a:cs typeface="+mn-ea"/>
              <a:sym typeface="+mn-lt"/>
            </a:endParaRPr>
          </a:p>
        </p:txBody>
      </p:sp>
      <p:sp>
        <p:nvSpPr>
          <p:cNvPr id="5" name="文本框 4"/>
          <p:cNvSpPr txBox="1"/>
          <p:nvPr/>
        </p:nvSpPr>
        <p:spPr>
          <a:xfrm>
            <a:off x="758825" y="1741170"/>
            <a:ext cx="10485755" cy="4246245"/>
          </a:xfrm>
          <a:prstGeom prst="rect">
            <a:avLst/>
          </a:prstGeom>
          <a:noFill/>
        </p:spPr>
        <p:txBody>
          <a:bodyPr wrap="square" rtlCol="0" anchor="t">
            <a:spAutoFit/>
          </a:bodyPr>
          <a:p>
            <a:r>
              <a:rPr lang="zh-CN" altLang="en-US" b="1" dirty="0">
                <a:latin typeface="Adobe 黑体 Std R" panose="020B0400000000000000" pitchFamily="34" charset="-122"/>
                <a:ea typeface="Adobe 黑体 Std R" panose="020B0400000000000000" pitchFamily="34" charset="-122"/>
                <a:cs typeface="+mn-ea"/>
                <a:sym typeface="+mn-ea"/>
              </a:rPr>
              <a:t>[</a:t>
            </a:r>
            <a:r>
              <a:rPr lang="en-US" altLang="zh-CN" b="1" dirty="0">
                <a:latin typeface="Adobe 黑体 Std R" panose="020B0400000000000000" pitchFamily="34" charset="-122"/>
                <a:ea typeface="Adobe 黑体 Std R" panose="020B0400000000000000" pitchFamily="34" charset="-122"/>
                <a:cs typeface="+mn-ea"/>
                <a:sym typeface="+mn-ea"/>
              </a:rPr>
              <a:t>1</a:t>
            </a:r>
            <a:r>
              <a:rPr lang="zh-CN" altLang="en-US" b="1" dirty="0">
                <a:latin typeface="Adobe 黑体 Std R" panose="020B0400000000000000" pitchFamily="34" charset="-122"/>
                <a:ea typeface="Adobe 黑体 Std R" panose="020B0400000000000000" pitchFamily="34" charset="-122"/>
                <a:cs typeface="+mn-ea"/>
                <a:sym typeface="+mn-ea"/>
              </a:rPr>
              <a:t>] Xue F ,  Wang Q ,  Guo G . TransFER: Learning Relation-aware Facial Expression Representations with Transformers[C]// 2021.</a:t>
            </a:r>
            <a:endParaRPr lang="zh-CN" altLang="en-US" b="1" dirty="0">
              <a:latin typeface="Adobe 黑体 Std R" panose="020B0400000000000000" pitchFamily="34" charset="-122"/>
              <a:ea typeface="Adobe 黑体 Std R" panose="020B0400000000000000" pitchFamily="34" charset="-122"/>
              <a:cs typeface="+mn-ea"/>
              <a:sym typeface="+mn-ea"/>
            </a:endParaRPr>
          </a:p>
          <a:p>
            <a:r>
              <a:rPr lang="zh-CN" altLang="en-US" b="1" dirty="0">
                <a:latin typeface="Adobe 黑体 Std R" panose="020B0400000000000000" pitchFamily="34" charset="-122"/>
                <a:ea typeface="Adobe 黑体 Std R" panose="020B0400000000000000" pitchFamily="34" charset="-122"/>
                <a:cs typeface="+mn-ea"/>
                <a:sym typeface="+mn-ea"/>
              </a:rPr>
              <a:t>[</a:t>
            </a:r>
            <a:r>
              <a:rPr lang="en-US" altLang="zh-CN" b="1" dirty="0">
                <a:latin typeface="Adobe 黑体 Std R" panose="020B0400000000000000" pitchFamily="34" charset="-122"/>
                <a:ea typeface="Adobe 黑体 Std R" panose="020B0400000000000000" pitchFamily="34" charset="-122"/>
                <a:cs typeface="+mn-ea"/>
                <a:sym typeface="+mn-ea"/>
              </a:rPr>
              <a:t>2</a:t>
            </a:r>
            <a:r>
              <a:rPr lang="zh-CN" altLang="en-US" b="1" dirty="0">
                <a:latin typeface="Adobe 黑体 Std R" panose="020B0400000000000000" pitchFamily="34" charset="-122"/>
                <a:ea typeface="Adobe 黑体 Std R" panose="020B0400000000000000" pitchFamily="34" charset="-122"/>
                <a:cs typeface="+mn-ea"/>
                <a:sym typeface="+mn-ea"/>
              </a:rPr>
              <a:t>] Zheng C ,  Mendieta M ,  Chen C . POSTER: A Pyramid Cross-Fusion Transformer Network for Facial Expression Recognition[J].  2022.</a:t>
            </a:r>
            <a:endParaRPr lang="zh-CN" altLang="en-US" b="1" dirty="0">
              <a:latin typeface="Adobe 黑体 Std R" panose="020B0400000000000000" pitchFamily="34" charset="-122"/>
              <a:ea typeface="Adobe 黑体 Std R" panose="020B0400000000000000" pitchFamily="34" charset="-122"/>
              <a:cs typeface="+mn-ea"/>
              <a:sym typeface="+mn-ea"/>
            </a:endParaRPr>
          </a:p>
          <a:p>
            <a:r>
              <a:rPr lang="zh-CN" altLang="en-US" b="1" dirty="0">
                <a:latin typeface="Adobe 黑体 Std R" panose="020B0400000000000000" pitchFamily="34" charset="-122"/>
                <a:ea typeface="Adobe 黑体 Std R" panose="020B0400000000000000" pitchFamily="34" charset="-122"/>
                <a:cs typeface="+mn-ea"/>
                <a:sym typeface="+mn-ea"/>
              </a:rPr>
              <a:t>[</a:t>
            </a:r>
            <a:r>
              <a:rPr lang="en-US" altLang="zh-CN" b="1" dirty="0">
                <a:latin typeface="Adobe 黑体 Std R" panose="020B0400000000000000" pitchFamily="34" charset="-122"/>
                <a:ea typeface="Adobe 黑体 Std R" panose="020B0400000000000000" pitchFamily="34" charset="-122"/>
                <a:cs typeface="+mn-ea"/>
                <a:sym typeface="+mn-ea"/>
              </a:rPr>
              <a:t>3</a:t>
            </a:r>
            <a:r>
              <a:rPr lang="zh-CN" altLang="en-US" b="1" dirty="0">
                <a:latin typeface="Adobe 黑体 Std R" panose="020B0400000000000000" pitchFamily="34" charset="-122"/>
                <a:ea typeface="Adobe 黑体 Std R" panose="020B0400000000000000" pitchFamily="34" charset="-122"/>
                <a:cs typeface="+mn-ea"/>
                <a:sym typeface="+mn-ea"/>
              </a:rPr>
              <a:t>]</a:t>
            </a:r>
            <a:r>
              <a:rPr lang="en-US" altLang="zh-CN" b="1" dirty="0">
                <a:latin typeface="Adobe 黑体 Std R" panose="020B0400000000000000" pitchFamily="34" charset="-122"/>
                <a:ea typeface="Adobe 黑体 Std R" panose="020B0400000000000000" pitchFamily="34" charset="-122"/>
                <a:cs typeface="+mn-ea"/>
                <a:sym typeface="+mn-ea"/>
              </a:rPr>
              <a:t> </a:t>
            </a:r>
            <a:r>
              <a:rPr lang="zh-CN" altLang="en-US" b="1" dirty="0">
                <a:latin typeface="Adobe 黑体 Std R" panose="020B0400000000000000" pitchFamily="34" charset="-122"/>
                <a:ea typeface="Adobe 黑体 Std R" panose="020B0400000000000000" pitchFamily="34" charset="-122"/>
                <a:cs typeface="+mn-ea"/>
                <a:sym typeface="+mn-ea"/>
              </a:rPr>
              <a:t>Yuhang Zhang, Weihong Deng, et al., Learn From All: Erasing Attention Consistency for Noisy Label Facial Expression Recognition, ECCV 2022</a:t>
            </a:r>
            <a:endParaRPr lang="zh-CN" altLang="en-US" b="1" dirty="0">
              <a:latin typeface="Adobe 黑体 Std R" panose="020B0400000000000000" pitchFamily="34" charset="-122"/>
              <a:ea typeface="Adobe 黑体 Std R" panose="020B0400000000000000" pitchFamily="34" charset="-122"/>
              <a:cs typeface="+mn-ea"/>
              <a:sym typeface="+mn-ea"/>
            </a:endParaRPr>
          </a:p>
          <a:p>
            <a:r>
              <a:rPr lang="zh-CN" altLang="en-US" b="1" dirty="0">
                <a:latin typeface="Adobe 黑体 Std R" panose="020B0400000000000000" pitchFamily="34" charset="-122"/>
                <a:ea typeface="Adobe 黑体 Std R" panose="020B0400000000000000" pitchFamily="34" charset="-122"/>
                <a:cs typeface="+mn-ea"/>
                <a:sym typeface="+mn-ea"/>
              </a:rPr>
              <a:t>[</a:t>
            </a:r>
            <a:r>
              <a:rPr lang="en-US" altLang="zh-CN" b="1" dirty="0">
                <a:latin typeface="Adobe 黑体 Std R" panose="020B0400000000000000" pitchFamily="34" charset="-122"/>
                <a:ea typeface="Adobe 黑体 Std R" panose="020B0400000000000000" pitchFamily="34" charset="-122"/>
                <a:cs typeface="+mn-ea"/>
                <a:sym typeface="+mn-ea"/>
              </a:rPr>
              <a:t>4</a:t>
            </a:r>
            <a:r>
              <a:rPr lang="zh-CN" altLang="en-US" b="1" dirty="0">
                <a:latin typeface="Adobe 黑体 Std R" panose="020B0400000000000000" pitchFamily="34" charset="-122"/>
                <a:ea typeface="Adobe 黑体 Std R" panose="020B0400000000000000" pitchFamily="34" charset="-122"/>
                <a:cs typeface="+mn-ea"/>
                <a:sym typeface="+mn-ea"/>
              </a:rPr>
              <a:t>] Li H ,  Wang N ,  Yang X , et al. Towards Semi-Supervised Deep Facial Expression Recognition with An Adaptive Confidence Margin[J].  2022.</a:t>
            </a:r>
            <a:endParaRPr lang="zh-CN" altLang="en-US" b="1" dirty="0">
              <a:latin typeface="Adobe 黑体 Std R" panose="020B0400000000000000" pitchFamily="34" charset="-122"/>
              <a:ea typeface="Adobe 黑体 Std R" panose="020B0400000000000000" pitchFamily="34" charset="-122"/>
              <a:cs typeface="+mn-ea"/>
            </a:endParaRPr>
          </a:p>
          <a:p>
            <a:r>
              <a:rPr lang="zh-CN" altLang="en-US" b="1" dirty="0">
                <a:latin typeface="Adobe 黑体 Std R" panose="020B0400000000000000" pitchFamily="34" charset="-122"/>
                <a:ea typeface="Adobe 黑体 Std R" panose="020B0400000000000000" pitchFamily="34" charset="-122"/>
                <a:cs typeface="+mn-ea"/>
              </a:rPr>
              <a:t>[</a:t>
            </a:r>
            <a:r>
              <a:rPr lang="en-US" altLang="zh-CN" b="1" dirty="0">
                <a:latin typeface="Adobe 黑体 Std R" panose="020B0400000000000000" pitchFamily="34" charset="-122"/>
                <a:ea typeface="Adobe 黑体 Std R" panose="020B0400000000000000" pitchFamily="34" charset="-122"/>
                <a:cs typeface="+mn-ea"/>
              </a:rPr>
              <a:t>5</a:t>
            </a:r>
            <a:r>
              <a:rPr lang="zh-CN" altLang="en-US" b="1" dirty="0">
                <a:latin typeface="Adobe 黑体 Std R" panose="020B0400000000000000" pitchFamily="34" charset="-122"/>
                <a:ea typeface="Adobe 黑体 Std R" panose="020B0400000000000000" pitchFamily="34" charset="-122"/>
                <a:cs typeface="+mn-ea"/>
              </a:rPr>
              <a:t>] Wang K ,  Peng X ,  Yang J , et al. Suppressing Uncertainties for Large-Scale Facial Expression Recognition[J]. IEEE, 2020.</a:t>
            </a:r>
            <a:endParaRPr lang="zh-CN" altLang="en-US" b="1" dirty="0">
              <a:latin typeface="Adobe 黑体 Std R" panose="020B0400000000000000" pitchFamily="34" charset="-122"/>
              <a:ea typeface="Adobe 黑体 Std R" panose="020B0400000000000000" pitchFamily="34" charset="-122"/>
              <a:cs typeface="+mn-ea"/>
            </a:endParaRPr>
          </a:p>
          <a:p>
            <a:r>
              <a:rPr lang="en-US" altLang="zh-CN" b="1" dirty="0">
                <a:latin typeface="Adobe 黑体 Std R" panose="020B0400000000000000" pitchFamily="34" charset="-122"/>
                <a:ea typeface="Adobe 黑体 Std R" panose="020B0400000000000000" pitchFamily="34" charset="-122"/>
                <a:cs typeface="+mn-ea"/>
              </a:rPr>
              <a:t>[6]</a:t>
            </a:r>
            <a:r>
              <a:rPr lang="en-US" altLang="zh-CN" b="1" dirty="0" err="1">
                <a:latin typeface="Adobe 黑体 Std R" panose="020B0400000000000000" pitchFamily="34" charset="-122"/>
                <a:ea typeface="Adobe 黑体 Std R" panose="020B0400000000000000" pitchFamily="34" charset="-122"/>
                <a:cs typeface="+mn-ea"/>
              </a:rPr>
              <a:t>Yuhang</a:t>
            </a:r>
            <a:r>
              <a:rPr lang="en-US" altLang="zh-CN" b="1" dirty="0">
                <a:latin typeface="Adobe 黑体 Std R" panose="020B0400000000000000" pitchFamily="34" charset="-122"/>
                <a:ea typeface="Adobe 黑体 Std R" panose="020B0400000000000000" pitchFamily="34" charset="-122"/>
                <a:cs typeface="+mn-ea"/>
              </a:rPr>
              <a:t> Zhang, </a:t>
            </a:r>
            <a:r>
              <a:rPr lang="en-US" altLang="zh-CN" b="1" dirty="0" err="1">
                <a:latin typeface="Adobe 黑体 Std R" panose="020B0400000000000000" pitchFamily="34" charset="-122"/>
                <a:ea typeface="Adobe 黑体 Std R" panose="020B0400000000000000" pitchFamily="34" charset="-122"/>
                <a:cs typeface="+mn-ea"/>
              </a:rPr>
              <a:t>Chengrui</a:t>
            </a:r>
            <a:r>
              <a:rPr lang="en-US" altLang="zh-CN" b="1" dirty="0">
                <a:latin typeface="Adobe 黑体 Std R" panose="020B0400000000000000" pitchFamily="34" charset="-122"/>
                <a:ea typeface="Adobe 黑体 Std R" panose="020B0400000000000000" pitchFamily="34" charset="-122"/>
                <a:cs typeface="+mn-ea"/>
              </a:rPr>
              <a:t> Wang, </a:t>
            </a:r>
            <a:r>
              <a:rPr lang="en-US" altLang="zh-CN" b="1" dirty="0" err="1">
                <a:latin typeface="Adobe 黑体 Std R" panose="020B0400000000000000" pitchFamily="34" charset="-122"/>
                <a:ea typeface="Adobe 黑体 Std R" panose="020B0400000000000000" pitchFamily="34" charset="-122"/>
                <a:cs typeface="+mn-ea"/>
              </a:rPr>
              <a:t>Weihong</a:t>
            </a:r>
            <a:r>
              <a:rPr lang="en-US" altLang="zh-CN" b="1" dirty="0">
                <a:latin typeface="Adobe 黑体 Std R" panose="020B0400000000000000" pitchFamily="34" charset="-122"/>
                <a:ea typeface="Adobe 黑体 Std R" panose="020B0400000000000000" pitchFamily="34" charset="-122"/>
                <a:cs typeface="+mn-ea"/>
              </a:rPr>
              <a:t> </a:t>
            </a:r>
            <a:r>
              <a:rPr lang="zh-CN" altLang="en-US" b="1" dirty="0">
                <a:latin typeface="Adobe 黑体 Std R" panose="020B0400000000000000" pitchFamily="34" charset="-122"/>
                <a:ea typeface="Adobe 黑体 Std R" panose="020B0400000000000000" pitchFamily="34" charset="-122"/>
                <a:cs typeface="+mn-ea"/>
                <a:sym typeface="+mn-ea"/>
              </a:rPr>
              <a:t>, et al. </a:t>
            </a:r>
            <a:r>
              <a:rPr lang="en-US" altLang="zh-CN" b="1" dirty="0">
                <a:latin typeface="Adobe 黑体 Std R" panose="020B0400000000000000" pitchFamily="34" charset="-122"/>
                <a:ea typeface="Adobe 黑体 Std R" panose="020B0400000000000000" pitchFamily="34" charset="-122"/>
                <a:cs typeface="+mn-ea"/>
              </a:rPr>
              <a:t>Deng </a:t>
            </a:r>
            <a:r>
              <a:rPr lang="zh-CN" altLang="en-US" b="1" dirty="0">
                <a:latin typeface="Adobe 黑体 Std R" panose="020B0400000000000000" pitchFamily="34" charset="-122"/>
                <a:ea typeface="Adobe 黑体 Std R" panose="020B0400000000000000" pitchFamily="34" charset="-122"/>
                <a:cs typeface="+mn-ea"/>
              </a:rPr>
              <a:t>Relative Uncertainty Learning for Facial Expression</a:t>
            </a:r>
            <a:r>
              <a:rPr lang="en-US" altLang="zh-CN" b="1" dirty="0">
                <a:latin typeface="Adobe 黑体 Std R" panose="020B0400000000000000" pitchFamily="34" charset="-122"/>
                <a:ea typeface="Adobe 黑体 Std R" panose="020B0400000000000000" pitchFamily="34" charset="-122"/>
                <a:cs typeface="+mn-ea"/>
              </a:rPr>
              <a:t> </a:t>
            </a:r>
            <a:r>
              <a:rPr lang="zh-CN" altLang="en-US" b="1" dirty="0">
                <a:latin typeface="Adobe 黑体 Std R" panose="020B0400000000000000" pitchFamily="34" charset="-122"/>
                <a:ea typeface="Adobe 黑体 Std R" panose="020B0400000000000000" pitchFamily="34" charset="-122"/>
                <a:cs typeface="+mn-ea"/>
              </a:rPr>
              <a:t>Recognition</a:t>
            </a:r>
            <a:endParaRPr lang="zh-CN" altLang="en-US" b="1" dirty="0">
              <a:latin typeface="Adobe 黑体 Std R" panose="020B0400000000000000" pitchFamily="34" charset="-122"/>
              <a:ea typeface="Adobe 黑体 Std R" panose="020B0400000000000000" pitchFamily="34" charset="-122"/>
              <a:cs typeface="+mn-ea"/>
            </a:endParaRPr>
          </a:p>
          <a:p>
            <a:r>
              <a:rPr lang="zh-CN" altLang="en-US" b="1" dirty="0">
                <a:latin typeface="Adobe 黑体 Std R" panose="020B0400000000000000" pitchFamily="34" charset="-122"/>
                <a:ea typeface="Adobe 黑体 Std R" panose="020B0400000000000000" pitchFamily="34" charset="-122"/>
                <a:cs typeface="+mn-ea"/>
              </a:rPr>
              <a:t>[</a:t>
            </a:r>
            <a:r>
              <a:rPr lang="en-US" altLang="zh-CN" b="1" dirty="0">
                <a:latin typeface="Adobe 黑体 Std R" panose="020B0400000000000000" pitchFamily="34" charset="-122"/>
                <a:ea typeface="Adobe 黑体 Std R" panose="020B0400000000000000" pitchFamily="34" charset="-122"/>
                <a:cs typeface="+mn-ea"/>
              </a:rPr>
              <a:t>7</a:t>
            </a:r>
            <a:r>
              <a:rPr lang="zh-CN" altLang="en-US" b="1" dirty="0">
                <a:latin typeface="Adobe 黑体 Std R" panose="020B0400000000000000" pitchFamily="34" charset="-122"/>
                <a:ea typeface="Adobe 黑体 Std R" panose="020B0400000000000000" pitchFamily="34" charset="-122"/>
                <a:cs typeface="+mn-ea"/>
              </a:rPr>
              <a:t>] Zhao Z ,  Liu Q ,  Wang S . Learning Deep Global Multi-Scale and Local Attention Features for Facial Expression Recognition in the Wild[J]. IEEE transactions on image processing </a:t>
            </a:r>
            <a:endParaRPr lang="zh-CN" altLang="en-US" b="1" dirty="0">
              <a:latin typeface="Adobe 黑体 Std R" panose="020B0400000000000000" pitchFamily="34" charset="-122"/>
              <a:ea typeface="Adobe 黑体 Std R" panose="020B0400000000000000" pitchFamily="34" charset="-122"/>
              <a:cs typeface="+mn-ea"/>
            </a:endParaRPr>
          </a:p>
          <a:p>
            <a:endParaRPr lang="zh-CN" altLang="en-US" b="1" dirty="0">
              <a:latin typeface="Adobe 黑体 Std R" panose="020B0400000000000000" pitchFamily="34" charset="-122"/>
              <a:ea typeface="Adobe 黑体 Std R" panose="020B0400000000000000" pitchFamily="34" charset="-122"/>
              <a:cs typeface="+mn-ea"/>
            </a:endParaRPr>
          </a:p>
        </p:txBody>
      </p:sp>
    </p:spTree>
  </p:cSld>
  <p:clrMapOvr>
    <a:masterClrMapping/>
  </p:clrMapOvr>
  <p:transition advTm="546"/>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887730" y="759460"/>
            <a:ext cx="10416540" cy="5631180"/>
          </a:xfrm>
          <a:prstGeom prst="rect">
            <a:avLst/>
          </a:prstGeom>
          <a:noFill/>
          <a:ln w="9525">
            <a:noFill/>
          </a:ln>
        </p:spPr>
        <p:txBody>
          <a:bodyPr wrap="square">
            <a:spAutoFit/>
          </a:bodyPr>
          <a:p>
            <a:pPr algn="l">
              <a:buClrTx/>
              <a:buSzTx/>
              <a:buNone/>
            </a:pPr>
            <a:r>
              <a:rPr lang="zh-CN" altLang="en-US" b="1" dirty="0">
                <a:latin typeface="Adobe 黑体 Std R" panose="020B0400000000000000" pitchFamily="34" charset="-122"/>
                <a:ea typeface="Adobe 黑体 Std R" panose="020B0400000000000000" pitchFamily="34" charset="-122"/>
                <a:cs typeface="+mn-ea"/>
                <a:sym typeface="+mn-ea"/>
              </a:rPr>
              <a:t>[</a:t>
            </a:r>
            <a:r>
              <a:rPr lang="en-US" altLang="zh-CN" b="1" dirty="0">
                <a:latin typeface="Adobe 黑体 Std R" panose="020B0400000000000000" pitchFamily="34" charset="-122"/>
                <a:ea typeface="Adobe 黑体 Std R" panose="020B0400000000000000" pitchFamily="34" charset="-122"/>
                <a:cs typeface="+mn-ea"/>
                <a:sym typeface="+mn-ea"/>
              </a:rPr>
              <a:t>8</a:t>
            </a:r>
            <a:r>
              <a:rPr lang="zh-CN" altLang="en-US" b="1" dirty="0">
                <a:latin typeface="Adobe 黑体 Std R" panose="020B0400000000000000" pitchFamily="34" charset="-122"/>
                <a:ea typeface="Adobe 黑体 Std R" panose="020B0400000000000000" pitchFamily="34" charset="-122"/>
                <a:cs typeface="+mn-ea"/>
                <a:sym typeface="+mn-ea"/>
              </a:rPr>
              <a:t>] Y.Tang, "Deep learning using linear support vector machines," arXiv preprint arXio:1306.0239, 2013.</a:t>
            </a:r>
            <a:endParaRPr lang="zh-CN" altLang="en-US" b="1" dirty="0">
              <a:latin typeface="Adobe 黑体 Std R" panose="020B0400000000000000" pitchFamily="34" charset="-122"/>
              <a:ea typeface="Adobe 黑体 Std R" panose="020B0400000000000000" pitchFamily="34" charset="-122"/>
              <a:cs typeface="+mn-ea"/>
            </a:endParaRPr>
          </a:p>
          <a:p>
            <a:pPr algn="l">
              <a:buClrTx/>
              <a:buSzTx/>
              <a:buNone/>
            </a:pPr>
            <a:r>
              <a:rPr lang="zh-CN" altLang="en-US" sz="1800" b="1" dirty="0">
                <a:latin typeface="Adobe 黑体 Std R" panose="020B0400000000000000" pitchFamily="34" charset="-122"/>
                <a:ea typeface="Adobe 黑体 Std R" panose="020B0400000000000000" pitchFamily="34" charset="-122"/>
                <a:cs typeface="+mn-ea"/>
              </a:rPr>
              <a:t>[</a:t>
            </a:r>
            <a:r>
              <a:rPr lang="en-US" altLang="zh-CN" sz="1800" b="1" dirty="0">
                <a:latin typeface="Adobe 黑体 Std R" panose="020B0400000000000000" pitchFamily="34" charset="-122"/>
                <a:ea typeface="Adobe 黑体 Std R" panose="020B0400000000000000" pitchFamily="34" charset="-122"/>
                <a:cs typeface="+mn-ea"/>
              </a:rPr>
              <a:t>9</a:t>
            </a:r>
            <a:r>
              <a:rPr lang="zh-CN" altLang="en-US" sz="1800" b="1" dirty="0">
                <a:latin typeface="Adobe 黑体 Std R" panose="020B0400000000000000" pitchFamily="34" charset="-122"/>
                <a:ea typeface="Adobe 黑体 Std R" panose="020B0400000000000000" pitchFamily="34" charset="-122"/>
                <a:cs typeface="+mn-ea"/>
              </a:rPr>
              <a:t>] S. Li, W. Deng. "Reliable crowdsourcing and deep locality preserving learning for unconstrained facial expression recogni-tion,"IEEE Transactions on Image Processing, vol.28, no. 1, pp.356370,2018.[</a:t>
            </a:r>
            <a:r>
              <a:rPr lang="en-US" altLang="zh-CN" sz="1800" b="1" dirty="0">
                <a:latin typeface="Adobe 黑体 Std R" panose="020B0400000000000000" pitchFamily="34" charset="-122"/>
                <a:ea typeface="Adobe 黑体 Std R" panose="020B0400000000000000" pitchFamily="34" charset="-122"/>
                <a:cs typeface="+mn-ea"/>
              </a:rPr>
              <a:t>10</a:t>
            </a:r>
            <a:r>
              <a:rPr lang="zh-CN" altLang="en-US" sz="1800" b="1" dirty="0">
                <a:latin typeface="Adobe 黑体 Std R" panose="020B0400000000000000" pitchFamily="34" charset="-122"/>
                <a:ea typeface="Adobe 黑体 Std R" panose="020B0400000000000000" pitchFamily="34" charset="-122"/>
                <a:cs typeface="+mn-ea"/>
              </a:rPr>
              <a:t>] K. Wang,  X.Peng,  J.Yang,  D. Meng, and Y.Qiao,"Region attention networks for pose and occlusion robust facial expression recogni-tion,"IEEE Transactions on Image Processing, vol.29, pp. 4057-4069,2020.[</a:t>
            </a:r>
            <a:r>
              <a:rPr lang="en-US" altLang="zh-CN" sz="1800" b="1" dirty="0">
                <a:latin typeface="Adobe 黑体 Std R" panose="020B0400000000000000" pitchFamily="34" charset="-122"/>
                <a:ea typeface="Adobe 黑体 Std R" panose="020B0400000000000000" pitchFamily="34" charset="-122"/>
                <a:cs typeface="+mn-ea"/>
              </a:rPr>
              <a:t>11</a:t>
            </a:r>
            <a:r>
              <a:rPr lang="zh-CN" altLang="en-US" sz="1800" b="1" dirty="0">
                <a:latin typeface="Adobe 黑体 Std R" panose="020B0400000000000000" pitchFamily="34" charset="-122"/>
                <a:ea typeface="Adobe 黑体 Std R" panose="020B0400000000000000" pitchFamily="34" charset="-122"/>
                <a:cs typeface="+mn-ea"/>
              </a:rPr>
              <a:t>] Li Y ,  Zeng J ,  Shan S ,et al. Occlusion aware facial expression recognition using CNN with attention mechanism[J]. IEEE Transactions on Image Processing, 2018:1-1.[</a:t>
            </a:r>
            <a:r>
              <a:rPr lang="en-US" altLang="zh-CN" sz="1800" b="1" dirty="0">
                <a:latin typeface="Adobe 黑体 Std R" panose="020B0400000000000000" pitchFamily="34" charset="-122"/>
                <a:ea typeface="Adobe 黑体 Std R" panose="020B0400000000000000" pitchFamily="34" charset="-122"/>
                <a:cs typeface="+mn-ea"/>
              </a:rPr>
              <a:t>12</a:t>
            </a:r>
            <a:r>
              <a:rPr lang="zh-CN" altLang="en-US" sz="1800" b="1" dirty="0">
                <a:latin typeface="Adobe 黑体 Std R" panose="020B0400000000000000" pitchFamily="34" charset="-122"/>
                <a:ea typeface="Adobe 黑体 Std R" panose="020B0400000000000000" pitchFamily="34" charset="-122"/>
                <a:cs typeface="+mn-ea"/>
              </a:rPr>
              <a:t>] Zhao Z , Liu Q , Wang S . Learning Deep Global Multi-Scale and Local Attention Features for Facial Expression Recognition in the Wild[J]. IEEE transactions on image processing : a publication of the IEEE Signal Processing Society, 2021, 30:6544-6556.[</a:t>
            </a:r>
            <a:r>
              <a:rPr lang="en-US" altLang="zh-CN" sz="1800" b="1" dirty="0">
                <a:latin typeface="Adobe 黑体 Std R" panose="020B0400000000000000" pitchFamily="34" charset="-122"/>
                <a:ea typeface="Adobe 黑体 Std R" panose="020B0400000000000000" pitchFamily="34" charset="-122"/>
                <a:cs typeface="+mn-ea"/>
              </a:rPr>
              <a:t>13</a:t>
            </a:r>
            <a:r>
              <a:rPr lang="zh-CN" altLang="en-US" sz="1800" b="1" dirty="0">
                <a:latin typeface="Adobe 黑体 Std R" panose="020B0400000000000000" pitchFamily="34" charset="-122"/>
                <a:ea typeface="Adobe 黑体 Std R" panose="020B0400000000000000" pitchFamily="34" charset="-122"/>
                <a:cs typeface="+mn-ea"/>
              </a:rPr>
              <a:t>] Lou Y , Yan B , Wang S , et al. Multi-Scale Context Attention Network for Image Retrieval[C]// 2018 ACM Multimedia Conference. ACM, 2018.[</a:t>
            </a:r>
            <a:r>
              <a:rPr lang="en-US" altLang="zh-CN" sz="1800" b="1" dirty="0">
                <a:latin typeface="Adobe 黑体 Std R" panose="020B0400000000000000" pitchFamily="34" charset="-122"/>
                <a:ea typeface="Adobe 黑体 Std R" panose="020B0400000000000000" pitchFamily="34" charset="-122"/>
                <a:cs typeface="+mn-ea"/>
              </a:rPr>
              <a:t>14</a:t>
            </a:r>
            <a:r>
              <a:rPr lang="zh-CN" altLang="en-US" sz="1800" b="1" dirty="0">
                <a:latin typeface="Adobe 黑体 Std R" panose="020B0400000000000000" pitchFamily="34" charset="-122"/>
                <a:ea typeface="Adobe 黑体 Std R" panose="020B0400000000000000" pitchFamily="34" charset="-122"/>
                <a:cs typeface="+mn-ea"/>
              </a:rPr>
              <a:t>] Y. Fan,V. Li, and J. C. Lam,"Facial expression recognition with deeply-supervised attention network," IEEE Transactions on Affective Computing, 2020, doi: 10.1109/TAFFC.2020.2988264.[</a:t>
            </a:r>
            <a:r>
              <a:rPr lang="en-US" altLang="zh-CN" sz="1800" b="1" dirty="0">
                <a:latin typeface="Adobe 黑体 Std R" panose="020B0400000000000000" pitchFamily="34" charset="-122"/>
                <a:ea typeface="Adobe 黑体 Std R" panose="020B0400000000000000" pitchFamily="34" charset="-122"/>
                <a:cs typeface="+mn-ea"/>
              </a:rPr>
              <a:t>15</a:t>
            </a:r>
            <a:r>
              <a:rPr lang="zh-CN" altLang="en-US" sz="1800" b="1" dirty="0">
                <a:latin typeface="Adobe 黑体 Std R" panose="020B0400000000000000" pitchFamily="34" charset="-122"/>
                <a:ea typeface="Adobe 黑体 Std R" panose="020B0400000000000000" pitchFamily="34" charset="-122"/>
                <a:cs typeface="+mn-ea"/>
              </a:rPr>
              <a:t>] T.Xu, J. White, S. Kalkan, and H. Gunes, "Investigating bias and fairness in facial expression recognition," in European Conference on Computer Vision, 2020, pp.506-523.</a:t>
            </a:r>
            <a:endParaRPr lang="zh-CN" altLang="en-US" sz="1800" b="1" dirty="0">
              <a:latin typeface="Adobe 黑体 Std R" panose="020B0400000000000000" pitchFamily="34" charset="-122"/>
              <a:ea typeface="Adobe 黑体 Std R" panose="020B0400000000000000" pitchFamily="34" charset="-122"/>
              <a:cs typeface="+mn-ea"/>
            </a:endParaRPr>
          </a:p>
          <a:p>
            <a:endParaRPr lang="zh-CN" altLang="en-US" b="1" dirty="0">
              <a:latin typeface="Adobe 黑体 Std R" panose="020B0400000000000000" pitchFamily="34" charset="-122"/>
              <a:ea typeface="Adobe 黑体 Std R" panose="020B0400000000000000" pitchFamily="34" charset="-122"/>
              <a:cs typeface="+mn-ea"/>
            </a:endParaRPr>
          </a:p>
        </p:txBody>
      </p:sp>
    </p:spTree>
  </p:cSld>
  <p:clrMapOvr>
    <a:masterClrMapping/>
  </p:clrMapOvr>
  <p:transition advTm="722"/>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160496" y="146586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9" name="矩形 8"/>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4" name="文本框 3"/>
          <p:cNvSpPr txBox="1"/>
          <p:nvPr/>
        </p:nvSpPr>
        <p:spPr>
          <a:xfrm>
            <a:off x="2554062" y="3203144"/>
            <a:ext cx="7053116" cy="830997"/>
          </a:xfrm>
          <a:prstGeom prst="rect">
            <a:avLst/>
          </a:prstGeom>
          <a:noFill/>
        </p:spPr>
        <p:txBody>
          <a:bodyPr wrap="square" rtlCol="0">
            <a:spAutoFit/>
            <a:scene3d>
              <a:camera prst="orthographicFront"/>
              <a:lightRig rig="threePt" dir="t"/>
            </a:scene3d>
            <a:sp3d contourW="12700"/>
          </a:bodyPr>
          <a:lstStyle/>
          <a:p>
            <a:pPr algn="ctr">
              <a:defRPr/>
            </a:pPr>
            <a:r>
              <a:rPr lang="zh-CN" altLang="en-US" sz="4800" b="1" dirty="0">
                <a:solidFill>
                  <a:schemeClr val="bg1"/>
                </a:solidFill>
                <a:cs typeface="+mn-ea"/>
                <a:sym typeface="+mn-lt"/>
              </a:rPr>
              <a:t>恳请各位老师批评指正</a:t>
            </a:r>
            <a:endParaRPr lang="zh-CN" altLang="en-US" sz="4800" b="1" dirty="0">
              <a:solidFill>
                <a:schemeClr val="bg1"/>
              </a:solidFill>
              <a:cs typeface="+mn-ea"/>
              <a:sym typeface="+mn-lt"/>
            </a:endParaRPr>
          </a:p>
        </p:txBody>
      </p:sp>
      <p:grpSp>
        <p:nvGrpSpPr>
          <p:cNvPr id="25" name="组合 24"/>
          <p:cNvGrpSpPr/>
          <p:nvPr/>
        </p:nvGrpSpPr>
        <p:grpSpPr>
          <a:xfrm>
            <a:off x="5387350" y="978500"/>
            <a:ext cx="1390484" cy="1390482"/>
            <a:chOff x="5387350" y="978500"/>
            <a:chExt cx="1390484" cy="1390482"/>
          </a:xfrm>
        </p:grpSpPr>
        <p:sp>
          <p:nvSpPr>
            <p:cNvPr id="23" name="椭圆 22"/>
            <p:cNvSpPr/>
            <p:nvPr/>
          </p:nvSpPr>
          <p:spPr>
            <a:xfrm>
              <a:off x="5387350" y="978500"/>
              <a:ext cx="1390484" cy="1390482"/>
            </a:xfrm>
            <a:prstGeom prst="ellipse">
              <a:avLst/>
            </a:prstGeom>
            <a:solidFill>
              <a:srgbClr val="244C89"/>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grpSp>
          <p:nvGrpSpPr>
            <p:cNvPr id="12" name="组合 11"/>
            <p:cNvGrpSpPr/>
            <p:nvPr/>
          </p:nvGrpSpPr>
          <p:grpSpPr>
            <a:xfrm>
              <a:off x="5482497" y="1078924"/>
              <a:ext cx="1195789" cy="1195788"/>
              <a:chOff x="5159802" y="530825"/>
              <a:chExt cx="1813907" cy="1813906"/>
            </a:xfrm>
          </p:grpSpPr>
          <p:sp>
            <p:nvSpPr>
              <p:cNvPr id="16" name="椭圆 15"/>
              <p:cNvSpPr/>
              <p:nvPr/>
            </p:nvSpPr>
            <p:spPr>
              <a:xfrm>
                <a:off x="5159802" y="530825"/>
                <a:ext cx="1813907" cy="1813906"/>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cs typeface="+mn-ea"/>
                  <a:sym typeface="+mn-lt"/>
                </a:endParaRPr>
              </a:p>
            </p:txBody>
          </p:sp>
          <p:sp>
            <p:nvSpPr>
              <p:cNvPr id="15" name="文本框 14"/>
              <p:cNvSpPr txBox="1"/>
              <p:nvPr/>
            </p:nvSpPr>
            <p:spPr>
              <a:xfrm>
                <a:off x="5427011" y="1186254"/>
                <a:ext cx="1303832" cy="601582"/>
              </a:xfrm>
              <a:prstGeom prst="rect">
                <a:avLst/>
              </a:prstGeom>
              <a:noFill/>
            </p:spPr>
            <p:txBody>
              <a:bodyPr wrap="none" rtlCol="0">
                <a:spAutoFit/>
              </a:bodyPr>
              <a:lstStyle/>
              <a:p>
                <a:pPr algn="ctr">
                  <a:lnSpc>
                    <a:spcPct val="120000"/>
                  </a:lnSpc>
                </a:pPr>
                <a:r>
                  <a:rPr lang="en-US" altLang="zh-CN" b="1" dirty="0">
                    <a:solidFill>
                      <a:schemeClr val="bg1"/>
                    </a:solidFill>
                    <a:cs typeface="+mn-ea"/>
                    <a:sym typeface="+mn-lt"/>
                  </a:rPr>
                  <a:t>LOGO</a:t>
                </a:r>
                <a:endParaRPr lang="zh-CN" altLang="en-US" b="1" dirty="0">
                  <a:solidFill>
                    <a:schemeClr val="bg1"/>
                  </a:solidFill>
                  <a:cs typeface="+mn-ea"/>
                  <a:sym typeface="+mn-lt"/>
                </a:endParaRPr>
              </a:p>
            </p:txBody>
          </p:sp>
        </p:grpSp>
      </p:grpSp>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0347" y="1015698"/>
            <a:ext cx="1276136" cy="1333282"/>
          </a:xfrm>
          <a:prstGeom prst="rect">
            <a:avLst/>
          </a:prstGeom>
        </p:spPr>
      </p:pic>
      <p:sp>
        <p:nvSpPr>
          <p:cNvPr id="21" name="矩形 259"/>
          <p:cNvSpPr>
            <a:spLocks noChangeArrowheads="1"/>
          </p:cNvSpPr>
          <p:nvPr/>
        </p:nvSpPr>
        <p:spPr bwMode="auto">
          <a:xfrm>
            <a:off x="10330399" y="5987106"/>
            <a:ext cx="877300"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None/>
            </a:pPr>
            <a:r>
              <a:rPr lang="zh-CN" altLang="en-US" sz="1800" dirty="0">
                <a:latin typeface="+mn-lt"/>
                <a:ea typeface="+mn-ea"/>
                <a:cs typeface="+mn-ea"/>
                <a:sym typeface="+mn-lt"/>
              </a:rPr>
              <a:t>第</a:t>
            </a:r>
            <a:r>
              <a:rPr lang="en-US" altLang="zh-CN" sz="1800" dirty="0">
                <a:latin typeface="+mn-lt"/>
                <a:ea typeface="+mn-ea"/>
                <a:cs typeface="+mn-ea"/>
                <a:sym typeface="+mn-lt"/>
              </a:rPr>
              <a:t>20</a:t>
            </a:r>
            <a:r>
              <a:rPr lang="zh-CN" altLang="en-US" sz="1800" dirty="0">
                <a:latin typeface="+mn-lt"/>
                <a:ea typeface="+mn-ea"/>
                <a:cs typeface="+mn-ea"/>
                <a:sym typeface="+mn-lt"/>
              </a:rPr>
              <a:t>页</a:t>
            </a:r>
            <a:endParaRPr lang="en-US" altLang="zh-CN" sz="1800" dirty="0">
              <a:latin typeface="+mn-lt"/>
              <a:ea typeface="+mn-ea"/>
              <a:cs typeface="+mn-ea"/>
              <a:sym typeface="+mn-lt"/>
            </a:endParaRPr>
          </a:p>
        </p:txBody>
      </p:sp>
    </p:spTree>
  </p:cSld>
  <p:clrMapOvr>
    <a:masterClrMapping/>
  </p:clrMapOvr>
  <p:transition advTm="364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24" name="文本框 23"/>
          <p:cNvSpPr txBox="1"/>
          <p:nvPr/>
        </p:nvSpPr>
        <p:spPr>
          <a:xfrm>
            <a:off x="3051312" y="2443843"/>
            <a:ext cx="1311578"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cs typeface="+mn-ea"/>
                <a:sym typeface="+mn-lt"/>
              </a:rPr>
              <a:t>01</a:t>
            </a:r>
            <a:endParaRPr lang="zh-CN" altLang="en-US" sz="13800" dirty="0">
              <a:solidFill>
                <a:schemeClr val="bg1"/>
              </a:solidFill>
              <a:latin typeface="Agency FB" panose="020B0503020202020204" pitchFamily="34" charset="0"/>
              <a:cs typeface="+mn-ea"/>
              <a:sym typeface="+mn-lt"/>
            </a:endParaRPr>
          </a:p>
        </p:txBody>
      </p:sp>
      <p:sp>
        <p:nvSpPr>
          <p:cNvPr id="25" name="文本框 24"/>
          <p:cNvSpPr txBox="1"/>
          <p:nvPr/>
        </p:nvSpPr>
        <p:spPr>
          <a:xfrm>
            <a:off x="5218508" y="3044914"/>
            <a:ext cx="4238307" cy="768350"/>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cs typeface="+mn-ea"/>
                <a:sym typeface="+mn-lt"/>
              </a:rPr>
              <a:t>研究背景</a:t>
            </a:r>
            <a:endParaRPr lang="zh-CN" altLang="en-US" sz="4400" b="1" dirty="0">
              <a:solidFill>
                <a:schemeClr val="bg1"/>
              </a:solidFill>
              <a:cs typeface="+mn-ea"/>
              <a:sym typeface="+mn-lt"/>
            </a:endParaRPr>
          </a:p>
        </p:txBody>
      </p:sp>
      <p:cxnSp>
        <p:nvCxnSpPr>
          <p:cNvPr id="27" name="直接连接符 26"/>
          <p:cNvCxnSpPr/>
          <p:nvPr/>
        </p:nvCxnSpPr>
        <p:spPr>
          <a:xfrm>
            <a:off x="455244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259"/>
          <p:cNvSpPr>
            <a:spLocks noChangeArrowheads="1"/>
          </p:cNvSpPr>
          <p:nvPr/>
        </p:nvSpPr>
        <p:spPr bwMode="auto">
          <a:xfrm>
            <a:off x="10330399" y="5987106"/>
            <a:ext cx="877300" cy="30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None/>
            </a:pPr>
            <a:r>
              <a:rPr lang="zh-CN" altLang="en-US" sz="1800" dirty="0">
                <a:latin typeface="+mn-lt"/>
                <a:ea typeface="+mn-ea"/>
                <a:cs typeface="+mn-ea"/>
                <a:sym typeface="+mn-lt"/>
              </a:rPr>
              <a:t>第</a:t>
            </a:r>
            <a:r>
              <a:rPr lang="en-US" altLang="zh-CN" sz="1800" dirty="0">
                <a:latin typeface="+mn-lt"/>
                <a:ea typeface="+mn-ea"/>
                <a:cs typeface="+mn-ea"/>
                <a:sym typeface="+mn-lt"/>
              </a:rPr>
              <a:t>2</a:t>
            </a:r>
            <a:r>
              <a:rPr lang="zh-CN" altLang="en-US" sz="1800" dirty="0">
                <a:latin typeface="+mn-lt"/>
                <a:ea typeface="+mn-ea"/>
                <a:cs typeface="+mn-ea"/>
                <a:sym typeface="+mn-lt"/>
              </a:rPr>
              <a:t>页</a:t>
            </a:r>
            <a:endParaRPr lang="en-US" altLang="zh-CN" sz="1800" dirty="0">
              <a:latin typeface="+mn-lt"/>
              <a:ea typeface="+mn-ea"/>
              <a:cs typeface="+mn-ea"/>
              <a:sym typeface="+mn-lt"/>
            </a:endParaRPr>
          </a:p>
        </p:txBody>
      </p:sp>
    </p:spTree>
  </p:cSld>
  <p:clrMapOvr>
    <a:masterClrMapping/>
  </p:clrMapOvr>
  <p:transition advTm="2651"/>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02460" y="2009140"/>
            <a:ext cx="8248650" cy="3138170"/>
          </a:xfrm>
          <a:prstGeom prst="rect">
            <a:avLst/>
          </a:prstGeom>
          <a:noFill/>
        </p:spPr>
        <p:txBody>
          <a:bodyPr wrap="square" rtlCol="0" anchor="t">
            <a:spAutoFit/>
          </a:bodyPr>
          <a:lstStyle/>
          <a:p>
            <a:pPr indent="720090" fontAlgn="auto">
              <a:lnSpc>
                <a:spcPct val="150000"/>
              </a:lnSpc>
            </a:pPr>
            <a:r>
              <a:rPr lang="zh-CN" altLang="en-US" sz="2400" dirty="0">
                <a:latin typeface="Adobe 黑体 Std R" panose="020B0400000000000000" pitchFamily="34" charset="-122"/>
                <a:ea typeface="Adobe 黑体 Std R" panose="020B0400000000000000" pitchFamily="34" charset="-122"/>
                <a:cs typeface="宋体" panose="02010600030101010101" pitchFamily="2" charset="-122"/>
                <a:sym typeface="+mn-ea"/>
              </a:rPr>
              <a:t>在计算机视觉和机器学习领域，已经探索了各种面部表情识别 (FER) 系统来对来自面部表示的表情信息进行编码。早在 20 世纪，Ekman 和 Friesen  根据跨文化研究定义了六种基本情绪。这些典型的面部表情是愤怒、厌恶、恐惧、快乐、悲伤和惊讶。轻蔑和中性随后被添加为基本情绪之一。</a:t>
            </a:r>
            <a:endParaRPr lang="zh-CN" altLang="en-US" sz="2400" dirty="0">
              <a:latin typeface="Adobe 黑体 Std R" panose="020B0400000000000000" pitchFamily="34" charset="-122"/>
              <a:ea typeface="Adobe 黑体 Std R" panose="020B0400000000000000" pitchFamily="34" charset="-122"/>
            </a:endParaRPr>
          </a:p>
          <a:p>
            <a:r>
              <a:rPr lang="en-US" altLang="zh-CN" dirty="0"/>
              <a:t>      </a:t>
            </a:r>
            <a:endParaRPr lang="en-US" altLang="zh-CN" dirty="0"/>
          </a:p>
        </p:txBody>
      </p:sp>
      <p:sp>
        <p:nvSpPr>
          <p:cNvPr id="2" name="标题 1"/>
          <p:cNvSpPr>
            <a:spLocks noGrp="1"/>
          </p:cNvSpPr>
          <p:nvPr>
            <p:ph type="title"/>
          </p:nvPr>
        </p:nvSpPr>
        <p:spPr>
          <a:xfrm>
            <a:off x="1424305" y="857885"/>
            <a:ext cx="6130925" cy="455930"/>
          </a:xfrm>
        </p:spPr>
        <p:txBody>
          <a:bodyPr/>
          <a:p>
            <a:pPr>
              <a:lnSpc>
                <a:spcPct val="120000"/>
              </a:lnSpc>
            </a:pPr>
            <a:r>
              <a:rPr lang="zh-CN" altLang="en-US" dirty="0">
                <a:latin typeface="+mn-lt"/>
                <a:ea typeface="+mn-ea"/>
                <a:cs typeface="+mn-ea"/>
                <a:sym typeface="+mn-lt"/>
              </a:rPr>
              <a:t>人脸表情识别背景</a:t>
            </a:r>
            <a:r>
              <a:rPr lang="en-US" altLang="zh-CN" dirty="0">
                <a:latin typeface="+mn-lt"/>
                <a:ea typeface="+mn-ea"/>
                <a:cs typeface="+mn-ea"/>
                <a:sym typeface="+mn-lt"/>
              </a:rPr>
              <a:t> </a:t>
            </a:r>
            <a:endParaRPr lang="en-US" altLang="zh-CN" dirty="0">
              <a:latin typeface="+mn-lt"/>
              <a:ea typeface="+mn-ea"/>
              <a:cs typeface="+mn-ea"/>
              <a:sym typeface="+mn-lt"/>
            </a:endParaRPr>
          </a:p>
        </p:txBody>
      </p:sp>
      <p:sp>
        <p:nvSpPr>
          <p:cNvPr id="99" name="矩形 259"/>
          <p:cNvSpPr>
            <a:spLocks noChangeArrowheads="1"/>
          </p:cNvSpPr>
          <p:nvPr/>
        </p:nvSpPr>
        <p:spPr bwMode="auto">
          <a:xfrm>
            <a:off x="10330399" y="5987106"/>
            <a:ext cx="877300"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None/>
            </a:pPr>
            <a:r>
              <a:rPr lang="zh-CN" altLang="en-US" sz="1800" dirty="0">
                <a:latin typeface="+mn-lt"/>
                <a:ea typeface="+mn-ea"/>
                <a:cs typeface="+mn-ea"/>
                <a:sym typeface="+mn-lt"/>
              </a:rPr>
              <a:t>第</a:t>
            </a:r>
            <a:r>
              <a:rPr lang="en-US" altLang="zh-CN" sz="1800" dirty="0">
                <a:latin typeface="+mn-lt"/>
                <a:ea typeface="+mn-ea"/>
                <a:cs typeface="+mn-ea"/>
                <a:sym typeface="+mn-lt"/>
              </a:rPr>
              <a:t>3</a:t>
            </a:r>
            <a:r>
              <a:rPr lang="zh-CN" altLang="en-US" sz="1800" dirty="0">
                <a:latin typeface="+mn-lt"/>
                <a:ea typeface="+mn-ea"/>
                <a:cs typeface="+mn-ea"/>
                <a:sym typeface="+mn-lt"/>
              </a:rPr>
              <a:t>页</a:t>
            </a:r>
            <a:endParaRPr lang="en-US" altLang="zh-CN" sz="1800" dirty="0">
              <a:latin typeface="+mn-lt"/>
              <a:ea typeface="+mn-ea"/>
              <a:cs typeface="+mn-ea"/>
              <a:sym typeface="+mn-lt"/>
            </a:endParaRPr>
          </a:p>
        </p:txBody>
      </p:sp>
    </p:spTree>
  </p:cSld>
  <p:clrMapOvr>
    <a:masterClrMapping/>
  </p:clrMapOvr>
  <p:transition advTm="2342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24305" y="857885"/>
            <a:ext cx="6130925" cy="455930"/>
          </a:xfrm>
        </p:spPr>
        <p:txBody>
          <a:bodyPr/>
          <a:lstStyle/>
          <a:p>
            <a:pPr>
              <a:lnSpc>
                <a:spcPct val="120000"/>
              </a:lnSpc>
            </a:pPr>
            <a:r>
              <a:rPr lang="en-US" altLang="zh-CN" dirty="0">
                <a:latin typeface="+mn-lt"/>
                <a:ea typeface="+mn-ea"/>
                <a:cs typeface="+mn-ea"/>
                <a:sym typeface="+mn-lt"/>
              </a:rPr>
              <a:t>Facial Expression Recognition</a:t>
            </a:r>
            <a:r>
              <a:rPr lang="zh-CN" altLang="en-US" dirty="0">
                <a:latin typeface="+mn-lt"/>
                <a:ea typeface="+mn-ea"/>
                <a:cs typeface="+mn-ea"/>
                <a:sym typeface="+mn-lt"/>
              </a:rPr>
              <a:t>（</a:t>
            </a:r>
            <a:r>
              <a:rPr lang="en-US" altLang="zh-CN" dirty="0">
                <a:latin typeface="+mn-lt"/>
                <a:ea typeface="+mn-ea"/>
                <a:cs typeface="+mn-ea"/>
                <a:sym typeface="+mn-lt"/>
              </a:rPr>
              <a:t>FER</a:t>
            </a:r>
            <a:r>
              <a:rPr lang="zh-CN" altLang="en-US" dirty="0">
                <a:latin typeface="+mn-lt"/>
                <a:ea typeface="+mn-ea"/>
                <a:cs typeface="+mn-ea"/>
                <a:sym typeface="+mn-lt"/>
              </a:rPr>
              <a:t>）</a:t>
            </a:r>
            <a:r>
              <a:rPr lang="en-US" altLang="zh-CN" dirty="0">
                <a:latin typeface="+mn-lt"/>
                <a:ea typeface="+mn-ea"/>
                <a:cs typeface="+mn-ea"/>
                <a:sym typeface="+mn-lt"/>
              </a:rPr>
              <a:t> </a:t>
            </a:r>
            <a:endParaRPr lang="en-US" altLang="zh-CN" dirty="0">
              <a:latin typeface="+mn-lt"/>
              <a:ea typeface="+mn-ea"/>
              <a:cs typeface="+mn-ea"/>
              <a:sym typeface="+mn-lt"/>
            </a:endParaRPr>
          </a:p>
        </p:txBody>
      </p:sp>
      <p:pic>
        <p:nvPicPr>
          <p:cNvPr id="13" name="图片 12"/>
          <p:cNvPicPr>
            <a:picLocks noChangeAspect="1"/>
          </p:cNvPicPr>
          <p:nvPr/>
        </p:nvPicPr>
        <p:blipFill>
          <a:blip r:embed="rId1"/>
          <a:stretch>
            <a:fillRect/>
          </a:stretch>
        </p:blipFill>
        <p:spPr>
          <a:xfrm>
            <a:off x="1362710" y="1740535"/>
            <a:ext cx="6018530" cy="3108960"/>
          </a:xfrm>
          <a:prstGeom prst="rect">
            <a:avLst/>
          </a:prstGeom>
        </p:spPr>
      </p:pic>
      <p:sp>
        <p:nvSpPr>
          <p:cNvPr id="14" name="文本框 13"/>
          <p:cNvSpPr txBox="1"/>
          <p:nvPr/>
        </p:nvSpPr>
        <p:spPr>
          <a:xfrm>
            <a:off x="2401570" y="5033010"/>
            <a:ext cx="4069715" cy="368300"/>
          </a:xfrm>
          <a:prstGeom prst="rect">
            <a:avLst/>
          </a:prstGeom>
          <a:noFill/>
        </p:spPr>
        <p:txBody>
          <a:bodyPr wrap="square" rtlCol="0" anchor="t">
            <a:sp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rPr>
              <a:t>图</a:t>
            </a:r>
            <a:r>
              <a:rPr lang="en-US" altLang="zh-CN">
                <a:latin typeface="微软雅黑" panose="020B0503020204020204" pitchFamily="34" charset="-122"/>
                <a:ea typeface="微软雅黑" panose="020B0503020204020204" pitchFamily="34" charset="-122"/>
                <a:cs typeface="微软雅黑" panose="020B0503020204020204" pitchFamily="34" charset="-122"/>
              </a:rPr>
              <a:t>1 </a:t>
            </a:r>
            <a:r>
              <a:rPr lang="zh-CN" altLang="en-US">
                <a:latin typeface="微软雅黑" panose="020B0503020204020204" pitchFamily="34" charset="-122"/>
                <a:ea typeface="微软雅黑" panose="020B0503020204020204" pitchFamily="34" charset="-122"/>
                <a:cs typeface="微软雅黑" panose="020B0503020204020204" pitchFamily="34" charset="-122"/>
              </a:rPr>
              <a:t>RAF-DB数据集中部分数据示例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文本框 14"/>
          <p:cNvSpPr txBox="1"/>
          <p:nvPr/>
        </p:nvSpPr>
        <p:spPr>
          <a:xfrm>
            <a:off x="7555865" y="1782445"/>
            <a:ext cx="3507105" cy="368300"/>
          </a:xfrm>
          <a:prstGeom prst="rect">
            <a:avLst/>
          </a:prstGeom>
          <a:noFill/>
        </p:spPr>
        <p:txBody>
          <a:bodyPr wrap="square" rtlCol="0" anchor="t">
            <a:spAutoFit/>
          </a:bodyPr>
          <a:lstStyle/>
          <a:p>
            <a:pPr fontAlgn="auto" latinLnBrk="1"/>
            <a:r>
              <a:rPr lang="en-US" altLang="zh-CN"/>
              <a:t>       </a:t>
            </a:r>
            <a:endParaRPr lang="zh-CN" altLang="en-US"/>
          </a:p>
        </p:txBody>
      </p:sp>
      <p:sp>
        <p:nvSpPr>
          <p:cNvPr id="99" name="矩形 259"/>
          <p:cNvSpPr>
            <a:spLocks noChangeArrowheads="1"/>
          </p:cNvSpPr>
          <p:nvPr/>
        </p:nvSpPr>
        <p:spPr bwMode="auto">
          <a:xfrm>
            <a:off x="10330399" y="5987106"/>
            <a:ext cx="877300"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None/>
            </a:pPr>
            <a:r>
              <a:rPr lang="zh-CN" altLang="en-US" sz="1800" dirty="0">
                <a:latin typeface="+mn-lt"/>
                <a:ea typeface="+mn-ea"/>
                <a:cs typeface="+mn-ea"/>
                <a:sym typeface="+mn-lt"/>
              </a:rPr>
              <a:t>第</a:t>
            </a:r>
            <a:r>
              <a:rPr lang="en-US" altLang="zh-CN" sz="1800" dirty="0">
                <a:latin typeface="+mn-lt"/>
                <a:ea typeface="+mn-ea"/>
                <a:cs typeface="+mn-ea"/>
                <a:sym typeface="+mn-lt"/>
              </a:rPr>
              <a:t>4</a:t>
            </a:r>
            <a:r>
              <a:rPr lang="zh-CN" altLang="en-US" sz="1800" dirty="0">
                <a:latin typeface="+mn-lt"/>
                <a:ea typeface="+mn-ea"/>
                <a:cs typeface="+mn-ea"/>
                <a:sym typeface="+mn-lt"/>
              </a:rPr>
              <a:t>页</a:t>
            </a:r>
            <a:endParaRPr lang="en-US" altLang="zh-CN" sz="1800" dirty="0">
              <a:latin typeface="+mn-lt"/>
              <a:ea typeface="+mn-ea"/>
              <a:cs typeface="+mn-ea"/>
              <a:sym typeface="+mn-lt"/>
            </a:endParaRPr>
          </a:p>
        </p:txBody>
      </p:sp>
      <p:sp>
        <p:nvSpPr>
          <p:cNvPr id="2" name="文本框 1"/>
          <p:cNvSpPr txBox="1"/>
          <p:nvPr/>
        </p:nvSpPr>
        <p:spPr>
          <a:xfrm>
            <a:off x="7844790" y="970915"/>
            <a:ext cx="3562350" cy="3723005"/>
          </a:xfrm>
          <a:prstGeom prst="rect">
            <a:avLst/>
          </a:prstGeom>
          <a:noFill/>
        </p:spPr>
        <p:txBody>
          <a:bodyPr wrap="square" rtlCol="0" anchor="t">
            <a:spAutoFit/>
          </a:bodyPr>
          <a:p>
            <a:pPr algn="l">
              <a:buClrTx/>
              <a:buSzTx/>
              <a:buNone/>
            </a:pPr>
            <a:r>
              <a:rPr lang="zh-CN" altLang="en-US" dirty="0">
                <a:latin typeface="Adobe 黑体 Std R" panose="020B0400000000000000" pitchFamily="34" charset="-122"/>
                <a:ea typeface="Adobe 黑体 Std R" panose="020B0400000000000000" pitchFamily="34" charset="-122"/>
                <a:cs typeface="宋体" panose="02010600030101010101" pitchFamily="2" charset="-122"/>
              </a:rPr>
              <a:t>数据集内容：</a:t>
            </a:r>
            <a:endParaRPr lang="zh-CN" altLang="en-US" dirty="0">
              <a:latin typeface="Adobe 黑体 Std R" panose="020B0400000000000000" pitchFamily="34" charset="-122"/>
              <a:ea typeface="Adobe 黑体 Std R" panose="020B0400000000000000" pitchFamily="34" charset="-122"/>
              <a:cs typeface="宋体" panose="02010600030101010101" pitchFamily="2" charset="-122"/>
            </a:endParaRPr>
          </a:p>
          <a:p>
            <a:pPr indent="457200" algn="l" fontAlgn="auto">
              <a:buClrTx/>
              <a:buSzTx/>
              <a:buNone/>
              <a:extLst>
                <a:ext uri="{35155182-B16C-46BC-9424-99874614C6A1}">
                  <wpsdc:indentchars xmlns:wpsdc="http://www.wps.cn/officeDocument/2017/drawingmlCustomData" val="200" checksum="59296752"/>
                </a:ext>
              </a:extLst>
            </a:pPr>
            <a:r>
              <a:rPr lang="zh-CN" altLang="en-US" dirty="0">
                <a:latin typeface="Adobe 黑体 Std R" panose="020B0400000000000000" pitchFamily="34" charset="-122"/>
                <a:ea typeface="Adobe 黑体 Std R" panose="020B0400000000000000" pitchFamily="34" charset="-122"/>
                <a:cs typeface="宋体" panose="02010600030101010101" pitchFamily="2" charset="-122"/>
              </a:rPr>
              <a:t>RAF-DB数据集是一个大规模面部表情数据库，由315名工作人员对表情进行标注。在对表情的选择上，从一系列表情挑选出六种基本情感以及中立情感，一共7种表情进行表情标注。</a:t>
            </a:r>
            <a:endParaRPr lang="zh-CN" altLang="en-US" dirty="0">
              <a:latin typeface="Adobe 黑体 Std R" panose="020B0400000000000000" pitchFamily="34" charset="-122"/>
              <a:ea typeface="Adobe 黑体 Std R" panose="020B0400000000000000" pitchFamily="34" charset="-122"/>
              <a:cs typeface="宋体" panose="02010600030101010101" pitchFamily="2" charset="-122"/>
            </a:endParaRPr>
          </a:p>
          <a:p>
            <a:pPr algn="l">
              <a:buClrTx/>
              <a:buSzTx/>
              <a:buNone/>
            </a:pPr>
            <a:r>
              <a:rPr lang="zh-CN" altLang="en-US" dirty="0">
                <a:latin typeface="Adobe 黑体 Std R" panose="020B0400000000000000" pitchFamily="34" charset="-122"/>
                <a:ea typeface="Adobe 黑体 Std R" panose="020B0400000000000000" pitchFamily="34" charset="-122"/>
                <a:cs typeface="宋体" panose="02010600030101010101" pitchFamily="2" charset="-122"/>
              </a:rPr>
              <a:t>数据集数量：</a:t>
            </a:r>
            <a:endParaRPr lang="zh-CN" altLang="en-US" dirty="0">
              <a:latin typeface="Adobe 黑体 Std R" panose="020B0400000000000000" pitchFamily="34" charset="-122"/>
              <a:ea typeface="Adobe 黑体 Std R" panose="020B0400000000000000" pitchFamily="34" charset="-122"/>
              <a:cs typeface="宋体" panose="02010600030101010101" pitchFamily="2" charset="-122"/>
            </a:endParaRPr>
          </a:p>
          <a:p>
            <a:pPr indent="457200" algn="l" fontAlgn="auto">
              <a:buClrTx/>
              <a:buSzTx/>
              <a:buNone/>
              <a:extLst>
                <a:ext uri="{35155182-B16C-46BC-9424-99874614C6A1}">
                  <wpsdc:indentchars xmlns:wpsdc="http://www.wps.cn/officeDocument/2017/drawingmlCustomData" val="200" checksum="59296752"/>
                </a:ext>
              </a:extLst>
            </a:pPr>
            <a:r>
              <a:rPr lang="zh-CN" altLang="en-US" dirty="0">
                <a:latin typeface="Adobe 黑体 Std R" panose="020B0400000000000000" pitchFamily="34" charset="-122"/>
                <a:ea typeface="Adobe 黑体 Std R" panose="020B0400000000000000" pitchFamily="34" charset="-122"/>
                <a:cs typeface="宋体" panose="02010600030101010101" pitchFamily="2" charset="-122"/>
              </a:rPr>
              <a:t>RAF-DB数据集，包含大约3万张面部图像。除了表情标注外，对每个人脸还有5个特征点标注，人脸边界框，种族，年龄范围和性别等属性的标注</a:t>
            </a:r>
            <a:r>
              <a:rPr lang="zh-CN" altLang="en-US" sz="2000" dirty="0">
                <a:latin typeface="Adobe 黑体 Std R" panose="020B0400000000000000" pitchFamily="34" charset="-122"/>
                <a:ea typeface="Adobe 黑体 Std R" panose="020B0400000000000000" pitchFamily="34" charset="-122"/>
                <a:cs typeface="宋体" panose="02010600030101010101" pitchFamily="2" charset="-122"/>
              </a:rPr>
              <a:t>。 </a:t>
            </a:r>
            <a:endParaRPr lang="zh-CN" altLang="en-US" sz="2000" dirty="0">
              <a:latin typeface="Adobe 黑体 Std R" panose="020B0400000000000000" pitchFamily="34" charset="-122"/>
              <a:ea typeface="Adobe 黑体 Std R" panose="020B0400000000000000" pitchFamily="34" charset="-122"/>
              <a:cs typeface="宋体" panose="02010600030101010101" pitchFamily="2" charset="-122"/>
            </a:endParaRPr>
          </a:p>
        </p:txBody>
      </p:sp>
    </p:spTree>
  </p:cSld>
  <p:clrMapOvr>
    <a:masterClrMapping/>
  </p:clrMapOvr>
  <p:transition advTm="27988"/>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0967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24" name="文本框 23"/>
          <p:cNvSpPr txBox="1"/>
          <p:nvPr/>
        </p:nvSpPr>
        <p:spPr>
          <a:xfrm>
            <a:off x="2885402" y="2443843"/>
            <a:ext cx="1643399" cy="2215991"/>
          </a:xfrm>
          <a:prstGeom prst="rect">
            <a:avLst/>
          </a:prstGeom>
          <a:noFill/>
        </p:spPr>
        <p:txBody>
          <a:bodyPr wrap="none" rtlCol="0">
            <a:spAutoFit/>
          </a:bodyPr>
          <a:lstStyle>
            <a:defPPr>
              <a:defRPr lang="zh-CN"/>
            </a:defPPr>
            <a:lvl1pPr algn="ctr">
              <a:defRPr sz="13800">
                <a:solidFill>
                  <a:schemeClr val="bg1"/>
                </a:solidFill>
                <a:latin typeface="Agency FB" panose="020B0503020202020204" pitchFamily="34" charset="0"/>
                <a:cs typeface="+mn-ea"/>
              </a:defRPr>
            </a:lvl1pPr>
          </a:lstStyle>
          <a:p>
            <a:r>
              <a:rPr lang="en-US" altLang="zh-CN" dirty="0">
                <a:sym typeface="+mn-lt"/>
              </a:rPr>
              <a:t>02</a:t>
            </a:r>
            <a:endParaRPr lang="zh-CN" altLang="en-US" dirty="0">
              <a:sym typeface="+mn-lt"/>
            </a:endParaRPr>
          </a:p>
        </p:txBody>
      </p:sp>
      <p:sp>
        <p:nvSpPr>
          <p:cNvPr id="25" name="文本框 24"/>
          <p:cNvSpPr txBox="1"/>
          <p:nvPr/>
        </p:nvSpPr>
        <p:spPr>
          <a:xfrm>
            <a:off x="4884134" y="3167752"/>
            <a:ext cx="4238307" cy="768350"/>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cs typeface="+mn-ea"/>
                <a:sym typeface="+mn-lt"/>
              </a:rPr>
              <a:t>研究现状及意义</a:t>
            </a:r>
            <a:endParaRPr lang="zh-CN" altLang="en-US" sz="4400" b="1" dirty="0">
              <a:solidFill>
                <a:schemeClr val="bg1"/>
              </a:solidFill>
              <a:cs typeface="+mn-ea"/>
              <a:sym typeface="+mn-lt"/>
            </a:endParaRP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矩形 259"/>
          <p:cNvSpPr>
            <a:spLocks noChangeArrowheads="1"/>
          </p:cNvSpPr>
          <p:nvPr/>
        </p:nvSpPr>
        <p:spPr bwMode="auto">
          <a:xfrm>
            <a:off x="10330399" y="5987106"/>
            <a:ext cx="877300"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None/>
            </a:pPr>
            <a:r>
              <a:rPr lang="zh-CN" altLang="en-US" sz="1800" dirty="0">
                <a:latin typeface="+mn-lt"/>
                <a:ea typeface="+mn-ea"/>
                <a:cs typeface="+mn-ea"/>
                <a:sym typeface="+mn-lt"/>
              </a:rPr>
              <a:t>第</a:t>
            </a:r>
            <a:r>
              <a:rPr lang="en-US" altLang="zh-CN" sz="1800" dirty="0">
                <a:latin typeface="+mn-lt"/>
                <a:ea typeface="+mn-ea"/>
                <a:cs typeface="+mn-ea"/>
                <a:sym typeface="+mn-lt"/>
              </a:rPr>
              <a:t>5</a:t>
            </a:r>
            <a:r>
              <a:rPr lang="zh-CN" altLang="en-US" sz="1800" dirty="0">
                <a:latin typeface="+mn-lt"/>
                <a:ea typeface="+mn-ea"/>
                <a:cs typeface="+mn-ea"/>
                <a:sym typeface="+mn-lt"/>
              </a:rPr>
              <a:t>页</a:t>
            </a:r>
            <a:endParaRPr lang="en-US" altLang="zh-CN" sz="1800" dirty="0">
              <a:latin typeface="+mn-lt"/>
              <a:ea typeface="+mn-ea"/>
              <a:cs typeface="+mn-ea"/>
              <a:sym typeface="+mn-lt"/>
            </a:endParaRPr>
          </a:p>
        </p:txBody>
      </p:sp>
    </p:spTree>
  </p:cSld>
  <p:clrMapOvr>
    <a:masterClrMapping/>
  </p:clrMapOvr>
  <p:transition advTm="4707"/>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nSpc>
                <a:spcPct val="120000"/>
              </a:lnSpc>
            </a:pPr>
            <a:r>
              <a:rPr lang="zh-CN" altLang="en-US" dirty="0">
                <a:latin typeface="+mn-lt"/>
                <a:ea typeface="+mn-ea"/>
                <a:cs typeface="+mn-ea"/>
                <a:sym typeface="+mn-lt"/>
              </a:rPr>
              <a:t>国内外研究现状</a:t>
            </a:r>
            <a:endParaRPr lang="zh-CN" altLang="en-US" dirty="0">
              <a:latin typeface="+mn-lt"/>
              <a:ea typeface="+mn-ea"/>
              <a:cs typeface="+mn-ea"/>
              <a:sym typeface="+mn-lt"/>
            </a:endParaRPr>
          </a:p>
        </p:txBody>
      </p:sp>
      <p:grpSp>
        <p:nvGrpSpPr>
          <p:cNvPr id="11" name="组合 10"/>
          <p:cNvGrpSpPr/>
          <p:nvPr/>
        </p:nvGrpSpPr>
        <p:grpSpPr>
          <a:xfrm>
            <a:off x="1539875" y="2252988"/>
            <a:ext cx="9112086" cy="3635186"/>
            <a:chOff x="1474030" y="1802903"/>
            <a:chExt cx="2935782" cy="4391870"/>
          </a:xfrm>
        </p:grpSpPr>
        <p:sp>
          <p:nvSpPr>
            <p:cNvPr id="31" name="Rectangle 24"/>
            <p:cNvSpPr>
              <a:spLocks noChangeArrowheads="1"/>
            </p:cNvSpPr>
            <p:nvPr/>
          </p:nvSpPr>
          <p:spPr bwMode="auto">
            <a:xfrm>
              <a:off x="1474030" y="1802903"/>
              <a:ext cx="2935782" cy="4310749"/>
            </a:xfrm>
            <a:prstGeom prst="rect">
              <a:avLst/>
            </a:prstGeom>
            <a:solidFill>
              <a:schemeClr val="bg1"/>
            </a:solidFill>
            <a:ln>
              <a:noFill/>
            </a:ln>
            <a:effectLst>
              <a:innerShdw blurRad="76200">
                <a:prstClr val="black"/>
              </a:innerShdw>
            </a:effectLst>
          </p:spPr>
          <p:txBody>
            <a:bodyPr/>
            <a:lstStyle/>
            <a:p>
              <a:pPr>
                <a:lnSpc>
                  <a:spcPct val="120000"/>
                </a:lnSpc>
              </a:pPr>
              <a:endParaRPr lang="zh-CN" altLang="zh-CN">
                <a:cs typeface="+mn-ea"/>
                <a:sym typeface="+mn-lt"/>
              </a:endParaRPr>
            </a:p>
          </p:txBody>
        </p:sp>
        <p:sp>
          <p:nvSpPr>
            <p:cNvPr id="32" name="Freeform 25"/>
            <p:cNvSpPr/>
            <p:nvPr/>
          </p:nvSpPr>
          <p:spPr bwMode="auto">
            <a:xfrm>
              <a:off x="1474030" y="1802903"/>
              <a:ext cx="1139938" cy="1334560"/>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rgbClr val="244C89"/>
            </a:solidFill>
            <a:ln>
              <a:noFill/>
            </a:ln>
            <a:effectLst>
              <a:outerShdw blurRad="38100" dist="38100" dir="2700000" algn="tl" rotWithShape="0">
                <a:prstClr val="black">
                  <a:alpha val="43000"/>
                </a:prstClr>
              </a:outerShdw>
            </a:effectLst>
          </p:spPr>
          <p:txBody>
            <a:bodyPr/>
            <a:lstStyle/>
            <a:p>
              <a:pPr fontAlgn="auto">
                <a:lnSpc>
                  <a:spcPct val="120000"/>
                </a:lnSpc>
                <a:defRPr/>
              </a:pPr>
              <a:endParaRPr lang="en-US">
                <a:cs typeface="+mn-ea"/>
                <a:sym typeface="+mn-lt"/>
              </a:endParaRPr>
            </a:p>
          </p:txBody>
        </p:sp>
        <p:sp>
          <p:nvSpPr>
            <p:cNvPr id="33" name="TextBox 18"/>
            <p:cNvSpPr txBox="1"/>
            <p:nvPr/>
          </p:nvSpPr>
          <p:spPr>
            <a:xfrm>
              <a:off x="1696039" y="2045551"/>
              <a:ext cx="945313" cy="868462"/>
            </a:xfrm>
            <a:prstGeom prst="rect">
              <a:avLst/>
            </a:prstGeom>
            <a:noFill/>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fontAlgn="base">
                <a:spcBef>
                  <a:spcPct val="0"/>
                </a:spcBef>
                <a:spcAft>
                  <a:spcPct val="0"/>
                </a:spcAft>
                <a:defRPr>
                  <a:solidFill>
                    <a:schemeClr val="tx1"/>
                  </a:solidFill>
                  <a:latin typeface="Rockwell" panose="02060603020205020403" pitchFamily="18" charset="0"/>
                </a:defRPr>
              </a:lvl6pPr>
              <a:lvl7pPr marL="2971800" indent="-228600" fontAlgn="base">
                <a:spcBef>
                  <a:spcPct val="0"/>
                </a:spcBef>
                <a:spcAft>
                  <a:spcPct val="0"/>
                </a:spcAft>
                <a:defRPr>
                  <a:solidFill>
                    <a:schemeClr val="tx1"/>
                  </a:solidFill>
                  <a:latin typeface="Rockwell" panose="02060603020205020403" pitchFamily="18" charset="0"/>
                </a:defRPr>
              </a:lvl7pPr>
              <a:lvl8pPr marL="3429000" indent="-228600" fontAlgn="base">
                <a:spcBef>
                  <a:spcPct val="0"/>
                </a:spcBef>
                <a:spcAft>
                  <a:spcPct val="0"/>
                </a:spcAft>
                <a:defRPr>
                  <a:solidFill>
                    <a:schemeClr val="tx1"/>
                  </a:solidFill>
                  <a:latin typeface="Rockwell" panose="02060603020205020403" pitchFamily="18" charset="0"/>
                </a:defRPr>
              </a:lvl8pPr>
              <a:lvl9pPr marL="3886200" indent="-228600" fontAlgn="base">
                <a:spcBef>
                  <a:spcPct val="0"/>
                </a:spcBef>
                <a:spcAft>
                  <a:spcPct val="0"/>
                </a:spcAft>
                <a:defRPr>
                  <a:solidFill>
                    <a:schemeClr val="tx1"/>
                  </a:solidFill>
                  <a:latin typeface="Rockwell" panose="02060603020205020403" pitchFamily="18" charset="0"/>
                </a:defRPr>
              </a:lvl9pPr>
            </a:lstStyle>
            <a:p>
              <a:pPr>
                <a:lnSpc>
                  <a:spcPct val="120000"/>
                </a:lnSpc>
              </a:pPr>
              <a:endParaRPr lang="en-US" altLang="zh-CN" sz="3600" dirty="0">
                <a:solidFill>
                  <a:schemeClr val="bg1"/>
                </a:solidFill>
                <a:latin typeface="+mn-lt"/>
                <a:cs typeface="+mn-ea"/>
                <a:sym typeface="+mn-lt"/>
              </a:endParaRPr>
            </a:p>
          </p:txBody>
        </p:sp>
        <p:sp>
          <p:nvSpPr>
            <p:cNvPr id="34" name="文本框 33"/>
            <p:cNvSpPr txBox="1"/>
            <p:nvPr/>
          </p:nvSpPr>
          <p:spPr>
            <a:xfrm>
              <a:off x="1607478" y="3073528"/>
              <a:ext cx="1139938" cy="3121245"/>
            </a:xfrm>
            <a:prstGeom prst="rect">
              <a:avLst/>
            </a:prstGeom>
            <a:noFill/>
          </p:spPr>
          <p:txBody>
            <a:bodyPr wrap="square" rtlCol="0">
              <a:spAutoFit/>
            </a:bodyPr>
            <a:lstStyle/>
            <a:p>
              <a:pPr>
                <a:buFont typeface="Arial" panose="020B0604020202020204" pitchFamily="34" charset="0"/>
                <a:buChar char="•"/>
              </a:pPr>
              <a:r>
                <a:rPr lang="en-US" altLang="zh-CN" sz="2400" b="1" dirty="0">
                  <a:solidFill>
                    <a:srgbClr val="4F4F4F"/>
                  </a:solidFill>
                  <a:latin typeface="PingFang SC"/>
                </a:rPr>
                <a:t> MAD MSAD</a:t>
              </a:r>
              <a:r>
                <a:rPr lang="en-US" altLang="zh-CN" sz="2400" baseline="30000" dirty="0">
                  <a:solidFill>
                    <a:srgbClr val="4F4F4F"/>
                  </a:solidFill>
                  <a:effectLst/>
                  <a:latin typeface="PingFang SC"/>
                </a:rPr>
                <a:t>[1]</a:t>
              </a:r>
              <a:endParaRPr lang="en-US" altLang="zh-CN" sz="2400" baseline="30000" dirty="0">
                <a:solidFill>
                  <a:srgbClr val="4F4F4F"/>
                </a:solidFill>
                <a:effectLst/>
                <a:latin typeface="PingFang SC"/>
              </a:endParaRPr>
            </a:p>
            <a:p>
              <a:pPr>
                <a:buFont typeface="Arial" panose="020B0604020202020204" pitchFamily="34" charset="0"/>
                <a:buChar char="•"/>
              </a:pPr>
              <a:r>
                <a:rPr lang="en-US" altLang="zh-CN" sz="2400" b="1" dirty="0">
                  <a:solidFill>
                    <a:srgbClr val="4F4F4F"/>
                  </a:solidFill>
                  <a:latin typeface="PingFang SC"/>
                </a:rPr>
                <a:t> POSTER</a:t>
              </a:r>
              <a:r>
                <a:rPr lang="en-US" altLang="zh-CN" sz="2400" baseline="30000" dirty="0">
                  <a:solidFill>
                    <a:srgbClr val="4F4F4F"/>
                  </a:solidFill>
                  <a:effectLst/>
                  <a:latin typeface="PingFang SC"/>
                </a:rPr>
                <a:t>[2]</a:t>
              </a:r>
              <a:endParaRPr lang="en-US" altLang="zh-CN" sz="2400" baseline="30000" dirty="0">
                <a:solidFill>
                  <a:srgbClr val="4F4F4F"/>
                </a:solidFill>
                <a:effectLst/>
                <a:latin typeface="PingFang SC"/>
              </a:endParaRPr>
            </a:p>
            <a:p>
              <a:pPr>
                <a:buFont typeface="Arial" panose="020B0604020202020204" pitchFamily="34" charset="0"/>
                <a:buChar char="•"/>
              </a:pPr>
              <a:r>
                <a:rPr lang="en-US" altLang="zh-CN" sz="2400" b="1" dirty="0">
                  <a:solidFill>
                    <a:srgbClr val="4F4F4F"/>
                  </a:solidFill>
                  <a:latin typeface="PingFang SC"/>
                </a:rPr>
                <a:t> EAC</a:t>
              </a:r>
              <a:r>
                <a:rPr lang="en-US" altLang="zh-CN" sz="2400" baseline="30000" dirty="0">
                  <a:solidFill>
                    <a:srgbClr val="4F4F4F"/>
                  </a:solidFill>
                  <a:latin typeface="PingFang SC"/>
                </a:rPr>
                <a:t>[3]</a:t>
              </a:r>
              <a:endParaRPr lang="en-US" altLang="zh-CN" sz="2400" baseline="30000" dirty="0">
                <a:solidFill>
                  <a:srgbClr val="4F4F4F"/>
                </a:solidFill>
                <a:latin typeface="PingFang SC"/>
              </a:endParaRPr>
            </a:p>
            <a:p>
              <a:pPr algn="l">
                <a:buFont typeface="Arial" panose="020B0604020202020204" pitchFamily="34" charset="0"/>
                <a:buChar char="•"/>
              </a:pPr>
              <a:r>
                <a:rPr lang="en-US" altLang="zh-CN" sz="2400" b="1" dirty="0">
                  <a:solidFill>
                    <a:srgbClr val="4F4F4F"/>
                  </a:solidFill>
                  <a:effectLst/>
                  <a:latin typeface="PingFang SC"/>
                  <a:sym typeface="+mn-ea"/>
                </a:rPr>
                <a:t> Ada-CM</a:t>
              </a:r>
              <a:r>
                <a:rPr lang="en-US" altLang="zh-CN" sz="2400" baseline="30000" dirty="0">
                  <a:solidFill>
                    <a:srgbClr val="4F4F4F"/>
                  </a:solidFill>
                  <a:effectLst/>
                  <a:latin typeface="PingFang SC"/>
                  <a:sym typeface="+mn-ea"/>
                </a:rPr>
                <a:t>[4]</a:t>
              </a:r>
              <a:endParaRPr lang="en-US" altLang="zh-CN" sz="2400" baseline="30000" dirty="0">
                <a:solidFill>
                  <a:srgbClr val="4F4F4F"/>
                </a:solidFill>
                <a:effectLst/>
                <a:latin typeface="PingFang SC"/>
              </a:endParaRPr>
            </a:p>
            <a:p>
              <a:pPr algn="l">
                <a:buFont typeface="Arial" panose="020B0604020202020204" pitchFamily="34" charset="0"/>
                <a:buChar char="•"/>
              </a:pPr>
              <a:r>
                <a:rPr lang="en-US" altLang="zh-CN" sz="2400" b="1" dirty="0">
                  <a:solidFill>
                    <a:srgbClr val="4F4F4F"/>
                  </a:solidFill>
                  <a:effectLst/>
                  <a:latin typeface="PingFang SC"/>
                  <a:sym typeface="+mn-ea"/>
                </a:rPr>
                <a:t> Scn</a:t>
              </a:r>
              <a:r>
                <a:rPr lang="en-US" altLang="zh-CN" sz="2400" baseline="30000" dirty="0">
                  <a:solidFill>
                    <a:srgbClr val="4F4F4F"/>
                  </a:solidFill>
                  <a:effectLst/>
                  <a:latin typeface="PingFang SC"/>
                  <a:sym typeface="+mn-ea"/>
                </a:rPr>
                <a:t>[5]</a:t>
              </a:r>
              <a:endParaRPr lang="en-US" altLang="zh-CN" sz="2400" baseline="30000" dirty="0">
                <a:solidFill>
                  <a:srgbClr val="4F4F4F"/>
                </a:solidFill>
                <a:effectLst/>
                <a:latin typeface="PingFang SC"/>
              </a:endParaRPr>
            </a:p>
            <a:p>
              <a:pPr algn="l">
                <a:buFont typeface="Arial" panose="020B0604020202020204" pitchFamily="34" charset="0"/>
                <a:buChar char="•"/>
              </a:pPr>
              <a:r>
                <a:rPr lang="en-US" altLang="zh-CN" sz="2400" b="1" dirty="0" err="1">
                  <a:solidFill>
                    <a:srgbClr val="4F4F4F"/>
                  </a:solidFill>
                  <a:effectLst/>
                  <a:latin typeface="PingFang SC"/>
                  <a:sym typeface="+mn-ea"/>
                </a:rPr>
                <a:t> RUL</a:t>
              </a:r>
              <a:r>
                <a:rPr lang="en-US" altLang="zh-CN" sz="2400" baseline="30000" dirty="0">
                  <a:solidFill>
                    <a:srgbClr val="4F4F4F"/>
                  </a:solidFill>
                  <a:effectLst/>
                  <a:latin typeface="PingFang SC"/>
                  <a:sym typeface="+mn-ea"/>
                </a:rPr>
                <a:t>[6]</a:t>
              </a:r>
              <a:endParaRPr lang="en-US" altLang="zh-CN" sz="2400" baseline="30000" dirty="0">
                <a:solidFill>
                  <a:srgbClr val="4F4F4F"/>
                </a:solidFill>
                <a:effectLst/>
                <a:latin typeface="PingFang SC"/>
              </a:endParaRPr>
            </a:p>
            <a:p>
              <a:pPr>
                <a:buFont typeface="Arial" panose="020B0604020202020204" pitchFamily="34" charset="0"/>
                <a:buChar char="•"/>
              </a:pPr>
              <a:endParaRPr lang="en-US" altLang="zh-CN" sz="2400" baseline="30000" dirty="0">
                <a:solidFill>
                  <a:srgbClr val="4F4F4F"/>
                </a:solidFill>
                <a:latin typeface="PingFang SC"/>
              </a:endParaRPr>
            </a:p>
            <a:p>
              <a:pPr indent="0">
                <a:buFont typeface="Arial" panose="020B0604020202020204" pitchFamily="34" charset="0"/>
                <a:buNone/>
              </a:pPr>
              <a:endParaRPr lang="en-US" altLang="zh-CN" sz="2400" baseline="30000" dirty="0">
                <a:solidFill>
                  <a:srgbClr val="4F4F4F"/>
                </a:solidFill>
                <a:effectLst/>
                <a:latin typeface="PingFang SC"/>
              </a:endParaRPr>
            </a:p>
          </p:txBody>
        </p:sp>
      </p:grpSp>
      <p:sp>
        <p:nvSpPr>
          <p:cNvPr id="20" name="矩形 19"/>
          <p:cNvSpPr/>
          <p:nvPr/>
        </p:nvSpPr>
        <p:spPr>
          <a:xfrm>
            <a:off x="1424197" y="1406466"/>
            <a:ext cx="3187065" cy="460375"/>
          </a:xfrm>
          <a:prstGeom prst="rect">
            <a:avLst/>
          </a:prstGeom>
        </p:spPr>
        <p:txBody>
          <a:bodyPr wrap="none">
            <a:spAutoFit/>
          </a:bodyPr>
          <a:lstStyle/>
          <a:p>
            <a:pPr algn="ctr">
              <a:lnSpc>
                <a:spcPct val="120000"/>
              </a:lnSpc>
            </a:pPr>
            <a:r>
              <a:rPr lang="en-US" altLang="zh-CN" sz="2000" b="1" dirty="0">
                <a:solidFill>
                  <a:srgbClr val="244C89"/>
                </a:solidFill>
                <a:cs typeface="+mn-ea"/>
                <a:sym typeface="+mn-lt"/>
              </a:rPr>
              <a:t>FER</a:t>
            </a:r>
            <a:r>
              <a:rPr lang="zh-CN" altLang="en-US" sz="2000" b="1" dirty="0">
                <a:solidFill>
                  <a:srgbClr val="244C89"/>
                </a:solidFill>
                <a:cs typeface="+mn-ea"/>
                <a:sym typeface="+mn-lt"/>
              </a:rPr>
              <a:t>算法的国内外研究现状</a:t>
            </a:r>
            <a:endParaRPr lang="zh-CN" altLang="en-US" sz="2000" b="1" dirty="0">
              <a:solidFill>
                <a:srgbClr val="244C89"/>
              </a:solidFill>
              <a:cs typeface="+mn-ea"/>
              <a:sym typeface="+mn-lt"/>
            </a:endParaRPr>
          </a:p>
        </p:txBody>
      </p:sp>
      <p:sp>
        <p:nvSpPr>
          <p:cNvPr id="2" name="文本框 1"/>
          <p:cNvSpPr txBox="1"/>
          <p:nvPr/>
        </p:nvSpPr>
        <p:spPr>
          <a:xfrm>
            <a:off x="8491220" y="1957705"/>
            <a:ext cx="2251075" cy="368300"/>
          </a:xfrm>
          <a:prstGeom prst="rect">
            <a:avLst/>
          </a:prstGeom>
          <a:noFill/>
        </p:spPr>
        <p:txBody>
          <a:bodyPr wrap="square" rtlCol="0">
            <a:spAutoFit/>
          </a:bodyPr>
          <a:lstStyle/>
          <a:p>
            <a:endParaRPr lang="zh-CN" altLang="en-US"/>
          </a:p>
        </p:txBody>
      </p:sp>
      <p:sp>
        <p:nvSpPr>
          <p:cNvPr id="3" name="文本框 2"/>
          <p:cNvSpPr txBox="1"/>
          <p:nvPr/>
        </p:nvSpPr>
        <p:spPr>
          <a:xfrm>
            <a:off x="7354556" y="2733236"/>
            <a:ext cx="2786627" cy="2861310"/>
          </a:xfrm>
          <a:prstGeom prst="rect">
            <a:avLst/>
          </a:prstGeom>
          <a:noFill/>
        </p:spPr>
        <p:txBody>
          <a:bodyPr wrap="square" rtlCol="0">
            <a:spAutoFit/>
          </a:bodyPr>
          <a:lstStyle/>
          <a:p>
            <a:pPr indent="508000" fontAlgn="auto">
              <a:extLst>
                <a:ext uri="{35155182-B16C-46BC-9424-99874614C6A1}">
                  <wpsdc:indentchars xmlns:wpsdc="http://www.wps.cn/officeDocument/2017/drawingmlCustomData" val="200" checksum="282533468"/>
                </a:ext>
              </a:extLst>
            </a:pPr>
            <a:r>
              <a:rPr lang="zh-CN" altLang="en-US" sz="2000" dirty="0">
                <a:latin typeface="Adobe 黑体 Std R" panose="020B0400000000000000" pitchFamily="34" charset="-122"/>
                <a:ea typeface="Adobe 黑体 Std R" panose="020B0400000000000000" pitchFamily="34" charset="-122"/>
              </a:rPr>
              <a:t>现阶段，对表情识别的研究主要分为两个主流分支，一类是对于数据集本身分布特征所采用的不确定性分析，另一类是深入考虑不同表情类别的特点，研究增强特征提取与特征分类的模型。</a:t>
            </a:r>
            <a:endParaRPr lang="zh-CN" altLang="en-US" sz="2000" dirty="0">
              <a:latin typeface="Adobe 黑体 Std R" panose="020B0400000000000000" pitchFamily="34" charset="-122"/>
              <a:ea typeface="Adobe 黑体 Std R" panose="020B0400000000000000" pitchFamily="34" charset="-122"/>
            </a:endParaRPr>
          </a:p>
        </p:txBody>
      </p:sp>
      <p:sp>
        <p:nvSpPr>
          <p:cNvPr id="99" name="矩形 259"/>
          <p:cNvSpPr>
            <a:spLocks noChangeArrowheads="1"/>
          </p:cNvSpPr>
          <p:nvPr/>
        </p:nvSpPr>
        <p:spPr bwMode="auto">
          <a:xfrm>
            <a:off x="10330399" y="5987106"/>
            <a:ext cx="877300"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None/>
            </a:pPr>
            <a:r>
              <a:rPr lang="zh-CN" altLang="en-US" sz="1800" dirty="0">
                <a:latin typeface="+mn-lt"/>
                <a:ea typeface="+mn-ea"/>
                <a:cs typeface="+mn-ea"/>
                <a:sym typeface="+mn-lt"/>
              </a:rPr>
              <a:t>第</a:t>
            </a:r>
            <a:r>
              <a:rPr lang="en-US" altLang="zh-CN" sz="1800" dirty="0">
                <a:latin typeface="+mn-lt"/>
                <a:ea typeface="+mn-ea"/>
                <a:cs typeface="+mn-ea"/>
                <a:sym typeface="+mn-lt"/>
              </a:rPr>
              <a:t>6</a:t>
            </a:r>
            <a:r>
              <a:rPr lang="zh-CN" altLang="en-US" sz="1800" dirty="0">
                <a:latin typeface="+mn-lt"/>
                <a:ea typeface="+mn-ea"/>
                <a:cs typeface="+mn-ea"/>
                <a:sym typeface="+mn-lt"/>
              </a:rPr>
              <a:t>页</a:t>
            </a:r>
            <a:endParaRPr lang="en-US" altLang="zh-CN" sz="1800" dirty="0">
              <a:latin typeface="+mn-lt"/>
              <a:ea typeface="+mn-ea"/>
              <a:cs typeface="+mn-ea"/>
              <a:sym typeface="+mn-lt"/>
            </a:endParaRPr>
          </a:p>
        </p:txBody>
      </p:sp>
    </p:spTree>
  </p:cSld>
  <p:clrMapOvr>
    <a:masterClrMapping/>
  </p:clrMapOvr>
  <p:transition advTm="24369"/>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latin typeface="+mn-lt"/>
                <a:ea typeface="+mn-ea"/>
                <a:cs typeface="+mn-ea"/>
                <a:sym typeface="+mn-lt"/>
              </a:rPr>
              <a:t>存在的问题</a:t>
            </a:r>
            <a:endParaRPr lang="zh-CN" altLang="en-US" dirty="0">
              <a:latin typeface="+mn-lt"/>
              <a:ea typeface="+mn-ea"/>
              <a:cs typeface="+mn-ea"/>
              <a:sym typeface="+mn-lt"/>
            </a:endParaRPr>
          </a:p>
        </p:txBody>
      </p:sp>
      <p:grpSp>
        <p:nvGrpSpPr>
          <p:cNvPr id="4" name="组合 3"/>
          <p:cNvGrpSpPr/>
          <p:nvPr/>
        </p:nvGrpSpPr>
        <p:grpSpPr>
          <a:xfrm>
            <a:off x="384833" y="1782391"/>
            <a:ext cx="11141075" cy="4338425"/>
            <a:chOff x="470263" y="1957761"/>
            <a:chExt cx="11193506" cy="3946673"/>
          </a:xfrm>
        </p:grpSpPr>
        <p:grpSp>
          <p:nvGrpSpPr>
            <p:cNvPr id="3" name="组合 2"/>
            <p:cNvGrpSpPr/>
            <p:nvPr/>
          </p:nvGrpSpPr>
          <p:grpSpPr>
            <a:xfrm>
              <a:off x="470263" y="1957761"/>
              <a:ext cx="11193506" cy="3946673"/>
              <a:chOff x="470263" y="1957761"/>
              <a:chExt cx="11193506" cy="3946673"/>
            </a:xfrm>
          </p:grpSpPr>
          <p:grpSp>
            <p:nvGrpSpPr>
              <p:cNvPr id="135" name="组合 134"/>
              <p:cNvGrpSpPr/>
              <p:nvPr/>
            </p:nvGrpSpPr>
            <p:grpSpPr>
              <a:xfrm>
                <a:off x="470263" y="1957761"/>
                <a:ext cx="11193506" cy="3946673"/>
                <a:chOff x="0" y="1630747"/>
                <a:chExt cx="13405399" cy="4263381"/>
              </a:xfrm>
            </p:grpSpPr>
            <p:sp>
              <p:nvSpPr>
                <p:cNvPr id="136" name="矩形 135"/>
                <p:cNvSpPr/>
                <p:nvPr/>
              </p:nvSpPr>
              <p:spPr>
                <a:xfrm>
                  <a:off x="0" y="5692662"/>
                  <a:ext cx="1004195" cy="77760"/>
                </a:xfrm>
                <a:prstGeom prst="rect">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dirty="0">
                    <a:cs typeface="+mn-ea"/>
                    <a:sym typeface="+mn-lt"/>
                  </a:endParaRPr>
                </a:p>
              </p:txBody>
            </p:sp>
            <p:sp>
              <p:nvSpPr>
                <p:cNvPr id="137" name="Freeform 9"/>
                <p:cNvSpPr>
                  <a:spLocks noEditPoints="1"/>
                </p:cNvSpPr>
                <p:nvPr/>
              </p:nvSpPr>
              <p:spPr bwMode="auto">
                <a:xfrm>
                  <a:off x="299549" y="1630747"/>
                  <a:ext cx="2194192" cy="3015111"/>
                </a:xfrm>
                <a:custGeom>
                  <a:avLst/>
                  <a:gdLst>
                    <a:gd name="T0" fmla="*/ 764 w 2676"/>
                    <a:gd name="T1" fmla="*/ 1468 h 2848"/>
                    <a:gd name="T2" fmla="*/ 132 w 2676"/>
                    <a:gd name="T3" fmla="*/ 1468 h 2848"/>
                    <a:gd name="T4" fmla="*/ 36 w 2676"/>
                    <a:gd name="T5" fmla="*/ 1427 h 2848"/>
                    <a:gd name="T6" fmla="*/ 0 w 2676"/>
                    <a:gd name="T7" fmla="*/ 1325 h 2848"/>
                    <a:gd name="T8" fmla="*/ 83 w 2676"/>
                    <a:gd name="T9" fmla="*/ 843 h 2848"/>
                    <a:gd name="T10" fmla="*/ 302 w 2676"/>
                    <a:gd name="T11" fmla="*/ 448 h 2848"/>
                    <a:gd name="T12" fmla="*/ 830 w 2676"/>
                    <a:gd name="T13" fmla="*/ 80 h 2848"/>
                    <a:gd name="T14" fmla="*/ 1369 w 2676"/>
                    <a:gd name="T15" fmla="*/ 0 h 2848"/>
                    <a:gd name="T16" fmla="*/ 1955 w 2676"/>
                    <a:gd name="T17" fmla="*/ 115 h 2848"/>
                    <a:gd name="T18" fmla="*/ 2412 w 2676"/>
                    <a:gd name="T19" fmla="*/ 426 h 2848"/>
                    <a:gd name="T20" fmla="*/ 2623 w 2676"/>
                    <a:gd name="T21" fmla="*/ 798 h 2848"/>
                    <a:gd name="T22" fmla="*/ 2663 w 2676"/>
                    <a:gd name="T23" fmla="*/ 1258 h 2848"/>
                    <a:gd name="T24" fmla="*/ 2470 w 2676"/>
                    <a:gd name="T25" fmla="*/ 1716 h 2848"/>
                    <a:gd name="T26" fmla="*/ 2115 w 2676"/>
                    <a:gd name="T27" fmla="*/ 2036 h 2848"/>
                    <a:gd name="T28" fmla="*/ 1826 w 2676"/>
                    <a:gd name="T29" fmla="*/ 2320 h 2848"/>
                    <a:gd name="T30" fmla="*/ 1753 w 2676"/>
                    <a:gd name="T31" fmla="*/ 2597 h 2848"/>
                    <a:gd name="T32" fmla="*/ 1753 w 2676"/>
                    <a:gd name="T33" fmla="*/ 2808 h 2848"/>
                    <a:gd name="T34" fmla="*/ 1753 w 2676"/>
                    <a:gd name="T35" fmla="*/ 2848 h 2848"/>
                    <a:gd name="T36" fmla="*/ 1713 w 2676"/>
                    <a:gd name="T37" fmla="*/ 2848 h 2848"/>
                    <a:gd name="T38" fmla="*/ 904 w 2676"/>
                    <a:gd name="T39" fmla="*/ 2848 h 2848"/>
                    <a:gd name="T40" fmla="*/ 864 w 2676"/>
                    <a:gd name="T41" fmla="*/ 2848 h 2848"/>
                    <a:gd name="T42" fmla="*/ 864 w 2676"/>
                    <a:gd name="T43" fmla="*/ 2808 h 2848"/>
                    <a:gd name="T44" fmla="*/ 864 w 2676"/>
                    <a:gd name="T45" fmla="*/ 2501 h 2848"/>
                    <a:gd name="T46" fmla="*/ 963 w 2676"/>
                    <a:gd name="T47" fmla="*/ 2008 h 2848"/>
                    <a:gd name="T48" fmla="*/ 1258 w 2676"/>
                    <a:gd name="T49" fmla="*/ 1640 h 2848"/>
                    <a:gd name="T50" fmla="*/ 1391 w 2676"/>
                    <a:gd name="T51" fmla="*/ 1542 h 2848"/>
                    <a:gd name="T52" fmla="*/ 1684 w 2676"/>
                    <a:gd name="T53" fmla="*/ 1195 h 2848"/>
                    <a:gd name="T54" fmla="*/ 1585 w 2676"/>
                    <a:gd name="T55" fmla="*/ 977 h 2848"/>
                    <a:gd name="T56" fmla="*/ 1325 w 2676"/>
                    <a:gd name="T57" fmla="*/ 891 h 2848"/>
                    <a:gd name="T58" fmla="*/ 1020 w 2676"/>
                    <a:gd name="T59" fmla="*/ 1022 h 2848"/>
                    <a:gd name="T60" fmla="*/ 867 w 2676"/>
                    <a:gd name="T61" fmla="*/ 1355 h 2848"/>
                    <a:gd name="T62" fmla="*/ 848 w 2676"/>
                    <a:gd name="T63" fmla="*/ 1426 h 2848"/>
                    <a:gd name="T64" fmla="*/ 764 w 2676"/>
                    <a:gd name="T65" fmla="*/ 1468 h 2848"/>
                    <a:gd name="T66" fmla="*/ 132 w 2676"/>
                    <a:gd name="T67" fmla="*/ 1388 h 2848"/>
                    <a:gd name="T68" fmla="*/ 764 w 2676"/>
                    <a:gd name="T69" fmla="*/ 1388 h 2848"/>
                    <a:gd name="T70" fmla="*/ 780 w 2676"/>
                    <a:gd name="T71" fmla="*/ 1384 h 2848"/>
                    <a:gd name="T72" fmla="*/ 788 w 2676"/>
                    <a:gd name="T73" fmla="*/ 1347 h 2848"/>
                    <a:gd name="T74" fmla="*/ 963 w 2676"/>
                    <a:gd name="T75" fmla="*/ 966 h 2848"/>
                    <a:gd name="T76" fmla="*/ 1325 w 2676"/>
                    <a:gd name="T77" fmla="*/ 811 h 2848"/>
                    <a:gd name="T78" fmla="*/ 1637 w 2676"/>
                    <a:gd name="T79" fmla="*/ 916 h 2848"/>
                    <a:gd name="T80" fmla="*/ 1764 w 2676"/>
                    <a:gd name="T81" fmla="*/ 1195 h 2848"/>
                    <a:gd name="T82" fmla="*/ 1436 w 2676"/>
                    <a:gd name="T83" fmla="*/ 1608 h 2848"/>
                    <a:gd name="T84" fmla="*/ 1311 w 2676"/>
                    <a:gd name="T85" fmla="*/ 1700 h 2848"/>
                    <a:gd name="T86" fmla="*/ 1034 w 2676"/>
                    <a:gd name="T87" fmla="*/ 2042 h 2848"/>
                    <a:gd name="T88" fmla="*/ 944 w 2676"/>
                    <a:gd name="T89" fmla="*/ 2501 h 2848"/>
                    <a:gd name="T90" fmla="*/ 944 w 2676"/>
                    <a:gd name="T91" fmla="*/ 2768 h 2848"/>
                    <a:gd name="T92" fmla="*/ 1673 w 2676"/>
                    <a:gd name="T93" fmla="*/ 2768 h 2848"/>
                    <a:gd name="T94" fmla="*/ 1673 w 2676"/>
                    <a:gd name="T95" fmla="*/ 2597 h 2848"/>
                    <a:gd name="T96" fmla="*/ 1758 w 2676"/>
                    <a:gd name="T97" fmla="*/ 2279 h 2848"/>
                    <a:gd name="T98" fmla="*/ 2069 w 2676"/>
                    <a:gd name="T99" fmla="*/ 1971 h 2848"/>
                    <a:gd name="T100" fmla="*/ 2408 w 2676"/>
                    <a:gd name="T101" fmla="*/ 1666 h 2848"/>
                    <a:gd name="T102" fmla="*/ 2583 w 2676"/>
                    <a:gd name="T103" fmla="*/ 1250 h 2848"/>
                    <a:gd name="T104" fmla="*/ 2546 w 2676"/>
                    <a:gd name="T105" fmla="*/ 820 h 2848"/>
                    <a:gd name="T106" fmla="*/ 2353 w 2676"/>
                    <a:gd name="T107" fmla="*/ 481 h 2848"/>
                    <a:gd name="T108" fmla="*/ 1925 w 2676"/>
                    <a:gd name="T109" fmla="*/ 189 h 2848"/>
                    <a:gd name="T110" fmla="*/ 1369 w 2676"/>
                    <a:gd name="T111" fmla="*/ 80 h 2848"/>
                    <a:gd name="T112" fmla="*/ 857 w 2676"/>
                    <a:gd name="T113" fmla="*/ 156 h 2848"/>
                    <a:gd name="T114" fmla="*/ 363 w 2676"/>
                    <a:gd name="T115" fmla="*/ 500 h 2848"/>
                    <a:gd name="T116" fmla="*/ 158 w 2676"/>
                    <a:gd name="T117" fmla="*/ 869 h 2848"/>
                    <a:gd name="T118" fmla="*/ 80 w 2676"/>
                    <a:gd name="T119" fmla="*/ 1325 h 2848"/>
                    <a:gd name="T120" fmla="*/ 95 w 2676"/>
                    <a:gd name="T121" fmla="*/ 1374 h 2848"/>
                    <a:gd name="T122" fmla="*/ 132 w 2676"/>
                    <a:gd name="T123" fmla="*/ 1388 h 2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76" h="2848">
                      <a:moveTo>
                        <a:pt x="764" y="1468"/>
                      </a:moveTo>
                      <a:lnTo>
                        <a:pt x="132" y="1468"/>
                      </a:lnTo>
                      <a:cubicBezTo>
                        <a:pt x="91" y="1468"/>
                        <a:pt x="58" y="1452"/>
                        <a:pt x="36" y="1427"/>
                      </a:cubicBezTo>
                      <a:cubicBezTo>
                        <a:pt x="12" y="1401"/>
                        <a:pt x="0" y="1365"/>
                        <a:pt x="0" y="1325"/>
                      </a:cubicBezTo>
                      <a:cubicBezTo>
                        <a:pt x="0" y="1220"/>
                        <a:pt x="16" y="1037"/>
                        <a:pt x="83" y="843"/>
                      </a:cubicBezTo>
                      <a:cubicBezTo>
                        <a:pt x="128" y="710"/>
                        <a:pt x="198" y="572"/>
                        <a:pt x="302" y="448"/>
                      </a:cubicBezTo>
                      <a:cubicBezTo>
                        <a:pt x="463" y="257"/>
                        <a:pt x="645" y="145"/>
                        <a:pt x="830" y="80"/>
                      </a:cubicBezTo>
                      <a:cubicBezTo>
                        <a:pt x="1014" y="16"/>
                        <a:pt x="1200" y="0"/>
                        <a:pt x="1369" y="0"/>
                      </a:cubicBezTo>
                      <a:cubicBezTo>
                        <a:pt x="1521" y="0"/>
                        <a:pt x="1738" y="26"/>
                        <a:pt x="1955" y="115"/>
                      </a:cubicBezTo>
                      <a:cubicBezTo>
                        <a:pt x="2115" y="180"/>
                        <a:pt x="2276" y="279"/>
                        <a:pt x="2412" y="426"/>
                      </a:cubicBezTo>
                      <a:cubicBezTo>
                        <a:pt x="2517" y="540"/>
                        <a:pt x="2583" y="667"/>
                        <a:pt x="2623" y="798"/>
                      </a:cubicBezTo>
                      <a:cubicBezTo>
                        <a:pt x="2669" y="953"/>
                        <a:pt x="2676" y="1113"/>
                        <a:pt x="2663" y="1258"/>
                      </a:cubicBezTo>
                      <a:cubicBezTo>
                        <a:pt x="2645" y="1440"/>
                        <a:pt x="2572" y="1589"/>
                        <a:pt x="2470" y="1716"/>
                      </a:cubicBezTo>
                      <a:cubicBezTo>
                        <a:pt x="2370" y="1841"/>
                        <a:pt x="2243" y="1944"/>
                        <a:pt x="2115" y="2036"/>
                      </a:cubicBezTo>
                      <a:cubicBezTo>
                        <a:pt x="1973" y="2139"/>
                        <a:pt x="1882" y="2230"/>
                        <a:pt x="1826" y="2320"/>
                      </a:cubicBezTo>
                      <a:cubicBezTo>
                        <a:pt x="1773" y="2408"/>
                        <a:pt x="1753" y="2497"/>
                        <a:pt x="1753" y="2597"/>
                      </a:cubicBezTo>
                      <a:lnTo>
                        <a:pt x="1753" y="2808"/>
                      </a:lnTo>
                      <a:lnTo>
                        <a:pt x="1753" y="2848"/>
                      </a:lnTo>
                      <a:lnTo>
                        <a:pt x="1713" y="2848"/>
                      </a:lnTo>
                      <a:lnTo>
                        <a:pt x="904" y="2848"/>
                      </a:lnTo>
                      <a:lnTo>
                        <a:pt x="864" y="2848"/>
                      </a:lnTo>
                      <a:lnTo>
                        <a:pt x="864" y="2808"/>
                      </a:lnTo>
                      <a:lnTo>
                        <a:pt x="864" y="2501"/>
                      </a:lnTo>
                      <a:cubicBezTo>
                        <a:pt x="864" y="2304"/>
                        <a:pt x="896" y="2146"/>
                        <a:pt x="963" y="2008"/>
                      </a:cubicBezTo>
                      <a:cubicBezTo>
                        <a:pt x="1029" y="1870"/>
                        <a:pt x="1127" y="1754"/>
                        <a:pt x="1258" y="1640"/>
                      </a:cubicBezTo>
                      <a:cubicBezTo>
                        <a:pt x="1295" y="1608"/>
                        <a:pt x="1342" y="1576"/>
                        <a:pt x="1391" y="1542"/>
                      </a:cubicBezTo>
                      <a:cubicBezTo>
                        <a:pt x="1526" y="1449"/>
                        <a:pt x="1684" y="1340"/>
                        <a:pt x="1684" y="1195"/>
                      </a:cubicBezTo>
                      <a:cubicBezTo>
                        <a:pt x="1684" y="1109"/>
                        <a:pt x="1649" y="1032"/>
                        <a:pt x="1585" y="977"/>
                      </a:cubicBezTo>
                      <a:cubicBezTo>
                        <a:pt x="1523" y="924"/>
                        <a:pt x="1435" y="891"/>
                        <a:pt x="1325" y="891"/>
                      </a:cubicBezTo>
                      <a:cubicBezTo>
                        <a:pt x="1211" y="891"/>
                        <a:pt x="1103" y="939"/>
                        <a:pt x="1020" y="1022"/>
                      </a:cubicBezTo>
                      <a:cubicBezTo>
                        <a:pt x="939" y="1103"/>
                        <a:pt x="882" y="1218"/>
                        <a:pt x="867" y="1355"/>
                      </a:cubicBezTo>
                      <a:cubicBezTo>
                        <a:pt x="865" y="1381"/>
                        <a:pt x="861" y="1405"/>
                        <a:pt x="848" y="1426"/>
                      </a:cubicBezTo>
                      <a:cubicBezTo>
                        <a:pt x="832" y="1452"/>
                        <a:pt x="807" y="1468"/>
                        <a:pt x="764" y="1468"/>
                      </a:cubicBezTo>
                      <a:close/>
                      <a:moveTo>
                        <a:pt x="132" y="1388"/>
                      </a:moveTo>
                      <a:lnTo>
                        <a:pt x="764" y="1388"/>
                      </a:lnTo>
                      <a:cubicBezTo>
                        <a:pt x="774" y="1388"/>
                        <a:pt x="779" y="1387"/>
                        <a:pt x="780" y="1384"/>
                      </a:cubicBezTo>
                      <a:cubicBezTo>
                        <a:pt x="784" y="1378"/>
                        <a:pt x="786" y="1363"/>
                        <a:pt x="788" y="1347"/>
                      </a:cubicBezTo>
                      <a:cubicBezTo>
                        <a:pt x="805" y="1191"/>
                        <a:pt x="870" y="1059"/>
                        <a:pt x="963" y="966"/>
                      </a:cubicBezTo>
                      <a:cubicBezTo>
                        <a:pt x="1061" y="867"/>
                        <a:pt x="1190" y="811"/>
                        <a:pt x="1325" y="811"/>
                      </a:cubicBezTo>
                      <a:cubicBezTo>
                        <a:pt x="1455" y="811"/>
                        <a:pt x="1561" y="851"/>
                        <a:pt x="1637" y="916"/>
                      </a:cubicBezTo>
                      <a:cubicBezTo>
                        <a:pt x="1719" y="987"/>
                        <a:pt x="1764" y="1086"/>
                        <a:pt x="1764" y="1195"/>
                      </a:cubicBezTo>
                      <a:cubicBezTo>
                        <a:pt x="1764" y="1382"/>
                        <a:pt x="1588" y="1504"/>
                        <a:pt x="1436" y="1608"/>
                      </a:cubicBezTo>
                      <a:cubicBezTo>
                        <a:pt x="1389" y="1640"/>
                        <a:pt x="1344" y="1671"/>
                        <a:pt x="1311" y="1700"/>
                      </a:cubicBezTo>
                      <a:cubicBezTo>
                        <a:pt x="1187" y="1808"/>
                        <a:pt x="1095" y="1916"/>
                        <a:pt x="1034" y="2042"/>
                      </a:cubicBezTo>
                      <a:cubicBezTo>
                        <a:pt x="974" y="2169"/>
                        <a:pt x="944" y="2316"/>
                        <a:pt x="944" y="2501"/>
                      </a:cubicBezTo>
                      <a:lnTo>
                        <a:pt x="944" y="2768"/>
                      </a:lnTo>
                      <a:lnTo>
                        <a:pt x="1673" y="2768"/>
                      </a:lnTo>
                      <a:lnTo>
                        <a:pt x="1673" y="2597"/>
                      </a:lnTo>
                      <a:cubicBezTo>
                        <a:pt x="1673" y="2483"/>
                        <a:pt x="1696" y="2381"/>
                        <a:pt x="1758" y="2279"/>
                      </a:cubicBezTo>
                      <a:cubicBezTo>
                        <a:pt x="1819" y="2179"/>
                        <a:pt x="1917" y="2081"/>
                        <a:pt x="2069" y="1971"/>
                      </a:cubicBezTo>
                      <a:cubicBezTo>
                        <a:pt x="2191" y="1883"/>
                        <a:pt x="2313" y="1784"/>
                        <a:pt x="2408" y="1666"/>
                      </a:cubicBezTo>
                      <a:cubicBezTo>
                        <a:pt x="2500" y="1550"/>
                        <a:pt x="2567" y="1415"/>
                        <a:pt x="2583" y="1250"/>
                      </a:cubicBezTo>
                      <a:cubicBezTo>
                        <a:pt x="2596" y="1115"/>
                        <a:pt x="2590" y="966"/>
                        <a:pt x="2546" y="820"/>
                      </a:cubicBezTo>
                      <a:cubicBezTo>
                        <a:pt x="2510" y="701"/>
                        <a:pt x="2449" y="584"/>
                        <a:pt x="2353" y="481"/>
                      </a:cubicBezTo>
                      <a:cubicBezTo>
                        <a:pt x="2226" y="343"/>
                        <a:pt x="2075" y="250"/>
                        <a:pt x="1925" y="189"/>
                      </a:cubicBezTo>
                      <a:cubicBezTo>
                        <a:pt x="1719" y="105"/>
                        <a:pt x="1514" y="80"/>
                        <a:pt x="1369" y="80"/>
                      </a:cubicBezTo>
                      <a:cubicBezTo>
                        <a:pt x="1207" y="80"/>
                        <a:pt x="1030" y="95"/>
                        <a:pt x="857" y="156"/>
                      </a:cubicBezTo>
                      <a:cubicBezTo>
                        <a:pt x="684" y="216"/>
                        <a:pt x="514" y="321"/>
                        <a:pt x="363" y="500"/>
                      </a:cubicBezTo>
                      <a:cubicBezTo>
                        <a:pt x="266" y="614"/>
                        <a:pt x="201" y="744"/>
                        <a:pt x="158" y="869"/>
                      </a:cubicBezTo>
                      <a:cubicBezTo>
                        <a:pt x="95" y="1053"/>
                        <a:pt x="80" y="1226"/>
                        <a:pt x="80" y="1325"/>
                      </a:cubicBezTo>
                      <a:cubicBezTo>
                        <a:pt x="80" y="1346"/>
                        <a:pt x="85" y="1363"/>
                        <a:pt x="95" y="1374"/>
                      </a:cubicBezTo>
                      <a:cubicBezTo>
                        <a:pt x="103" y="1383"/>
                        <a:pt x="115" y="1388"/>
                        <a:pt x="132" y="1388"/>
                      </a:cubicBezTo>
                      <a:close/>
                    </a:path>
                  </a:pathLst>
                </a:custGeom>
                <a:solidFill>
                  <a:srgbClr val="244C89"/>
                </a:solidFill>
                <a:ln>
                  <a:noFill/>
                </a:ln>
              </p:spPr>
              <p:txBody>
                <a:bodyPr vert="horz" wrap="square" lIns="109728" tIns="54864" rIns="109728" bIns="54864" numCol="1" anchor="t" anchorCtr="0" compatLnSpc="1"/>
                <a:lstStyle/>
                <a:p>
                  <a:pPr>
                    <a:lnSpc>
                      <a:spcPct val="120000"/>
                    </a:lnSpc>
                  </a:pPr>
                  <a:endParaRPr lang="zh-CN" altLang="en-US" sz="2615" dirty="0">
                    <a:cs typeface="+mn-ea"/>
                    <a:sym typeface="+mn-lt"/>
                  </a:endParaRPr>
                </a:p>
              </p:txBody>
            </p:sp>
            <p:sp>
              <p:nvSpPr>
                <p:cNvPr id="138" name="矩形 137"/>
                <p:cNvSpPr/>
                <p:nvPr/>
              </p:nvSpPr>
              <p:spPr>
                <a:xfrm>
                  <a:off x="1789424" y="5692468"/>
                  <a:ext cx="11615975" cy="74882"/>
                </a:xfrm>
                <a:prstGeom prst="rect">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dirty="0">
                    <a:cs typeface="+mn-ea"/>
                    <a:sym typeface="+mn-lt"/>
                  </a:endParaRPr>
                </a:p>
              </p:txBody>
            </p:sp>
            <p:sp>
              <p:nvSpPr>
                <p:cNvPr id="139" name="矩形 138"/>
                <p:cNvSpPr/>
                <p:nvPr/>
              </p:nvSpPr>
              <p:spPr>
                <a:xfrm>
                  <a:off x="926437" y="4968873"/>
                  <a:ext cx="940415" cy="77760"/>
                </a:xfrm>
                <a:prstGeom prst="rect">
                  <a:avLst/>
                </a:prstGeom>
                <a:solidFill>
                  <a:srgbClr val="244C89"/>
                </a:solid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cs typeface="+mn-ea"/>
                    <a:sym typeface="+mn-lt"/>
                  </a:endParaRPr>
                </a:p>
              </p:txBody>
            </p:sp>
            <p:sp>
              <p:nvSpPr>
                <p:cNvPr id="140" name="矩形 139"/>
                <p:cNvSpPr/>
                <p:nvPr/>
              </p:nvSpPr>
              <p:spPr>
                <a:xfrm rot="5400000">
                  <a:off x="603425" y="5291892"/>
                  <a:ext cx="723780" cy="77760"/>
                </a:xfrm>
                <a:prstGeom prst="rect">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cs typeface="+mn-ea"/>
                    <a:sym typeface="+mn-lt"/>
                  </a:endParaRPr>
                </a:p>
              </p:txBody>
            </p:sp>
            <p:sp>
              <p:nvSpPr>
                <p:cNvPr id="141" name="矩形 140"/>
                <p:cNvSpPr/>
                <p:nvPr/>
              </p:nvSpPr>
              <p:spPr>
                <a:xfrm rot="5400000">
                  <a:off x="1466076" y="5291892"/>
                  <a:ext cx="723780" cy="77760"/>
                </a:xfrm>
                <a:prstGeom prst="rect">
                  <a:avLst/>
                </a:prstGeom>
                <a:solidFill>
                  <a:srgbClr val="244C89"/>
                </a:solid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cs typeface="+mn-ea"/>
                    <a:sym typeface="+mn-lt"/>
                  </a:endParaRPr>
                </a:p>
              </p:txBody>
            </p:sp>
            <p:grpSp>
              <p:nvGrpSpPr>
                <p:cNvPr id="142" name="组合 141"/>
                <p:cNvGrpSpPr/>
                <p:nvPr/>
              </p:nvGrpSpPr>
              <p:grpSpPr>
                <a:xfrm>
                  <a:off x="2749359" y="5521924"/>
                  <a:ext cx="372206" cy="372204"/>
                  <a:chOff x="4669004" y="1566078"/>
                  <a:chExt cx="144016" cy="144016"/>
                </a:xfrm>
                <a:solidFill>
                  <a:srgbClr val="0B2C4F"/>
                </a:solidFill>
              </p:grpSpPr>
              <p:sp>
                <p:nvSpPr>
                  <p:cNvPr id="164" name="椭圆 163"/>
                  <p:cNvSpPr/>
                  <p:nvPr/>
                </p:nvSpPr>
                <p:spPr>
                  <a:xfrm>
                    <a:off x="4669004" y="1566078"/>
                    <a:ext cx="144016" cy="144016"/>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cs typeface="+mn-ea"/>
                      <a:sym typeface="+mn-lt"/>
                    </a:endParaRPr>
                  </a:p>
                </p:txBody>
              </p:sp>
              <p:sp>
                <p:nvSpPr>
                  <p:cNvPr id="165" name="椭圆 164"/>
                  <p:cNvSpPr/>
                  <p:nvPr/>
                </p:nvSpPr>
                <p:spPr>
                  <a:xfrm>
                    <a:off x="4703091" y="1600166"/>
                    <a:ext cx="75840" cy="75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cs typeface="+mn-ea"/>
                      <a:sym typeface="+mn-lt"/>
                    </a:endParaRPr>
                  </a:p>
                </p:txBody>
              </p:sp>
            </p:grpSp>
            <p:cxnSp>
              <p:nvCxnSpPr>
                <p:cNvPr id="143" name="直接连接符 142"/>
                <p:cNvCxnSpPr/>
                <p:nvPr/>
              </p:nvCxnSpPr>
              <p:spPr>
                <a:xfrm>
                  <a:off x="2935463" y="1921924"/>
                  <a:ext cx="0" cy="3600000"/>
                </a:xfrm>
                <a:prstGeom prst="line">
                  <a:avLst/>
                </a:prstGeom>
                <a:ln w="9525">
                  <a:solidFill>
                    <a:srgbClr val="313D51"/>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144" name="TextBox 72"/>
                <p:cNvSpPr txBox="1"/>
                <p:nvPr/>
              </p:nvSpPr>
              <p:spPr>
                <a:xfrm>
                  <a:off x="3263976" y="2214577"/>
                  <a:ext cx="3078420" cy="443453"/>
                </a:xfrm>
                <a:prstGeom prst="rect">
                  <a:avLst/>
                </a:prstGeom>
                <a:noFill/>
              </p:spPr>
              <p:txBody>
                <a:bodyPr wrap="square" lIns="0" tIns="0" rIns="0" bIns="0" rtlCol="0">
                  <a:spAutoFit/>
                </a:bodyPr>
                <a:lstStyle/>
                <a:p>
                  <a:pPr>
                    <a:lnSpc>
                      <a:spcPct val="120000"/>
                    </a:lnSpc>
                  </a:pPr>
                  <a:r>
                    <a:rPr lang="zh-CN" altLang="en-US" sz="2400" b="1" dirty="0">
                      <a:solidFill>
                        <a:schemeClr val="tx1">
                          <a:lumMod val="65000"/>
                          <a:lumOff val="35000"/>
                        </a:schemeClr>
                      </a:solidFill>
                      <a:latin typeface="+mn-ea"/>
                      <a:cs typeface="+mn-ea"/>
                      <a:sym typeface="+mn-lt"/>
                    </a:rPr>
                    <a:t>遮挡和非正面头部</a:t>
                  </a:r>
                  <a:endParaRPr lang="zh-CN" altLang="en-US" sz="2400" b="1" dirty="0">
                    <a:solidFill>
                      <a:schemeClr val="tx1">
                        <a:lumMod val="65000"/>
                        <a:lumOff val="35000"/>
                      </a:schemeClr>
                    </a:solidFill>
                    <a:latin typeface="+mn-ea"/>
                    <a:cs typeface="+mn-ea"/>
                    <a:sym typeface="+mn-lt"/>
                  </a:endParaRPr>
                </a:p>
              </p:txBody>
            </p:sp>
            <p:sp>
              <p:nvSpPr>
                <p:cNvPr id="145" name="TextBox 73"/>
                <p:cNvSpPr txBox="1"/>
                <p:nvPr/>
              </p:nvSpPr>
              <p:spPr>
                <a:xfrm>
                  <a:off x="3263885" y="3189131"/>
                  <a:ext cx="2963587" cy="1330994"/>
                </a:xfrm>
                <a:prstGeom prst="rect">
                  <a:avLst/>
                </a:prstGeom>
                <a:noFill/>
              </p:spPr>
              <p:txBody>
                <a:bodyPr wrap="square" lIns="0" tIns="0" rIns="0" bIns="0" rtlCol="0">
                  <a:spAutoFit/>
                </a:bodyPr>
                <a:lstStyle/>
                <a:p>
                  <a:pPr indent="457200" algn="just" fontAlgn="auto">
                    <a:lnSpc>
                      <a:spcPct val="120000"/>
                    </a:lnSpc>
                    <a:extLst>
                      <a:ext uri="{35155182-B16C-46BC-9424-99874614C6A1}">
                        <wpsdc:indentchars xmlns:wpsdc="http://www.wps.cn/officeDocument/2017/drawingmlCustomData" val="200" checksum="59296752"/>
                      </a:ext>
                    </a:extLst>
                  </a:pPr>
                  <a:r>
                    <a:rPr lang="zh-CN" altLang="en-US" b="1" dirty="0">
                      <a:solidFill>
                        <a:schemeClr val="tx1">
                          <a:lumMod val="65000"/>
                          <a:lumOff val="35000"/>
                        </a:schemeClr>
                      </a:solidFill>
                      <a:latin typeface="Adobe 黑体 Std R" panose="020B0400000000000000" pitchFamily="34" charset="-122"/>
                      <a:ea typeface="Adobe 黑体 Std R" panose="020B0400000000000000" pitchFamily="34" charset="-122"/>
                      <a:cs typeface="+mn-ea"/>
                      <a:sym typeface="+mn-lt"/>
                    </a:rPr>
                    <a:t>在野外场景中</a:t>
                  </a:r>
                  <a:r>
                    <a:rPr lang="en-US" altLang="zh-CN" b="1" dirty="0">
                      <a:solidFill>
                        <a:schemeClr val="tx1">
                          <a:lumMod val="65000"/>
                          <a:lumOff val="35000"/>
                        </a:schemeClr>
                      </a:solidFill>
                      <a:latin typeface="Adobe 黑体 Std R" panose="020B0400000000000000" pitchFamily="34" charset="-122"/>
                      <a:ea typeface="Adobe 黑体 Std R" panose="020B0400000000000000" pitchFamily="34" charset="-122"/>
                      <a:cs typeface="+mn-ea"/>
                      <a:sym typeface="+mn-lt"/>
                    </a:rPr>
                    <a:t>, </a:t>
                  </a:r>
                  <a:r>
                    <a:rPr lang="zh-CN" altLang="en-US" b="1" dirty="0">
                      <a:solidFill>
                        <a:schemeClr val="tx1">
                          <a:lumMod val="65000"/>
                          <a:lumOff val="35000"/>
                        </a:schemeClr>
                      </a:solidFill>
                      <a:latin typeface="Adobe 黑体 Std R" panose="020B0400000000000000" pitchFamily="34" charset="-122"/>
                      <a:ea typeface="Adobe 黑体 Std R" panose="020B0400000000000000" pitchFamily="34" charset="-122"/>
                      <a:cs typeface="+mn-ea"/>
                      <a:sym typeface="+mn-lt"/>
                    </a:rPr>
                    <a:t>一些面部表情很容易发生遮挡</a:t>
                  </a:r>
                  <a:r>
                    <a:rPr lang="en-US" altLang="zh-CN" b="1" dirty="0">
                      <a:solidFill>
                        <a:schemeClr val="tx1">
                          <a:lumMod val="65000"/>
                          <a:lumOff val="35000"/>
                        </a:schemeClr>
                      </a:solidFill>
                      <a:latin typeface="Adobe 黑体 Std R" panose="020B0400000000000000" pitchFamily="34" charset="-122"/>
                      <a:ea typeface="Adobe 黑体 Std R" panose="020B0400000000000000" pitchFamily="34" charset="-122"/>
                      <a:cs typeface="+mn-ea"/>
                      <a:sym typeface="+mn-lt"/>
                    </a:rPr>
                    <a:t>, </a:t>
                  </a:r>
                  <a:r>
                    <a:rPr lang="zh-CN" altLang="en-US" b="1" dirty="0">
                      <a:solidFill>
                        <a:schemeClr val="tx1">
                          <a:lumMod val="65000"/>
                          <a:lumOff val="35000"/>
                        </a:schemeClr>
                      </a:solidFill>
                      <a:latin typeface="Adobe 黑体 Std R" panose="020B0400000000000000" pitchFamily="34" charset="-122"/>
                      <a:ea typeface="Adobe 黑体 Std R" panose="020B0400000000000000" pitchFamily="34" charset="-122"/>
                      <a:cs typeface="+mn-ea"/>
                      <a:sym typeface="+mn-lt"/>
                    </a:rPr>
                    <a:t>或者头部偏转，进而丢失部分或全部信息。</a:t>
                  </a:r>
                  <a:endParaRPr lang="en-US" altLang="zh-CN" b="1" dirty="0">
                    <a:solidFill>
                      <a:schemeClr val="tx1">
                        <a:lumMod val="65000"/>
                        <a:lumOff val="35000"/>
                      </a:schemeClr>
                    </a:solidFill>
                    <a:latin typeface="Adobe 黑体 Std R" panose="020B0400000000000000" pitchFamily="34" charset="-122"/>
                    <a:ea typeface="Adobe 黑体 Std R" panose="020B0400000000000000" pitchFamily="34" charset="-122"/>
                    <a:cs typeface="+mn-ea"/>
                    <a:sym typeface="+mn-lt"/>
                  </a:endParaRPr>
                </a:p>
              </p:txBody>
            </p:sp>
            <p:grpSp>
              <p:nvGrpSpPr>
                <p:cNvPr id="146" name="组合 145"/>
                <p:cNvGrpSpPr/>
                <p:nvPr/>
              </p:nvGrpSpPr>
              <p:grpSpPr>
                <a:xfrm>
                  <a:off x="4717410" y="5521924"/>
                  <a:ext cx="372206" cy="372204"/>
                  <a:chOff x="4669003" y="1566078"/>
                  <a:chExt cx="144016" cy="144016"/>
                </a:xfrm>
                <a:solidFill>
                  <a:srgbClr val="0A2D4F"/>
                </a:solidFill>
              </p:grpSpPr>
              <p:sp>
                <p:nvSpPr>
                  <p:cNvPr id="162" name="椭圆 161"/>
                  <p:cNvSpPr/>
                  <p:nvPr/>
                </p:nvSpPr>
                <p:spPr>
                  <a:xfrm>
                    <a:off x="4669003" y="1566078"/>
                    <a:ext cx="144016" cy="144016"/>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cs typeface="+mn-ea"/>
                      <a:sym typeface="+mn-lt"/>
                    </a:endParaRPr>
                  </a:p>
                </p:txBody>
              </p:sp>
              <p:sp>
                <p:nvSpPr>
                  <p:cNvPr id="163" name="椭圆 162"/>
                  <p:cNvSpPr/>
                  <p:nvPr/>
                </p:nvSpPr>
                <p:spPr>
                  <a:xfrm>
                    <a:off x="4703092" y="1600166"/>
                    <a:ext cx="75840" cy="75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dirty="0">
                      <a:cs typeface="+mn-ea"/>
                      <a:sym typeface="+mn-lt"/>
                    </a:endParaRPr>
                  </a:p>
                </p:txBody>
              </p:sp>
            </p:grpSp>
            <p:grpSp>
              <p:nvGrpSpPr>
                <p:cNvPr id="150" name="组合 149"/>
                <p:cNvGrpSpPr/>
                <p:nvPr/>
              </p:nvGrpSpPr>
              <p:grpSpPr>
                <a:xfrm>
                  <a:off x="6685463" y="5521924"/>
                  <a:ext cx="372206" cy="372204"/>
                  <a:chOff x="4669003" y="1566078"/>
                  <a:chExt cx="144016" cy="144016"/>
                </a:xfrm>
                <a:solidFill>
                  <a:srgbClr val="0B2C4F"/>
                </a:solidFill>
              </p:grpSpPr>
              <p:sp>
                <p:nvSpPr>
                  <p:cNvPr id="160" name="椭圆 159"/>
                  <p:cNvSpPr/>
                  <p:nvPr/>
                </p:nvSpPr>
                <p:spPr>
                  <a:xfrm>
                    <a:off x="4669003" y="1566078"/>
                    <a:ext cx="144016" cy="144016"/>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cs typeface="+mn-ea"/>
                      <a:sym typeface="+mn-lt"/>
                    </a:endParaRPr>
                  </a:p>
                </p:txBody>
              </p:sp>
              <p:sp>
                <p:nvSpPr>
                  <p:cNvPr id="161" name="椭圆 160"/>
                  <p:cNvSpPr/>
                  <p:nvPr/>
                </p:nvSpPr>
                <p:spPr>
                  <a:xfrm>
                    <a:off x="4703092" y="1600166"/>
                    <a:ext cx="75840" cy="75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cs typeface="+mn-ea"/>
                      <a:sym typeface="+mn-lt"/>
                    </a:endParaRPr>
                  </a:p>
                </p:txBody>
              </p:sp>
            </p:grpSp>
            <p:cxnSp>
              <p:nvCxnSpPr>
                <p:cNvPr id="151" name="直接连接符 150"/>
                <p:cNvCxnSpPr/>
                <p:nvPr/>
              </p:nvCxnSpPr>
              <p:spPr>
                <a:xfrm>
                  <a:off x="6871569" y="1921924"/>
                  <a:ext cx="0" cy="3600000"/>
                </a:xfrm>
                <a:prstGeom prst="line">
                  <a:avLst/>
                </a:prstGeom>
                <a:ln w="9525">
                  <a:solidFill>
                    <a:srgbClr val="313D51"/>
                  </a:solidFill>
                  <a:prstDash val="dash"/>
                  <a:headEnd type="oval"/>
                </a:ln>
              </p:spPr>
              <p:style>
                <a:lnRef idx="1">
                  <a:schemeClr val="accent1"/>
                </a:lnRef>
                <a:fillRef idx="0">
                  <a:schemeClr val="accent1"/>
                </a:fillRef>
                <a:effectRef idx="0">
                  <a:schemeClr val="accent1"/>
                </a:effectRef>
                <a:fontRef idx="minor">
                  <a:schemeClr val="tx1"/>
                </a:fontRef>
              </p:style>
            </p:cxnSp>
            <p:grpSp>
              <p:nvGrpSpPr>
                <p:cNvPr id="154" name="组合 153"/>
                <p:cNvGrpSpPr/>
                <p:nvPr/>
              </p:nvGrpSpPr>
              <p:grpSpPr>
                <a:xfrm>
                  <a:off x="8653515" y="5521924"/>
                  <a:ext cx="372206" cy="372204"/>
                  <a:chOff x="4669003" y="1566078"/>
                  <a:chExt cx="144016" cy="144016"/>
                </a:xfrm>
                <a:solidFill>
                  <a:srgbClr val="0A2D4F"/>
                </a:solidFill>
              </p:grpSpPr>
              <p:sp>
                <p:nvSpPr>
                  <p:cNvPr id="158" name="椭圆 157"/>
                  <p:cNvSpPr/>
                  <p:nvPr/>
                </p:nvSpPr>
                <p:spPr>
                  <a:xfrm>
                    <a:off x="4669003" y="1566078"/>
                    <a:ext cx="144016" cy="144016"/>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cs typeface="+mn-ea"/>
                      <a:sym typeface="+mn-lt"/>
                    </a:endParaRPr>
                  </a:p>
                </p:txBody>
              </p:sp>
              <p:sp>
                <p:nvSpPr>
                  <p:cNvPr id="159" name="椭圆 158"/>
                  <p:cNvSpPr/>
                  <p:nvPr/>
                </p:nvSpPr>
                <p:spPr>
                  <a:xfrm>
                    <a:off x="4703092" y="1600166"/>
                    <a:ext cx="75840" cy="75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cs typeface="+mn-ea"/>
                      <a:sym typeface="+mn-lt"/>
                    </a:endParaRPr>
                  </a:p>
                </p:txBody>
              </p:sp>
            </p:grpSp>
            <p:sp>
              <p:nvSpPr>
                <p:cNvPr id="156" name="TextBox 129"/>
                <p:cNvSpPr txBox="1"/>
                <p:nvPr/>
              </p:nvSpPr>
              <p:spPr>
                <a:xfrm>
                  <a:off x="7099833" y="2214576"/>
                  <a:ext cx="3380330" cy="443453"/>
                </a:xfrm>
                <a:prstGeom prst="rect">
                  <a:avLst/>
                </a:prstGeom>
                <a:noFill/>
              </p:spPr>
              <p:txBody>
                <a:bodyPr wrap="square" lIns="0" tIns="0" rIns="0" bIns="0" rtlCol="0">
                  <a:spAutoFit/>
                </a:bodyPr>
                <a:lstStyle/>
                <a:p>
                  <a:pPr>
                    <a:lnSpc>
                      <a:spcPct val="120000"/>
                    </a:lnSpc>
                  </a:pPr>
                  <a:r>
                    <a:rPr lang="zh-CN" altLang="en-US" sz="2400" b="1" dirty="0">
                      <a:solidFill>
                        <a:schemeClr val="tx1">
                          <a:lumMod val="65000"/>
                          <a:lumOff val="35000"/>
                        </a:schemeClr>
                      </a:solidFill>
                      <a:latin typeface="+mn-ea"/>
                      <a:cs typeface="+mn-ea"/>
                      <a:sym typeface="+mn-lt"/>
                    </a:rPr>
                    <a:t>不确定性图像</a:t>
                  </a:r>
                  <a:endParaRPr lang="zh-CN" altLang="en-US" sz="2400" b="1" dirty="0">
                    <a:solidFill>
                      <a:schemeClr val="tx1">
                        <a:lumMod val="65000"/>
                        <a:lumOff val="35000"/>
                      </a:schemeClr>
                    </a:solidFill>
                    <a:latin typeface="+mn-ea"/>
                    <a:cs typeface="+mn-ea"/>
                    <a:sym typeface="+mn-lt"/>
                  </a:endParaRPr>
                </a:p>
              </p:txBody>
            </p:sp>
            <p:sp>
              <p:nvSpPr>
                <p:cNvPr id="157" name="TextBox 130"/>
                <p:cNvSpPr txBox="1"/>
                <p:nvPr/>
              </p:nvSpPr>
              <p:spPr>
                <a:xfrm>
                  <a:off x="7099834" y="3208475"/>
                  <a:ext cx="3378809" cy="1311742"/>
                </a:xfrm>
                <a:prstGeom prst="rect">
                  <a:avLst/>
                </a:prstGeom>
                <a:noFill/>
              </p:spPr>
              <p:txBody>
                <a:bodyPr wrap="square" lIns="0" tIns="0" rIns="0" bIns="0" rtlCol="0">
                  <a:spAutoFit/>
                </a:bodyPr>
                <a:lstStyle/>
                <a:p>
                  <a:pPr indent="457200" fontAlgn="auto">
                    <a:lnSpc>
                      <a:spcPct val="120000"/>
                    </a:lnSpc>
                    <a:extLst>
                      <a:ext uri="{35155182-B16C-46BC-9424-99874614C6A1}">
                        <wpsdc:indentchars xmlns:wpsdc="http://www.wps.cn/officeDocument/2017/drawingmlCustomData" val="200" checksum="59296752"/>
                      </a:ext>
                    </a:extLst>
                  </a:pPr>
                  <a:r>
                    <a:rPr b="1" dirty="0" err="1">
                      <a:solidFill>
                        <a:schemeClr val="tx1">
                          <a:lumMod val="65000"/>
                          <a:lumOff val="35000"/>
                        </a:schemeClr>
                      </a:solidFill>
                      <a:latin typeface="Adobe 黑体 Std R" panose="020B0400000000000000" pitchFamily="34" charset="-122"/>
                      <a:ea typeface="Adobe 黑体 Std R" panose="020B0400000000000000" pitchFamily="34" charset="-122"/>
                      <a:cs typeface="+mn-ea"/>
                      <a:sym typeface="+mn-lt"/>
                    </a:rPr>
                    <a:t>主要是由于面部表情模糊和注释者的主观性造成的，这阻碍了识别性能的提高</a:t>
                  </a:r>
                  <a:r>
                    <a:rPr lang="zh-CN" altLang="en-US" b="1" dirty="0">
                      <a:solidFill>
                        <a:schemeClr val="tx1">
                          <a:lumMod val="65000"/>
                          <a:lumOff val="35000"/>
                        </a:schemeClr>
                      </a:solidFill>
                      <a:latin typeface="Adobe 黑体 Std R" panose="020B0400000000000000" pitchFamily="34" charset="-122"/>
                      <a:ea typeface="Adobe 黑体 Std R" panose="020B0400000000000000" pitchFamily="34" charset="-122"/>
                      <a:cs typeface="+mn-ea"/>
                      <a:sym typeface="+mn-lt"/>
                    </a:rPr>
                    <a:t>。</a:t>
                  </a:r>
                  <a:endParaRPr lang="en-US" altLang="zh-CN" b="1" dirty="0">
                    <a:solidFill>
                      <a:schemeClr val="tx1">
                        <a:lumMod val="65000"/>
                        <a:lumOff val="35000"/>
                      </a:schemeClr>
                    </a:solidFill>
                    <a:latin typeface="Adobe 黑体 Std R" panose="020B0400000000000000" pitchFamily="34" charset="-122"/>
                    <a:ea typeface="Adobe 黑体 Std R" panose="020B0400000000000000" pitchFamily="34" charset="-122"/>
                    <a:cs typeface="+mn-ea"/>
                    <a:sym typeface="+mn-lt"/>
                  </a:endParaRPr>
                </a:p>
              </p:txBody>
            </p:sp>
          </p:grpSp>
          <p:sp>
            <p:nvSpPr>
              <p:cNvPr id="35" name="椭圆 34"/>
              <p:cNvSpPr/>
              <p:nvPr/>
            </p:nvSpPr>
            <p:spPr>
              <a:xfrm>
                <a:off x="9392265" y="5545656"/>
                <a:ext cx="310792" cy="344555"/>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cs typeface="+mn-ea"/>
                  <a:sym typeface="+mn-lt"/>
                </a:endParaRPr>
              </a:p>
            </p:txBody>
          </p:sp>
          <p:sp>
            <p:nvSpPr>
              <p:cNvPr id="36" name="椭圆 35"/>
              <p:cNvSpPr/>
              <p:nvPr/>
            </p:nvSpPr>
            <p:spPr>
              <a:xfrm>
                <a:off x="9463644" y="5622650"/>
                <a:ext cx="163666" cy="181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cs typeface="+mn-ea"/>
                  <a:sym typeface="+mn-lt"/>
                </a:endParaRPr>
              </a:p>
            </p:txBody>
          </p:sp>
          <p:cxnSp>
            <p:nvCxnSpPr>
              <p:cNvPr id="37" name="直接连接符 36"/>
              <p:cNvCxnSpPr/>
              <p:nvPr/>
            </p:nvCxnSpPr>
            <p:spPr>
              <a:xfrm>
                <a:off x="9547663" y="2213085"/>
                <a:ext cx="0" cy="3332572"/>
              </a:xfrm>
              <a:prstGeom prst="line">
                <a:avLst/>
              </a:prstGeom>
              <a:ln w="9525">
                <a:solidFill>
                  <a:srgbClr val="313D51"/>
                </a:solidFill>
                <a:prstDash val="dash"/>
                <a:headEnd type="oval"/>
              </a:ln>
            </p:spPr>
            <p:style>
              <a:lnRef idx="1">
                <a:schemeClr val="accent1"/>
              </a:lnRef>
              <a:fillRef idx="0">
                <a:schemeClr val="accent1"/>
              </a:fillRef>
              <a:effectRef idx="0">
                <a:schemeClr val="accent1"/>
              </a:effectRef>
              <a:fontRef idx="minor">
                <a:schemeClr val="tx1"/>
              </a:fontRef>
            </p:style>
          </p:cxnSp>
        </p:grpSp>
        <p:sp>
          <p:nvSpPr>
            <p:cNvPr id="39" name="TextBox 130"/>
            <p:cNvSpPr txBox="1"/>
            <p:nvPr/>
          </p:nvSpPr>
          <p:spPr>
            <a:xfrm>
              <a:off x="9728182" y="2213193"/>
              <a:ext cx="1776160" cy="780341"/>
            </a:xfrm>
            <a:prstGeom prst="rect">
              <a:avLst/>
            </a:prstGeom>
            <a:noFill/>
          </p:spPr>
          <p:txBody>
            <a:bodyPr wrap="square" lIns="0" tIns="0" rIns="0" bIns="0" rtlCol="0">
              <a:spAutoFit/>
            </a:bodyPr>
            <a:lstStyle/>
            <a:p>
              <a:pPr>
                <a:lnSpc>
                  <a:spcPct val="120000"/>
                </a:lnSpc>
              </a:pPr>
              <a:r>
                <a:rPr lang="zh-CN" altLang="en-US" sz="2400" b="1" dirty="0">
                  <a:solidFill>
                    <a:schemeClr val="tx1">
                      <a:lumMod val="65000"/>
                      <a:lumOff val="35000"/>
                    </a:schemeClr>
                  </a:solidFill>
                  <a:latin typeface="+mn-ea"/>
                  <a:cs typeface="+mn-ea"/>
                  <a:sym typeface="+mn-lt"/>
                </a:rPr>
                <a:t>类间相似性，类内差异 </a:t>
              </a:r>
              <a:endParaRPr lang="zh-CN" altLang="en-US" sz="2400" b="1" dirty="0">
                <a:solidFill>
                  <a:schemeClr val="tx1">
                    <a:lumMod val="65000"/>
                    <a:lumOff val="35000"/>
                  </a:schemeClr>
                </a:solidFill>
                <a:latin typeface="+mn-ea"/>
                <a:cs typeface="+mn-ea"/>
                <a:sym typeface="+mn-lt"/>
              </a:endParaRPr>
            </a:p>
          </p:txBody>
        </p:sp>
      </p:grpSp>
      <p:sp>
        <p:nvSpPr>
          <p:cNvPr id="5" name="文本框 4"/>
          <p:cNvSpPr txBox="1"/>
          <p:nvPr/>
        </p:nvSpPr>
        <p:spPr>
          <a:xfrm>
            <a:off x="9498965" y="3312795"/>
            <a:ext cx="1807210" cy="1753235"/>
          </a:xfrm>
          <a:prstGeom prst="rect">
            <a:avLst/>
          </a:prstGeom>
          <a:noFill/>
        </p:spPr>
        <p:txBody>
          <a:bodyPr wrap="square" rtlCol="0">
            <a:spAutoFit/>
          </a:bodyPr>
          <a:lstStyle/>
          <a:p>
            <a:pPr indent="457200" fontAlgn="auto">
              <a:extLst>
                <a:ext uri="{35155182-B16C-46BC-9424-99874614C6A1}">
                  <wpsdc:indentchars xmlns:wpsdc="http://www.wps.cn/officeDocument/2017/drawingmlCustomData" val="200" checksum="59296752"/>
                </a:ext>
              </a:extLst>
            </a:pPr>
            <a:r>
              <a:rPr b="1" dirty="0" err="1">
                <a:solidFill>
                  <a:schemeClr val="tx1">
                    <a:lumMod val="65000"/>
                    <a:lumOff val="35000"/>
                  </a:schemeClr>
                </a:solidFill>
                <a:latin typeface="Adobe 黑体 Std R" panose="020B0400000000000000" pitchFamily="34" charset="-122"/>
                <a:ea typeface="Adobe 黑体 Std R" panose="020B0400000000000000" pitchFamily="34" charset="-122"/>
                <a:cs typeface="+mn-ea"/>
              </a:rPr>
              <a:t>同一类别的表情中，在某些特征上是非常不相似的，不同类别的特征在某些情况下是相似的</a:t>
            </a:r>
            <a:r>
              <a:rPr lang="zh-CN" altLang="en-US" b="1" dirty="0">
                <a:solidFill>
                  <a:schemeClr val="tx1">
                    <a:lumMod val="65000"/>
                    <a:lumOff val="35000"/>
                  </a:schemeClr>
                </a:solidFill>
                <a:latin typeface="Adobe 黑体 Std R" panose="020B0400000000000000" pitchFamily="34" charset="-122"/>
                <a:ea typeface="Adobe 黑体 Std R" panose="020B0400000000000000" pitchFamily="34" charset="-122"/>
                <a:cs typeface="+mn-ea"/>
              </a:rPr>
              <a:t>。</a:t>
            </a:r>
            <a:endParaRPr b="1" dirty="0">
              <a:solidFill>
                <a:schemeClr val="tx1">
                  <a:lumMod val="65000"/>
                  <a:lumOff val="35000"/>
                </a:schemeClr>
              </a:solidFill>
              <a:latin typeface="Adobe 黑体 Std R" panose="020B0400000000000000" pitchFamily="34" charset="-122"/>
              <a:ea typeface="Adobe 黑体 Std R" panose="020B0400000000000000" pitchFamily="34" charset="-122"/>
              <a:cs typeface="+mn-ea"/>
            </a:endParaRPr>
          </a:p>
        </p:txBody>
      </p:sp>
      <p:sp>
        <p:nvSpPr>
          <p:cNvPr id="99" name="矩形 259"/>
          <p:cNvSpPr>
            <a:spLocks noChangeArrowheads="1"/>
          </p:cNvSpPr>
          <p:nvPr/>
        </p:nvSpPr>
        <p:spPr bwMode="auto">
          <a:xfrm>
            <a:off x="10330399" y="5987106"/>
            <a:ext cx="877300"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None/>
            </a:pPr>
            <a:r>
              <a:rPr lang="zh-CN" altLang="en-US" sz="1800" dirty="0">
                <a:latin typeface="+mn-lt"/>
                <a:ea typeface="+mn-ea"/>
                <a:cs typeface="+mn-ea"/>
                <a:sym typeface="+mn-lt"/>
              </a:rPr>
              <a:t>第</a:t>
            </a:r>
            <a:r>
              <a:rPr lang="en-US" altLang="zh-CN" sz="1800" dirty="0">
                <a:latin typeface="+mn-lt"/>
                <a:ea typeface="+mn-ea"/>
                <a:cs typeface="+mn-ea"/>
                <a:sym typeface="+mn-lt"/>
              </a:rPr>
              <a:t>7</a:t>
            </a:r>
            <a:r>
              <a:rPr lang="zh-CN" altLang="en-US" sz="1800" dirty="0">
                <a:latin typeface="+mn-lt"/>
                <a:ea typeface="+mn-ea"/>
                <a:cs typeface="+mn-ea"/>
                <a:sym typeface="+mn-lt"/>
              </a:rPr>
              <a:t>页</a:t>
            </a:r>
            <a:endParaRPr lang="en-US" altLang="zh-CN" sz="1800" dirty="0">
              <a:latin typeface="+mn-lt"/>
              <a:ea typeface="+mn-ea"/>
              <a:cs typeface="+mn-ea"/>
              <a:sym typeface="+mn-lt"/>
            </a:endParaRPr>
          </a:p>
        </p:txBody>
      </p:sp>
    </p:spTree>
  </p:cSld>
  <p:clrMapOvr>
    <a:masterClrMapping/>
  </p:clrMapOvr>
  <p:transition advTm="35348"/>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矩形 259"/>
          <p:cNvSpPr>
            <a:spLocks noChangeArrowheads="1"/>
          </p:cNvSpPr>
          <p:nvPr/>
        </p:nvSpPr>
        <p:spPr bwMode="auto">
          <a:xfrm>
            <a:off x="10330399" y="5987106"/>
            <a:ext cx="877300"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None/>
            </a:pPr>
            <a:r>
              <a:rPr lang="zh-CN" altLang="en-US" sz="1800" dirty="0">
                <a:latin typeface="+mn-lt"/>
                <a:ea typeface="+mn-ea"/>
                <a:cs typeface="+mn-ea"/>
                <a:sym typeface="+mn-lt"/>
              </a:rPr>
              <a:t>第</a:t>
            </a:r>
            <a:r>
              <a:rPr lang="en-US" altLang="zh-CN" sz="1800" dirty="0">
                <a:latin typeface="+mn-lt"/>
                <a:ea typeface="+mn-ea"/>
                <a:cs typeface="+mn-ea"/>
                <a:sym typeface="+mn-lt"/>
              </a:rPr>
              <a:t>8</a:t>
            </a:r>
            <a:r>
              <a:rPr lang="zh-CN" altLang="en-US" sz="1800" dirty="0">
                <a:latin typeface="+mn-lt"/>
                <a:ea typeface="+mn-ea"/>
                <a:cs typeface="+mn-ea"/>
                <a:sym typeface="+mn-lt"/>
              </a:rPr>
              <a:t>页</a:t>
            </a:r>
            <a:endParaRPr lang="en-US" altLang="zh-CN" sz="1800" dirty="0">
              <a:latin typeface="+mn-lt"/>
              <a:ea typeface="+mn-ea"/>
              <a:cs typeface="+mn-ea"/>
              <a:sym typeface="+mn-lt"/>
            </a:endParaRPr>
          </a:p>
        </p:txBody>
      </p:sp>
      <p:pic>
        <p:nvPicPr>
          <p:cNvPr id="6" name="图片 5"/>
          <p:cNvPicPr>
            <a:picLocks noChangeAspect="1"/>
          </p:cNvPicPr>
          <p:nvPr/>
        </p:nvPicPr>
        <p:blipFill rotWithShape="1">
          <a:blip r:embed="rId1"/>
          <a:srcRect l="5547" r="11215" b="53380"/>
          <a:stretch>
            <a:fillRect/>
          </a:stretch>
        </p:blipFill>
        <p:spPr>
          <a:xfrm>
            <a:off x="2089150" y="756920"/>
            <a:ext cx="7536815" cy="2656205"/>
          </a:xfrm>
          <a:prstGeom prst="rect">
            <a:avLst/>
          </a:prstGeom>
        </p:spPr>
      </p:pic>
      <p:sp>
        <p:nvSpPr>
          <p:cNvPr id="7" name="文本框 6"/>
          <p:cNvSpPr txBox="1"/>
          <p:nvPr/>
        </p:nvSpPr>
        <p:spPr>
          <a:xfrm>
            <a:off x="4168140" y="3636645"/>
            <a:ext cx="3378200" cy="368300"/>
          </a:xfrm>
          <a:prstGeom prst="rect">
            <a:avLst/>
          </a:prstGeom>
          <a:noFill/>
        </p:spPr>
        <p:txBody>
          <a:bodyPr wrap="square" rtlCol="0">
            <a:spAutoFit/>
          </a:bodyPr>
          <a:p>
            <a:r>
              <a:rPr lang="zh-CN" dirty="0">
                <a:latin typeface="Adobe 黑体 Std R" panose="020B0400000000000000" pitchFamily="34" charset="-122"/>
                <a:ea typeface="Adobe 黑体 Std R" panose="020B0400000000000000" pitchFamily="34" charset="-122"/>
                <a:cs typeface="宋体" panose="02010600030101010101" pitchFamily="2" charset="-122"/>
              </a:rPr>
              <a:t>图2</a:t>
            </a:r>
            <a:r>
              <a:rPr lang="en-US" altLang="zh-CN" dirty="0">
                <a:latin typeface="Adobe 黑体 Std R" panose="020B0400000000000000" pitchFamily="34" charset="-122"/>
                <a:ea typeface="Adobe 黑体 Std R" panose="020B0400000000000000" pitchFamily="34" charset="-122"/>
                <a:cs typeface="宋体" panose="02010600030101010101" pitchFamily="2" charset="-122"/>
              </a:rPr>
              <a:t> </a:t>
            </a:r>
            <a:r>
              <a:rPr lang="zh-CN" dirty="0">
                <a:latin typeface="Adobe 黑体 Std R" panose="020B0400000000000000" pitchFamily="34" charset="-122"/>
                <a:ea typeface="Adobe 黑体 Std R" panose="020B0400000000000000" pitchFamily="34" charset="-122"/>
                <a:cs typeface="宋体" panose="02010600030101010101" pitchFamily="2" charset="-122"/>
              </a:rPr>
              <a:t>类间相似 类内差异</a:t>
            </a:r>
            <a:r>
              <a:rPr lang="zh-CN" dirty="0">
                <a:latin typeface="Adobe 黑体 Std R" panose="020B0400000000000000" pitchFamily="34" charset="-122"/>
                <a:ea typeface="Adobe 黑体 Std R" panose="020B0400000000000000" pitchFamily="34" charset="-122"/>
                <a:cs typeface="宋体" panose="02010600030101010101" pitchFamily="2" charset="-122"/>
              </a:rPr>
              <a:t>示例</a:t>
            </a:r>
            <a:endParaRPr lang="zh-CN" dirty="0">
              <a:latin typeface="Adobe 黑体 Std R" panose="020B0400000000000000" pitchFamily="34" charset="-122"/>
              <a:ea typeface="Adobe 黑体 Std R" panose="020B0400000000000000" pitchFamily="34" charset="-122"/>
              <a:cs typeface="宋体" panose="02010600030101010101" pitchFamily="2" charset="-122"/>
            </a:endParaRPr>
          </a:p>
        </p:txBody>
      </p:sp>
      <p:sp>
        <p:nvSpPr>
          <p:cNvPr id="100" name="文本框 99"/>
          <p:cNvSpPr txBox="1"/>
          <p:nvPr/>
        </p:nvSpPr>
        <p:spPr>
          <a:xfrm>
            <a:off x="1082305" y="4511292"/>
            <a:ext cx="10027285" cy="1198880"/>
          </a:xfrm>
          <a:prstGeom prst="rect">
            <a:avLst/>
          </a:prstGeom>
          <a:noFill/>
          <a:ln w="9525">
            <a:noFill/>
          </a:ln>
        </p:spPr>
        <p:txBody>
          <a:bodyPr wrap="square">
            <a:spAutoFit/>
          </a:bodyPr>
          <a:p>
            <a:pPr indent="457200" fontAlgn="auto">
              <a:extLst>
                <a:ext uri="{35155182-B16C-46BC-9424-99874614C6A1}">
                  <wpsdc:indentchars xmlns:wpsdc="http://www.wps.cn/officeDocument/2017/drawingmlCustomData" val="200" checksum="59296752"/>
                </a:ext>
              </a:extLst>
            </a:pPr>
            <a:r>
              <a:rPr lang="en-US" b="0" dirty="0">
                <a:latin typeface="Adobe 黑体 Std R" panose="020B0400000000000000" pitchFamily="34" charset="-122"/>
                <a:ea typeface="Adobe 黑体 Std R" panose="020B0400000000000000" pitchFamily="34" charset="-122"/>
                <a:cs typeface="宋体" panose="02010600030101010101" pitchFamily="2" charset="-122"/>
              </a:rPr>
              <a:t> 1</a:t>
            </a:r>
            <a:r>
              <a:rPr lang="zh-CN" b="0" dirty="0">
                <a:latin typeface="Adobe 黑体 Std R" panose="020B0400000000000000" pitchFamily="34" charset="-122"/>
                <a:ea typeface="Adobe 黑体 Std R" panose="020B0400000000000000" pitchFamily="34" charset="-122"/>
                <a:cs typeface="宋体" panose="02010600030101010101" pitchFamily="2" charset="-122"/>
              </a:rPr>
              <a:t>）类间相似性。来自不同类的表达式可能只表现出一些细微的差异。如图所示，</a:t>
            </a:r>
            <a:r>
              <a:rPr lang="en-US" altLang="zh-CN" b="0" dirty="0">
                <a:latin typeface="Adobe 黑体 Std R" panose="020B0400000000000000" pitchFamily="34" charset="-122"/>
                <a:ea typeface="Adobe 黑体 Std R" panose="020B0400000000000000" pitchFamily="34" charset="-122"/>
                <a:cs typeface="宋体" panose="02010600030101010101" pitchFamily="2" charset="-122"/>
              </a:rPr>
              <a:t>Neutral</a:t>
            </a:r>
            <a:r>
              <a:rPr lang="zh-CN" b="0" dirty="0">
                <a:latin typeface="Adobe 黑体 Std R" panose="020B0400000000000000" pitchFamily="34" charset="-122"/>
                <a:ea typeface="Adobe 黑体 Std R" panose="020B0400000000000000" pitchFamily="34" charset="-122"/>
                <a:cs typeface="宋体" panose="02010600030101010101" pitchFamily="2" charset="-122"/>
              </a:rPr>
              <a:t>和 </a:t>
            </a:r>
            <a:r>
              <a:rPr lang="en-US" b="0" dirty="0">
                <a:latin typeface="Adobe 黑体 Std R" panose="020B0400000000000000" pitchFamily="34" charset="-122"/>
                <a:ea typeface="Adobe 黑体 Std R" panose="020B0400000000000000" pitchFamily="34" charset="-122"/>
                <a:cs typeface="宋体" panose="02010600030101010101" pitchFamily="2" charset="-122"/>
              </a:rPr>
              <a:t>Happyniess</a:t>
            </a:r>
            <a:r>
              <a:rPr lang="zh-CN" b="0" dirty="0">
                <a:latin typeface="Adobe 黑体 Std R" panose="020B0400000000000000" pitchFamily="34" charset="-122"/>
                <a:ea typeface="Adobe 黑体 Std R" panose="020B0400000000000000" pitchFamily="34" charset="-122"/>
                <a:cs typeface="宋体" panose="02010600030101010101" pitchFamily="2" charset="-122"/>
              </a:rPr>
              <a:t>共享一个相似的嘴。区分它们的关键线索在于嘴角之间的细微</a:t>
            </a:r>
            <a:r>
              <a:rPr lang="zh-CN" b="0" dirty="0">
                <a:latin typeface="Adobe 黑体 Std R" panose="020B0400000000000000" pitchFamily="34" charset="-122"/>
                <a:ea typeface="Adobe 黑体 Std R" panose="020B0400000000000000" pitchFamily="34" charset="-122"/>
                <a:cs typeface="宋体" panose="02010600030101010101" pitchFamily="2" charset="-122"/>
              </a:rPr>
              <a:t>差异；</a:t>
            </a:r>
            <a:endParaRPr lang="zh-CN" b="0" dirty="0">
              <a:latin typeface="Adobe 黑体 Std R" panose="020B0400000000000000" pitchFamily="34" charset="-122"/>
              <a:ea typeface="Adobe 黑体 Std R" panose="020B0400000000000000" pitchFamily="34" charset="-122"/>
              <a:cs typeface="宋体" panose="02010600030101010101" pitchFamily="2" charset="-122"/>
            </a:endParaRPr>
          </a:p>
          <a:p>
            <a:pPr indent="457200" fontAlgn="auto">
              <a:extLst>
                <a:ext uri="{35155182-B16C-46BC-9424-99874614C6A1}">
                  <wpsdc:indentchars xmlns:wpsdc="http://www.wps.cn/officeDocument/2017/drawingmlCustomData" val="200" checksum="59296752"/>
                </a:ext>
              </a:extLst>
            </a:pPr>
            <a:r>
              <a:rPr lang="zh-CN" b="0" dirty="0">
                <a:latin typeface="Adobe 黑体 Std R" panose="020B0400000000000000" pitchFamily="34" charset="-122"/>
                <a:ea typeface="Adobe 黑体 Std R" panose="020B0400000000000000" pitchFamily="34" charset="-122"/>
                <a:cs typeface="宋体" panose="02010600030101010101" pitchFamily="2" charset="-122"/>
              </a:rPr>
              <a:t> </a:t>
            </a:r>
            <a:r>
              <a:rPr lang="en-US" b="0" dirty="0">
                <a:latin typeface="Adobe 黑体 Std R" panose="020B0400000000000000" pitchFamily="34" charset="-122"/>
                <a:ea typeface="Adobe 黑体 Std R" panose="020B0400000000000000" pitchFamily="34" charset="-122"/>
                <a:cs typeface="宋体" panose="02010600030101010101" pitchFamily="2" charset="-122"/>
              </a:rPr>
              <a:t>2</a:t>
            </a:r>
            <a:r>
              <a:rPr lang="zh-CN" b="0" dirty="0">
                <a:latin typeface="Adobe 黑体 Std R" panose="020B0400000000000000" pitchFamily="34" charset="-122"/>
                <a:ea typeface="Adobe 黑体 Std R" panose="020B0400000000000000" pitchFamily="34" charset="-122"/>
                <a:cs typeface="宋体" panose="02010600030101010101" pitchFamily="2" charset="-122"/>
              </a:rPr>
              <a:t>）类内</a:t>
            </a:r>
            <a:r>
              <a:rPr lang="zh-CN" b="0" dirty="0">
                <a:latin typeface="Adobe 黑体 Std R" panose="020B0400000000000000" pitchFamily="34" charset="-122"/>
                <a:ea typeface="Adobe 黑体 Std R" panose="020B0400000000000000" pitchFamily="34" charset="-122"/>
                <a:cs typeface="宋体" panose="02010600030101010101" pitchFamily="2" charset="-122"/>
              </a:rPr>
              <a:t>差异性。属于同一类别的表达方式可能具有显着不同的外观，因种族、性别、年龄和文化背景而异。</a:t>
            </a:r>
            <a:endParaRPr lang="zh-CN" altLang="en-US" dirty="0">
              <a:latin typeface="Adobe 黑体 Std R" panose="020B0400000000000000" pitchFamily="34" charset="-122"/>
              <a:ea typeface="Adobe 黑体 Std R" panose="020B0400000000000000" pitchFamily="34" charset="-122"/>
              <a:cs typeface="宋体" panose="02010600030101010101" pitchFamily="2" charset="-122"/>
            </a:endParaRPr>
          </a:p>
        </p:txBody>
      </p:sp>
    </p:spTree>
  </p:cSld>
  <p:clrMapOvr>
    <a:masterClrMapping/>
  </p:clrMapOvr>
  <p:transition advTm="27247"/>
</p:sld>
</file>

<file path=ppt/tags/tag1.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4711</Words>
  <Application>WPS 演示</Application>
  <PresentationFormat>宽屏</PresentationFormat>
  <Paragraphs>239</Paragraphs>
  <Slides>22</Slides>
  <Notes>15</Notes>
  <HiddenSlides>2</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5</vt:i4>
      </vt:variant>
      <vt:variant>
        <vt:lpstr>幻灯片标题</vt:lpstr>
      </vt:variant>
      <vt:variant>
        <vt:i4>22</vt:i4>
      </vt:variant>
    </vt:vector>
  </HeadingPairs>
  <TitlesOfParts>
    <vt:vector size="46" baseType="lpstr">
      <vt:lpstr>Arial</vt:lpstr>
      <vt:lpstr>宋体</vt:lpstr>
      <vt:lpstr>Wingdings</vt:lpstr>
      <vt:lpstr>思源黑体</vt:lpstr>
      <vt:lpstr>黑体</vt:lpstr>
      <vt:lpstr>微软雅黑</vt:lpstr>
      <vt:lpstr>Calibri</vt:lpstr>
      <vt:lpstr>仿宋_GB2312</vt:lpstr>
      <vt:lpstr>仿宋</vt:lpstr>
      <vt:lpstr>Agency FB</vt:lpstr>
      <vt:lpstr>Adobe 黑体 Std R</vt:lpstr>
      <vt:lpstr>Rockwell</vt:lpstr>
      <vt:lpstr>PingFang SC</vt:lpstr>
      <vt:lpstr>Segoe Print</vt:lpstr>
      <vt:lpstr>等线</vt:lpstr>
      <vt:lpstr>Arial Unicode MS</vt:lpstr>
      <vt:lpstr>等线 Light</vt:lpstr>
      <vt:lpstr>Cambria Math</vt:lpstr>
      <vt:lpstr>Office 主题​​</vt:lpstr>
      <vt:lpstr>Visio.Drawing.15</vt:lpstr>
      <vt:lpstr>Visio.Drawing.15</vt:lpstr>
      <vt:lpstr>Visio.Drawing.15</vt:lpstr>
      <vt:lpstr>Visio.Drawing.15</vt:lpstr>
      <vt:lpstr>Visio.Drawing.15</vt:lpstr>
      <vt:lpstr>PowerPoint 演示文稿</vt:lpstr>
      <vt:lpstr>PowerPoint 演示文稿</vt:lpstr>
      <vt:lpstr>PowerPoint 演示文稿</vt:lpstr>
      <vt:lpstr>人脸表情识别背景 </vt:lpstr>
      <vt:lpstr>Facial Expression Recognition（FER） </vt:lpstr>
      <vt:lpstr>PowerPoint 演示文稿</vt:lpstr>
      <vt:lpstr>国内外研究现状</vt:lpstr>
      <vt:lpstr>存在的问题</vt:lpstr>
      <vt:lpstr>PowerPoint 演示文稿</vt:lpstr>
      <vt:lpstr>研究意义</vt:lpstr>
      <vt:lpstr>PowerPoint 演示文稿</vt:lpstr>
      <vt:lpstr>PowerPoint 演示文稿</vt:lpstr>
      <vt:lpstr>网络结构</vt:lpstr>
      <vt:lpstr>特征提取算法</vt:lpstr>
      <vt:lpstr>目标特征融合算法</vt:lpstr>
      <vt:lpstr>Cross-Fusion结构</vt:lpstr>
      <vt:lpstr>PowerPoint 演示文稿</vt:lpstr>
      <vt:lpstr>进度安排</vt:lpstr>
      <vt:lpstr>PowerPoint 演示文稿</vt:lpstr>
      <vt:lpstr>参考文献</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lj zhang</dc:creator>
  <cp:lastModifiedBy>86178</cp:lastModifiedBy>
  <cp:revision>32</cp:revision>
  <dcterms:created xsi:type="dcterms:W3CDTF">2022-11-28T07:58:00Z</dcterms:created>
  <dcterms:modified xsi:type="dcterms:W3CDTF">2023-02-21T07:52:09Z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567B11761EAE4760BFC7FA1EA8AE49D6</vt:lpwstr>
  </property>
  <property fmtid="{D5CDD505-2E9C-101B-9397-08002B2CF9AE}" pid="3" name="KSOProductBuildVer">
    <vt:lpwstr>2052-11.1.0.10358</vt:lpwstr>
  </property>
</Properties>
</file>