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3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273526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8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9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err="1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Wingdings" pitchFamily="2" charset="2"/>
              <a:buChar char="l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5</a:t>
            </a:r>
          </a:p>
          <a:p>
            <a:pPr lvl="0"/>
            <a:r>
              <a:rPr lang="en-US" altLang="zh-CN" dirty="0" err="1"/>
              <a:t>yt</a:t>
            </a:r>
            <a:endParaRPr lang="en-US" altLang="zh-CN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42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5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8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7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36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2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58E236-1AFC-3249-851B-24DA7346B99F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A65D91-A6D3-5949-8602-99A3E1C7E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wz@live.un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17D000-7656-6D41-ADE8-A309E8E97AD4}"/>
              </a:ext>
            </a:extLst>
          </p:cNvPr>
          <p:cNvSpPr txBox="1"/>
          <p:nvPr/>
        </p:nvSpPr>
        <p:spPr>
          <a:xfrm>
            <a:off x="303802" y="2784103"/>
            <a:ext cx="1155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Numerical ODEs and stochastic models in Python</a:t>
            </a: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2020/1/28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6601C-4930-1E41-B052-547FB33F2AAC}"/>
              </a:ext>
            </a:extLst>
          </p:cNvPr>
          <p:cNvSpPr txBox="1"/>
          <p:nvPr/>
        </p:nvSpPr>
        <p:spPr>
          <a:xfrm>
            <a:off x="948699" y="4673101"/>
            <a:ext cx="10262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Wenzhong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pPr algn="ctr"/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wwz@live.unc.edu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7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733778"/>
            <a:ext cx="11009828" cy="5633156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 </a:t>
            </a:r>
            <a:r>
              <a:rPr kumimoji="1" lang="en-US" altLang="zh-CN" sz="2600" b="1" dirty="0"/>
              <a:t>Transition probability matrix</a:t>
            </a:r>
            <a:endParaRPr kumimoji="1" lang="zh-CN" altLang="en-US" sz="2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9BD516-7A73-D24B-A6C6-F1043115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7" y="1275006"/>
            <a:ext cx="4953000" cy="13081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23D86A8-0694-E146-9401-9B968352AD94}"/>
              </a:ext>
            </a:extLst>
          </p:cNvPr>
          <p:cNvSpPr txBox="1">
            <a:spLocks/>
          </p:cNvSpPr>
          <p:nvPr/>
        </p:nvSpPr>
        <p:spPr>
          <a:xfrm>
            <a:off x="5994399" y="1128249"/>
            <a:ext cx="5997319" cy="24824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 state 0 (S</a:t>
            </a:r>
            <a:r>
              <a:rPr kumimoji="1" lang="en-US" altLang="zh-CN" sz="2000" baseline="-25000" dirty="0"/>
              <a:t>0</a:t>
            </a:r>
            <a:r>
              <a:rPr kumimoji="1" lang="en-US" altLang="zh-CN" sz="2000" dirty="0"/>
              <a:t>): if it rained both today and yesterday,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1 (S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): if it rained today but not yesterday,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2 (S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): if it rained yesterday but not today,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3 (S</a:t>
            </a:r>
            <a:r>
              <a:rPr kumimoji="1" lang="en-US" altLang="zh-CN" sz="2000" baseline="-25000" dirty="0"/>
              <a:t>3</a:t>
            </a:r>
            <a:r>
              <a:rPr kumimoji="1" lang="en-US" altLang="zh-CN" sz="2000" dirty="0"/>
              <a:t>): if it did not rain either yesterday or today.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1EEC9F-D490-C04D-ABDA-FC225F39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78" y="4416629"/>
            <a:ext cx="6654800" cy="7747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E185E5C-4906-594A-B25E-1D968ED699C1}"/>
              </a:ext>
            </a:extLst>
          </p:cNvPr>
          <p:cNvSpPr txBox="1">
            <a:spLocks/>
          </p:cNvSpPr>
          <p:nvPr/>
        </p:nvSpPr>
        <p:spPr>
          <a:xfrm>
            <a:off x="1416320" y="3247324"/>
            <a:ext cx="9409724" cy="30067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600" b="1" dirty="0"/>
              <a:t>Chapman-Kolmogorov equations</a:t>
            </a:r>
          </a:p>
          <a:p>
            <a:pPr marL="0" indent="0">
              <a:buNone/>
            </a:pPr>
            <a:endParaRPr kumimoji="1" lang="en-US" altLang="zh-CN" sz="2600" b="1" dirty="0"/>
          </a:p>
          <a:p>
            <a:pPr marL="0" indent="0">
              <a:buNone/>
            </a:pPr>
            <a:r>
              <a:rPr kumimoji="1" lang="en-US" altLang="zh-CN" sz="2600" dirty="0"/>
              <a:t>In this example, </a:t>
            </a:r>
            <a:endParaRPr kumimoji="1" lang="zh-CN" altLang="en-US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A3DDFE-86E2-F74C-886F-426B6B996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361" y="3134434"/>
            <a:ext cx="4102100" cy="69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151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733778"/>
            <a:ext cx="11009828" cy="5633156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 </a:t>
            </a:r>
            <a:r>
              <a:rPr kumimoji="1" lang="en-US" altLang="zh-CN" sz="2600" b="1" dirty="0"/>
              <a:t>Transition probability matrix</a:t>
            </a:r>
            <a:endParaRPr kumimoji="1" lang="zh-CN" altLang="en-US" sz="2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9BD516-7A73-D24B-A6C6-F1043115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7" y="1275006"/>
            <a:ext cx="4953000" cy="13081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E185E5C-4906-594A-B25E-1D968ED699C1}"/>
              </a:ext>
            </a:extLst>
          </p:cNvPr>
          <p:cNvSpPr txBox="1">
            <a:spLocks/>
          </p:cNvSpPr>
          <p:nvPr/>
        </p:nvSpPr>
        <p:spPr>
          <a:xfrm>
            <a:off x="1416320" y="2717171"/>
            <a:ext cx="9409724" cy="30067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600" b="1" dirty="0"/>
              <a:t>Chapman-Kolmogorov equations</a:t>
            </a:r>
          </a:p>
          <a:p>
            <a:pPr marL="0" indent="0">
              <a:buNone/>
            </a:pPr>
            <a:r>
              <a:rPr kumimoji="1" lang="en-US" altLang="zh-CN" sz="2600" dirty="0"/>
              <a:t>In this example</a:t>
            </a:r>
          </a:p>
          <a:p>
            <a:pPr marL="0" indent="0">
              <a:buNone/>
            </a:pPr>
            <a:r>
              <a:rPr kumimoji="1" lang="en-US" altLang="zh-CN" sz="2600" dirty="0"/>
              <a:t>For instance, transition from (today) to (the day after tomorrow), </a:t>
            </a:r>
            <a:endParaRPr kumimoji="1" lang="zh-CN" altLang="en-US" sz="2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9A57E7-C5D0-6844-9F90-943B9026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4308894"/>
            <a:ext cx="4931050" cy="1963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601CC8-26D8-8449-A31C-1F6434DF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11" y="3232640"/>
            <a:ext cx="3124200" cy="44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1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9235-E473-9D4C-BF10-3137A11D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About 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338DA-2A45-E148-8970-2BEC6B59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1700"/>
            <a:ext cx="9720073" cy="4023360"/>
          </a:xfrm>
        </p:spPr>
        <p:txBody>
          <a:bodyPr/>
          <a:lstStyle/>
          <a:p>
            <a:r>
              <a:rPr kumimoji="1" lang="en-US" altLang="zh-CN" dirty="0"/>
              <a:t> Name: </a:t>
            </a:r>
            <a:r>
              <a:rPr kumimoji="1" lang="en-US" altLang="zh-CN" dirty="0" err="1"/>
              <a:t>Wenzhong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Wang</a:t>
            </a:r>
          </a:p>
          <a:p>
            <a:r>
              <a:rPr kumimoji="1" lang="en-US" altLang="zh-CN" dirty="0"/>
              <a:t> Preferred name: Wang</a:t>
            </a:r>
          </a:p>
          <a:p>
            <a:r>
              <a:rPr kumimoji="1" lang="en-US" altLang="zh-CN" dirty="0"/>
              <a:t> Email: </a:t>
            </a:r>
            <a:r>
              <a:rPr kumimoji="1" lang="en-US" altLang="zh-CN" u="sng" dirty="0">
                <a:solidFill>
                  <a:srgbClr val="0070C0"/>
                </a:solidFill>
              </a:rPr>
              <a:t>wwz@live.unc.edu</a:t>
            </a:r>
          </a:p>
          <a:p>
            <a:r>
              <a:rPr kumimoji="1" lang="en-US" altLang="zh-CN" dirty="0"/>
              <a:t> Junior. Math major. </a:t>
            </a:r>
          </a:p>
          <a:p>
            <a:r>
              <a:rPr kumimoji="1" lang="en-US" altLang="zh-CN" dirty="0"/>
              <a:t> Research: Dynamical systems, climate science. </a:t>
            </a:r>
          </a:p>
          <a:p>
            <a:r>
              <a:rPr kumimoji="1" lang="en-US" altLang="zh-CN" dirty="0"/>
              <a:t> SIAM member. UNC student chapter of SIAM member. </a:t>
            </a:r>
          </a:p>
          <a:p>
            <a:r>
              <a:rPr kumimoji="1" lang="en-US" altLang="zh-CN" dirty="0"/>
              <a:t> MCRN member.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3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9235-E473-9D4C-BF10-3137A11D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338DA-2A45-E148-8970-2BEC6B59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71750"/>
            <a:ext cx="9720073" cy="4023360"/>
          </a:xfrm>
        </p:spPr>
        <p:txBody>
          <a:bodyPr/>
          <a:lstStyle/>
          <a:p>
            <a:r>
              <a:rPr kumimoji="1" lang="en-US" altLang="zh-CN" dirty="0"/>
              <a:t> 1. ODEs from previous problems, plot in Python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2. simple stochastic model: Markov chain model in Python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82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32F5-395B-EB4F-9F2C-A84D3EF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Markov chain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9A45D-5BA7-3C45-8D58-7E0C827A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Problem:  Suppose that whether or not it rains today depends on previous weather conditions through the last two days. </a:t>
            </a:r>
          </a:p>
          <a:p>
            <a:r>
              <a:rPr kumimoji="1" lang="en-US" altLang="zh-CN" dirty="0"/>
              <a:t> state 0 (S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): if it rained both today and yesterday,</a:t>
            </a:r>
          </a:p>
          <a:p>
            <a:pPr marL="0" indent="0">
              <a:buNone/>
            </a:pPr>
            <a:r>
              <a:rPr kumimoji="1" lang="en-US" altLang="zh-CN" dirty="0"/>
              <a:t>    state 1 (S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): if it rained today but not yesterday,</a:t>
            </a:r>
          </a:p>
          <a:p>
            <a:pPr marL="0" indent="0">
              <a:buNone/>
            </a:pPr>
            <a:r>
              <a:rPr kumimoji="1" lang="en-US" altLang="zh-CN" dirty="0"/>
              <a:t>    state 2 (S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): if it rained yesterday but not today,</a:t>
            </a:r>
          </a:p>
          <a:p>
            <a:pPr marL="0" indent="0">
              <a:buNone/>
            </a:pPr>
            <a:r>
              <a:rPr kumimoji="1" lang="en-US" altLang="zh-CN" dirty="0"/>
              <a:t>    state 3 (S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): if it did not rain either yesterday or today.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78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609599"/>
            <a:ext cx="11009828" cy="5960534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 state 0 (S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): if it rained both today and yesterday,</a:t>
            </a:r>
          </a:p>
          <a:p>
            <a:pPr marL="0" indent="0">
              <a:buNone/>
            </a:pPr>
            <a:r>
              <a:rPr kumimoji="1" lang="en-US" altLang="zh-CN" dirty="0"/>
              <a:t>    state 1 (S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): if it rained today but not yesterday,</a:t>
            </a:r>
          </a:p>
          <a:p>
            <a:pPr marL="0" indent="0">
              <a:buNone/>
            </a:pPr>
            <a:r>
              <a:rPr kumimoji="1" lang="en-US" altLang="zh-CN" dirty="0"/>
              <a:t>    state 2 (S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): if it rained yesterday but not today,</a:t>
            </a:r>
          </a:p>
          <a:p>
            <a:pPr marL="0" indent="0">
              <a:buNone/>
            </a:pPr>
            <a:r>
              <a:rPr kumimoji="1" lang="en-US" altLang="zh-CN" dirty="0"/>
              <a:t>    state 3 (S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): if it did not rain either yesterday or today.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en-US" altLang="zh-CN" dirty="0"/>
              <a:t> And given probabilities for tomorrow’s weather conditions,</a:t>
            </a:r>
          </a:p>
          <a:p>
            <a:pPr marL="0" indent="0">
              <a:buNone/>
            </a:pPr>
            <a:r>
              <a:rPr kumimoji="1" lang="en-US" altLang="zh-CN" dirty="0"/>
              <a:t>state 00 (S</a:t>
            </a:r>
            <a:r>
              <a:rPr kumimoji="1" lang="en-US" altLang="zh-CN" baseline="-25000" dirty="0"/>
              <a:t>00</a:t>
            </a:r>
            <a:r>
              <a:rPr kumimoji="1" lang="en-US" altLang="zh-CN" dirty="0"/>
              <a:t>): tomorrow will rain if it rained today and yesterday → P</a:t>
            </a:r>
            <a:r>
              <a:rPr kumimoji="1" lang="en-US" altLang="zh-CN" baseline="-25000" dirty="0"/>
              <a:t>00</a:t>
            </a:r>
            <a:r>
              <a:rPr kumimoji="1" lang="en-US" altLang="zh-CN" dirty="0"/>
              <a:t> = 0.7,</a:t>
            </a:r>
          </a:p>
          <a:p>
            <a:pPr marL="0" indent="0">
              <a:buNone/>
            </a:pPr>
            <a:r>
              <a:rPr kumimoji="1" lang="en-US" altLang="zh-CN" dirty="0"/>
              <a:t>state 10 (S</a:t>
            </a:r>
            <a:r>
              <a:rPr kumimoji="1" lang="en-US" altLang="zh-CN" baseline="-25000" dirty="0"/>
              <a:t>10</a:t>
            </a:r>
            <a:r>
              <a:rPr kumimoji="1" lang="en-US" altLang="zh-CN" dirty="0"/>
              <a:t>): tomorrow will rain if it rained today but not yesterday → P</a:t>
            </a:r>
            <a:r>
              <a:rPr kumimoji="1" lang="en-US" altLang="zh-CN" baseline="-25000" dirty="0"/>
              <a:t>10</a:t>
            </a:r>
            <a:r>
              <a:rPr kumimoji="1" lang="en-US" altLang="zh-CN" dirty="0"/>
              <a:t> = 0.5,</a:t>
            </a:r>
          </a:p>
          <a:p>
            <a:pPr marL="0" indent="0">
              <a:buNone/>
            </a:pPr>
            <a:r>
              <a:rPr kumimoji="1" lang="en-US" altLang="zh-CN" dirty="0"/>
              <a:t>state 21 (S</a:t>
            </a:r>
            <a:r>
              <a:rPr kumimoji="1" lang="en-US" altLang="zh-CN" baseline="-25000" dirty="0"/>
              <a:t>21</a:t>
            </a:r>
            <a:r>
              <a:rPr kumimoji="1" lang="en-US" altLang="zh-CN" dirty="0"/>
              <a:t>): tomorrow will rain if it rained yesterday but not today → P</a:t>
            </a:r>
            <a:r>
              <a:rPr kumimoji="1" lang="en-US" altLang="zh-CN" baseline="-25000" dirty="0"/>
              <a:t>21</a:t>
            </a:r>
            <a:r>
              <a:rPr kumimoji="1" lang="en-US" altLang="zh-CN" dirty="0"/>
              <a:t> = 0.4,</a:t>
            </a:r>
          </a:p>
          <a:p>
            <a:pPr marL="0" indent="0">
              <a:buNone/>
            </a:pPr>
            <a:r>
              <a:rPr kumimoji="1" lang="en-US" altLang="zh-CN" dirty="0"/>
              <a:t>state 31 (S</a:t>
            </a:r>
            <a:r>
              <a:rPr kumimoji="1" lang="en-US" altLang="zh-CN" baseline="-25000" dirty="0"/>
              <a:t>31</a:t>
            </a:r>
            <a:r>
              <a:rPr kumimoji="1" lang="en-US" altLang="zh-CN" dirty="0"/>
              <a:t>): tomorrow will rain if it did not rain yesterday or today → P</a:t>
            </a:r>
            <a:r>
              <a:rPr kumimoji="1" lang="en-US" altLang="zh-CN" baseline="-25000" dirty="0"/>
              <a:t>31</a:t>
            </a:r>
            <a:r>
              <a:rPr kumimoji="1" lang="en-US" altLang="zh-CN" dirty="0"/>
              <a:t> = 0.2.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2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733778"/>
            <a:ext cx="11009828" cy="5926666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 Can we calculate more probabilities? </a:t>
            </a:r>
          </a:p>
          <a:p>
            <a:r>
              <a:rPr kumimoji="1" lang="en-US" altLang="zh-CN" sz="2600" dirty="0"/>
              <a:t> It follows immediately that,</a:t>
            </a:r>
          </a:p>
          <a:p>
            <a:pPr marL="0" indent="0">
              <a:buNone/>
            </a:pPr>
            <a:r>
              <a:rPr kumimoji="1" lang="en-US" altLang="zh-CN" sz="2600" dirty="0"/>
              <a:t>state 02 (S</a:t>
            </a:r>
            <a:r>
              <a:rPr kumimoji="1" lang="en-US" altLang="zh-CN" sz="2600" baseline="-25000" dirty="0"/>
              <a:t>02</a:t>
            </a:r>
            <a:r>
              <a:rPr kumimoji="1" lang="en-US" altLang="zh-CN" sz="2600" dirty="0"/>
              <a:t>): tomorrow won’t rain if it rained today and yesterday → </a:t>
            </a:r>
          </a:p>
          <a:p>
            <a:pPr marL="0" indent="0">
              <a:buNone/>
            </a:pPr>
            <a:r>
              <a:rPr kumimoji="1" lang="en-US" altLang="zh-CN" sz="2600" dirty="0"/>
              <a:t>P</a:t>
            </a:r>
            <a:r>
              <a:rPr kumimoji="1" lang="en-US" altLang="zh-CN" sz="2600" baseline="-25000" dirty="0"/>
              <a:t>02</a:t>
            </a:r>
            <a:r>
              <a:rPr kumimoji="1" lang="en-US" altLang="zh-CN" sz="2600" dirty="0"/>
              <a:t> = 1 − 0.7 = 0.3,</a:t>
            </a:r>
          </a:p>
          <a:p>
            <a:pPr marL="0" indent="0">
              <a:buNone/>
            </a:pPr>
            <a:r>
              <a:rPr kumimoji="1" lang="en-US" altLang="zh-CN" sz="2600" dirty="0"/>
              <a:t>state 12 (S</a:t>
            </a:r>
            <a:r>
              <a:rPr kumimoji="1" lang="en-US" altLang="zh-CN" sz="2600" baseline="-25000" dirty="0"/>
              <a:t>12</a:t>
            </a:r>
            <a:r>
              <a:rPr kumimoji="1" lang="en-US" altLang="zh-CN" sz="2600" dirty="0"/>
              <a:t>): tomorrow won’t rain if it rained today but not yesterday → </a:t>
            </a:r>
          </a:p>
          <a:p>
            <a:pPr marL="0" indent="0">
              <a:buNone/>
            </a:pPr>
            <a:r>
              <a:rPr kumimoji="1" lang="en-US" altLang="zh-CN" sz="2600" dirty="0"/>
              <a:t>P</a:t>
            </a:r>
            <a:r>
              <a:rPr kumimoji="1" lang="en-US" altLang="zh-CN" sz="2600" baseline="-25000" dirty="0"/>
              <a:t>12</a:t>
            </a:r>
            <a:r>
              <a:rPr kumimoji="1" lang="en-US" altLang="zh-CN" sz="2600" dirty="0"/>
              <a:t> = 1 − 0.5 = 0.5,</a:t>
            </a:r>
          </a:p>
          <a:p>
            <a:pPr marL="0" indent="0">
              <a:buNone/>
            </a:pPr>
            <a:r>
              <a:rPr kumimoji="1" lang="en-US" altLang="zh-CN" sz="2600" dirty="0"/>
              <a:t>state 23 (S</a:t>
            </a:r>
            <a:r>
              <a:rPr kumimoji="1" lang="en-US" altLang="zh-CN" sz="2600" baseline="-25000" dirty="0"/>
              <a:t>23</a:t>
            </a:r>
            <a:r>
              <a:rPr kumimoji="1" lang="en-US" altLang="zh-CN" sz="2600" dirty="0"/>
              <a:t>): tomorrow won’t rain if it rained yesterday but not today → </a:t>
            </a:r>
          </a:p>
          <a:p>
            <a:pPr marL="0" indent="0">
              <a:buNone/>
            </a:pPr>
            <a:r>
              <a:rPr kumimoji="1" lang="en-US" altLang="zh-CN" sz="2600" dirty="0"/>
              <a:t>P</a:t>
            </a:r>
            <a:r>
              <a:rPr kumimoji="1" lang="en-US" altLang="zh-CN" sz="2600" baseline="-25000" dirty="0"/>
              <a:t>23</a:t>
            </a:r>
            <a:r>
              <a:rPr kumimoji="1" lang="en-US" altLang="zh-CN" sz="2600" dirty="0"/>
              <a:t> = 1 − 0.4 = 0.6,</a:t>
            </a:r>
          </a:p>
          <a:p>
            <a:pPr marL="0" indent="0">
              <a:buNone/>
            </a:pPr>
            <a:r>
              <a:rPr kumimoji="1" lang="en-US" altLang="zh-CN" sz="2600" dirty="0"/>
              <a:t>state 33 (S</a:t>
            </a:r>
            <a:r>
              <a:rPr kumimoji="1" lang="en-US" altLang="zh-CN" sz="2600" baseline="-25000" dirty="0"/>
              <a:t>33</a:t>
            </a:r>
            <a:r>
              <a:rPr kumimoji="1" lang="en-US" altLang="zh-CN" sz="2600" dirty="0"/>
              <a:t>): tomorrow won’t rain if it did not rain either yesterday or today →</a:t>
            </a:r>
          </a:p>
          <a:p>
            <a:pPr marL="0" indent="0">
              <a:buNone/>
            </a:pPr>
            <a:r>
              <a:rPr kumimoji="1" lang="en-US" altLang="zh-CN" sz="2600" dirty="0"/>
              <a:t>P</a:t>
            </a:r>
            <a:r>
              <a:rPr kumimoji="1" lang="en-US" altLang="zh-CN" sz="2600" baseline="-25000" dirty="0"/>
              <a:t>33</a:t>
            </a:r>
            <a:r>
              <a:rPr kumimoji="1" lang="en-US" altLang="zh-CN" sz="2600" dirty="0"/>
              <a:t> = 1 − 0.2 = 0.8. 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33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733778"/>
            <a:ext cx="11009828" cy="5633156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 Summary</a:t>
            </a:r>
            <a:endParaRPr kumimoji="1" lang="zh-CN" altLang="en-US" sz="2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494A88-EE7F-2543-BF96-5A0CD9B8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33" y="1579172"/>
            <a:ext cx="4932862" cy="4099139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A2A49CF-3BE3-EA4D-ACAA-912C227AEDC9}"/>
              </a:ext>
            </a:extLst>
          </p:cNvPr>
          <p:cNvSpPr txBox="1">
            <a:spLocks/>
          </p:cNvSpPr>
          <p:nvPr/>
        </p:nvSpPr>
        <p:spPr>
          <a:xfrm>
            <a:off x="6096001" y="2267794"/>
            <a:ext cx="5531556" cy="40991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 Whenever the process in any state, it will be next in another state, but with a fixed probability  in transition. </a:t>
            </a:r>
          </a:p>
          <a:p>
            <a:r>
              <a:rPr kumimoji="1" lang="en-US" altLang="zh-CN" dirty="0"/>
              <a:t> Such a stochastic process is an example of </a:t>
            </a:r>
            <a:r>
              <a:rPr kumimoji="1" lang="en-US" altLang="zh-CN" b="1" dirty="0"/>
              <a:t>Markov chain</a:t>
            </a:r>
            <a:r>
              <a:rPr kumimoji="1" lang="en-US" altLang="zh-CN" dirty="0"/>
              <a:t>. (not formal definition)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25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733778"/>
            <a:ext cx="11009828" cy="5633156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 It’s natural to express transition probabilities in a matrix: </a:t>
            </a:r>
            <a:endParaRPr kumimoji="1" lang="zh-CN" altLang="en-US" sz="2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9BD516-7A73-D24B-A6C6-F1043115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77" y="1500786"/>
            <a:ext cx="4953000" cy="1308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58D82A-561D-7C4B-A678-2A788D29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36" y="1500786"/>
            <a:ext cx="4932862" cy="409913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23D86A8-0694-E146-9401-9B968352AD94}"/>
              </a:ext>
            </a:extLst>
          </p:cNvPr>
          <p:cNvSpPr txBox="1">
            <a:spLocks/>
          </p:cNvSpPr>
          <p:nvPr/>
        </p:nvSpPr>
        <p:spPr>
          <a:xfrm>
            <a:off x="6096000" y="3501002"/>
            <a:ext cx="5997319" cy="24824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 state 0 (S</a:t>
            </a:r>
            <a:r>
              <a:rPr kumimoji="1" lang="en-US" altLang="zh-CN" sz="2000" baseline="-25000" dirty="0"/>
              <a:t>0</a:t>
            </a:r>
            <a:r>
              <a:rPr kumimoji="1" lang="en-US" altLang="zh-CN" sz="2000" dirty="0"/>
              <a:t>): if it rained both today and yesterday,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1 (S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): if it rained today but not yesterday,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2 (S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): if it rained yesterday but not today,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3 (S</a:t>
            </a:r>
            <a:r>
              <a:rPr kumimoji="1" lang="en-US" altLang="zh-CN" sz="2000" baseline="-25000" dirty="0"/>
              <a:t>3</a:t>
            </a:r>
            <a:r>
              <a:rPr kumimoji="1" lang="en-US" altLang="zh-CN" sz="2000" dirty="0"/>
              <a:t>): if it did not rain either yesterday or today.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924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5715-35A1-FF48-9CA0-ACC3A38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7" y="733778"/>
            <a:ext cx="11009828" cy="5633156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 </a:t>
            </a:r>
            <a:r>
              <a:rPr kumimoji="1" lang="en-US" altLang="zh-CN" sz="2600" b="1" dirty="0"/>
              <a:t>Transition probability matrix</a:t>
            </a:r>
            <a:endParaRPr kumimoji="1" lang="zh-CN" altLang="en-US" sz="2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9BD516-7A73-D24B-A6C6-F1043115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7" y="1275006"/>
            <a:ext cx="4953000" cy="13081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23D86A8-0694-E146-9401-9B968352AD94}"/>
              </a:ext>
            </a:extLst>
          </p:cNvPr>
          <p:cNvSpPr txBox="1">
            <a:spLocks/>
          </p:cNvSpPr>
          <p:nvPr/>
        </p:nvSpPr>
        <p:spPr>
          <a:xfrm>
            <a:off x="5994399" y="1128249"/>
            <a:ext cx="5997319" cy="24824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 state 0 (S</a:t>
            </a:r>
            <a:r>
              <a:rPr kumimoji="1" lang="en-US" altLang="zh-CN" sz="2000" baseline="-25000" dirty="0"/>
              <a:t>0</a:t>
            </a:r>
            <a:r>
              <a:rPr kumimoji="1" lang="en-US" altLang="zh-CN" sz="2000" dirty="0"/>
              <a:t>): if it rained both today and yesterday,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1 (S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): if it rained today but not yesterday,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2 (S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): if it rained yesterday but not today,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/>
              <a:t>    state 3 (S</a:t>
            </a:r>
            <a:r>
              <a:rPr kumimoji="1" lang="en-US" altLang="zh-CN" sz="2000" baseline="-25000" dirty="0"/>
              <a:t>3</a:t>
            </a:r>
            <a:r>
              <a:rPr kumimoji="1" lang="en-US" altLang="zh-CN" sz="2000" dirty="0"/>
              <a:t>): if it did not rain either yesterday or today.</a:t>
            </a:r>
            <a:endParaRPr kumimoji="1" lang="zh-CN" altLang="en-US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E185E5C-4906-594A-B25E-1D968ED699C1}"/>
              </a:ext>
            </a:extLst>
          </p:cNvPr>
          <p:cNvSpPr txBox="1">
            <a:spLocks/>
          </p:cNvSpPr>
          <p:nvPr/>
        </p:nvSpPr>
        <p:spPr>
          <a:xfrm>
            <a:off x="1416320" y="3247324"/>
            <a:ext cx="9409724" cy="30067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Properties:</a:t>
            </a:r>
          </a:p>
          <a:p>
            <a:r>
              <a:rPr kumimoji="1" lang="en-US" altLang="zh-CN" dirty="0"/>
              <a:t> 1. Entries of the matrix are non-negative</a:t>
            </a:r>
          </a:p>
          <a:p>
            <a:r>
              <a:rPr kumimoji="1" lang="en-US" altLang="zh-CN" dirty="0"/>
              <a:t> 2. Sum of any row is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26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{171CCEF1-1F29-E042-8626-655CFCC0822E}tf10001061</Template>
  <TotalTime>981</TotalTime>
  <Words>721</Words>
  <Application>Microsoft Macintosh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Times New Roman</vt:lpstr>
      <vt:lpstr>Tw Cen MT</vt:lpstr>
      <vt:lpstr>Tw Cen MT Condensed</vt:lpstr>
      <vt:lpstr>Wingdings</vt:lpstr>
      <vt:lpstr>Wingdings 3</vt:lpstr>
      <vt:lpstr>积分</vt:lpstr>
      <vt:lpstr>PowerPoint 演示文稿</vt:lpstr>
      <vt:lpstr>About me</vt:lpstr>
      <vt:lpstr>Contents</vt:lpstr>
      <vt:lpstr>2. Markov chain model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117</cp:revision>
  <cp:lastPrinted>2019-12-03T18:30:56Z</cp:lastPrinted>
  <dcterms:created xsi:type="dcterms:W3CDTF">2019-12-01T06:43:40Z</dcterms:created>
  <dcterms:modified xsi:type="dcterms:W3CDTF">2020-01-19T23:07:33Z</dcterms:modified>
</cp:coreProperties>
</file>