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C948B-5151-9B4B-BCCA-CDDD124DC179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73D91-7A2D-444E-8341-57B1893981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38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7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7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21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07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1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9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1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12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2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07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1E9D-4089-3842-A839-83E018420C9F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2451-AFB5-D542-8907-BE38B761D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19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/>
              <a:t>2018~2019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AI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Quiz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5027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10" idx="2"/>
            <a:endCxn id="11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0" idx="2"/>
            <a:endCxn id="12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1" idx="3"/>
            <a:endCxn id="13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1" idx="5"/>
            <a:endCxn id="14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2" idx="3"/>
            <a:endCxn id="15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2" idx="5"/>
            <a:endCxn id="16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3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3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3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cxnSp>
        <p:nvCxnSpPr>
          <p:cNvPr id="55" name="直线箭头连接符 54"/>
          <p:cNvCxnSpPr/>
          <p:nvPr/>
        </p:nvCxnSpPr>
        <p:spPr>
          <a:xfrm>
            <a:off x="3466529" y="3236282"/>
            <a:ext cx="30480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8" name="直线箭头连接符 57"/>
          <p:cNvCxnSpPr/>
          <p:nvPr/>
        </p:nvCxnSpPr>
        <p:spPr>
          <a:xfrm flipH="1">
            <a:off x="3593477" y="4438310"/>
            <a:ext cx="278778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V="1">
            <a:off x="3717587" y="4438310"/>
            <a:ext cx="272799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3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12" idx="2"/>
            <a:endCxn id="13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2" idx="2"/>
            <a:endCxn id="14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3" idx="3"/>
            <a:endCxn id="15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3" idx="5"/>
            <a:endCxn id="16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4" idx="3"/>
            <a:endCxn id="17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4" idx="5"/>
            <a:endCxn id="18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5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5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5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 flipH="1">
            <a:off x="3593477" y="4438310"/>
            <a:ext cx="278778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V="1">
            <a:off x="3717587" y="4438310"/>
            <a:ext cx="272799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33" idx="1"/>
          </p:cNvCxnSpPr>
          <p:nvPr/>
        </p:nvCxnSpPr>
        <p:spPr>
          <a:xfrm flipH="1" flipV="1">
            <a:off x="3466529" y="3085648"/>
            <a:ext cx="527004" cy="33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587705" y="2881160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6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14" idx="2"/>
            <a:endCxn id="15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4" idx="2"/>
            <a:endCxn id="16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5" idx="3"/>
            <a:endCxn id="17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5" idx="5"/>
            <a:endCxn id="18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6" idx="3"/>
            <a:endCxn id="19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6" idx="5"/>
            <a:endCxn id="20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7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7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7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5" name="直线连接符 54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5" idx="1"/>
          </p:cNvCxnSpPr>
          <p:nvPr/>
        </p:nvCxnSpPr>
        <p:spPr>
          <a:xfrm flipH="1" flipV="1">
            <a:off x="3466529" y="3085648"/>
            <a:ext cx="527004" cy="33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224545" y="1568304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61" name="直线箭头连接符 60"/>
          <p:cNvCxnSpPr/>
          <p:nvPr/>
        </p:nvCxnSpPr>
        <p:spPr>
          <a:xfrm flipV="1">
            <a:off x="3435633" y="1931432"/>
            <a:ext cx="1068128" cy="320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363573" y="122829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3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16" idx="2"/>
            <a:endCxn id="17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6" idx="2"/>
            <a:endCxn id="18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7" idx="3"/>
            <a:endCxn id="19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7" idx="5"/>
            <a:endCxn id="20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8" idx="3"/>
            <a:endCxn id="21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8" idx="5"/>
            <a:endCxn id="22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9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9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9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363573" y="122829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61" name="直线箭头连接符 60"/>
          <p:cNvCxnSpPr/>
          <p:nvPr/>
        </p:nvCxnSpPr>
        <p:spPr>
          <a:xfrm>
            <a:off x="5541457" y="1899528"/>
            <a:ext cx="1154681" cy="327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331489" y="2455768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392025" y="290840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 flipH="1">
            <a:off x="6282538" y="3141257"/>
            <a:ext cx="382230" cy="382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3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18" idx="2"/>
            <a:endCxn id="19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8" idx="2"/>
            <a:endCxn id="20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9" idx="3"/>
            <a:endCxn id="21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9" idx="5"/>
            <a:endCxn id="22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20" idx="3"/>
            <a:endCxn id="23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20" idx="5"/>
            <a:endCxn id="24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21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21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1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63573" y="122829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5541457" y="1899528"/>
            <a:ext cx="1154681" cy="327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31489" y="2455768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trike="sngStrike" dirty="0"/>
              <a:t>(21,+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60" name="矩形 59"/>
          <p:cNvSpPr/>
          <p:nvPr/>
        </p:nvSpPr>
        <p:spPr>
          <a:xfrm>
            <a:off x="5392025" y="290840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(25,+</a:t>
            </a:r>
            <a:r>
              <a:rPr kumimoji="1" lang="zh-CN" altLang="en-US" dirty="0">
                <a:solidFill>
                  <a:srgbClr val="FF0000"/>
                </a:solidFill>
              </a:rPr>
              <a:t>∞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5558763" y="4492902"/>
            <a:ext cx="278778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>
            <a:off x="6224236" y="4436251"/>
            <a:ext cx="251114" cy="488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>
            <a:off x="6058987" y="4492902"/>
            <a:ext cx="13916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5682873" y="4492902"/>
            <a:ext cx="272799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 flipH="1" flipV="1">
            <a:off x="6264665" y="4395067"/>
            <a:ext cx="266299" cy="52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 flipH="1" flipV="1">
            <a:off x="6160063" y="4463998"/>
            <a:ext cx="13729" cy="46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V="1">
            <a:off x="6237369" y="3138984"/>
            <a:ext cx="431473" cy="384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144231" y="3195007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400075" y="2793908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(21,25)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52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20" idx="2"/>
            <a:endCxn id="21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20" idx="2"/>
            <a:endCxn id="22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21" idx="3"/>
            <a:endCxn id="23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21" idx="5"/>
            <a:endCxn id="24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22" idx="3"/>
            <a:endCxn id="25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22" idx="5"/>
            <a:endCxn id="26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23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23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3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63573" y="122829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331489" y="2455768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trike="sngStrike" dirty="0"/>
              <a:t>(21,+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60" name="矩形 59"/>
          <p:cNvSpPr/>
          <p:nvPr/>
        </p:nvSpPr>
        <p:spPr>
          <a:xfrm>
            <a:off x="5392025" y="290840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(25,+</a:t>
            </a:r>
            <a:r>
              <a:rPr kumimoji="1" lang="zh-CN" altLang="en-US" dirty="0">
                <a:solidFill>
                  <a:srgbClr val="FF0000"/>
                </a:solidFill>
              </a:rPr>
              <a:t>∞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400075" y="2793908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(21,25)</a:t>
            </a:r>
            <a:endParaRPr kumimoji="1" lang="zh-CN" altLang="en-US" dirty="0"/>
          </a:p>
        </p:txBody>
      </p:sp>
      <p:cxnSp>
        <p:nvCxnSpPr>
          <p:cNvPr id="71" name="直线箭头连接符 70"/>
          <p:cNvCxnSpPr/>
          <p:nvPr/>
        </p:nvCxnSpPr>
        <p:spPr>
          <a:xfrm>
            <a:off x="7317490" y="3193576"/>
            <a:ext cx="228160" cy="22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065433" y="3391051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(21,25)</a:t>
            </a:r>
            <a:endParaRPr kumimoji="1" lang="zh-CN" altLang="en-US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7292029" y="4492902"/>
            <a:ext cx="278778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V="1">
            <a:off x="7416139" y="4492902"/>
            <a:ext cx="272799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72" idx="2"/>
          </p:cNvCxnSpPr>
          <p:nvPr/>
        </p:nvCxnSpPr>
        <p:spPr>
          <a:xfrm flipH="1">
            <a:off x="8491900" y="3760383"/>
            <a:ext cx="2497" cy="390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087097" y="412971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(26,25)</a:t>
            </a:r>
            <a:endParaRPr kumimoji="1" lang="zh-CN" altLang="en-US" dirty="0"/>
          </a:p>
        </p:txBody>
      </p:sp>
      <p:cxnSp>
        <p:nvCxnSpPr>
          <p:cNvPr id="78" name="直线连接符 77"/>
          <p:cNvCxnSpPr/>
          <p:nvPr/>
        </p:nvCxnSpPr>
        <p:spPr>
          <a:xfrm flipH="1">
            <a:off x="7759452" y="4557211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H="1">
            <a:off x="8001524" y="4557211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8056254" y="4618513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7765431" y="4618513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0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22" idx="2"/>
            <a:endCxn id="23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22" idx="2"/>
            <a:endCxn id="24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23" idx="3"/>
            <a:endCxn id="25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23" idx="5"/>
            <a:endCxn id="26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24" idx="3"/>
            <a:endCxn id="27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24" idx="5"/>
            <a:endCxn id="28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25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25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25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260346" y="323628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(23,21)</a:t>
            </a:r>
            <a:endParaRPr kumimoji="1" lang="zh-CN" altLang="en-US" dirty="0"/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3990386" y="4582234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4232458" y="4582234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4287188" y="4643536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>
            <a:off x="3996365" y="4643536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63573" y="122829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trike="sngStrike" dirty="0"/>
              <a:t>(21,+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8" name="矩形 57"/>
          <p:cNvSpPr/>
          <p:nvPr/>
        </p:nvSpPr>
        <p:spPr>
          <a:xfrm>
            <a:off x="7331489" y="2455768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trike="sngStrike" dirty="0"/>
              <a:t>(21,+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9" name="矩形 58"/>
          <p:cNvSpPr/>
          <p:nvPr/>
        </p:nvSpPr>
        <p:spPr>
          <a:xfrm>
            <a:off x="5392025" y="290840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(25,+</a:t>
            </a:r>
            <a:r>
              <a:rPr kumimoji="1" lang="zh-CN" altLang="en-US" dirty="0">
                <a:solidFill>
                  <a:srgbClr val="FF0000"/>
                </a:solidFill>
              </a:rPr>
              <a:t>∞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00075" y="2793908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(21,25)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065433" y="3391051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(21,25)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8087097" y="412971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(26,25)</a:t>
            </a:r>
            <a:endParaRPr kumimoji="1" lang="zh-CN" altLang="en-US" dirty="0"/>
          </a:p>
        </p:txBody>
      </p:sp>
      <p:cxnSp>
        <p:nvCxnSpPr>
          <p:cNvPr id="67" name="直线连接符 66"/>
          <p:cNvCxnSpPr/>
          <p:nvPr/>
        </p:nvCxnSpPr>
        <p:spPr>
          <a:xfrm flipH="1">
            <a:off x="7759452" y="4557211"/>
            <a:ext cx="227728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 flipH="1">
            <a:off x="8001524" y="4557211"/>
            <a:ext cx="210237" cy="287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8056254" y="4618513"/>
            <a:ext cx="247110" cy="22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7765431" y="4618513"/>
            <a:ext cx="153015" cy="301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029601" y="1656637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8258002" y="2979829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74" name="直线箭头连接符 73"/>
          <p:cNvCxnSpPr/>
          <p:nvPr/>
        </p:nvCxnSpPr>
        <p:spPr>
          <a:xfrm flipH="1" flipV="1">
            <a:off x="7265515" y="3163240"/>
            <a:ext cx="338573" cy="351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 flipH="1" flipV="1">
            <a:off x="5306087" y="1993976"/>
            <a:ext cx="1270298" cy="382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266523" y="101085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(25,+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7877252" y="858967"/>
            <a:ext cx="1413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Choose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8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1821" y="61414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Question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486715-2C22-494E-8309-0679A6A7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29" y="2057030"/>
            <a:ext cx="7064857" cy="27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1821" y="61414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Question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4CCBE5-36A3-40D7-A98F-99E1FF23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12" y="1240971"/>
            <a:ext cx="6539187" cy="53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1821" y="61414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Question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7F368-BAA1-47B2-BAD0-D4E3CD0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04" y="1469572"/>
            <a:ext cx="9704131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7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77631"/>
              </p:ext>
            </p:extLst>
          </p:nvPr>
        </p:nvGraphicFramePr>
        <p:xfrm>
          <a:off x="2893324" y="1883390"/>
          <a:ext cx="6106610" cy="4503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10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6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29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9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91821" y="61414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Question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69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8991" y="928048"/>
            <a:ext cx="973856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m</a:t>
            </a:r>
            <a:r>
              <a:rPr kumimoji="1" lang="en-US" altLang="zh-CN" sz="1600" dirty="0"/>
              <a:t>: 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row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number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graph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kumimoji="1" lang="en-US" altLang="zh-CN" sz="1600" b="1" dirty="0"/>
              <a:t>n</a:t>
            </a:r>
            <a:r>
              <a:rPr kumimoji="1" lang="en-US" altLang="zh-CN" sz="1600" dirty="0"/>
              <a:t>: 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column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number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graph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kumimoji="1" lang="en-US" altLang="zh-CN" sz="1600" b="1" dirty="0" err="1"/>
              <a:t>bgColor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background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color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kumimoji="1" lang="en-US" altLang="zh-CN" sz="1600" b="1" dirty="0"/>
              <a:t>graph[m][n]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matrix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contains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each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cell’s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color</a:t>
            </a:r>
          </a:p>
          <a:p>
            <a:r>
              <a:rPr kumimoji="1" lang="en-US" altLang="zh-CN" sz="1600" b="1" dirty="0"/>
              <a:t>flag[m][n]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matrix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records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block’s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ID,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color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cell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same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background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color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320" y="2647103"/>
            <a:ext cx="5109091" cy="381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Input</a:t>
            </a:r>
            <a:r>
              <a:rPr kumimoji="1" lang="en-US" altLang="zh-CN" sz="1600" dirty="0"/>
              <a:t>: graph[m][n]</a:t>
            </a:r>
          </a:p>
          <a:p>
            <a:r>
              <a:rPr kumimoji="1" lang="en-US" altLang="zh-CN" sz="1600" b="1" dirty="0"/>
              <a:t>Output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dirty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block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number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numDirty</a:t>
            </a:r>
            <a:endParaRPr kumimoji="1" lang="en-US" altLang="zh-CN" sz="1600" dirty="0"/>
          </a:p>
          <a:p>
            <a:r>
              <a:rPr kumimoji="1" lang="en-US" altLang="zh-CN" sz="1600" dirty="0"/>
              <a:t>//Initialization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Set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all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elements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flag[m][n]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Set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numDirty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b="1" dirty="0"/>
              <a:t>for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i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</a:t>
            </a:r>
            <a:r>
              <a:rPr kumimoji="1" lang="en-US" altLang="zh-CN" sz="1600" b="1" dirty="0"/>
              <a:t>for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j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</a:t>
            </a:r>
            <a:r>
              <a:rPr kumimoji="1" lang="en-US" altLang="zh-CN" sz="1600" b="1" dirty="0"/>
              <a:t>if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graph[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][j]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!=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bgColor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flag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==0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/>
              <a:t>                    </a:t>
            </a:r>
            <a:r>
              <a:rPr kumimoji="1" lang="en-US" altLang="zh-CN" sz="1600" dirty="0" err="1"/>
              <a:t>numDirty</a:t>
            </a:r>
            <a:r>
              <a:rPr kumimoji="1" lang="en-US" altLang="zh-CN" sz="1600" dirty="0"/>
              <a:t>++</a:t>
            </a:r>
            <a:endParaRPr kumimoji="1" lang="en-US" altLang="zh-CN" sz="1600" b="1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       </a:t>
            </a:r>
            <a:r>
              <a:rPr kumimoji="1" lang="en-US" altLang="zh-CN" sz="1600" dirty="0"/>
              <a:t>BFS(</a:t>
            </a:r>
            <a:r>
              <a:rPr kumimoji="1" lang="en-US" altLang="zh-CN" sz="1600" dirty="0" err="1"/>
              <a:t>i,j</a:t>
            </a:r>
            <a:r>
              <a:rPr kumimoji="1" lang="en-US" altLang="zh-CN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/>
              <a:t>             </a:t>
            </a: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</a:t>
            </a: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b="1" dirty="0"/>
              <a:t>return</a:t>
            </a:r>
            <a:r>
              <a:rPr kumimoji="1" lang="zh-CN" altLang="en-US" sz="1600" b="1" dirty="0"/>
              <a:t> </a:t>
            </a:r>
            <a:r>
              <a:rPr kumimoji="1" lang="en-US" altLang="zh-CN" sz="1600" dirty="0" err="1"/>
              <a:t>numDirty</a:t>
            </a:r>
            <a:endParaRPr kumimoji="1" lang="en-US" altLang="zh-CN" sz="1600" b="1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12724" y="2893323"/>
            <a:ext cx="6015503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b="1" dirty="0"/>
              <a:t>BFS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i,j</a:t>
            </a:r>
            <a:r>
              <a:rPr kumimoji="1" lang="en-US" altLang="zh-CN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</a:t>
            </a:r>
            <a:r>
              <a:rPr kumimoji="1" lang="en-US" altLang="zh-CN" sz="1600" dirty="0"/>
              <a:t>flag[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][j]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</a:t>
            </a:r>
            <a:r>
              <a:rPr kumimoji="1" lang="en-US" altLang="zh-CN" sz="1600" b="1" dirty="0"/>
              <a:t>for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i-1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i+1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</a:t>
            </a:r>
            <a:r>
              <a:rPr kumimoji="1" lang="en-US" altLang="zh-CN" sz="1600" b="1" dirty="0"/>
              <a:t>for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j-1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-&gt;j+1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do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     </a:t>
            </a:r>
            <a:r>
              <a:rPr kumimoji="1" lang="en-US" altLang="zh-CN" sz="1600" b="1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</a:t>
            </a:r>
            <a:r>
              <a:rPr kumimoji="1" lang="en-US" altLang="zh-CN" sz="1600" dirty="0" err="1"/>
              <a:t>k,l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graph’s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boundary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not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</a:t>
            </a:r>
            <a:r>
              <a:rPr kumimoji="1" lang="en-US" altLang="zh-CN" sz="1600" dirty="0" err="1"/>
              <a:t>i,j</a:t>
            </a:r>
            <a:r>
              <a:rPr kumimoji="1" lang="en-US" altLang="zh-CN" sz="1600" dirty="0"/>
              <a:t>]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             </a:t>
            </a:r>
            <a:r>
              <a:rPr kumimoji="1" lang="en-US" altLang="zh-CN" sz="1600" b="1" dirty="0"/>
              <a:t>if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graph[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][j]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!=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bgColor</a:t>
            </a:r>
            <a:r>
              <a:rPr kumimoji="1" lang="zh-CN" altLang="en-US" sz="1600" dirty="0"/>
              <a:t> 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flag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==0</a:t>
            </a:r>
            <a:r>
              <a:rPr kumimoji="1" lang="zh-CN" altLang="en-US" sz="1600" dirty="0"/>
              <a:t> </a:t>
            </a:r>
            <a:r>
              <a:rPr kumimoji="1" lang="en-US" altLang="zh-CN" sz="1600" b="1" dirty="0"/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                  </a:t>
            </a:r>
            <a:r>
              <a:rPr kumimoji="1" lang="en-US" altLang="zh-CN" sz="1600" dirty="0"/>
              <a:t>BFS(</a:t>
            </a:r>
            <a:r>
              <a:rPr kumimoji="1" lang="en-US" altLang="zh-CN" sz="1600" dirty="0" err="1"/>
              <a:t>k,l</a:t>
            </a:r>
            <a:r>
              <a:rPr kumimoji="1" lang="en-US" altLang="zh-CN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             </a:t>
            </a: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      </a:t>
            </a: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dirty="0"/>
              <a:t>             </a:t>
            </a: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 b="1" dirty="0"/>
              <a:t>        </a:t>
            </a:r>
            <a:r>
              <a:rPr kumimoji="1" lang="en-US" altLang="zh-CN" sz="1600" b="1" dirty="0"/>
              <a:t>end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b="1" dirty="0"/>
              <a:t>end</a:t>
            </a:r>
          </a:p>
          <a:p>
            <a:r>
              <a:rPr kumimoji="1" lang="zh-CN" alt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4972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409606" y="3066615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63842" y="3659876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409605" y="4546976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 dirty="0"/>
          </a:p>
        </p:txBody>
      </p:sp>
      <p:cxnSp>
        <p:nvCxnSpPr>
          <p:cNvPr id="9" name="直线连接符 8"/>
          <p:cNvCxnSpPr>
            <a:stCxn id="6" idx="7"/>
            <a:endCxn id="5" idx="2"/>
          </p:cNvCxnSpPr>
          <p:nvPr/>
        </p:nvCxnSpPr>
        <p:spPr>
          <a:xfrm flipV="1">
            <a:off x="3290016" y="3278156"/>
            <a:ext cx="1119590" cy="443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70498" y="33050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(0,0)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93537" y="273236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(2,1)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93537" y="41776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(2,-1)</a:t>
            </a:r>
            <a:endParaRPr kumimoji="1" lang="zh-CN" altLang="en-US" dirty="0"/>
          </a:p>
        </p:txBody>
      </p:sp>
      <p:cxnSp>
        <p:nvCxnSpPr>
          <p:cNvPr id="17" name="直线连接符 16"/>
          <p:cNvCxnSpPr>
            <a:stCxn id="6" idx="5"/>
            <a:endCxn id="7" idx="2"/>
          </p:cNvCxnSpPr>
          <p:nvPr/>
        </p:nvCxnSpPr>
        <p:spPr>
          <a:xfrm>
            <a:off x="3290016" y="4020999"/>
            <a:ext cx="1119589" cy="737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790305" y="4549248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7" idx="6"/>
            <a:endCxn id="18" idx="2"/>
          </p:cNvCxnSpPr>
          <p:nvPr/>
        </p:nvCxnSpPr>
        <p:spPr>
          <a:xfrm>
            <a:off x="4791742" y="4758517"/>
            <a:ext cx="998563" cy="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16529" y="41776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(3,-1)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539498" y="3664418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23430" y="334597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(6,0)</a:t>
            </a:r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497119" y="2997948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497119" y="262861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(7,1)</a:t>
            </a:r>
            <a:endParaRPr kumimoji="1"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497119" y="4499210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7512199" y="2572591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398406" y="22154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(6,2)</a:t>
            </a:r>
            <a:endParaRPr kumimoji="1" lang="zh-CN" altLang="en-US" dirty="0"/>
          </a:p>
        </p:txBody>
      </p:sp>
      <p:cxnSp>
        <p:nvCxnSpPr>
          <p:cNvPr id="30" name="直线连接符 29"/>
          <p:cNvCxnSpPr>
            <a:stCxn id="5" idx="6"/>
            <a:endCxn id="27" idx="2"/>
          </p:cNvCxnSpPr>
          <p:nvPr/>
        </p:nvCxnSpPr>
        <p:spPr>
          <a:xfrm flipV="1">
            <a:off x="4791743" y="2784132"/>
            <a:ext cx="2720456" cy="494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6" idx="6"/>
            <a:endCxn id="22" idx="2"/>
          </p:cNvCxnSpPr>
          <p:nvPr/>
        </p:nvCxnSpPr>
        <p:spPr>
          <a:xfrm>
            <a:off x="3345979" y="3871417"/>
            <a:ext cx="4193519" cy="4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22" idx="5"/>
            <a:endCxn id="26" idx="1"/>
          </p:cNvCxnSpPr>
          <p:nvPr/>
        </p:nvCxnSpPr>
        <p:spPr>
          <a:xfrm>
            <a:off x="7865672" y="4025541"/>
            <a:ext cx="687410" cy="535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26" idx="0"/>
            <a:endCxn id="24" idx="4"/>
          </p:cNvCxnSpPr>
          <p:nvPr/>
        </p:nvCxnSpPr>
        <p:spPr>
          <a:xfrm flipV="1">
            <a:off x="8688188" y="3421030"/>
            <a:ext cx="0" cy="107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18" idx="6"/>
            <a:endCxn id="22" idx="3"/>
          </p:cNvCxnSpPr>
          <p:nvPr/>
        </p:nvCxnSpPr>
        <p:spPr>
          <a:xfrm flipV="1">
            <a:off x="6172442" y="4025541"/>
            <a:ext cx="1423019" cy="735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27" idx="6"/>
            <a:endCxn id="24" idx="2"/>
          </p:cNvCxnSpPr>
          <p:nvPr/>
        </p:nvCxnSpPr>
        <p:spPr>
          <a:xfrm>
            <a:off x="7894336" y="2784132"/>
            <a:ext cx="602783" cy="425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513039" y="491007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(7,-1)</a:t>
            </a:r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428879" y="2941082"/>
            <a:ext cx="524055" cy="548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90149" y="3598452"/>
            <a:ext cx="524055" cy="548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6475" y="417764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44" idx="0"/>
            <a:endCxn id="43" idx="3"/>
          </p:cNvCxnSpPr>
          <p:nvPr/>
        </p:nvCxnSpPr>
        <p:spPr>
          <a:xfrm flipV="1">
            <a:off x="2628839" y="4066725"/>
            <a:ext cx="338056" cy="11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111390" y="348969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stCxn id="47" idx="1"/>
            <a:endCxn id="42" idx="5"/>
          </p:cNvCxnSpPr>
          <p:nvPr/>
        </p:nvCxnSpPr>
        <p:spPr>
          <a:xfrm flipH="1" flipV="1">
            <a:off x="8876188" y="3409355"/>
            <a:ext cx="235202" cy="265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91821" y="61414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Question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685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143550" y="788778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072592" y="739659"/>
            <a:ext cx="524055" cy="548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19600" y="3703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471349" y="1926482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150896" y="1911106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0993159" y="1906550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9" name="直线连接符 18"/>
          <p:cNvCxnSpPr>
            <a:stCxn id="6" idx="3"/>
            <a:endCxn id="10" idx="7"/>
          </p:cNvCxnSpPr>
          <p:nvPr/>
        </p:nvCxnSpPr>
        <p:spPr>
          <a:xfrm flipH="1">
            <a:off x="7797523" y="1207932"/>
            <a:ext cx="1351815" cy="78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6" idx="4"/>
            <a:endCxn id="11" idx="0"/>
          </p:cNvCxnSpPr>
          <p:nvPr/>
        </p:nvCxnSpPr>
        <p:spPr>
          <a:xfrm>
            <a:off x="9334620" y="1288275"/>
            <a:ext cx="7345" cy="622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6" idx="5"/>
            <a:endCxn id="16" idx="1"/>
          </p:cNvCxnSpPr>
          <p:nvPr/>
        </p:nvCxnSpPr>
        <p:spPr>
          <a:xfrm>
            <a:off x="9519901" y="1207932"/>
            <a:ext cx="1529221" cy="760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3081" y="414008"/>
            <a:ext cx="25474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Initial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/>
              <a:t>A(7.071)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{}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01072" y="1892238"/>
            <a:ext cx="54745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Step1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B(2.236+5)</a:t>
            </a:r>
            <a:r>
              <a:rPr lang="en-US" altLang="zh-CN" dirty="0"/>
              <a:t>,C(2.236+5.383),F(6+1.414)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{A(7.071)}</a:t>
            </a:r>
            <a:endParaRPr kumimoji="1"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384928" y="1861627"/>
            <a:ext cx="524055" cy="54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1072" y="3108573"/>
            <a:ext cx="60035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Step2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F(6+1.414)</a:t>
            </a:r>
            <a:r>
              <a:rPr lang="en-US" altLang="zh-CN" dirty="0"/>
              <a:t>, C(2.236+5.383), E(6.359+1.414)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{A(7.071),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B(2.236+5)}</a:t>
            </a:r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589946" y="2883721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476153" y="252660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(6,2)</a:t>
            </a:r>
            <a:endParaRPr kumimoji="1" lang="zh-CN" altLang="en-US" dirty="0"/>
          </a:p>
        </p:txBody>
      </p:sp>
      <p:cxnSp>
        <p:nvCxnSpPr>
          <p:cNvPr id="31" name="直线连接符 30"/>
          <p:cNvCxnSpPr>
            <a:stCxn id="10" idx="3"/>
            <a:endCxn id="28" idx="7"/>
          </p:cNvCxnSpPr>
          <p:nvPr/>
        </p:nvCxnSpPr>
        <p:spPr>
          <a:xfrm flipH="1">
            <a:off x="6916120" y="2287605"/>
            <a:ext cx="611192" cy="65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5" idx="3"/>
            <a:endCxn id="26" idx="2"/>
          </p:cNvCxnSpPr>
          <p:nvPr/>
        </p:nvCxnSpPr>
        <p:spPr>
          <a:xfrm flipV="1">
            <a:off x="5875648" y="2135935"/>
            <a:ext cx="1509280" cy="21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endCxn id="37" idx="2"/>
          </p:cNvCxnSpPr>
          <p:nvPr/>
        </p:nvCxnSpPr>
        <p:spPr>
          <a:xfrm flipV="1">
            <a:off x="6404639" y="2122647"/>
            <a:ext cx="4509975" cy="1270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914614" y="1848339"/>
            <a:ext cx="524055" cy="54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485148" y="2856927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1581523" y="2825970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68503" y="4326766"/>
            <a:ext cx="6096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kumimoji="1" lang="en-US" altLang="zh-CN" dirty="0"/>
              <a:t>Step3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C(2.236+5.383)</a:t>
            </a:r>
            <a:r>
              <a:rPr lang="en-US" altLang="zh-CN" dirty="0"/>
              <a:t>, E(6.359+1.414),D(9.162+4.472),H(7.414+2)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{A(7.071),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B(2.236+5),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F(6+1.414)}</a:t>
            </a:r>
            <a:endParaRPr kumimoji="1" lang="zh-CN" altLang="en-US" dirty="0"/>
          </a:p>
        </p:txBody>
      </p:sp>
      <p:cxnSp>
        <p:nvCxnSpPr>
          <p:cNvPr id="42" name="直线连接符 41"/>
          <p:cNvCxnSpPr>
            <a:stCxn id="37" idx="3"/>
            <a:endCxn id="39" idx="0"/>
          </p:cNvCxnSpPr>
          <p:nvPr/>
        </p:nvCxnSpPr>
        <p:spPr>
          <a:xfrm flipH="1">
            <a:off x="10676217" y="2316612"/>
            <a:ext cx="315143" cy="540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37" idx="5"/>
            <a:endCxn id="40" idx="0"/>
          </p:cNvCxnSpPr>
          <p:nvPr/>
        </p:nvCxnSpPr>
        <p:spPr>
          <a:xfrm>
            <a:off x="11361923" y="2316612"/>
            <a:ext cx="410669" cy="509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9089197" y="1839047"/>
            <a:ext cx="524055" cy="54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>
            <a:stCxn id="41" idx="3"/>
            <a:endCxn id="50" idx="2"/>
          </p:cNvCxnSpPr>
          <p:nvPr/>
        </p:nvCxnSpPr>
        <p:spPr>
          <a:xfrm flipV="1">
            <a:off x="6464503" y="2113355"/>
            <a:ext cx="2624694" cy="2813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447" y="669166"/>
            <a:ext cx="60960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kumimoji="1" lang="en-US" altLang="zh-CN" dirty="0"/>
              <a:t>Step4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D(3.236+4.472)</a:t>
            </a:r>
            <a:r>
              <a:rPr lang="en-US" altLang="zh-CN" dirty="0"/>
              <a:t>,E(6.359+1.414),</a:t>
            </a:r>
            <a:r>
              <a:rPr lang="en-US" altLang="zh-CN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D(9.162+4.472)</a:t>
            </a:r>
            <a:r>
              <a:rPr lang="en-US" altLang="zh-CN" dirty="0"/>
              <a:t>,H(7.414+2)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{A(7.071),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B(2.236+5),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F(6+1.414)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C(2.236+5.383)}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320972" y="788778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250014" y="739659"/>
            <a:ext cx="524055" cy="548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97022" y="3703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648771" y="1926482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328318" y="1911106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1170581" y="1906550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1" name="直线连接符 10"/>
          <p:cNvCxnSpPr>
            <a:stCxn id="9" idx="3"/>
            <a:endCxn id="13" idx="7"/>
          </p:cNvCxnSpPr>
          <p:nvPr/>
        </p:nvCxnSpPr>
        <p:spPr>
          <a:xfrm flipH="1">
            <a:off x="7974945" y="1207932"/>
            <a:ext cx="1351815" cy="78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9" idx="4"/>
          </p:cNvCxnSpPr>
          <p:nvPr/>
        </p:nvCxnSpPr>
        <p:spPr>
          <a:xfrm>
            <a:off x="9512042" y="1288275"/>
            <a:ext cx="7345" cy="622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9" idx="5"/>
            <a:endCxn id="19" idx="1"/>
          </p:cNvCxnSpPr>
          <p:nvPr/>
        </p:nvCxnSpPr>
        <p:spPr>
          <a:xfrm>
            <a:off x="9697323" y="1207932"/>
            <a:ext cx="1529221" cy="760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767368" y="2883721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6" name="直线连接符 15"/>
          <p:cNvCxnSpPr>
            <a:stCxn id="13" idx="3"/>
          </p:cNvCxnSpPr>
          <p:nvPr/>
        </p:nvCxnSpPr>
        <p:spPr>
          <a:xfrm flipH="1">
            <a:off x="7093542" y="2287605"/>
            <a:ext cx="611192" cy="65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0648922" y="2856927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758945" y="2825970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0" idx="3"/>
            <a:endCxn id="26" idx="0"/>
          </p:cNvCxnSpPr>
          <p:nvPr/>
        </p:nvCxnSpPr>
        <p:spPr>
          <a:xfrm flipH="1">
            <a:off x="10836828" y="2267673"/>
            <a:ext cx="389716" cy="52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11539345" y="2316612"/>
            <a:ext cx="410669" cy="509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9" idx="5"/>
            <a:endCxn id="26" idx="1"/>
          </p:cNvCxnSpPr>
          <p:nvPr/>
        </p:nvCxnSpPr>
        <p:spPr>
          <a:xfrm>
            <a:off x="9654492" y="2272229"/>
            <a:ext cx="997054" cy="602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形状 24"/>
          <p:cNvSpPr/>
          <p:nvPr/>
        </p:nvSpPr>
        <p:spPr>
          <a:xfrm>
            <a:off x="10890915" y="2333767"/>
            <a:ext cx="272976" cy="368490"/>
          </a:xfrm>
          <a:custGeom>
            <a:avLst/>
            <a:gdLst>
              <a:gd name="connsiteX0" fmla="*/ 0 w 272976"/>
              <a:gd name="connsiteY0" fmla="*/ 150126 h 368490"/>
              <a:gd name="connsiteX1" fmla="*/ 54591 w 272976"/>
              <a:gd name="connsiteY1" fmla="*/ 163773 h 368490"/>
              <a:gd name="connsiteX2" fmla="*/ 218364 w 272976"/>
              <a:gd name="connsiteY2" fmla="*/ 191069 h 368490"/>
              <a:gd name="connsiteX3" fmla="*/ 259307 w 272976"/>
              <a:gd name="connsiteY3" fmla="*/ 232012 h 368490"/>
              <a:gd name="connsiteX4" fmla="*/ 259307 w 272976"/>
              <a:gd name="connsiteY4" fmla="*/ 327546 h 368490"/>
              <a:gd name="connsiteX5" fmla="*/ 232011 w 272976"/>
              <a:gd name="connsiteY5" fmla="*/ 368490 h 368490"/>
              <a:gd name="connsiteX6" fmla="*/ 204716 w 272976"/>
              <a:gd name="connsiteY6" fmla="*/ 327546 h 368490"/>
              <a:gd name="connsiteX7" fmla="*/ 163773 w 272976"/>
              <a:gd name="connsiteY7" fmla="*/ 191069 h 368490"/>
              <a:gd name="connsiteX8" fmla="*/ 136477 w 272976"/>
              <a:gd name="connsiteY8" fmla="*/ 54591 h 368490"/>
              <a:gd name="connsiteX9" fmla="*/ 81886 w 272976"/>
              <a:gd name="connsiteY9" fmla="*/ 0 h 36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976" h="368490">
                <a:moveTo>
                  <a:pt x="0" y="150126"/>
                </a:moveTo>
                <a:cubicBezTo>
                  <a:pt x="18197" y="154675"/>
                  <a:pt x="36052" y="160921"/>
                  <a:pt x="54591" y="163773"/>
                </a:cubicBezTo>
                <a:cubicBezTo>
                  <a:pt x="224363" y="189891"/>
                  <a:pt x="126939" y="160594"/>
                  <a:pt x="218364" y="191069"/>
                </a:cubicBezTo>
                <a:cubicBezTo>
                  <a:pt x="232012" y="204717"/>
                  <a:pt x="248601" y="215953"/>
                  <a:pt x="259307" y="232012"/>
                </a:cubicBezTo>
                <a:cubicBezTo>
                  <a:pt x="280834" y="264302"/>
                  <a:pt x="273906" y="293483"/>
                  <a:pt x="259307" y="327546"/>
                </a:cubicBezTo>
                <a:cubicBezTo>
                  <a:pt x="252846" y="342623"/>
                  <a:pt x="241110" y="354842"/>
                  <a:pt x="232011" y="368490"/>
                </a:cubicBezTo>
                <a:cubicBezTo>
                  <a:pt x="222913" y="354842"/>
                  <a:pt x="211378" y="342535"/>
                  <a:pt x="204716" y="327546"/>
                </a:cubicBezTo>
                <a:cubicBezTo>
                  <a:pt x="192052" y="299052"/>
                  <a:pt x="170992" y="227165"/>
                  <a:pt x="163773" y="191069"/>
                </a:cubicBezTo>
                <a:cubicBezTo>
                  <a:pt x="162687" y="185640"/>
                  <a:pt x="146231" y="71661"/>
                  <a:pt x="136477" y="54591"/>
                </a:cubicBezTo>
                <a:lnTo>
                  <a:pt x="81886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574800" y="2794160"/>
            <a:ext cx="524055" cy="54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6150" y="2616642"/>
            <a:ext cx="6096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kumimoji="1" lang="en-US" altLang="zh-CN" dirty="0"/>
              <a:t>Step5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E(6.359+1.414)</a:t>
            </a:r>
            <a:r>
              <a:rPr lang="en-US" altLang="zh-CN" dirty="0"/>
              <a:t>,H(7.414+2)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{A(7.071),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B(2.236+5),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F(6+1.414)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C(2.236+5.383),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D(3.236+4.472)}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4" idx="3"/>
            <a:endCxn id="26" idx="2"/>
          </p:cNvCxnSpPr>
          <p:nvPr/>
        </p:nvCxnSpPr>
        <p:spPr>
          <a:xfrm>
            <a:off x="6505447" y="1407830"/>
            <a:ext cx="4069353" cy="1660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700886" y="2825970"/>
            <a:ext cx="524055" cy="54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09447" y="4425618"/>
            <a:ext cx="609600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kumimoji="1" lang="en-US" altLang="zh-CN" dirty="0"/>
              <a:t>Step6</a:t>
            </a:r>
          </a:p>
          <a:p>
            <a:r>
              <a:rPr lang="en-US" altLang="zh-CN" dirty="0"/>
              <a:t>Priority Queue: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G(7.773)</a:t>
            </a:r>
            <a:r>
              <a:rPr lang="en-US" altLang="zh-CN" dirty="0"/>
              <a:t>,H(7.414+2)</a:t>
            </a:r>
          </a:p>
          <a:p>
            <a:r>
              <a:rPr lang="en-US" altLang="zh-CN" dirty="0"/>
              <a:t>Explored Set:</a:t>
            </a:r>
            <a:r>
              <a:rPr lang="zh-CN" altLang="zh-CN" dirty="0"/>
              <a:t> </a:t>
            </a:r>
            <a:r>
              <a:rPr lang="en-US" altLang="zh-CN" dirty="0"/>
              <a:t>{A(7.071),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B(2.236+5),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F(6+1.414)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C(2.236+5.383),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D(3.236+4.472),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E(6.359+1.414)}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35" idx="5"/>
          </p:cNvCxnSpPr>
          <p:nvPr/>
        </p:nvCxnSpPr>
        <p:spPr>
          <a:xfrm>
            <a:off x="7148195" y="3294243"/>
            <a:ext cx="712917" cy="66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783326" y="3932019"/>
            <a:ext cx="382137" cy="423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7702811" y="3878442"/>
            <a:ext cx="524055" cy="54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>
            <a:stCxn id="36" idx="3"/>
            <a:endCxn id="40" idx="3"/>
          </p:cNvCxnSpPr>
          <p:nvPr/>
        </p:nvCxnSpPr>
        <p:spPr>
          <a:xfrm flipV="1">
            <a:off x="6505447" y="4346715"/>
            <a:ext cx="1274110" cy="679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226866" y="395785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32" idx="3"/>
            <a:endCxn id="35" idx="2"/>
          </p:cNvCxnSpPr>
          <p:nvPr/>
        </p:nvCxnSpPr>
        <p:spPr>
          <a:xfrm flipV="1">
            <a:off x="6522150" y="3100278"/>
            <a:ext cx="178736" cy="116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6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连接符 11"/>
          <p:cNvCxnSpPr>
            <a:stCxn id="4" idx="2"/>
            <a:endCxn id="5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4" idx="2"/>
            <a:endCxn id="6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5" idx="3"/>
            <a:endCxn id="7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5" idx="5"/>
            <a:endCxn id="8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6" idx="3"/>
            <a:endCxn id="9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6" idx="5"/>
            <a:endCxn id="10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7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7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7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91821" y="614149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Question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0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6" idx="2"/>
            <a:endCxn id="7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2"/>
            <a:endCxn id="8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3"/>
            <a:endCxn id="9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7" idx="5"/>
            <a:endCxn id="10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8" idx="3"/>
            <a:endCxn id="11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8" idx="5"/>
            <a:endCxn id="12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9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9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9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466529" y="1992573"/>
            <a:ext cx="1313165" cy="409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>
            <a:off x="2349606" y="3220452"/>
            <a:ext cx="376992" cy="303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H="1">
            <a:off x="1600901" y="4492902"/>
            <a:ext cx="278778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2348262" y="4436251"/>
            <a:ext cx="251114" cy="488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>
            <a:off x="2087477" y="4492902"/>
            <a:ext cx="13916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1725011" y="4492902"/>
            <a:ext cx="272799" cy="4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388691" y="4395067"/>
            <a:ext cx="266299" cy="529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 flipV="1">
            <a:off x="2215849" y="4463998"/>
            <a:ext cx="13729" cy="46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/>
        </p:nvSpPr>
        <p:spPr>
          <a:xfrm>
            <a:off x="4735776" y="1282890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61311" y="2456597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78217" y="2402006"/>
            <a:ext cx="805218" cy="7369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框架 6"/>
          <p:cNvSpPr/>
          <p:nvPr/>
        </p:nvSpPr>
        <p:spPr>
          <a:xfrm>
            <a:off x="184472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771330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5802572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7519915" y="3577989"/>
            <a:ext cx="627797" cy="573206"/>
          </a:xfrm>
          <a:prstGeom prst="frame">
            <a:avLst>
              <a:gd name="adj1" fmla="val 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/>
          <p:cNvCxnSpPr>
            <a:stCxn id="8" idx="2"/>
            <a:endCxn id="9" idx="0"/>
          </p:cNvCxnSpPr>
          <p:nvPr/>
        </p:nvCxnSpPr>
        <p:spPr>
          <a:xfrm flipH="1">
            <a:off x="3063920" y="1856096"/>
            <a:ext cx="1985755" cy="60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8" idx="2"/>
            <a:endCxn id="10" idx="0"/>
          </p:cNvCxnSpPr>
          <p:nvPr/>
        </p:nvCxnSpPr>
        <p:spPr>
          <a:xfrm>
            <a:off x="5049675" y="1856096"/>
            <a:ext cx="1931151" cy="545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9" idx="3"/>
            <a:endCxn id="11" idx="0"/>
          </p:cNvCxnSpPr>
          <p:nvPr/>
        </p:nvCxnSpPr>
        <p:spPr>
          <a:xfrm flipH="1">
            <a:off x="2158621" y="3085648"/>
            <a:ext cx="62061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9" idx="5"/>
            <a:endCxn id="12" idx="0"/>
          </p:cNvCxnSpPr>
          <p:nvPr/>
        </p:nvCxnSpPr>
        <p:spPr>
          <a:xfrm>
            <a:off x="3348608" y="3085648"/>
            <a:ext cx="736621" cy="492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0" idx="3"/>
            <a:endCxn id="13" idx="0"/>
          </p:cNvCxnSpPr>
          <p:nvPr/>
        </p:nvCxnSpPr>
        <p:spPr>
          <a:xfrm flipH="1">
            <a:off x="6116471" y="3031057"/>
            <a:ext cx="579667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10" idx="5"/>
            <a:endCxn id="14" idx="0"/>
          </p:cNvCxnSpPr>
          <p:nvPr/>
        </p:nvCxnSpPr>
        <p:spPr>
          <a:xfrm>
            <a:off x="7265514" y="3031057"/>
            <a:ext cx="568300" cy="546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1" idx="2"/>
          </p:cNvCxnSpPr>
          <p:nvPr/>
        </p:nvCxnSpPr>
        <p:spPr>
          <a:xfrm flipH="1">
            <a:off x="1624084" y="415119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11" idx="2"/>
          </p:cNvCxnSpPr>
          <p:nvPr/>
        </p:nvCxnSpPr>
        <p:spPr>
          <a:xfrm flipH="1">
            <a:off x="2158620" y="415119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1" idx="2"/>
          </p:cNvCxnSpPr>
          <p:nvPr/>
        </p:nvCxnSpPr>
        <p:spPr>
          <a:xfrm>
            <a:off x="2158621" y="415119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3564346" y="4167115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098882" y="4167115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098883" y="4167115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558422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H="1">
            <a:off x="611875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611875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7317490" y="4153467"/>
            <a:ext cx="534537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H="1">
            <a:off x="7852026" y="4153467"/>
            <a:ext cx="1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7852027" y="4153467"/>
            <a:ext cx="417572" cy="830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55" y="9416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6193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265514" y="21563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87860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C1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93533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C2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734940" y="3237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C3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715415" y="323628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C4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392070" y="50633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258" y="50655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406558" y="50678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309588" y="50701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85072" y="50724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351372" y="5074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349937" y="50769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11772" y="50792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37129" y="50814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7328" y="5083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638220" y="5086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063578" y="50883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28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195297" y="9416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646752" y="233713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(-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,+</a:t>
            </a:r>
            <a:r>
              <a:rPr kumimoji="1" lang="zh-CN" altLang="en-US" strike="sngStrike" dirty="0"/>
              <a:t>∞</a:t>
            </a:r>
            <a:r>
              <a:rPr kumimoji="1" lang="en-US" altLang="zh-CN" strike="sngStrike" dirty="0"/>
              <a:t>)</a:t>
            </a:r>
            <a:endParaRPr kumimoji="1" lang="zh-CN" altLang="en-US" strike="sngStrike" dirty="0"/>
          </a:p>
        </p:txBody>
      </p:sp>
      <p:sp>
        <p:nvSpPr>
          <p:cNvPr id="50" name="文本框 49"/>
          <p:cNvSpPr txBox="1"/>
          <p:nvPr/>
        </p:nvSpPr>
        <p:spPr>
          <a:xfrm>
            <a:off x="789768" y="34209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(21,+</a:t>
            </a:r>
            <a:r>
              <a:rPr kumimoji="1" lang="zh-CN" altLang="en-US" dirty="0"/>
              <a:t>∞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5380" y="26276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V="1">
            <a:off x="2472519" y="3193576"/>
            <a:ext cx="306713" cy="22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260346" y="323628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(-</a:t>
            </a:r>
            <a:r>
              <a:rPr kumimoji="1" lang="zh-CN" altLang="en-US" dirty="0"/>
              <a:t>∞</a:t>
            </a:r>
            <a:r>
              <a:rPr kumimoji="1" lang="en-US" altLang="zh-CN" dirty="0"/>
              <a:t>,21)</a:t>
            </a:r>
            <a:endParaRPr kumimoji="1" lang="zh-CN" altLang="en-US" dirty="0"/>
          </a:p>
        </p:txBody>
      </p:sp>
      <p:cxnSp>
        <p:nvCxnSpPr>
          <p:cNvPr id="59" name="直线箭头连接符 58"/>
          <p:cNvCxnSpPr/>
          <p:nvPr/>
        </p:nvCxnSpPr>
        <p:spPr>
          <a:xfrm>
            <a:off x="3466529" y="3236282"/>
            <a:ext cx="30480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1015</Words>
  <Application>Microsoft Office PowerPoint</Application>
  <PresentationFormat>宽屏</PresentationFormat>
  <Paragraphs>357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DengXian Light</vt:lpstr>
      <vt:lpstr>Arial</vt:lpstr>
      <vt:lpstr>Office 主题</vt:lpstr>
      <vt:lpstr>2018~2019 AI Quiz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Quiz</dc:title>
  <dc:creator>yezi</dc:creator>
  <cp:lastModifiedBy>张舒怡</cp:lastModifiedBy>
  <cp:revision>57</cp:revision>
  <dcterms:created xsi:type="dcterms:W3CDTF">2018-11-12T06:39:23Z</dcterms:created>
  <dcterms:modified xsi:type="dcterms:W3CDTF">2018-12-25T03:07:39Z</dcterms:modified>
</cp:coreProperties>
</file>