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947C-9BF0-4CF1-A9AC-BA91F1A10A3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722F1-784B-4762-B534-D88A5E6A1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1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22F1-784B-4762-B534-D88A5E6A1D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9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22F1-784B-4762-B534-D88A5E6A1D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22F1-784B-4762-B534-D88A5E6A1D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2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52E1-81B9-42FB-9A99-312CFFC8B39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1252-DE71-42EF-8840-71B1D53B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File:Network_flow_residual_SVG.sv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陈劭源</a:t>
            </a:r>
            <a:endParaRPr lang="en-US" altLang="zh-CN" dirty="0" smtClean="0"/>
          </a:p>
          <a:p>
            <a:r>
              <a:rPr lang="zh-CN" altLang="en-US" dirty="0"/>
              <a:t>匡亚明</a:t>
            </a:r>
            <a:r>
              <a:rPr lang="zh-CN" altLang="en-US" dirty="0" smtClean="0"/>
              <a:t>学院 </a:t>
            </a:r>
            <a:r>
              <a:rPr lang="en-US" altLang="zh-CN" dirty="0" smtClean="0"/>
              <a:t>161240004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MFMC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b="1" u="sng" dirty="0" smtClean="0"/>
                  <a:t>割</a:t>
                </a:r>
                <a:r>
                  <a:rPr lang="zh-CN" altLang="en-US" dirty="0" smtClean="0"/>
                  <a:t>：网络流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的点集的一个划分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，则称该划分是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的一个割。</a:t>
                </a:r>
                <a:endParaRPr lang="en-US" altLang="zh-CN" dirty="0" smtClean="0"/>
              </a:p>
              <a:p>
                <a:r>
                  <a:rPr lang="zh-CN" altLang="en-US" b="1" u="sng" dirty="0" smtClean="0"/>
                  <a:t>割的容量</a:t>
                </a:r>
                <a:r>
                  <a:rPr lang="zh-CN" altLang="en-US" dirty="0" smtClean="0"/>
                  <a:t>：割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的容量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定义为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b="1" dirty="0" smtClean="0"/>
                  <a:t>：</a:t>
                </a:r>
                <a:r>
                  <a:rPr lang="zh-CN" altLang="en-US" b="1" u="sng" dirty="0" smtClean="0"/>
                  <a:t>最大流最小割定理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MFMC</a:t>
                </a:r>
                <a:r>
                  <a:rPr lang="zh-CN" altLang="en-US" dirty="0" smtClean="0"/>
                  <a:t>定理）</a:t>
                </a:r>
                <a:endParaRPr lang="en-US" altLang="zh-CN" dirty="0"/>
              </a:p>
              <a:p>
                <a:r>
                  <a:rPr lang="zh-CN" altLang="en-US" dirty="0" smtClean="0"/>
                  <a:t>下列三个命题等价：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b="0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的最大流；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</a:t>
                </a:r>
                <a:r>
                  <a:rPr lang="zh-CN" altLang="en-US" b="0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的残量网络中没有增广路；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3</a:t>
                </a:r>
                <a:r>
                  <a:rPr lang="zh-CN" altLang="en-US" b="0" dirty="0" smtClean="0"/>
                  <a:t>）存在割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zh-CN" altLang="en-US" dirty="0" smtClean="0"/>
                  <a:t>：网络流的最大流等于最小割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928" t="-336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95001"/>
              </p:ext>
            </p:extLst>
          </p:nvPr>
        </p:nvGraphicFramePr>
        <p:xfrm>
          <a:off x="4113529" y="2920683"/>
          <a:ext cx="2561591" cy="96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180800" imgH="444240" progId="Equation.DSMT4">
                  <p:embed/>
                </p:oleObj>
              </mc:Choice>
              <mc:Fallback>
                <p:oleObj name="Equation" r:id="rId5" imgW="1180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3529" y="2920683"/>
                        <a:ext cx="2561591" cy="96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98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u="sng" dirty="0" smtClean="0"/>
                  <a:t>二分图</a:t>
                </a:r>
                <a:r>
                  <a:rPr lang="zh-CN" altLang="en-US" dirty="0" smtClean="0"/>
                  <a:t>：点集可以划分为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，只在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之间有边，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的内部没有边的图。</a:t>
                </a:r>
                <a:endParaRPr lang="en-US" altLang="zh-CN" dirty="0" smtClean="0"/>
              </a:p>
              <a:p>
                <a:r>
                  <a:rPr lang="zh-CN" altLang="en-US" b="1" u="sng" dirty="0"/>
                  <a:t>二分</a:t>
                </a:r>
                <a:r>
                  <a:rPr lang="zh-CN" altLang="en-US" b="1" u="sng" dirty="0" smtClean="0"/>
                  <a:t>图的匹配</a:t>
                </a:r>
                <a:r>
                  <a:rPr lang="zh-CN" altLang="en-US" dirty="0" smtClean="0"/>
                  <a:t>：是二分图边集的一个子集，其中任意两条边都不相邻。</a:t>
                </a:r>
                <a:endParaRPr lang="en-US" altLang="zh-CN" dirty="0" smtClean="0"/>
              </a:p>
              <a:p>
                <a:r>
                  <a:rPr lang="zh-CN" altLang="en-US" b="1" u="sng" dirty="0"/>
                  <a:t>二分</a:t>
                </a:r>
                <a:r>
                  <a:rPr lang="zh-CN" altLang="en-US" b="1" u="sng" dirty="0" smtClean="0"/>
                  <a:t>图的覆盖</a:t>
                </a:r>
                <a:r>
                  <a:rPr lang="zh-CN" altLang="en-US" dirty="0" smtClean="0"/>
                  <a:t>：是二分图点集的一个子集，二分图的任意一条边都和该子集中的某个点相接。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b="1" dirty="0" smtClean="0"/>
                  <a:t>：</a:t>
                </a:r>
                <a:r>
                  <a:rPr lang="zh-CN" altLang="en-US" dirty="0" smtClean="0"/>
                  <a:t>（</a:t>
                </a:r>
                <a:r>
                  <a:rPr lang="en-GB" altLang="zh-CN" dirty="0" err="1" smtClean="0"/>
                  <a:t>König</a:t>
                </a:r>
                <a:r>
                  <a:rPr lang="en-US" altLang="zh-CN" dirty="0" smtClean="0"/>
                  <a:t>, 1931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二分</a:t>
                </a:r>
                <a:r>
                  <a:rPr lang="zh-CN" altLang="en-US" dirty="0" smtClean="0"/>
                  <a:t>图的最大匹配的大小等于最小覆盖的大小。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u="sng" dirty="0" smtClean="0"/>
                  <a:t>偏序集</a:t>
                </a:r>
                <a:r>
                  <a:rPr lang="zh-CN" altLang="en-US" dirty="0" smtClean="0"/>
                  <a:t>是一个集合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和定义在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上的一个二元关系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dirty="0" smtClean="0"/>
                  <a:t>，满足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自反</a:t>
                </a:r>
                <a:r>
                  <a:rPr lang="zh-CN" altLang="en-US" dirty="0"/>
                  <a:t>性</a:t>
                </a:r>
                <a:r>
                  <a:rPr lang="zh-CN" altLang="en-US" dirty="0" smtClean="0"/>
                  <a:t>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反对称性：对于任意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传递性：对于任意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1" u="sng" dirty="0" smtClean="0"/>
                  <a:t>链</a:t>
                </a:r>
                <a:r>
                  <a:rPr lang="zh-CN" altLang="en-US" dirty="0" smtClean="0"/>
                  <a:t>是偏序集的一个子集，其中的元素两两可比。</a:t>
                </a:r>
                <a:endParaRPr lang="en-US" altLang="zh-CN" dirty="0" smtClean="0"/>
              </a:p>
              <a:p>
                <a:r>
                  <a:rPr lang="zh-CN" altLang="en-US" b="1" u="sng" dirty="0"/>
                  <a:t>反</a:t>
                </a:r>
                <a:r>
                  <a:rPr lang="zh-CN" altLang="en-US" b="1" u="sng" dirty="0" smtClean="0"/>
                  <a:t>链</a:t>
                </a:r>
                <a:r>
                  <a:rPr lang="zh-CN" altLang="en-US" dirty="0" smtClean="0"/>
                  <a:t>是偏序集的一个子集，其中的元素两两不可比。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将偏序集中的元素划分成若干条不相交的链，称为偏序集的一个</a:t>
                </a:r>
                <a:r>
                  <a:rPr lang="zh-CN" altLang="en-US" b="1" u="sng" dirty="0" smtClean="0"/>
                  <a:t>链覆盖</a:t>
                </a:r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Dilworth</a:t>
            </a:r>
            <a:r>
              <a:rPr lang="zh-CN" altLang="en-US" dirty="0" smtClean="0"/>
              <a:t>定理，问题的转换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dirty="0" smtClean="0"/>
                  <a:t>：（</a:t>
                </a:r>
                <a:r>
                  <a:rPr lang="en-US" altLang="zh-CN" dirty="0" smtClean="0"/>
                  <a:t>Dilworth, 1950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）一个偏序集中的最长反链的长度等于最小链覆盖的大小；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）一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偏序集中的最长链的长度等于最小反链覆盖的大小。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最小链覆盖问题与二分图匹配问题的转换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对于偏序集中的每个元素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，建立二分图中的两个节点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对于每一个偏序关系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，建立二分图中的边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若偏序集的大小为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，二分图的最大匹配为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，则偏序集的最小链覆盖的大小为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回到之前的那几个问题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u="sng" dirty="0" smtClean="0"/>
                  <a:t>网络流</a:t>
                </a:r>
                <a:r>
                  <a:rPr lang="zh-CN" altLang="en-US" dirty="0" smtClean="0"/>
                  <a:t>是一个有向图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，其中的每条边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都被赋予一个权值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称为该条边的容量。另外，规定网络流中有两个特殊的节点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，分别称该网络流的源和汇。</a:t>
                </a:r>
                <a:endParaRPr lang="en-US" altLang="zh-CN" dirty="0" smtClean="0"/>
              </a:p>
              <a:p>
                <a:r>
                  <a:rPr lang="zh-CN" altLang="en-US" b="1" u="sng" dirty="0" smtClean="0"/>
                  <a:t>（可行）流</a:t>
                </a:r>
                <a:r>
                  <a:rPr lang="zh-CN" altLang="en-US" dirty="0" smtClean="0"/>
                  <a:t>是一个从边集到实数集的映射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，满足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）容量限制：对于任意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）流量守恒：对于任意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，都有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b="1" u="sng" dirty="0" smtClean="0"/>
                  <a:t>流的流量</a:t>
                </a:r>
                <a:r>
                  <a:rPr lang="zh-CN" altLang="en-US" dirty="0" smtClean="0"/>
                  <a:t>被定义为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𝑡𝑢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6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05622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95029"/>
              </p:ext>
            </p:extLst>
          </p:nvPr>
        </p:nvGraphicFramePr>
        <p:xfrm>
          <a:off x="4651742" y="4375702"/>
          <a:ext cx="2589495" cy="78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130040" imgH="342720" progId="Equation.DSMT4">
                  <p:embed/>
                </p:oleObj>
              </mc:Choice>
              <mc:Fallback>
                <p:oleObj name="Equation" r:id="rId6" imgW="1130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742" y="4375702"/>
                        <a:ext cx="2589495" cy="785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0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50" y="2165684"/>
            <a:ext cx="9475251" cy="2614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9196" y="4966635"/>
            <a:ext cx="81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一个网络流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）该网络流上的一个合法的流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8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b="1" u="sng" dirty="0" smtClean="0"/>
                  <a:t>最大流问题</a:t>
                </a:r>
                <a:r>
                  <a:rPr lang="zh-CN" altLang="en-US" dirty="0" smtClean="0"/>
                  <a:t>是网络流中最基本的一个问题。最大流问题是要找到给定网络流中，流量最大的一个流。</a:t>
                </a:r>
                <a:endParaRPr lang="en-US" altLang="zh-CN" dirty="0" smtClean="0"/>
              </a:p>
              <a:p>
                <a:r>
                  <a:rPr lang="zh-CN" altLang="en-US" b="1" u="sng" dirty="0"/>
                  <a:t>残量</a:t>
                </a:r>
                <a:r>
                  <a:rPr lang="zh-CN" altLang="en-US" b="1" u="sng" dirty="0" smtClean="0"/>
                  <a:t>网络</a:t>
                </a:r>
                <a:r>
                  <a:rPr lang="zh-CN" altLang="en-US" dirty="0" smtClean="0"/>
                  <a:t>：对于一个已知的可行流，将网络流的每一条边，替换成一条正向边和一条反向边，权值为对应方向最多可增加的流量（分别为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），其中反向</a:t>
                </a:r>
                <a:r>
                  <a:rPr lang="zh-CN" altLang="en-US" dirty="0"/>
                  <a:t>边</a:t>
                </a:r>
                <a:r>
                  <a:rPr lang="zh-CN" altLang="en-US" dirty="0" smtClean="0"/>
                  <a:t>用于抵消已有的正向流量。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d/df/Network_Flow_SVG.svg/332px-Network_Flow_SV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2" y="3799020"/>
            <a:ext cx="4671459" cy="23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e/Network_flow_residual_SVG.svg/332px-Network_flow_residual_SVG.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54" y="3900156"/>
            <a:ext cx="4404403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/>
              <a:t>增广</a:t>
            </a:r>
            <a:r>
              <a:rPr lang="zh-CN" altLang="en-US" b="1" u="sng" dirty="0" smtClean="0"/>
              <a:t>路</a:t>
            </a:r>
            <a:r>
              <a:rPr lang="zh-CN" altLang="en-US" dirty="0" smtClean="0"/>
              <a:t>是残量网络中的一条路，其中每条边的权值都大于零。</a:t>
            </a:r>
            <a:endParaRPr lang="en-US" altLang="zh-CN" dirty="0" smtClean="0"/>
          </a:p>
          <a:p>
            <a:r>
              <a:rPr lang="zh-CN" altLang="en-US" dirty="0" smtClean="0"/>
              <a:t>解决最大流问题的</a:t>
            </a:r>
            <a:r>
              <a:rPr lang="en-US" altLang="zh-CN" dirty="0" smtClean="0"/>
              <a:t>Ford-Fulkerson</a:t>
            </a:r>
            <a:r>
              <a:rPr lang="zh-CN" altLang="en-US" dirty="0" smtClean="0"/>
              <a:t>方法：反复寻找增广路，取增广路中权值最小的边作为增加的流量，将其叠加到现有的流中，直到无法找到增广路，则现有流一定是最大流。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不是多项式时间复杂度，如果容量存在无理数，甚至可能不能终止。</a:t>
            </a:r>
            <a:endParaRPr lang="en-US" altLang="zh-CN" dirty="0" smtClean="0"/>
          </a:p>
          <a:p>
            <a:r>
              <a:rPr lang="en-US" altLang="zh-CN" dirty="0" smtClean="0"/>
              <a:t>Edmonds-Karp</a:t>
            </a:r>
            <a:r>
              <a:rPr lang="zh-CN" altLang="en-US" dirty="0" smtClean="0"/>
              <a:t>算法：在</a:t>
            </a:r>
            <a:r>
              <a:rPr lang="en-US" altLang="zh-CN" dirty="0" smtClean="0"/>
              <a:t>Ford-Fulkerson</a:t>
            </a:r>
            <a:r>
              <a:rPr lang="zh-CN" altLang="en-US" dirty="0" smtClean="0"/>
              <a:t>方法的基础上，每次寻找边数最少的增广路进行增广。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smtClean="0"/>
              <a:t>多项式时间算法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23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一些可以用网络流解决的问题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（切断补给）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国有若干座城市，城市与城市之间以道路相连。其中一座城市有驻军，另一座城市为驻军提供补给。补给只能通过陆路的方式提供。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国与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国发生了战争。</a:t>
            </a:r>
            <a:r>
              <a:rPr lang="en-US" altLang="zh-CN" dirty="0" smtClean="0"/>
              <a:t>B</a:t>
            </a:r>
            <a:r>
              <a:rPr lang="zh-CN" altLang="en-US" dirty="0" smtClean="0"/>
              <a:t>国想通过炸毁</a:t>
            </a:r>
            <a:r>
              <a:rPr lang="en-US" altLang="zh-CN" dirty="0" smtClean="0"/>
              <a:t>A</a:t>
            </a:r>
            <a:r>
              <a:rPr lang="zh-CN" altLang="en-US" dirty="0" smtClean="0"/>
              <a:t>国的某些道路，切断军队的补给。炸毁每条道路需要花费一定代价。已知炸毁每一条道路花费的代价，问如何以最小的代价切断</a:t>
            </a:r>
            <a:r>
              <a:rPr lang="en-US" altLang="zh-CN" dirty="0" smtClean="0"/>
              <a:t>A</a:t>
            </a:r>
            <a:r>
              <a:rPr lang="zh-CN" altLang="en-US" dirty="0" smtClean="0"/>
              <a:t>国军队的补给？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一些可以用网络流解决的问题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（打气球）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维网格中分布着一些气球。可以沿着网格中的任意一列或任意一行打一枪，这一列或这一行中的所有气球都会被打爆。求至少要打多少枪，才能把所有气球打爆？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9" y="3731042"/>
            <a:ext cx="3878923" cy="2580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1" y="3901381"/>
            <a:ext cx="914400" cy="1014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10" y="3901380"/>
            <a:ext cx="914400" cy="1014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18" y="5021471"/>
            <a:ext cx="914400" cy="1014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1" y="5021470"/>
            <a:ext cx="914400" cy="10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一些可以用网络流解决的问题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（选数游戏）</a:t>
            </a:r>
            <a:endParaRPr lang="en-US" altLang="zh-CN" dirty="0" smtClean="0"/>
          </a:p>
          <a:p>
            <a:r>
              <a:rPr lang="zh-CN" altLang="en-US" dirty="0" smtClean="0"/>
              <a:t>有若干个正整数。现在想要选出其中若干个数字，使得选出的数字中，两两不能整除。问最多能够选出多少数字？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1,2,3,5,6,9</a:t>
            </a:r>
            <a:r>
              <a:rPr lang="zh-CN" altLang="en-US" dirty="0" smtClean="0"/>
              <a:t>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个数字中，最多只能选出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个。一种选法是</a:t>
            </a:r>
            <a:r>
              <a:rPr lang="en-US" altLang="zh-CN" dirty="0" smtClean="0"/>
              <a:t>2,3,5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9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一些可以用网络流解决的问题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（旅行问题）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幅中国地图，城市与城市之间以道路相连。经过每一条道路需要花费一定代价。某人想从广州出发，经过某些城市到达上海，然后再经过某些城市，最终到达北京。在整个过程中，他不想重复经过某一个城市；在满足这一条件的前提下，他还要使花费的总代价最小。问他应该如何规划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958</Words>
  <Application>Microsoft Office PowerPoint</Application>
  <PresentationFormat>宽屏</PresentationFormat>
  <Paragraphs>73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Arial</vt:lpstr>
      <vt:lpstr>Calibri</vt:lpstr>
      <vt:lpstr>Calibri Light</vt:lpstr>
      <vt:lpstr>Cambria Math</vt:lpstr>
      <vt:lpstr>Office 主题</vt:lpstr>
      <vt:lpstr>Equation</vt:lpstr>
      <vt:lpstr>网络流及其应用</vt:lpstr>
      <vt:lpstr>网络流</vt:lpstr>
      <vt:lpstr>网络流</vt:lpstr>
      <vt:lpstr>最大流问题</vt:lpstr>
      <vt:lpstr>最大流问题</vt:lpstr>
      <vt:lpstr>一些可以用网络流解决的问题</vt:lpstr>
      <vt:lpstr>一些可以用网络流解决的问题</vt:lpstr>
      <vt:lpstr>一些可以用网络流解决的问题</vt:lpstr>
      <vt:lpstr>一些可以用网络流解决的问题</vt:lpstr>
      <vt:lpstr>MFMC定理</vt:lpstr>
      <vt:lpstr>二分图</vt:lpstr>
      <vt:lpstr>偏序集</vt:lpstr>
      <vt:lpstr>Dilworth定理，问题的转换</vt:lpstr>
      <vt:lpstr>回到之前的那几个问题…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网络流及其应用</dc:title>
  <dc:creator>Shaoyuan CHEN</dc:creator>
  <cp:lastModifiedBy>Shaoyuan CHEN</cp:lastModifiedBy>
  <cp:revision>22</cp:revision>
  <dcterms:created xsi:type="dcterms:W3CDTF">2017-12-05T01:41:34Z</dcterms:created>
  <dcterms:modified xsi:type="dcterms:W3CDTF">2017-12-06T12:23:16Z</dcterms:modified>
</cp:coreProperties>
</file>