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89" r:id="rId4"/>
    <p:sldId id="290" r:id="rId5"/>
    <p:sldId id="291" r:id="rId6"/>
    <p:sldId id="295" r:id="rId7"/>
    <p:sldId id="296" r:id="rId8"/>
    <p:sldId id="297" r:id="rId9"/>
    <p:sldId id="294" r:id="rId10"/>
    <p:sldId id="299" r:id="rId11"/>
    <p:sldId id="300" r:id="rId12"/>
    <p:sldId id="301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sy" initials="cs" lastIdx="1" clrIdx="0">
    <p:extLst>
      <p:ext uri="{19B8F6BF-5375-455C-9EA6-DF929625EA0E}">
        <p15:presenceInfo xmlns:p15="http://schemas.microsoft.com/office/powerpoint/2012/main" userId="2b8d8a2208f571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7BEF-86FA-8B40-8DA8-E5A187709DDB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D116-7FDF-A442-913C-9995DA37D5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49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D116-7FDF-A442-913C-9995DA37D5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29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3991A-F9EC-A24A-9F8E-8717C3A70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1F7CE2-F077-6844-AEE7-A618BE5E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91F0B-D2EF-3945-A54A-74094031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E609-F76D-4734-822C-1AFA3D5D8FCC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3E995-B66C-5541-847F-61D2B5EF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4DFBF-7B8E-C14D-AAB9-665A4772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8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32399-D985-274F-9B1D-B04D9AF3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9BDDD-E6CE-9B40-AE3B-C110DFCF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BEFB4-9D3C-A54A-8874-5701D5A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6A95-B269-4A59-871A-0FE92B828C2E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6AD4E-F0F4-AC45-844E-5B05E454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D1828-D882-4244-8C00-C786621A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52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8FF323-81C8-4142-91A8-C13A4A500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F7871-16BF-B445-88BC-AA453622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1E1EC-BF20-5441-AC67-27A65907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198-51C7-4F57-B208-4D4EC0CB7F53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DD2CC-B7DC-404E-A1F3-4546E0D1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7A7DF-C858-C144-9EF6-91EF8677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59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18FD5-69F9-2E4A-ACA2-49BB53EB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854C6-BF58-D54D-A9DA-72A54F6E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B5E1D-90B1-7A41-9892-C51BC299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3BB-035D-498D-9A12-98638B0DE375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95526-AE64-8946-AB87-9B6D1BCE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30E41-AA45-7941-8FFD-221BA4C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76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E912D-0CBE-6748-8B23-376BA3CC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8C80A-E34F-FF47-99BD-435E87F65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65F73-DF93-DC42-8DD2-6A9730D3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308B-2177-4D02-8084-8AC1B5DF6941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A0E4A-14C0-4F40-B7F6-1D6FD920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F74E4-F5EB-A746-B875-C01CEF85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3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CF6FB-BCC5-AE46-AEA5-08F504F2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5DCF7-D51D-E947-98D0-8735C7970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6D281-C8D5-9B41-BDB4-94DF05F44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68E38-82D0-1947-8898-C4ECF62B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D1B2-53BE-4B71-A715-B079BF17F57E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FD1920-D86F-E84B-89EC-010281F4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6A05C-2D89-DE43-9568-AAEC5C65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58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67818-F98C-374A-B80D-FA2B23F0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1C27E-5B47-2F42-8AE7-26D0A0A09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D0BE5-AE72-1D46-86FD-2A741850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22F6D9-2A3B-9E41-9EC9-9B450C489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F96020-5B18-FE46-9F16-F2078D4A3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E7A337-15C9-914A-92C5-3072869D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28E2-9B7B-4394-9805-D2CEB98F3353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8F9256-06FE-A540-8A11-885F798D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B1483-C428-744C-99A8-1A2A8F89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46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6EA7-21B7-0041-A3CE-07310ED9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5C08D3-87F7-334E-B112-C0A1871D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8207-BA73-4074-B28D-1F57BE694463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ABB3A3-CB54-B34B-B523-94AC7AC6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880D96-8E85-F948-B1AA-90C50DE3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2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3F7AA0-9ED5-FB4B-834C-CBDFEC8A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81DA-2409-40F7-99D2-569A7ED7D130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2B9AC5-715F-4C4B-8D34-5D68AB60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BE997B-AF59-8347-849C-ACD4EFD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24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593EF-697E-8144-BDD6-B6697075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5D18C-FD0E-CE40-A7D2-5DAC68FB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E1431-73F7-1642-ADF9-63D6CCCD5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217D4-22BC-9F40-B1DF-51807528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9F10-2961-4BC9-A845-D04A7428C354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1DADFF-2504-C64E-BD0B-7464AEC7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58A73-2A61-964C-B4DB-6AC499CD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7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2C396-F10D-F24B-8AF0-56E47562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172D0B-14A3-154A-966E-E9E1DEC03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54550-854B-D347-8C53-E4BA20AEA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50EC2-8083-6F4F-A5EA-E95CD255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3F0-0DB1-4DF5-9E0D-78A8B29357A4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4190E-ADE3-034F-AEC9-F77FDDDF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9C35B-24E6-ED4A-85FB-88794EC3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5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E44CDD-BD57-604E-A24C-3A76FC9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120B-FCF0-1E49-90EC-B90819B6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E3164-22F1-F446-9C35-6C8097553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DB27-8C87-4331-831B-F0A41281A8F1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9DB23-1C76-A744-82A2-350DDFA49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C200A-2176-E64F-91F4-EB19700DB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5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6976A-9B43-3343-B1BF-2B05E3ABF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091" y="753488"/>
            <a:ext cx="10709817" cy="135155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Program Synthesis Using Conflict-Driven Learning</a:t>
            </a:r>
            <a:endParaRPr kumimoji="1" lang="zh-CN" altLang="en-US" sz="48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BD680B-9A5A-824B-860A-E34CB2E85590}"/>
              </a:ext>
            </a:extLst>
          </p:cNvPr>
          <p:cNvSpPr txBox="1"/>
          <p:nvPr/>
        </p:nvSpPr>
        <p:spPr>
          <a:xfrm>
            <a:off x="3063165" y="4767212"/>
            <a:ext cx="5661624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Jun 16, 2020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E33409-BFD7-294F-91DF-3DB767697306}"/>
              </a:ext>
            </a:extLst>
          </p:cNvPr>
          <p:cNvSpPr txBox="1"/>
          <p:nvPr/>
        </p:nvSpPr>
        <p:spPr>
          <a:xfrm>
            <a:off x="3063165" y="2308684"/>
            <a:ext cx="5661624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In </a:t>
            </a:r>
            <a:r>
              <a:rPr kumimoji="1" lang="en-US" altLang="zh-CN" sz="2400" i="1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PLDI’18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EFFFDC2-00D9-154C-B16E-A6103B0CD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543" y="5660322"/>
            <a:ext cx="1293704" cy="8064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F7EAC03-4FAE-DB46-B8AA-F4037627E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06" y="5685321"/>
            <a:ext cx="2790788" cy="7814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3895D2-03CB-3D4D-9B28-1FE31FD679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7" y="5677787"/>
            <a:ext cx="2520200" cy="8014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EC23B8-5E75-4569-9521-3336B64F548F}"/>
              </a:ext>
            </a:extLst>
          </p:cNvPr>
          <p:cNvSpPr txBox="1"/>
          <p:nvPr/>
        </p:nvSpPr>
        <p:spPr>
          <a:xfrm>
            <a:off x="2288265" y="2887245"/>
            <a:ext cx="7615468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Authors: Yu Feng, Ruben Martins, Osbert </a:t>
            </a:r>
            <a:r>
              <a:rPr kumimoji="1" lang="en-US" altLang="zh-CN" sz="2000" dirty="0" err="1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Bastani</a:t>
            </a: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, Isil </a:t>
            </a:r>
            <a:r>
              <a:rPr kumimoji="1" lang="en-US" altLang="zh-CN" sz="2000" dirty="0" err="1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Dillig</a:t>
            </a:r>
            <a:endParaRPr kumimoji="1" lang="en-US" altLang="zh-CN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06F5AE-F33F-4D43-A31F-A56CE93A8B4F}"/>
              </a:ext>
            </a:extLst>
          </p:cNvPr>
          <p:cNvSpPr txBox="1"/>
          <p:nvPr/>
        </p:nvSpPr>
        <p:spPr>
          <a:xfrm>
            <a:off x="4863869" y="4339466"/>
            <a:ext cx="2060215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Chen </a:t>
            </a:r>
            <a:r>
              <a:rPr kumimoji="1" lang="en-US" altLang="zh-CN" sz="2000" dirty="0" err="1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Shaoyuan</a:t>
            </a:r>
            <a:endParaRPr kumimoji="1" lang="en-US" altLang="zh-CN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0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Learning from Mistakes (Cont’d)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7F14F-6846-4E4E-AD42-5FA070FF2767}"/>
              </a:ext>
            </a:extLst>
          </p:cNvPr>
          <p:cNvSpPr txBox="1"/>
          <p:nvPr/>
        </p:nvSpPr>
        <p:spPr>
          <a:xfrm>
            <a:off x="1343844" y="1478060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B4161CA-7A8C-4CBB-A503-5A9A8AE4EC87}"/>
              </a:ext>
            </a:extLst>
          </p:cNvPr>
          <p:cNvGrpSpPr/>
          <p:nvPr/>
        </p:nvGrpSpPr>
        <p:grpSpPr>
          <a:xfrm>
            <a:off x="6029811" y="1462550"/>
            <a:ext cx="3950444" cy="3559402"/>
            <a:chOff x="6684677" y="2448968"/>
            <a:chExt cx="3950444" cy="3559402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E7BD78E5-12CC-488F-95F2-74B2890A7704}"/>
                </a:ext>
              </a:extLst>
            </p:cNvPr>
            <p:cNvSpPr/>
            <p:nvPr/>
          </p:nvSpPr>
          <p:spPr>
            <a:xfrm>
              <a:off x="8749788" y="2448968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N0</a:t>
              </a:r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0440DB5A-4969-43EE-836C-03AE33A733A2}"/>
                </a:ext>
              </a:extLst>
            </p:cNvPr>
            <p:cNvSpPr/>
            <p:nvPr/>
          </p:nvSpPr>
          <p:spPr>
            <a:xfrm>
              <a:off x="8749788" y="3480114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N1</a:t>
              </a:r>
              <a:endParaRPr lang="zh-CN" altLang="en-US" dirty="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5FB383E-94D5-4236-867B-FFBBDC49221D}"/>
                </a:ext>
              </a:extLst>
            </p:cNvPr>
            <p:cNvSpPr/>
            <p:nvPr/>
          </p:nvSpPr>
          <p:spPr>
            <a:xfrm>
              <a:off x="7967757" y="4396430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0DCAF14B-1CBB-4448-A527-B36756A1E5A8}"/>
                </a:ext>
              </a:extLst>
            </p:cNvPr>
            <p:cNvSpPr/>
            <p:nvPr/>
          </p:nvSpPr>
          <p:spPr>
            <a:xfrm>
              <a:off x="9468897" y="4396430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N3</a:t>
              </a:r>
              <a:endParaRPr lang="zh-CN" altLang="en-US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D6C005F5-7E63-44CB-8BA2-177A50921C7A}"/>
                </a:ext>
              </a:extLst>
            </p:cNvPr>
            <p:cNvSpPr/>
            <p:nvPr/>
          </p:nvSpPr>
          <p:spPr>
            <a:xfrm>
              <a:off x="7158759" y="5316228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N4</a:t>
              </a:r>
              <a:endParaRPr lang="zh-CN" altLang="en-US" dirty="0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E9EB4E56-7243-41BB-845B-4ACF69143020}"/>
                </a:ext>
              </a:extLst>
            </p:cNvPr>
            <p:cNvSpPr/>
            <p:nvPr/>
          </p:nvSpPr>
          <p:spPr>
            <a:xfrm>
              <a:off x="8659899" y="5316228"/>
              <a:ext cx="692142" cy="692142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N5</a:t>
              </a: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CB678F0-887A-4D1A-AB56-9D079D6970B2}"/>
                </a:ext>
              </a:extLst>
            </p:cNvPr>
            <p:cNvCxnSpPr>
              <a:cxnSpLocks/>
              <a:stCxn id="10" idx="0"/>
              <a:endCxn id="4" idx="4"/>
            </p:cNvCxnSpPr>
            <p:nvPr/>
          </p:nvCxnSpPr>
          <p:spPr>
            <a:xfrm flipV="1">
              <a:off x="9095859" y="3141110"/>
              <a:ext cx="0" cy="339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6D1B17A-9185-4E13-8215-50C24C38CA9B}"/>
                </a:ext>
              </a:extLst>
            </p:cNvPr>
            <p:cNvCxnSpPr>
              <a:cxnSpLocks/>
              <a:stCxn id="11" idx="0"/>
              <a:endCxn id="10" idx="3"/>
            </p:cNvCxnSpPr>
            <p:nvPr/>
          </p:nvCxnSpPr>
          <p:spPr>
            <a:xfrm flipV="1">
              <a:off x="8313828" y="4070895"/>
              <a:ext cx="537322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33977CB-3201-4A97-8BCC-49537CEBA9C4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H="1" flipV="1">
              <a:off x="9340568" y="4070895"/>
              <a:ext cx="474400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7150108-97CC-41CD-9ADF-BD8174CBBBEA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flipV="1">
              <a:off x="7504830" y="4987210"/>
              <a:ext cx="564288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46E6EB0-CCA0-469E-8DBC-836691F26B47}"/>
                </a:ext>
              </a:extLst>
            </p:cNvPr>
            <p:cNvCxnSpPr>
              <a:cxnSpLocks/>
              <a:stCxn id="14" idx="0"/>
              <a:endCxn id="11" idx="5"/>
            </p:cNvCxnSpPr>
            <p:nvPr/>
          </p:nvCxnSpPr>
          <p:spPr>
            <a:xfrm flipH="1" flipV="1">
              <a:off x="8558537" y="4987210"/>
              <a:ext cx="447433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E32D35B-3CFB-471F-820D-05F602170414}"/>
                </a:ext>
              </a:extLst>
            </p:cNvPr>
            <p:cNvSpPr txBox="1"/>
            <p:nvPr/>
          </p:nvSpPr>
          <p:spPr>
            <a:xfrm>
              <a:off x="9468897" y="2492765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92214E6-EB61-4546-816F-450F867825DA}"/>
                </a:ext>
              </a:extLst>
            </p:cNvPr>
            <p:cNvSpPr txBox="1"/>
            <p:nvPr/>
          </p:nvSpPr>
          <p:spPr>
            <a:xfrm>
              <a:off x="9468897" y="3527571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take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CA88AC-7569-47D7-8316-E2316DD2E3E4}"/>
                </a:ext>
              </a:extLst>
            </p:cNvPr>
            <p:cNvSpPr txBox="1"/>
            <p:nvPr/>
          </p:nvSpPr>
          <p:spPr>
            <a:xfrm>
              <a:off x="7252821" y="4433212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filter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7A16292-0644-4A27-9B15-94855E47E656}"/>
                </a:ext>
              </a:extLst>
            </p:cNvPr>
            <p:cNvSpPr txBox="1"/>
            <p:nvPr/>
          </p:nvSpPr>
          <p:spPr>
            <a:xfrm>
              <a:off x="6684677" y="544907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ED78780-4528-4E4C-B392-BB67AE023B0E}"/>
                </a:ext>
              </a:extLst>
            </p:cNvPr>
            <p:cNvSpPr txBox="1"/>
            <p:nvPr/>
          </p:nvSpPr>
          <p:spPr>
            <a:xfrm>
              <a:off x="9397026" y="543655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1915CB-6CF5-4CF6-B682-BD147B3BDEC3}"/>
                </a:ext>
              </a:extLst>
            </p:cNvPr>
            <p:cNvSpPr txBox="1"/>
            <p:nvPr/>
          </p:nvSpPr>
          <p:spPr>
            <a:xfrm>
              <a:off x="10161039" y="4533849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</p:grp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46D3F61A-FFDC-4521-9E10-9D4F469F18E7}"/>
              </a:ext>
            </a:extLst>
          </p:cNvPr>
          <p:cNvSpPr/>
          <p:nvPr/>
        </p:nvSpPr>
        <p:spPr>
          <a:xfrm>
            <a:off x="10180094" y="2103588"/>
            <a:ext cx="474082" cy="47408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33CA8B5-BADC-417E-B1DB-7D80AA187693}"/>
              </a:ext>
            </a:extLst>
          </p:cNvPr>
          <p:cNvSpPr/>
          <p:nvPr/>
        </p:nvSpPr>
        <p:spPr>
          <a:xfrm>
            <a:off x="10180094" y="2900920"/>
            <a:ext cx="474082" cy="4740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C1EFF586-6CB4-444D-812C-0F0B0C2ABBAA}"/>
              </a:ext>
            </a:extLst>
          </p:cNvPr>
          <p:cNvSpPr/>
          <p:nvPr/>
        </p:nvSpPr>
        <p:spPr>
          <a:xfrm>
            <a:off x="10180094" y="3694724"/>
            <a:ext cx="474082" cy="47408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F8A91F-2842-4146-A5DA-B74F82F9E9D8}"/>
              </a:ext>
            </a:extLst>
          </p:cNvPr>
          <p:cNvSpPr txBox="1"/>
          <p:nvPr/>
        </p:nvSpPr>
        <p:spPr>
          <a:xfrm>
            <a:off x="10724439" y="2153582"/>
            <a:ext cx="9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Integer</a:t>
            </a:r>
            <a:endParaRPr lang="zh-CN" altLang="en-US" u="sng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4D0621-8BA7-4C47-A5B5-5509DAFB37F8}"/>
              </a:ext>
            </a:extLst>
          </p:cNvPr>
          <p:cNvSpPr txBox="1"/>
          <p:nvPr/>
        </p:nvSpPr>
        <p:spPr>
          <a:xfrm>
            <a:off x="10724440" y="2919495"/>
            <a:ext cx="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List</a:t>
            </a:r>
            <a:endParaRPr lang="zh-CN" altLang="en-US" u="sng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109B59-8DEF-42DC-AD8C-2F2B3B54401D}"/>
              </a:ext>
            </a:extLst>
          </p:cNvPr>
          <p:cNvSpPr txBox="1"/>
          <p:nvPr/>
        </p:nvSpPr>
        <p:spPr>
          <a:xfrm>
            <a:off x="10724440" y="3748333"/>
            <a:ext cx="10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Function</a:t>
            </a:r>
            <a:endParaRPr lang="zh-CN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778408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958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b="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778408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95614" r="-621" b="-34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134337" r="-621" b="-139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338261" r="-621" b="-1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442105" r="-621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91FB9C8A-CC32-40F1-A4D6-677BE0DD5B87}"/>
              </a:ext>
            </a:extLst>
          </p:cNvPr>
          <p:cNvSpPr txBox="1"/>
          <p:nvPr/>
        </p:nvSpPr>
        <p:spPr>
          <a:xfrm>
            <a:off x="694681" y="6269686"/>
            <a:ext cx="506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unsat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core: minimal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unsat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subset of clauses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E43FB9-D13C-48C4-849A-F18792113F99}"/>
              </a:ext>
            </a:extLst>
          </p:cNvPr>
          <p:cNvSpPr txBox="1"/>
          <p:nvPr/>
        </p:nvSpPr>
        <p:spPr>
          <a:xfrm>
            <a:off x="6096000" y="5481078"/>
            <a:ext cx="5367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Understanding the root cause of mistakes.</a:t>
            </a:r>
          </a:p>
        </p:txBody>
      </p:sp>
    </p:spTree>
    <p:extLst>
      <p:ext uri="{BB962C8B-B14F-4D97-AF65-F5344CB8AC3E}">
        <p14:creationId xmlns:p14="http://schemas.microsoft.com/office/powerpoint/2010/main" val="228507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F42081-9419-40FA-9137-E261075C886B}"/>
                  </a:ext>
                </a:extLst>
              </p:cNvPr>
              <p:cNvSpPr txBox="1"/>
              <p:nvPr/>
            </p:nvSpPr>
            <p:spPr>
              <a:xfrm>
                <a:off x="5941040" y="3328678"/>
                <a:ext cx="12279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       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F42081-9419-40FA-9137-E261075C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040" y="3328678"/>
                <a:ext cx="122790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4272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Learning from Mistakes (Cont’d)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7F14F-6846-4E4E-AD42-5FA070FF2767}"/>
              </a:ext>
            </a:extLst>
          </p:cNvPr>
          <p:cNvSpPr txBox="1"/>
          <p:nvPr/>
        </p:nvSpPr>
        <p:spPr>
          <a:xfrm>
            <a:off x="1343844" y="1478060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B4161CA-7A8C-4CBB-A503-5A9A8AE4EC87}"/>
              </a:ext>
            </a:extLst>
          </p:cNvPr>
          <p:cNvGrpSpPr/>
          <p:nvPr/>
        </p:nvGrpSpPr>
        <p:grpSpPr>
          <a:xfrm>
            <a:off x="6045288" y="2901218"/>
            <a:ext cx="3950444" cy="3559402"/>
            <a:chOff x="6684677" y="2448968"/>
            <a:chExt cx="3950444" cy="3559402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E7BD78E5-12CC-488F-95F2-74B2890A7704}"/>
                </a:ext>
              </a:extLst>
            </p:cNvPr>
            <p:cNvSpPr/>
            <p:nvPr/>
          </p:nvSpPr>
          <p:spPr>
            <a:xfrm>
              <a:off x="8749788" y="2448968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N0</a:t>
              </a:r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0440DB5A-4969-43EE-836C-03AE33A733A2}"/>
                </a:ext>
              </a:extLst>
            </p:cNvPr>
            <p:cNvSpPr/>
            <p:nvPr/>
          </p:nvSpPr>
          <p:spPr>
            <a:xfrm>
              <a:off x="8749788" y="3480114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N1</a:t>
              </a:r>
              <a:endParaRPr lang="zh-CN" altLang="en-US" dirty="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5FB383E-94D5-4236-867B-FFBBDC49221D}"/>
                </a:ext>
              </a:extLst>
            </p:cNvPr>
            <p:cNvSpPr/>
            <p:nvPr/>
          </p:nvSpPr>
          <p:spPr>
            <a:xfrm>
              <a:off x="7967757" y="4396430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0DCAF14B-1CBB-4448-A527-B36756A1E5A8}"/>
                </a:ext>
              </a:extLst>
            </p:cNvPr>
            <p:cNvSpPr/>
            <p:nvPr/>
          </p:nvSpPr>
          <p:spPr>
            <a:xfrm>
              <a:off x="9468897" y="4396430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N3</a:t>
              </a:r>
              <a:endParaRPr lang="zh-CN" altLang="en-US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D6C005F5-7E63-44CB-8BA2-177A50921C7A}"/>
                </a:ext>
              </a:extLst>
            </p:cNvPr>
            <p:cNvSpPr/>
            <p:nvPr/>
          </p:nvSpPr>
          <p:spPr>
            <a:xfrm>
              <a:off x="7158759" y="5316228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N4</a:t>
              </a:r>
              <a:endParaRPr lang="zh-CN" altLang="en-US" dirty="0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E9EB4E56-7243-41BB-845B-4ACF69143020}"/>
                </a:ext>
              </a:extLst>
            </p:cNvPr>
            <p:cNvSpPr/>
            <p:nvPr/>
          </p:nvSpPr>
          <p:spPr>
            <a:xfrm>
              <a:off x="8659899" y="5316228"/>
              <a:ext cx="692142" cy="692142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N5</a:t>
              </a: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CB678F0-887A-4D1A-AB56-9D079D6970B2}"/>
                </a:ext>
              </a:extLst>
            </p:cNvPr>
            <p:cNvCxnSpPr>
              <a:cxnSpLocks/>
              <a:stCxn id="10" idx="0"/>
              <a:endCxn id="4" idx="4"/>
            </p:cNvCxnSpPr>
            <p:nvPr/>
          </p:nvCxnSpPr>
          <p:spPr>
            <a:xfrm flipV="1">
              <a:off x="9095859" y="3141110"/>
              <a:ext cx="0" cy="339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6D1B17A-9185-4E13-8215-50C24C38CA9B}"/>
                </a:ext>
              </a:extLst>
            </p:cNvPr>
            <p:cNvCxnSpPr>
              <a:cxnSpLocks/>
              <a:stCxn id="11" idx="0"/>
              <a:endCxn id="10" idx="3"/>
            </p:cNvCxnSpPr>
            <p:nvPr/>
          </p:nvCxnSpPr>
          <p:spPr>
            <a:xfrm flipV="1">
              <a:off x="8313828" y="4070895"/>
              <a:ext cx="537322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33977CB-3201-4A97-8BCC-49537CEBA9C4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H="1" flipV="1">
              <a:off x="9340568" y="4070895"/>
              <a:ext cx="474400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7150108-97CC-41CD-9ADF-BD8174CBBBEA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flipV="1">
              <a:off x="7504830" y="4987210"/>
              <a:ext cx="564288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46E6EB0-CCA0-469E-8DBC-836691F26B47}"/>
                </a:ext>
              </a:extLst>
            </p:cNvPr>
            <p:cNvCxnSpPr>
              <a:cxnSpLocks/>
              <a:stCxn id="14" idx="0"/>
              <a:endCxn id="11" idx="5"/>
            </p:cNvCxnSpPr>
            <p:nvPr/>
          </p:nvCxnSpPr>
          <p:spPr>
            <a:xfrm flipH="1" flipV="1">
              <a:off x="8558537" y="4987210"/>
              <a:ext cx="447433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E32D35B-3CFB-471F-820D-05F602170414}"/>
                </a:ext>
              </a:extLst>
            </p:cNvPr>
            <p:cNvSpPr txBox="1"/>
            <p:nvPr/>
          </p:nvSpPr>
          <p:spPr>
            <a:xfrm>
              <a:off x="9468897" y="2492765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92214E6-EB61-4546-816F-450F867825DA}"/>
                </a:ext>
              </a:extLst>
            </p:cNvPr>
            <p:cNvSpPr txBox="1"/>
            <p:nvPr/>
          </p:nvSpPr>
          <p:spPr>
            <a:xfrm>
              <a:off x="9468897" y="3527571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take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CA88AC-7569-47D7-8316-E2316DD2E3E4}"/>
                </a:ext>
              </a:extLst>
            </p:cNvPr>
            <p:cNvSpPr txBox="1"/>
            <p:nvPr/>
          </p:nvSpPr>
          <p:spPr>
            <a:xfrm>
              <a:off x="7252821" y="4433212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filter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7A16292-0644-4A27-9B15-94855E47E656}"/>
                </a:ext>
              </a:extLst>
            </p:cNvPr>
            <p:cNvSpPr txBox="1"/>
            <p:nvPr/>
          </p:nvSpPr>
          <p:spPr>
            <a:xfrm>
              <a:off x="6684677" y="544907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ED78780-4528-4E4C-B392-BB67AE023B0E}"/>
                </a:ext>
              </a:extLst>
            </p:cNvPr>
            <p:cNvSpPr txBox="1"/>
            <p:nvPr/>
          </p:nvSpPr>
          <p:spPr>
            <a:xfrm>
              <a:off x="9397026" y="543655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1915CB-6CF5-4CF6-B682-BD147B3BDEC3}"/>
                </a:ext>
              </a:extLst>
            </p:cNvPr>
            <p:cNvSpPr txBox="1"/>
            <p:nvPr/>
          </p:nvSpPr>
          <p:spPr>
            <a:xfrm>
              <a:off x="10161039" y="4533849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</p:grp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46D3F61A-FFDC-4521-9E10-9D4F469F18E7}"/>
              </a:ext>
            </a:extLst>
          </p:cNvPr>
          <p:cNvSpPr/>
          <p:nvPr/>
        </p:nvSpPr>
        <p:spPr>
          <a:xfrm>
            <a:off x="10180094" y="3478754"/>
            <a:ext cx="474082" cy="47408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33CA8B5-BADC-417E-B1DB-7D80AA187693}"/>
              </a:ext>
            </a:extLst>
          </p:cNvPr>
          <p:cNvSpPr/>
          <p:nvPr/>
        </p:nvSpPr>
        <p:spPr>
          <a:xfrm>
            <a:off x="10180094" y="4276086"/>
            <a:ext cx="474082" cy="4740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C1EFF586-6CB4-444D-812C-0F0B0C2ABBAA}"/>
              </a:ext>
            </a:extLst>
          </p:cNvPr>
          <p:cNvSpPr/>
          <p:nvPr/>
        </p:nvSpPr>
        <p:spPr>
          <a:xfrm>
            <a:off x="10180094" y="5069890"/>
            <a:ext cx="474082" cy="47408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F8A91F-2842-4146-A5DA-B74F82F9E9D8}"/>
              </a:ext>
            </a:extLst>
          </p:cNvPr>
          <p:cNvSpPr txBox="1"/>
          <p:nvPr/>
        </p:nvSpPr>
        <p:spPr>
          <a:xfrm>
            <a:off x="10724439" y="3528748"/>
            <a:ext cx="9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Integer</a:t>
            </a:r>
            <a:endParaRPr lang="zh-CN" altLang="en-US" u="sng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4D0621-8BA7-4C47-A5B5-5509DAFB37F8}"/>
              </a:ext>
            </a:extLst>
          </p:cNvPr>
          <p:cNvSpPr txBox="1"/>
          <p:nvPr/>
        </p:nvSpPr>
        <p:spPr>
          <a:xfrm>
            <a:off x="10724440" y="4294661"/>
            <a:ext cx="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List</a:t>
            </a:r>
            <a:endParaRPr lang="zh-CN" altLang="en-US" u="sng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109B59-8DEF-42DC-AD8C-2F2B3B54401D}"/>
              </a:ext>
            </a:extLst>
          </p:cNvPr>
          <p:cNvSpPr txBox="1"/>
          <p:nvPr/>
        </p:nvSpPr>
        <p:spPr>
          <a:xfrm>
            <a:off x="10724440" y="5123499"/>
            <a:ext cx="10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Function</a:t>
            </a:r>
            <a:endParaRPr lang="zh-CN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84842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958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</m:oMath>
                            </m:oMathPara>
                          </a14:m>
                          <a:endParaRPr lang="en-US" altLang="zh-CN" sz="2000" b="1" strike="noStrike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≤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strike="noStrike" baseline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0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2000" strike="noStrike" baseline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b="0" strike="noStrike" baseline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2000" strike="noStrik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84842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112" t="-95614" r="-621" b="-34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112" t="-134337" r="-621" b="-139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112" t="-338261" r="-621" b="-1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112" t="-442105" r="-621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7AD8E7F-EB3A-467E-9694-71970292874C}"/>
              </a:ext>
            </a:extLst>
          </p:cNvPr>
          <p:cNvSpPr/>
          <p:nvPr/>
        </p:nvSpPr>
        <p:spPr>
          <a:xfrm>
            <a:off x="4933922" y="3797710"/>
            <a:ext cx="633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💣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74E9FA-F68A-4B5D-88ED-003BC373B0D0}"/>
              </a:ext>
            </a:extLst>
          </p:cNvPr>
          <p:cNvSpPr/>
          <p:nvPr/>
        </p:nvSpPr>
        <p:spPr>
          <a:xfrm>
            <a:off x="1097281" y="4125460"/>
            <a:ext cx="440543" cy="337775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489883E-D6FA-4FAE-ACD4-AB0767A6BD42}"/>
              </a:ext>
            </a:extLst>
          </p:cNvPr>
          <p:cNvSpPr/>
          <p:nvPr/>
        </p:nvSpPr>
        <p:spPr>
          <a:xfrm>
            <a:off x="6478044" y="3403641"/>
            <a:ext cx="440543" cy="337775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630ECD3-F868-4F99-801D-72C594498A7B}"/>
              </a:ext>
            </a:extLst>
          </p:cNvPr>
          <p:cNvCxnSpPr/>
          <p:nvPr/>
        </p:nvCxnSpPr>
        <p:spPr>
          <a:xfrm flipH="1">
            <a:off x="4694836" y="3544121"/>
            <a:ext cx="1246204" cy="215444"/>
          </a:xfrm>
          <a:prstGeom prst="straightConnector1">
            <a:avLst/>
          </a:prstGeom>
          <a:ln w="95250" cmpd="dbl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7C17385-00B7-4CF5-B366-5F7C407BC079}"/>
              </a:ext>
            </a:extLst>
          </p:cNvPr>
          <p:cNvSpPr/>
          <p:nvPr/>
        </p:nvSpPr>
        <p:spPr>
          <a:xfrm>
            <a:off x="7140660" y="3344082"/>
            <a:ext cx="633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💣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8F1958-9FCC-43D3-ABE7-C2D27D21596C}"/>
              </a:ext>
            </a:extLst>
          </p:cNvPr>
          <p:cNvSpPr/>
          <p:nvPr/>
        </p:nvSpPr>
        <p:spPr>
          <a:xfrm>
            <a:off x="8881297" y="3990842"/>
            <a:ext cx="440543" cy="337775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5BC327-25C8-40CD-803C-1CF4CA8E6A49}"/>
              </a:ext>
            </a:extLst>
          </p:cNvPr>
          <p:cNvSpPr/>
          <p:nvPr/>
        </p:nvSpPr>
        <p:spPr>
          <a:xfrm rot="20952483">
            <a:off x="5089199" y="3224392"/>
            <a:ext cx="728115" cy="3087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DA2199A-7576-4B8A-B265-E616995B318C}"/>
              </a:ext>
            </a:extLst>
          </p:cNvPr>
          <p:cNvSpPr txBox="1"/>
          <p:nvPr/>
        </p:nvSpPr>
        <p:spPr>
          <a:xfrm>
            <a:off x="5839781" y="1326592"/>
            <a:ext cx="6080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Using learning from mistakes, we can prune </a:t>
            </a:r>
            <a:r>
              <a:rPr kumimoji="1"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exponentially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many partial programs </a:t>
            </a:r>
            <a:r>
              <a:rPr kumimoji="1"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at one time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18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  <p:bldP spid="35" grpId="0" animBg="1"/>
      <p:bldP spid="44" grpId="0"/>
      <p:bldP spid="4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09800B0-116E-3D46-B5BE-A65FB2CA417C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A8D13F2D-5BFB-1147-9EC7-DD7888FC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Research Thoughts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57A3F0-1627-5943-AFF5-B4402538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45708D9-764C-4A79-8D41-96CA34DD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641DA8-B190-442E-B964-E131902CD248}"/>
              </a:ext>
            </a:extLst>
          </p:cNvPr>
          <p:cNvSpPr txBox="1"/>
          <p:nvPr/>
        </p:nvSpPr>
        <p:spPr>
          <a:xfrm>
            <a:off x="554908" y="1408924"/>
            <a:ext cx="11007171" cy="4640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SAT Solver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Before 2000: SAT solving was considered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intractable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!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Since 2000: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Conflict-Driven Clause Learning 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SAT solvers enable us to solve SAT problems with </a:t>
            </a:r>
            <a:r>
              <a:rPr kumimoji="1"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millions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of variables, which completely revolutionized the field!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Program Synthesis: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This is the first step towards learning from mistakes.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Can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learning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push the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boundaries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of program synthesis?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3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09800B0-116E-3D46-B5BE-A65FB2CA417C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A8D13F2D-5BFB-1147-9EC7-DD7888FC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Q &amp; A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57A3F0-1627-5943-AFF5-B4402538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13</a:t>
            </a:fld>
            <a:endParaRPr kumimoji="1"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45708D9-764C-4A79-8D41-96CA34DD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Review: </a:t>
            </a:r>
            <a:r>
              <a:rPr kumimoji="1" lang="en-US" altLang="zh-CN" sz="3600" dirty="0" err="1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SyGuS</a:t>
            </a:r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&amp; Enumerative Search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A2CD5-A30B-AB44-8BAA-D0019A8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E14930-821D-47C1-8DFD-C858C7C9C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848" y="2339840"/>
            <a:ext cx="5177752" cy="40165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1F1F4E-2FF3-46A5-8D78-7E83C51A0862}"/>
              </a:ext>
            </a:extLst>
          </p:cNvPr>
          <p:cNvSpPr txBox="1"/>
          <p:nvPr/>
        </p:nvSpPr>
        <p:spPr>
          <a:xfrm>
            <a:off x="554909" y="1408924"/>
            <a:ext cx="10590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enumerative search algorithm is a kind of </a:t>
            </a:r>
            <a:r>
              <a:rPr kumimoji="1" lang="en-US" altLang="zh-CN" sz="280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CounterExample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-Guided Inductive Search (CEGIS).</a:t>
            </a:r>
          </a:p>
        </p:txBody>
      </p:sp>
    </p:spTree>
    <p:extLst>
      <p:ext uri="{BB962C8B-B14F-4D97-AF65-F5344CB8AC3E}">
        <p14:creationId xmlns:p14="http://schemas.microsoft.com/office/powerpoint/2010/main" val="210786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Conflict-Driven Synthesis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555F40-75E0-5A48-BE28-B469D7A1B228}"/>
              </a:ext>
            </a:extLst>
          </p:cNvPr>
          <p:cNvSpPr txBox="1"/>
          <p:nvPr/>
        </p:nvSpPr>
        <p:spPr>
          <a:xfrm>
            <a:off x="554909" y="1408924"/>
            <a:ext cx="9991171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Conflict-driven: learn from past mistakes</a:t>
            </a: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A2CD5-A30B-AB44-8BAA-D0019A8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C6E580-A0A0-4E7F-9969-20995309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11" y="2306137"/>
            <a:ext cx="9575978" cy="40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Conflict-Driven Synthesis (Cont’d)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555F40-75E0-5A48-BE28-B469D7A1B228}"/>
              </a:ext>
            </a:extLst>
          </p:cNvPr>
          <p:cNvSpPr txBox="1"/>
          <p:nvPr/>
        </p:nvSpPr>
        <p:spPr>
          <a:xfrm>
            <a:off x="554909" y="1408925"/>
            <a:ext cx="10905572" cy="593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Decide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Selects which hole of the current partial program to fill and determines how to fill it using the constructs in the DSL.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Deduce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Makes inferences based to semantics of DSL and the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knowledge base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which keeps track of useful lemmas during the synthesis.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Analyze Conflict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When the </a:t>
            </a:r>
            <a:r>
              <a:rPr kumimoji="1" lang="en-US" altLang="zh-CN" sz="2400" i="1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deduce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component detects a conflict, it identifies the root cause and add new learned lemmas to the knowledge base.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algorithm backtracks after the conflict analyzation completed.</a:t>
            </a: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A2CD5-A30B-AB44-8BAA-D0019A8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46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Partial Program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A2CD5-A30B-AB44-8BAA-D0019A8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F2E898-922A-43A5-97A0-392CC768BFCB}"/>
              </a:ext>
            </a:extLst>
          </p:cNvPr>
          <p:cNvSpPr txBox="1"/>
          <p:nvPr/>
        </p:nvSpPr>
        <p:spPr>
          <a:xfrm>
            <a:off x="554909" y="1408924"/>
            <a:ext cx="9991171" cy="288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Definition of a </a:t>
            </a: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partial program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(CFG) a sentential form (token sequence with non-terminals)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(AST) an abstract syntax tree with unexpanded nodes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(Program) a program template with unfilled holes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C6CBEE-2096-49BA-AE5B-45D4DE15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617" y="3965275"/>
            <a:ext cx="4359063" cy="211627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7AFC27E7-D54D-4B65-8970-7B6CE89B3032}"/>
              </a:ext>
            </a:extLst>
          </p:cNvPr>
          <p:cNvSpPr/>
          <p:nvPr/>
        </p:nvSpPr>
        <p:spPr>
          <a:xfrm>
            <a:off x="6471920" y="5046877"/>
            <a:ext cx="772160" cy="716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3A8ED3-6351-432A-B029-86BF016AB4F7}"/>
              </a:ext>
            </a:extLst>
          </p:cNvPr>
          <p:cNvSpPr/>
          <p:nvPr/>
        </p:nvSpPr>
        <p:spPr>
          <a:xfrm>
            <a:off x="5598160" y="5446182"/>
            <a:ext cx="772160" cy="716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C1DB38-C7AF-4DAC-87EA-B6FD7F294100}"/>
              </a:ext>
            </a:extLst>
          </p:cNvPr>
          <p:cNvSpPr txBox="1"/>
          <p:nvPr/>
        </p:nvSpPr>
        <p:spPr>
          <a:xfrm>
            <a:off x="7934960" y="5420607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unexpanded nodes (holes)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409E51D-B8E6-4E32-9DEE-EEFA95A18E87}"/>
              </a:ext>
            </a:extLst>
          </p:cNvPr>
          <p:cNvCxnSpPr>
            <a:stCxn id="7" idx="6"/>
            <a:endCxn id="15" idx="1"/>
          </p:cNvCxnSpPr>
          <p:nvPr/>
        </p:nvCxnSpPr>
        <p:spPr>
          <a:xfrm>
            <a:off x="7244080" y="5405371"/>
            <a:ext cx="690880" cy="369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3765FCF9-1BDC-40DE-A405-16D1D73EC2B0}"/>
              </a:ext>
            </a:extLst>
          </p:cNvPr>
          <p:cNvCxnSpPr>
            <a:cxnSpLocks/>
            <a:stCxn id="14" idx="5"/>
          </p:cNvCxnSpPr>
          <p:nvPr/>
        </p:nvCxnSpPr>
        <p:spPr>
          <a:xfrm rot="5400000" flipH="1" flipV="1">
            <a:off x="7025105" y="5148313"/>
            <a:ext cx="141992" cy="1677722"/>
          </a:xfrm>
          <a:prstGeom prst="curvedConnector4">
            <a:avLst>
              <a:gd name="adj1" fmla="val -160995"/>
              <a:gd name="adj2" fmla="val 533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tar on Google Android 10.0 March 2020 Feature Drop">
            <a:extLst>
              <a:ext uri="{FF2B5EF4-FFF2-40B4-BE49-F238E27FC236}">
                <a16:creationId xmlns:a16="http://schemas.microsoft.com/office/drawing/2014/main" id="{9E32BA29-26BF-4451-BF41-1B12FC22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70" y="2734487"/>
            <a:ext cx="467873" cy="46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95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Component and Component Specification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1B4A8D-C300-4F5D-96E1-4D49D438E394}"/>
              </a:ext>
            </a:extLst>
          </p:cNvPr>
          <p:cNvSpPr txBox="1"/>
          <p:nvPr/>
        </p:nvSpPr>
        <p:spPr>
          <a:xfrm>
            <a:off x="554909" y="1408924"/>
            <a:ext cx="105906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 component is a simply production rule in CFG.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components are </a:t>
            </a: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under-specified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often by constraining some </a:t>
            </a:r>
            <a:r>
              <a:rPr kumimoji="1"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attributes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of non-terminals.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 example, in List Operation CFG, we can choose the </a:t>
            </a:r>
            <a:r>
              <a:rPr kumimoji="1" lang="en-US" altLang="zh-CN" sz="2800" i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minimum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kumimoji="1" lang="en-US" altLang="zh-CN" sz="2800" i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maximum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kumimoji="1" lang="en-US" altLang="zh-CN" sz="2800" i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size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etc., as the list attributes: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0DC51237-CB80-4711-934D-9F427E0195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8751918"/>
                  </p:ext>
                </p:extLst>
              </p:nvPr>
            </p:nvGraphicFramePr>
            <p:xfrm>
              <a:off x="854630" y="3922452"/>
              <a:ext cx="10499170" cy="2152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9201">
                      <a:extLst>
                        <a:ext uri="{9D8B030D-6E8A-4147-A177-3AD203B41FA5}">
                          <a16:colId xmlns:a16="http://schemas.microsoft.com/office/drawing/2014/main" val="2198043151"/>
                        </a:ext>
                      </a:extLst>
                    </a:gridCol>
                    <a:gridCol w="8009969">
                      <a:extLst>
                        <a:ext uri="{9D8B030D-6E8A-4147-A177-3AD203B41FA5}">
                          <a16:colId xmlns:a16="http://schemas.microsoft.com/office/drawing/2014/main" val="1719597465"/>
                        </a:ext>
                      </a:extLst>
                    </a:gridCol>
                  </a:tblGrid>
                  <a:tr h="53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Components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Specifications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177123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map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5214479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head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220452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filter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len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len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4212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0DC51237-CB80-4711-934D-9F427E0195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8751918"/>
                  </p:ext>
                </p:extLst>
              </p:nvPr>
            </p:nvGraphicFramePr>
            <p:xfrm>
              <a:off x="854630" y="3922452"/>
              <a:ext cx="10499170" cy="2152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9201">
                      <a:extLst>
                        <a:ext uri="{9D8B030D-6E8A-4147-A177-3AD203B41FA5}">
                          <a16:colId xmlns:a16="http://schemas.microsoft.com/office/drawing/2014/main" val="2198043151"/>
                        </a:ext>
                      </a:extLst>
                    </a:gridCol>
                    <a:gridCol w="8009969">
                      <a:extLst>
                        <a:ext uri="{9D8B030D-6E8A-4147-A177-3AD203B41FA5}">
                          <a16:colId xmlns:a16="http://schemas.microsoft.com/office/drawing/2014/main" val="1719597465"/>
                        </a:ext>
                      </a:extLst>
                    </a:gridCol>
                  </a:tblGrid>
                  <a:tr h="53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Components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Specifications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177123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02273" r="-323284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03" t="-102273" r="-304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5214479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200000" r="-323284" b="-10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03" t="-200000" r="-304" b="-10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220452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03409" r="-323284" b="-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03" t="-303409" r="-304" b="-7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212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37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Pruning the Search Space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84F28C-57A2-4533-A2D6-ED6EBC3B5C76}"/>
              </a:ext>
            </a:extLst>
          </p:cNvPr>
          <p:cNvSpPr txBox="1"/>
          <p:nvPr/>
        </p:nvSpPr>
        <p:spPr>
          <a:xfrm>
            <a:off x="554909" y="1408924"/>
            <a:ext cx="10590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under-specifications of the components can be used to rule out some </a:t>
            </a:r>
            <a:r>
              <a:rPr kumimoji="1" lang="en-US" altLang="zh-CN" sz="2800" u="sng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partial programs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Note in the original enumerative search, validation only performed when the program is complete. However, a partial programs represent </a:t>
            </a:r>
            <a:r>
              <a:rPr kumimoji="1"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exponentially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many complete programs, hence pruning may significantly speed up the search.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 example, consider the following list program synthesis task, which sums up the 2 maximum elements</a:t>
            </a:r>
          </a:p>
          <a:p>
            <a:pPr lvl="1"/>
            <a:endParaRPr kumimoji="1" lang="en-US" altLang="zh-CN" sz="28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7F14F-6846-4E4E-AD42-5FA070FF2767}"/>
              </a:ext>
            </a:extLst>
          </p:cNvPr>
          <p:cNvSpPr txBox="1"/>
          <p:nvPr/>
        </p:nvSpPr>
        <p:spPr>
          <a:xfrm>
            <a:off x="3793206" y="4963743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3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Pruning the Search Space (Cont’d)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7F14F-6846-4E4E-AD42-5FA070FF2767}"/>
              </a:ext>
            </a:extLst>
          </p:cNvPr>
          <p:cNvSpPr txBox="1"/>
          <p:nvPr/>
        </p:nvSpPr>
        <p:spPr>
          <a:xfrm>
            <a:off x="988637" y="1498003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B4161CA-7A8C-4CBB-A503-5A9A8AE4EC87}"/>
              </a:ext>
            </a:extLst>
          </p:cNvPr>
          <p:cNvGrpSpPr/>
          <p:nvPr/>
        </p:nvGrpSpPr>
        <p:grpSpPr>
          <a:xfrm>
            <a:off x="6003962" y="2382348"/>
            <a:ext cx="3950444" cy="3559402"/>
            <a:chOff x="6684677" y="2448968"/>
            <a:chExt cx="3950444" cy="3559402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E7BD78E5-12CC-488F-95F2-74B2890A7704}"/>
                </a:ext>
              </a:extLst>
            </p:cNvPr>
            <p:cNvSpPr/>
            <p:nvPr/>
          </p:nvSpPr>
          <p:spPr>
            <a:xfrm>
              <a:off x="8749788" y="2448968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N0</a:t>
              </a:r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0440DB5A-4969-43EE-836C-03AE33A733A2}"/>
                </a:ext>
              </a:extLst>
            </p:cNvPr>
            <p:cNvSpPr/>
            <p:nvPr/>
          </p:nvSpPr>
          <p:spPr>
            <a:xfrm>
              <a:off x="8749788" y="3480114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N1</a:t>
              </a:r>
              <a:endParaRPr lang="zh-CN" altLang="en-US" dirty="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5FB383E-94D5-4236-867B-FFBBDC49221D}"/>
                </a:ext>
              </a:extLst>
            </p:cNvPr>
            <p:cNvSpPr/>
            <p:nvPr/>
          </p:nvSpPr>
          <p:spPr>
            <a:xfrm>
              <a:off x="7967757" y="4396430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0DCAF14B-1CBB-4448-A527-B36756A1E5A8}"/>
                </a:ext>
              </a:extLst>
            </p:cNvPr>
            <p:cNvSpPr/>
            <p:nvPr/>
          </p:nvSpPr>
          <p:spPr>
            <a:xfrm>
              <a:off x="9468897" y="4396430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N3</a:t>
              </a:r>
              <a:endParaRPr lang="zh-CN" altLang="en-US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D6C005F5-7E63-44CB-8BA2-177A50921C7A}"/>
                </a:ext>
              </a:extLst>
            </p:cNvPr>
            <p:cNvSpPr/>
            <p:nvPr/>
          </p:nvSpPr>
          <p:spPr>
            <a:xfrm>
              <a:off x="7158759" y="5316228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N4</a:t>
              </a:r>
              <a:endParaRPr lang="zh-CN" altLang="en-US" dirty="0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E9EB4E56-7243-41BB-845B-4ACF69143020}"/>
                </a:ext>
              </a:extLst>
            </p:cNvPr>
            <p:cNvSpPr/>
            <p:nvPr/>
          </p:nvSpPr>
          <p:spPr>
            <a:xfrm>
              <a:off x="8659899" y="5316228"/>
              <a:ext cx="692142" cy="692142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N5</a:t>
              </a: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CB678F0-887A-4D1A-AB56-9D079D6970B2}"/>
                </a:ext>
              </a:extLst>
            </p:cNvPr>
            <p:cNvCxnSpPr>
              <a:cxnSpLocks/>
              <a:stCxn id="10" idx="0"/>
              <a:endCxn id="4" idx="4"/>
            </p:cNvCxnSpPr>
            <p:nvPr/>
          </p:nvCxnSpPr>
          <p:spPr>
            <a:xfrm flipV="1">
              <a:off x="9095859" y="3141110"/>
              <a:ext cx="0" cy="339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6D1B17A-9185-4E13-8215-50C24C38CA9B}"/>
                </a:ext>
              </a:extLst>
            </p:cNvPr>
            <p:cNvCxnSpPr>
              <a:cxnSpLocks/>
              <a:stCxn id="11" idx="0"/>
              <a:endCxn id="10" idx="3"/>
            </p:cNvCxnSpPr>
            <p:nvPr/>
          </p:nvCxnSpPr>
          <p:spPr>
            <a:xfrm flipV="1">
              <a:off x="8313828" y="4070895"/>
              <a:ext cx="537322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33977CB-3201-4A97-8BCC-49537CEBA9C4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H="1" flipV="1">
              <a:off x="9340568" y="4070895"/>
              <a:ext cx="474400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7150108-97CC-41CD-9ADF-BD8174CBBBEA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flipV="1">
              <a:off x="7504830" y="4987210"/>
              <a:ext cx="564288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46E6EB0-CCA0-469E-8DBC-836691F26B47}"/>
                </a:ext>
              </a:extLst>
            </p:cNvPr>
            <p:cNvCxnSpPr>
              <a:cxnSpLocks/>
              <a:stCxn id="14" idx="0"/>
              <a:endCxn id="11" idx="5"/>
            </p:cNvCxnSpPr>
            <p:nvPr/>
          </p:nvCxnSpPr>
          <p:spPr>
            <a:xfrm flipH="1" flipV="1">
              <a:off x="8558537" y="4987210"/>
              <a:ext cx="447433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E32D35B-3CFB-471F-820D-05F602170414}"/>
                </a:ext>
              </a:extLst>
            </p:cNvPr>
            <p:cNvSpPr txBox="1"/>
            <p:nvPr/>
          </p:nvSpPr>
          <p:spPr>
            <a:xfrm>
              <a:off x="9468897" y="2492765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92214E6-EB61-4546-816F-450F867825DA}"/>
                </a:ext>
              </a:extLst>
            </p:cNvPr>
            <p:cNvSpPr txBox="1"/>
            <p:nvPr/>
          </p:nvSpPr>
          <p:spPr>
            <a:xfrm>
              <a:off x="9468897" y="3527571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take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CA88AC-7569-47D7-8316-E2316DD2E3E4}"/>
                </a:ext>
              </a:extLst>
            </p:cNvPr>
            <p:cNvSpPr txBox="1"/>
            <p:nvPr/>
          </p:nvSpPr>
          <p:spPr>
            <a:xfrm>
              <a:off x="7252821" y="4433212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filter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7A16292-0644-4A27-9B15-94855E47E656}"/>
                </a:ext>
              </a:extLst>
            </p:cNvPr>
            <p:cNvSpPr txBox="1"/>
            <p:nvPr/>
          </p:nvSpPr>
          <p:spPr>
            <a:xfrm>
              <a:off x="6684677" y="544907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ED78780-4528-4E4C-B392-BB67AE023B0E}"/>
                </a:ext>
              </a:extLst>
            </p:cNvPr>
            <p:cNvSpPr txBox="1"/>
            <p:nvPr/>
          </p:nvSpPr>
          <p:spPr>
            <a:xfrm>
              <a:off x="9397026" y="543655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1915CB-6CF5-4CF6-B682-BD147B3BDEC3}"/>
                </a:ext>
              </a:extLst>
            </p:cNvPr>
            <p:cNvSpPr txBox="1"/>
            <p:nvPr/>
          </p:nvSpPr>
          <p:spPr>
            <a:xfrm>
              <a:off x="10161039" y="4533849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</p:grp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46D3F61A-FFDC-4521-9E10-9D4F469F18E7}"/>
              </a:ext>
            </a:extLst>
          </p:cNvPr>
          <p:cNvSpPr/>
          <p:nvPr/>
        </p:nvSpPr>
        <p:spPr>
          <a:xfrm>
            <a:off x="10180094" y="2378193"/>
            <a:ext cx="474082" cy="47408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33CA8B5-BADC-417E-B1DB-7D80AA187693}"/>
              </a:ext>
            </a:extLst>
          </p:cNvPr>
          <p:cNvSpPr/>
          <p:nvPr/>
        </p:nvSpPr>
        <p:spPr>
          <a:xfrm>
            <a:off x="10180094" y="3175525"/>
            <a:ext cx="474082" cy="4740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C1EFF586-6CB4-444D-812C-0F0B0C2ABBAA}"/>
              </a:ext>
            </a:extLst>
          </p:cNvPr>
          <p:cNvSpPr/>
          <p:nvPr/>
        </p:nvSpPr>
        <p:spPr>
          <a:xfrm>
            <a:off x="10180094" y="3969329"/>
            <a:ext cx="474082" cy="47408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F8A91F-2842-4146-A5DA-B74F82F9E9D8}"/>
              </a:ext>
            </a:extLst>
          </p:cNvPr>
          <p:cNvSpPr txBox="1"/>
          <p:nvPr/>
        </p:nvSpPr>
        <p:spPr>
          <a:xfrm>
            <a:off x="10724439" y="2428187"/>
            <a:ext cx="9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Integer</a:t>
            </a:r>
            <a:endParaRPr lang="zh-CN" altLang="en-US" u="sng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4D0621-8BA7-4C47-A5B5-5509DAFB37F8}"/>
              </a:ext>
            </a:extLst>
          </p:cNvPr>
          <p:cNvSpPr txBox="1"/>
          <p:nvPr/>
        </p:nvSpPr>
        <p:spPr>
          <a:xfrm>
            <a:off x="10724440" y="3194100"/>
            <a:ext cx="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List</a:t>
            </a:r>
            <a:endParaRPr lang="zh-CN" altLang="en-US" u="sng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109B59-8DEF-42DC-AD8C-2F2B3B54401D}"/>
              </a:ext>
            </a:extLst>
          </p:cNvPr>
          <p:cNvSpPr txBox="1"/>
          <p:nvPr/>
        </p:nvSpPr>
        <p:spPr>
          <a:xfrm>
            <a:off x="10724440" y="4022938"/>
            <a:ext cx="10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Function</a:t>
            </a:r>
            <a:endParaRPr lang="zh-CN" alt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837758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en-US" altLang="zh-CN" sz="2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958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en-US" altLang="zh-CN" sz="2000" b="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b="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837758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95614" r="-621" b="-34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134337" r="-621" b="-139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338261" r="-621" b="-1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442105" r="-621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EA482D97-F9C3-4659-A0AE-987B9AC58F76}"/>
              </a:ext>
            </a:extLst>
          </p:cNvPr>
          <p:cNvSpPr/>
          <p:nvPr/>
        </p:nvSpPr>
        <p:spPr>
          <a:xfrm>
            <a:off x="2237594" y="1478061"/>
            <a:ext cx="3074226" cy="457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62C10FA-DE82-44E3-8652-2FDAF1A4FCD2}"/>
              </a:ext>
            </a:extLst>
          </p:cNvPr>
          <p:cNvSpPr txBox="1"/>
          <p:nvPr/>
        </p:nvSpPr>
        <p:spPr>
          <a:xfrm>
            <a:off x="3264084" y="6063898"/>
            <a:ext cx="101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UNSAT!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5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Learning from Mistakes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A6B18B-F22E-423B-B5C0-8132388D211B}"/>
              </a:ext>
            </a:extLst>
          </p:cNvPr>
          <p:cNvSpPr txBox="1"/>
          <p:nvPr/>
        </p:nvSpPr>
        <p:spPr>
          <a:xfrm>
            <a:off x="580448" y="2788841"/>
            <a:ext cx="54220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Two components X, X’ are </a:t>
            </a: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equivalent modulo conflict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at node N, if replacing X with X’ leads to the same conflict.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How to detect EMCs?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9AB471-B209-47A8-8459-12A3CDA2A86B}"/>
              </a:ext>
            </a:extLst>
          </p:cNvPr>
          <p:cNvGrpSpPr/>
          <p:nvPr/>
        </p:nvGrpSpPr>
        <p:grpSpPr>
          <a:xfrm>
            <a:off x="6229650" y="1869906"/>
            <a:ext cx="3950444" cy="3559402"/>
            <a:chOff x="6684677" y="2448968"/>
            <a:chExt cx="3950444" cy="3559402"/>
          </a:xfrm>
        </p:grpSpPr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8FEA7ED4-7519-4D48-B788-BEB5335F3741}"/>
                </a:ext>
              </a:extLst>
            </p:cNvPr>
            <p:cNvSpPr/>
            <p:nvPr/>
          </p:nvSpPr>
          <p:spPr>
            <a:xfrm>
              <a:off x="8749788" y="2448968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N0</a:t>
              </a:r>
              <a:endParaRPr lang="zh-CN" altLang="en-US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6E8CB2D9-B8A7-42C2-A897-091AD894F3DD}"/>
                </a:ext>
              </a:extLst>
            </p:cNvPr>
            <p:cNvSpPr/>
            <p:nvPr/>
          </p:nvSpPr>
          <p:spPr>
            <a:xfrm>
              <a:off x="8749788" y="3480114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N1</a:t>
              </a:r>
              <a:endParaRPr lang="zh-CN" altLang="en-US" dirty="0"/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09A8C464-5677-40C8-BE85-9B5DDDD0ADC6}"/>
                </a:ext>
              </a:extLst>
            </p:cNvPr>
            <p:cNvSpPr/>
            <p:nvPr/>
          </p:nvSpPr>
          <p:spPr>
            <a:xfrm>
              <a:off x="7967757" y="4396430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FE5AA941-BC4B-4471-AC83-282EC89F8DA9}"/>
                </a:ext>
              </a:extLst>
            </p:cNvPr>
            <p:cNvSpPr/>
            <p:nvPr/>
          </p:nvSpPr>
          <p:spPr>
            <a:xfrm>
              <a:off x="9468897" y="4396430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N3</a:t>
              </a:r>
              <a:endParaRPr lang="zh-CN" altLang="en-US" dirty="0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C878EC27-8E35-499E-8CA5-FF4363C4D4ED}"/>
                </a:ext>
              </a:extLst>
            </p:cNvPr>
            <p:cNvSpPr/>
            <p:nvPr/>
          </p:nvSpPr>
          <p:spPr>
            <a:xfrm>
              <a:off x="7158759" y="5316228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N4</a:t>
              </a:r>
              <a:endParaRPr lang="zh-CN" altLang="en-US" dirty="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3CEE4291-EA21-4F3F-BE1C-65E5A6339DC5}"/>
                </a:ext>
              </a:extLst>
            </p:cNvPr>
            <p:cNvSpPr/>
            <p:nvPr/>
          </p:nvSpPr>
          <p:spPr>
            <a:xfrm>
              <a:off x="8659899" y="5316228"/>
              <a:ext cx="692142" cy="692142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N5</a:t>
              </a:r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A33676A-5109-4D2C-857A-9F08DDC1B174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>
            <a:xfrm flipV="1">
              <a:off x="9095859" y="3141110"/>
              <a:ext cx="0" cy="339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21AA3FD-F1C7-4B72-802E-90930CEFBDC5}"/>
                </a:ext>
              </a:extLst>
            </p:cNvPr>
            <p:cNvCxnSpPr>
              <a:cxnSpLocks/>
              <a:stCxn id="15" idx="0"/>
              <a:endCxn id="13" idx="3"/>
            </p:cNvCxnSpPr>
            <p:nvPr/>
          </p:nvCxnSpPr>
          <p:spPr>
            <a:xfrm flipV="1">
              <a:off x="8313828" y="4070895"/>
              <a:ext cx="537322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5F2DAEF-F58B-430D-BB36-BCCFB7D0A16E}"/>
                </a:ext>
              </a:extLst>
            </p:cNvPr>
            <p:cNvCxnSpPr>
              <a:cxnSpLocks/>
              <a:stCxn id="16" idx="0"/>
              <a:endCxn id="13" idx="5"/>
            </p:cNvCxnSpPr>
            <p:nvPr/>
          </p:nvCxnSpPr>
          <p:spPr>
            <a:xfrm flipH="1" flipV="1">
              <a:off x="9340568" y="4070895"/>
              <a:ext cx="474400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916507D-3EF9-4FD5-9B5D-1CD9516AD1C7}"/>
                </a:ext>
              </a:extLst>
            </p:cNvPr>
            <p:cNvCxnSpPr>
              <a:cxnSpLocks/>
              <a:stCxn id="17" idx="0"/>
              <a:endCxn id="15" idx="3"/>
            </p:cNvCxnSpPr>
            <p:nvPr/>
          </p:nvCxnSpPr>
          <p:spPr>
            <a:xfrm flipV="1">
              <a:off x="7504830" y="4987210"/>
              <a:ext cx="564288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6EDC929-B4A6-4A05-91ED-1670822778F0}"/>
                </a:ext>
              </a:extLst>
            </p:cNvPr>
            <p:cNvCxnSpPr>
              <a:cxnSpLocks/>
              <a:stCxn id="18" idx="0"/>
              <a:endCxn id="15" idx="5"/>
            </p:cNvCxnSpPr>
            <p:nvPr/>
          </p:nvCxnSpPr>
          <p:spPr>
            <a:xfrm flipH="1" flipV="1">
              <a:off x="8558537" y="4987210"/>
              <a:ext cx="447433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DB9CB0E-EEC5-4E88-AF7D-D27B4D80A617}"/>
                </a:ext>
              </a:extLst>
            </p:cNvPr>
            <p:cNvSpPr txBox="1"/>
            <p:nvPr/>
          </p:nvSpPr>
          <p:spPr>
            <a:xfrm>
              <a:off x="9468897" y="2492765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3D289E8-AF18-40CE-ADA8-19910BD2C528}"/>
                </a:ext>
              </a:extLst>
            </p:cNvPr>
            <p:cNvSpPr txBox="1"/>
            <p:nvPr/>
          </p:nvSpPr>
          <p:spPr>
            <a:xfrm>
              <a:off x="8090111" y="3558718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take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8226A5-E46B-4227-96D3-C04D53C9935C}"/>
                </a:ext>
              </a:extLst>
            </p:cNvPr>
            <p:cNvSpPr txBox="1"/>
            <p:nvPr/>
          </p:nvSpPr>
          <p:spPr>
            <a:xfrm>
              <a:off x="7252821" y="4433212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filter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D3578CA-3443-4109-8E88-0D657A9A9411}"/>
                </a:ext>
              </a:extLst>
            </p:cNvPr>
            <p:cNvSpPr txBox="1"/>
            <p:nvPr/>
          </p:nvSpPr>
          <p:spPr>
            <a:xfrm>
              <a:off x="6684677" y="544907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E0E5174-C7EB-46C0-958B-AD5B2EF52999}"/>
                </a:ext>
              </a:extLst>
            </p:cNvPr>
            <p:cNvSpPr txBox="1"/>
            <p:nvPr/>
          </p:nvSpPr>
          <p:spPr>
            <a:xfrm>
              <a:off x="9397026" y="543655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FDCFB17-CFFA-4AD4-BA39-42879AECFBCE}"/>
                </a:ext>
              </a:extLst>
            </p:cNvPr>
            <p:cNvSpPr txBox="1"/>
            <p:nvPr/>
          </p:nvSpPr>
          <p:spPr>
            <a:xfrm>
              <a:off x="10161039" y="4533849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</p:grp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E0A54837-51C3-49A2-94E7-CC11B0432D99}"/>
              </a:ext>
            </a:extLst>
          </p:cNvPr>
          <p:cNvSpPr/>
          <p:nvPr/>
        </p:nvSpPr>
        <p:spPr>
          <a:xfrm>
            <a:off x="10273383" y="2348415"/>
            <a:ext cx="474082" cy="47408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25BD9666-4FB8-42DD-83D3-3C24CDF6BE8A}"/>
              </a:ext>
            </a:extLst>
          </p:cNvPr>
          <p:cNvSpPr/>
          <p:nvPr/>
        </p:nvSpPr>
        <p:spPr>
          <a:xfrm>
            <a:off x="10273383" y="3145747"/>
            <a:ext cx="474082" cy="4740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AEED250C-CE97-488B-B7EE-464345B08D95}"/>
              </a:ext>
            </a:extLst>
          </p:cNvPr>
          <p:cNvSpPr/>
          <p:nvPr/>
        </p:nvSpPr>
        <p:spPr>
          <a:xfrm>
            <a:off x="10273383" y="3939551"/>
            <a:ext cx="474082" cy="47408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EA0C1F-97D5-403C-9536-BA02CE9E1B26}"/>
              </a:ext>
            </a:extLst>
          </p:cNvPr>
          <p:cNvSpPr txBox="1"/>
          <p:nvPr/>
        </p:nvSpPr>
        <p:spPr>
          <a:xfrm>
            <a:off x="10817728" y="2398409"/>
            <a:ext cx="9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Integer</a:t>
            </a:r>
            <a:endParaRPr lang="zh-CN" altLang="en-US" u="sng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F7291C-4CF6-41C8-AC5E-12C8CE37427C}"/>
              </a:ext>
            </a:extLst>
          </p:cNvPr>
          <p:cNvSpPr txBox="1"/>
          <p:nvPr/>
        </p:nvSpPr>
        <p:spPr>
          <a:xfrm>
            <a:off x="10817729" y="3164322"/>
            <a:ext cx="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List</a:t>
            </a:r>
            <a:endParaRPr lang="zh-CN" altLang="en-US" u="sng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E55BD1-DD2E-4709-A60F-D2DCE287973A}"/>
              </a:ext>
            </a:extLst>
          </p:cNvPr>
          <p:cNvSpPr txBox="1"/>
          <p:nvPr/>
        </p:nvSpPr>
        <p:spPr>
          <a:xfrm>
            <a:off x="10817729" y="3993160"/>
            <a:ext cx="10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Function</a:t>
            </a:r>
            <a:endParaRPr lang="zh-CN" altLang="en-US" u="sng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B15732-B6D3-43FF-8FCF-F4BD32499BB9}"/>
              </a:ext>
            </a:extLst>
          </p:cNvPr>
          <p:cNvCxnSpPr>
            <a:cxnSpLocks/>
          </p:cNvCxnSpPr>
          <p:nvPr/>
        </p:nvCxnSpPr>
        <p:spPr>
          <a:xfrm>
            <a:off x="7592459" y="3174482"/>
            <a:ext cx="6921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540782A-652E-4258-AFA7-B50BA900F439}"/>
              </a:ext>
            </a:extLst>
          </p:cNvPr>
          <p:cNvSpPr txBox="1"/>
          <p:nvPr/>
        </p:nvSpPr>
        <p:spPr>
          <a:xfrm>
            <a:off x="6890438" y="2243386"/>
            <a:ext cx="108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sort,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reverse,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filter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69ACB6B-FFEA-466D-903A-FFEBDE07C7E6}"/>
              </a:ext>
            </a:extLst>
          </p:cNvPr>
          <p:cNvSpPr txBox="1"/>
          <p:nvPr/>
        </p:nvSpPr>
        <p:spPr>
          <a:xfrm>
            <a:off x="988637" y="1700964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EDD210-F82B-42E3-B784-3F53AFD2085A}"/>
                  </a:ext>
                </a:extLst>
              </p:cNvPr>
              <p:cNvSpPr txBox="1"/>
              <p:nvPr/>
            </p:nvSpPr>
            <p:spPr>
              <a:xfrm>
                <a:off x="883920" y="5371729"/>
                <a:ext cx="50108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take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sort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reverse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EDD210-F82B-42E3-B784-3F53AFD20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5371729"/>
                <a:ext cx="5010814" cy="369332"/>
              </a:xfrm>
              <a:prstGeom prst="rect">
                <a:avLst/>
              </a:prstGeom>
              <a:blipFill>
                <a:blip r:embed="rId3"/>
                <a:stretch>
                  <a:fillRect l="-122" r="-60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2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6736</TotalTime>
  <Words>905</Words>
  <Application>Microsoft Office PowerPoint</Application>
  <PresentationFormat>宽屏</PresentationFormat>
  <Paragraphs>190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Program Synthesis Using Conflict-Driven Learning</vt:lpstr>
      <vt:lpstr>Review: SyGuS &amp; Enumerative Search</vt:lpstr>
      <vt:lpstr>Conflict-Driven Synthesis</vt:lpstr>
      <vt:lpstr>Conflict-Driven Synthesis (Cont’d)</vt:lpstr>
      <vt:lpstr>Partial Program</vt:lpstr>
      <vt:lpstr>Component and Component Specification</vt:lpstr>
      <vt:lpstr>Pruning the Search Space</vt:lpstr>
      <vt:lpstr>Pruning the Search Space (Cont’d)</vt:lpstr>
      <vt:lpstr>Learning from Mistakes</vt:lpstr>
      <vt:lpstr>Learning from Mistakes (Cont’d)</vt:lpstr>
      <vt:lpstr>Learning from Mistakes (Cont’d)</vt:lpstr>
      <vt:lpstr>Research Thoughts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奕诚</dc:creator>
  <cp:lastModifiedBy>c sy</cp:lastModifiedBy>
  <cp:revision>448</cp:revision>
  <dcterms:created xsi:type="dcterms:W3CDTF">2020-06-02T05:46:06Z</dcterms:created>
  <dcterms:modified xsi:type="dcterms:W3CDTF">2020-06-16T08:56:34Z</dcterms:modified>
</cp:coreProperties>
</file>