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3" r:id="rId3"/>
    <p:sldId id="297" r:id="rId4"/>
    <p:sldId id="466" r:id="rId5"/>
    <p:sldId id="545" r:id="rId6"/>
    <p:sldId id="547" r:id="rId7"/>
    <p:sldId id="546" r:id="rId8"/>
    <p:sldId id="468" r:id="rId9"/>
    <p:sldId id="471" r:id="rId10"/>
    <p:sldId id="552" r:id="rId11"/>
    <p:sldId id="549" r:id="rId12"/>
    <p:sldId id="550" r:id="rId13"/>
    <p:sldId id="553" r:id="rId14"/>
    <p:sldId id="564" r:id="rId15"/>
    <p:sldId id="554" r:id="rId16"/>
    <p:sldId id="551" r:id="rId17"/>
    <p:sldId id="558" r:id="rId18"/>
    <p:sldId id="548" r:id="rId19"/>
    <p:sldId id="469" r:id="rId20"/>
    <p:sldId id="475" r:id="rId21"/>
    <p:sldId id="560" r:id="rId22"/>
    <p:sldId id="472" r:id="rId23"/>
    <p:sldId id="56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88F"/>
    <a:srgbClr val="7F7F7F"/>
    <a:srgbClr val="B5CAE5"/>
    <a:srgbClr val="6D9ED2"/>
    <a:srgbClr val="B3D6CA"/>
    <a:srgbClr val="85A0AB"/>
    <a:srgbClr val="C3DED5"/>
    <a:srgbClr val="657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 autoAdjust="0"/>
    <p:restoredTop sz="81809" autoAdjust="0"/>
  </p:normalViewPr>
  <p:slideViewPr>
    <p:cSldViewPr snapToGrid="0">
      <p:cViewPr varScale="1">
        <p:scale>
          <a:sx n="93" d="100"/>
          <a:sy n="93" d="100"/>
        </p:scale>
        <p:origin x="10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3487;&#24030;&#22823;&#23398;\&#26426;&#22120;&#23398;&#20064;&#35838;&#20214;\20&#26149;ml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单模型误差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Sheet1!$B$2:$K$2</c:f>
              <c:numCache>
                <c:formatCode>General</c:formatCode>
                <c:ptCount val="10"/>
                <c:pt idx="0">
                  <c:v>7.52</c:v>
                </c:pt>
                <c:pt idx="1">
                  <c:v>9.92</c:v>
                </c:pt>
                <c:pt idx="2">
                  <c:v>8.9499999999999993</c:v>
                </c:pt>
                <c:pt idx="3">
                  <c:v>8.18</c:v>
                </c:pt>
                <c:pt idx="4">
                  <c:v>9.35</c:v>
                </c:pt>
                <c:pt idx="5">
                  <c:v>9.02</c:v>
                </c:pt>
                <c:pt idx="6">
                  <c:v>9.07</c:v>
                </c:pt>
                <c:pt idx="7">
                  <c:v>11.27</c:v>
                </c:pt>
                <c:pt idx="8">
                  <c:v>12.08</c:v>
                </c:pt>
                <c:pt idx="9">
                  <c:v>9.7899999999999991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42-4A97-B8DF-E169D61EC63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集成误差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Sheet1!$B$3:$K$3</c:f>
              <c:numCache>
                <c:formatCode>General</c:formatCode>
                <c:ptCount val="10"/>
                <c:pt idx="0">
                  <c:v>7.33</c:v>
                </c:pt>
                <c:pt idx="1">
                  <c:v>9.52</c:v>
                </c:pt>
                <c:pt idx="2">
                  <c:v>8.65</c:v>
                </c:pt>
                <c:pt idx="3">
                  <c:v>8.4700000000000006</c:v>
                </c:pt>
                <c:pt idx="4">
                  <c:v>8.98</c:v>
                </c:pt>
                <c:pt idx="5">
                  <c:v>8.65</c:v>
                </c:pt>
                <c:pt idx="6">
                  <c:v>8.68</c:v>
                </c:pt>
                <c:pt idx="7">
                  <c:v>10.93</c:v>
                </c:pt>
                <c:pt idx="8">
                  <c:v>11.68</c:v>
                </c:pt>
                <c:pt idx="9">
                  <c:v>9.26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42-4A97-B8DF-E169D61EC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33792"/>
        <c:axId val="666229776"/>
      </c:lineChart>
      <c:catAx>
        <c:axId val="284733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229776"/>
        <c:crosses val="autoZero"/>
        <c:auto val="1"/>
        <c:lblAlgn val="ctr"/>
        <c:lblOffset val="100"/>
        <c:noMultiLvlLbl val="0"/>
      </c:catAx>
      <c:valAx>
        <c:axId val="666229776"/>
        <c:scaling>
          <c:orientation val="minMax"/>
          <c:min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733792"/>
        <c:crosses val="autoZero"/>
        <c:crossBetween val="between"/>
        <c:majorUnit val="0.5"/>
      </c:val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21F41-A93E-4D3C-8120-63B17F2463DB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ED2B4-1C8E-4590-A558-0F608599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D2B4-1C8E-4590-A558-0F608599CC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3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3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5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7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1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5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8927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13184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7249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7" y="350054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5" y="350053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3290447-082F-467D-AAB7-1F5F90A6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2" y="1253330"/>
            <a:ext cx="10996748" cy="533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6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78384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1307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7837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09142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96994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3125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16041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29359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01343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17649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87139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667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29720"/>
      </p:ext>
    </p:extLst>
  </p:cSld>
  <p:clrMapOvr>
    <a:masterClrMapping/>
  </p:clrMapOvr>
  <p:transition spd="slow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.jpg"/>
          <p:cNvSpPr>
            <a:spLocks noGrp="1"/>
          </p:cNvSpPr>
          <p:nvPr>
            <p:ph type="pic" sz="half" idx="13"/>
          </p:nvPr>
        </p:nvSpPr>
        <p:spPr>
          <a:xfrm>
            <a:off x="952500" y="3270250"/>
            <a:ext cx="4698686" cy="358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607087"/>
      </p:ext>
    </p:extLst>
  </p:cSld>
  <p:clrMapOvr>
    <a:masterClrMapping/>
  </p:clrMapOvr>
  <p:transition spd="slow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882BFB7-866D-4BF8-AB09-66EE0CC0C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88458"/>
            <a:ext cx="12192000" cy="2656114"/>
          </a:xfrm>
          <a:custGeom>
            <a:avLst/>
            <a:gdLst>
              <a:gd name="connsiteX0" fmla="*/ 0 w 12192000"/>
              <a:gd name="connsiteY0" fmla="*/ 0 h 2656114"/>
              <a:gd name="connsiteX1" fmla="*/ 12192000 w 12192000"/>
              <a:gd name="connsiteY1" fmla="*/ 0 h 2656114"/>
              <a:gd name="connsiteX2" fmla="*/ 12192000 w 12192000"/>
              <a:gd name="connsiteY2" fmla="*/ 2656114 h 2656114"/>
              <a:gd name="connsiteX3" fmla="*/ 0 w 12192000"/>
              <a:gd name="connsiteY3" fmla="*/ 2656114 h 26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56114">
                <a:moveTo>
                  <a:pt x="0" y="0"/>
                </a:moveTo>
                <a:lnTo>
                  <a:pt x="12192000" y="0"/>
                </a:lnTo>
                <a:lnTo>
                  <a:pt x="12192000" y="2656114"/>
                </a:lnTo>
                <a:lnTo>
                  <a:pt x="0" y="2656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4376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84821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56869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07197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00593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9671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96030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9">
            <a:extLst>
              <a:ext uri="{FF2B5EF4-FFF2-40B4-BE49-F238E27FC236}">
                <a16:creationId xmlns:a16="http://schemas.microsoft.com/office/drawing/2014/main" id="{B208EFDB-9A90-4899-B80F-0A15A506F4D5}"/>
              </a:ext>
            </a:extLst>
          </p:cNvPr>
          <p:cNvSpPr/>
          <p:nvPr/>
        </p:nvSpPr>
        <p:spPr>
          <a:xfrm rot="10800000">
            <a:off x="-1" y="292085"/>
            <a:ext cx="5043268" cy="651931"/>
          </a:xfrm>
          <a:custGeom>
            <a:avLst/>
            <a:gdLst/>
            <a:ahLst/>
            <a:cxnLst/>
            <a:rect l="l" t="t" r="r" b="b"/>
            <a:pathLst>
              <a:path w="144016" h="869444">
                <a:moveTo>
                  <a:pt x="0" y="0"/>
                </a:moveTo>
                <a:lnTo>
                  <a:pt x="144016" y="0"/>
                </a:lnTo>
                <a:lnTo>
                  <a:pt x="144016" y="869444"/>
                </a:lnTo>
                <a:lnTo>
                  <a:pt x="0" y="869444"/>
                </a:lnTo>
                <a:close/>
              </a:path>
            </a:pathLst>
          </a:cu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0FB7EE-F5CE-4DFF-AD73-AF556518F0F2}"/>
              </a:ext>
            </a:extLst>
          </p:cNvPr>
          <p:cNvSpPr/>
          <p:nvPr userDrawn="1"/>
        </p:nvSpPr>
        <p:spPr>
          <a:xfrm>
            <a:off x="-12794" y="3284806"/>
            <a:ext cx="12202347" cy="3554939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2794" y="31475"/>
            <a:ext cx="1051560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286" y="1253330"/>
            <a:ext cx="11669151" cy="54681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>
              <a:lumMod val="95000"/>
            </a:schemeClr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夏(1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1478281"/>
            <a:ext cx="12191999" cy="4114800"/>
          </a:xfrm>
          <a:prstGeom prst="rect">
            <a:avLst/>
          </a:prstGeom>
          <a:solidFill>
            <a:srgbClr val="01988F">
              <a:alpha val="44000"/>
            </a:srgbClr>
          </a:solidFill>
          <a:ln>
            <a:solidFill>
              <a:srgbClr val="019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_3"/>
          <p:cNvSpPr/>
          <p:nvPr/>
        </p:nvSpPr>
        <p:spPr>
          <a:xfrm>
            <a:off x="3450727" y="1980185"/>
            <a:ext cx="5167747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字迹-典雅楷体简体" pitchFamily="2" charset="-122"/>
                <a:ea typeface="方正字迹-典雅楷体简体" pitchFamily="2" charset="-122"/>
              </a:rPr>
              <a:t>集成学习</a:t>
            </a: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4956880" y="-331401"/>
            <a:ext cx="2175173" cy="5894267"/>
            <a:chOff x="757083" y="1950939"/>
            <a:chExt cx="4306530" cy="2936923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76747" y="1950939"/>
              <a:ext cx="0" cy="2936923"/>
            </a:xfrm>
            <a:prstGeom prst="line">
              <a:avLst/>
            </a:prstGeom>
            <a:ln w="34925">
              <a:solidFill>
                <a:srgbClr val="F4F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7083" y="1960771"/>
              <a:ext cx="4306530" cy="0"/>
            </a:xfrm>
            <a:prstGeom prst="line">
              <a:avLst/>
            </a:prstGeom>
            <a:ln w="34925">
              <a:solidFill>
                <a:srgbClr val="F4F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66915" y="4868198"/>
              <a:ext cx="4296698" cy="0"/>
            </a:xfrm>
            <a:prstGeom prst="line">
              <a:avLst/>
            </a:prstGeom>
            <a:ln w="34925">
              <a:solidFill>
                <a:srgbClr val="F4F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830955" y="3854887"/>
            <a:ext cx="4672012" cy="733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2019</a:t>
            </a:r>
            <a:r>
              <a:rPr lang="zh-CN" altLang="en-US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年</a:t>
            </a:r>
            <a:r>
              <a:rPr lang="en-US" altLang="zh-CN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5</a:t>
            </a:r>
            <a:r>
              <a:rPr lang="zh-CN" altLang="en-US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月</a:t>
            </a:r>
            <a:r>
              <a:rPr lang="en-US" altLang="zh-CN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20</a:t>
            </a:r>
            <a:r>
              <a:rPr lang="zh-CN" altLang="en-US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62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281-5563-4CB2-A809-12295FC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目标：最小化指数损失函数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指数损失函数：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13ED23-0BDB-4B07-A37D-1C395B38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53" y="2857999"/>
            <a:ext cx="6651722" cy="2597227"/>
          </a:xfrm>
          <a:prstGeom prst="rect">
            <a:avLst/>
          </a:prstGeom>
          <a:gradFill>
            <a:gsLst>
              <a:gs pos="100000">
                <a:srgbClr val="FFC000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0" scaled="1"/>
          </a:gradFill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71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281-5563-4CB2-A809-12295FC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分布进行调整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85B4"/>
                    </a:solidFill>
                  </a:rPr>
                  <a:t>前向分布算法</a:t>
                </a:r>
                <a:endParaRPr lang="en-US" altLang="zh-CN" dirty="0">
                  <a:solidFill>
                    <a:srgbClr val="0085B4"/>
                  </a:solidFill>
                </a:endParaRPr>
              </a:p>
              <a:p>
                <a:pPr lvl="1"/>
                <a:r>
                  <a:rPr lang="zh-CN" altLang="en-US" dirty="0"/>
                  <a:t>加法模型：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0085B4"/>
                    </a:solidFill>
                  </a:rPr>
                  <a:t>思想</a:t>
                </a:r>
                <a:r>
                  <a:rPr lang="zh-CN" altLang="en-US" dirty="0"/>
                  <a:t>：从前向后，每一步只学一个基函数和系数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6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281-5563-4CB2-A809-12295FC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目标：最小化指数损失函数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指数损失函数：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b="1" dirty="0"/>
                  <a:t>目标函数：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281-5563-4CB2-A809-12295FC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目标：最小化指数损失函数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𝒂𝒓𝒈𝒎𝒊𝒏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nary>
                      </m:den>
                    </m:f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nary>
                      </m:den>
                    </m:f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num>
                      <m:den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3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4E4B-8795-4E39-B9BB-9C52BEBE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2E7236-178A-49DE-8AD7-EA515CEE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09C0D-50BB-46E7-8AE2-3FB489FE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19" y="230777"/>
            <a:ext cx="8516456" cy="61492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C7466F-048E-4FF1-A8DF-29CBEEA7639B}"/>
              </a:ext>
            </a:extLst>
          </p:cNvPr>
          <p:cNvSpPr/>
          <p:nvPr/>
        </p:nvSpPr>
        <p:spPr>
          <a:xfrm>
            <a:off x="3992154" y="3595255"/>
            <a:ext cx="2221610" cy="6262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281-5563-4CB2-A809-12295FC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4E4B-8795-4E39-B9BB-9C52BEBE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25606-07F5-4713-AE7C-21DF7D58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09C0D-50BB-46E7-8AE2-3FB489FE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919" y="230777"/>
            <a:ext cx="8516456" cy="61492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C7466F-048E-4FF1-A8DF-29CBEEA7639B}"/>
              </a:ext>
            </a:extLst>
          </p:cNvPr>
          <p:cNvSpPr/>
          <p:nvPr/>
        </p:nvSpPr>
        <p:spPr>
          <a:xfrm>
            <a:off x="3979981" y="4145973"/>
            <a:ext cx="4374310" cy="1215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AF51-59A8-4EC7-B262-957615C6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9AD6E-F30C-452C-8730-2A821758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例：弱分类器由</a:t>
            </a:r>
            <a:r>
              <a:rPr lang="en-US" altLang="zh-CN" dirty="0"/>
              <a:t>x&lt;v</a:t>
            </a:r>
            <a:r>
              <a:rPr lang="zh-CN" altLang="en-US" dirty="0"/>
              <a:t>或</a:t>
            </a:r>
            <a:r>
              <a:rPr lang="en-US" altLang="zh-CN" dirty="0"/>
              <a:t>x&gt;v</a:t>
            </a:r>
            <a:r>
              <a:rPr lang="zh-CN" altLang="en-US" dirty="0"/>
              <a:t>产生，用</a:t>
            </a:r>
            <a:r>
              <a:rPr lang="en-US" altLang="zh-CN" dirty="0" err="1"/>
              <a:t>adaboost</a:t>
            </a:r>
            <a:r>
              <a:rPr lang="zh-CN" altLang="en-US" dirty="0"/>
              <a:t>学习一个强分类器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49164A-87F7-4FB8-B6F9-5E23E3AAB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75274"/>
              </p:ext>
            </p:extLst>
          </p:nvPr>
        </p:nvGraphicFramePr>
        <p:xfrm>
          <a:off x="1339256" y="2144904"/>
          <a:ext cx="93044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62">
                  <a:extLst>
                    <a:ext uri="{9D8B030D-6E8A-4147-A177-3AD203B41FA5}">
                      <a16:colId xmlns:a16="http://schemas.microsoft.com/office/drawing/2014/main" val="3262061122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3538334184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3575960243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2929658117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2342023639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3368780290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2208320283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869503476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2422774996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4216806501"/>
                    </a:ext>
                  </a:extLst>
                </a:gridCol>
                <a:gridCol w="845862">
                  <a:extLst>
                    <a:ext uri="{9D8B030D-6E8A-4147-A177-3AD203B41FA5}">
                      <a16:colId xmlns:a16="http://schemas.microsoft.com/office/drawing/2014/main" val="2035226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2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4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59087"/>
      </p:ext>
    </p:extLst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02F3B-150D-4EB3-A9B4-83B3F450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-Bagging</a:t>
            </a:r>
            <a:endParaRPr lang="zh-CN" altLang="en-US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3199B650-9514-4329-87F6-47432EE9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BC71F1-F7B0-4935-8C8B-4796966808CC}"/>
              </a:ext>
            </a:extLst>
          </p:cNvPr>
          <p:cNvSpPr/>
          <p:nvPr/>
        </p:nvSpPr>
        <p:spPr>
          <a:xfrm>
            <a:off x="1586580" y="4524255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9FC265-06BB-4001-95F2-2643284490FA}"/>
              </a:ext>
            </a:extLst>
          </p:cNvPr>
          <p:cNvSpPr/>
          <p:nvPr/>
        </p:nvSpPr>
        <p:spPr>
          <a:xfrm>
            <a:off x="1586580" y="2724197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set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5B09EA-4070-4BD2-885F-A6715A40E674}"/>
              </a:ext>
            </a:extLst>
          </p:cNvPr>
          <p:cNvSpPr/>
          <p:nvPr/>
        </p:nvSpPr>
        <p:spPr>
          <a:xfrm>
            <a:off x="4527246" y="2724197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set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2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F31491-C2C1-4CC2-A0C6-B0D24DBF62F1}"/>
              </a:ext>
            </a:extLst>
          </p:cNvPr>
          <p:cNvSpPr/>
          <p:nvPr/>
        </p:nvSpPr>
        <p:spPr>
          <a:xfrm>
            <a:off x="8364413" y="2724197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</a:t>
            </a:r>
            <a:r>
              <a:rPr lang="en-US" altLang="zh-CN" sz="2400" dirty="0" err="1">
                <a:solidFill>
                  <a:srgbClr val="0070C0"/>
                </a:solidFill>
              </a:rPr>
              <a:t>set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n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5DB4F-C25C-44EF-94BF-AD21DDDDDBFC}"/>
              </a:ext>
            </a:extLst>
          </p:cNvPr>
          <p:cNvSpPr txBox="1"/>
          <p:nvPr/>
        </p:nvSpPr>
        <p:spPr>
          <a:xfrm>
            <a:off x="6664235" y="2699878"/>
            <a:ext cx="202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 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560295-2F89-4180-837F-06FB5C5A2F47}"/>
              </a:ext>
            </a:extLst>
          </p:cNvPr>
          <p:cNvSpPr/>
          <p:nvPr/>
        </p:nvSpPr>
        <p:spPr>
          <a:xfrm>
            <a:off x="4573157" y="4524255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2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69E07A-839F-4C9F-8710-5754C25BA5A5}"/>
              </a:ext>
            </a:extLst>
          </p:cNvPr>
          <p:cNvSpPr/>
          <p:nvPr/>
        </p:nvSpPr>
        <p:spPr>
          <a:xfrm>
            <a:off x="8364412" y="4524255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0070C0"/>
                </a:solidFill>
              </a:rPr>
              <a:t>Learner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n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1CE05D7-5E97-4E0C-975B-79C4AE9C8D12}"/>
              </a:ext>
            </a:extLst>
          </p:cNvPr>
          <p:cNvSpPr/>
          <p:nvPr/>
        </p:nvSpPr>
        <p:spPr>
          <a:xfrm>
            <a:off x="1371600" y="2616740"/>
            <a:ext cx="2198451" cy="26848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F116E3D-C49D-483A-8723-472ACBB1BCCD}"/>
              </a:ext>
            </a:extLst>
          </p:cNvPr>
          <p:cNvSpPr/>
          <p:nvPr/>
        </p:nvSpPr>
        <p:spPr>
          <a:xfrm>
            <a:off x="4324521" y="2616740"/>
            <a:ext cx="2198451" cy="26848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0B9DD6-ED37-42B1-82AC-851636BE29A0}"/>
              </a:ext>
            </a:extLst>
          </p:cNvPr>
          <p:cNvSpPr/>
          <p:nvPr/>
        </p:nvSpPr>
        <p:spPr>
          <a:xfrm>
            <a:off x="8119370" y="2616740"/>
            <a:ext cx="2198451" cy="26848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B9F7E6-A78C-4304-A77A-3677C1236679}"/>
              </a:ext>
            </a:extLst>
          </p:cNvPr>
          <p:cNvSpPr/>
          <p:nvPr/>
        </p:nvSpPr>
        <p:spPr>
          <a:xfrm>
            <a:off x="4660191" y="1165989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set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BE81BE-6D56-461F-A387-CD95107AA8F3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 flipH="1">
            <a:off x="2470826" y="1794048"/>
            <a:ext cx="3043550" cy="8226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A09E1D-81DA-42C4-B0E1-54ED2B2639A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418306" y="1794048"/>
            <a:ext cx="96070" cy="9301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3C0F55-2AB6-488D-B047-45784F3323D2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5514376" y="1794048"/>
            <a:ext cx="3704220" cy="8226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93FF6A-1BFD-4756-BE6A-B585983AAE9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0826" y="5301574"/>
            <a:ext cx="1653702" cy="79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E8718E-0B65-405F-8544-5D97453F75F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423747" y="5301574"/>
            <a:ext cx="0" cy="79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E26287-61F7-40C8-BB33-246D994E133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768254" y="5301574"/>
            <a:ext cx="2450342" cy="79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CC2AE87-3058-4348-A4E6-FC00E7EFD56B}"/>
              </a:ext>
            </a:extLst>
          </p:cNvPr>
          <p:cNvCxnSpPr>
            <a:cxnSpLocks/>
          </p:cNvCxnSpPr>
          <p:nvPr/>
        </p:nvCxnSpPr>
        <p:spPr>
          <a:xfrm>
            <a:off x="3065907" y="6142858"/>
            <a:ext cx="465785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6BCD4B4-5554-440E-9C19-A871A3DECD0C}"/>
              </a:ext>
            </a:extLst>
          </p:cNvPr>
          <p:cNvSpPr/>
          <p:nvPr/>
        </p:nvSpPr>
        <p:spPr>
          <a:xfrm>
            <a:off x="2636195" y="5692011"/>
            <a:ext cx="5431275" cy="101776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999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9" grpId="0" animBg="1"/>
      <p:bldP spid="20" grpId="0" animBg="1"/>
      <p:bldP spid="21" grpId="0" animBg="1"/>
      <p:bldP spid="2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9631C-C067-4069-94E6-1E6E4EF1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8BE3E-E871-46DE-A784-D07A5539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</a:p>
          <a:p>
            <a:pPr lvl="1"/>
            <a:r>
              <a:rPr lang="zh-CN" altLang="en-US" dirty="0"/>
              <a:t>分类：简单投票法</a:t>
            </a:r>
            <a:endParaRPr lang="en-US" altLang="zh-CN" dirty="0"/>
          </a:p>
          <a:p>
            <a:pPr lvl="1"/>
            <a:r>
              <a:rPr lang="zh-CN" altLang="en-US" dirty="0"/>
              <a:t>回归：平均加权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随机森林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57AAF2-0D84-4C83-966C-A6C1423F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19" y="3219994"/>
            <a:ext cx="6769098" cy="301296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FF063FE-B91B-4D3D-834C-795BC2EE44C4}"/>
              </a:ext>
            </a:extLst>
          </p:cNvPr>
          <p:cNvSpPr/>
          <p:nvPr/>
        </p:nvSpPr>
        <p:spPr>
          <a:xfrm>
            <a:off x="6664235" y="4826000"/>
            <a:ext cx="529045" cy="447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023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王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0308" y="-63064"/>
            <a:ext cx="3311692" cy="2016193"/>
          </a:xfrm>
          <a:prstGeom prst="rect">
            <a:avLst/>
          </a:prstGeom>
        </p:spPr>
      </p:pic>
      <p:sp>
        <p:nvSpPr>
          <p:cNvPr id="42" name="任意多边形 41"/>
          <p:cNvSpPr/>
          <p:nvPr/>
        </p:nvSpPr>
        <p:spPr>
          <a:xfrm>
            <a:off x="0" y="-214313"/>
            <a:ext cx="10907419" cy="2206855"/>
          </a:xfrm>
          <a:custGeom>
            <a:avLst/>
            <a:gdLst>
              <a:gd name="connsiteX0" fmla="*/ 0 w 6740404"/>
              <a:gd name="connsiteY0" fmla="*/ 0 h 1513115"/>
              <a:gd name="connsiteX1" fmla="*/ 6740404 w 6740404"/>
              <a:gd name="connsiteY1" fmla="*/ 0 h 1513115"/>
              <a:gd name="connsiteX2" fmla="*/ 6740404 w 6740404"/>
              <a:gd name="connsiteY2" fmla="*/ 1513115 h 1513115"/>
              <a:gd name="connsiteX3" fmla="*/ 0 w 6740404"/>
              <a:gd name="connsiteY3" fmla="*/ 1513115 h 1513115"/>
              <a:gd name="connsiteX4" fmla="*/ 0 w 6740404"/>
              <a:gd name="connsiteY4" fmla="*/ 0 h 1513115"/>
              <a:gd name="connsiteX0" fmla="*/ 0 w 6740404"/>
              <a:gd name="connsiteY0" fmla="*/ 0 h 1513115"/>
              <a:gd name="connsiteX1" fmla="*/ 6740404 w 6740404"/>
              <a:gd name="connsiteY1" fmla="*/ 0 h 1513115"/>
              <a:gd name="connsiteX2" fmla="*/ 5516267 w 6740404"/>
              <a:gd name="connsiteY2" fmla="*/ 1488908 h 1513115"/>
              <a:gd name="connsiteX3" fmla="*/ 0 w 6740404"/>
              <a:gd name="connsiteY3" fmla="*/ 1513115 h 1513115"/>
              <a:gd name="connsiteX4" fmla="*/ 0 w 6740404"/>
              <a:gd name="connsiteY4" fmla="*/ 0 h 151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0404" h="1513115">
                <a:moveTo>
                  <a:pt x="0" y="0"/>
                </a:moveTo>
                <a:lnTo>
                  <a:pt x="6740404" y="0"/>
                </a:lnTo>
                <a:lnTo>
                  <a:pt x="5516267" y="1488908"/>
                </a:lnTo>
                <a:lnTo>
                  <a:pt x="0" y="1513115"/>
                </a:lnTo>
                <a:lnTo>
                  <a:pt x="0" y="0"/>
                </a:lnTo>
                <a:close/>
              </a:path>
            </a:pathLst>
          </a:cu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18495" y="183050"/>
            <a:ext cx="3149852" cy="1334476"/>
            <a:chOff x="576499" y="342955"/>
            <a:chExt cx="3149852" cy="986313"/>
          </a:xfrm>
        </p:grpSpPr>
        <p:sp>
          <p:nvSpPr>
            <p:cNvPr id="21" name="文本框 3"/>
            <p:cNvSpPr txBox="1"/>
            <p:nvPr/>
          </p:nvSpPr>
          <p:spPr>
            <a:xfrm>
              <a:off x="576499" y="342955"/>
              <a:ext cx="3149852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字迹-典雅楷体简体" pitchFamily="2" charset="-122"/>
                  <a:ea typeface="方正字迹-典雅楷体简体" pitchFamily="2" charset="-122"/>
                  <a:cs typeface="+mn-cs"/>
                </a:rPr>
                <a:t>目录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421898" y="976677"/>
              <a:ext cx="1459054" cy="3525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字迹-典雅楷体简体" pitchFamily="2" charset="-122"/>
                  <a:ea typeface="方正字迹-典雅楷体简体" pitchFamily="2" charset="-122"/>
                  <a:cs typeface="+mn-cs"/>
                  <a:sym typeface="Arial" panose="020B0604020202020204" pitchFamily="34" charset="0"/>
                </a:rPr>
                <a:t>CONTENTS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429715" y="2617530"/>
            <a:ext cx="642025" cy="642025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8855" y="4314865"/>
            <a:ext cx="642025" cy="642025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2233640" y="2659882"/>
            <a:ext cx="322788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字迹-典雅楷体简体" pitchFamily="2" charset="-122"/>
                <a:ea typeface="方正字迹-典雅楷体简体" pitchFamily="2" charset="-122"/>
                <a:cs typeface="Segoe UI" panose="020B0502040204020203" pitchFamily="34" charset="0"/>
              </a:rPr>
              <a:t>Boosting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字迹-典雅楷体简体" pitchFamily="2" charset="-122"/>
              <a:ea typeface="方正字迹-典雅楷体简体" pitchFamily="2" charset="-122"/>
              <a:cs typeface="Segoe UI" panose="020B0502040204020203" pitchFamily="34" charset="0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2219354" y="4371504"/>
            <a:ext cx="3093585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字迹-典雅楷体简体" pitchFamily="2" charset="-122"/>
                <a:ea typeface="方正字迹-典雅楷体简体" pitchFamily="2" charset="-122"/>
                <a:cs typeface="Segoe UI" panose="020B0502040204020203" pitchFamily="34" charset="0"/>
              </a:rPr>
              <a:t>Bagging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字迹-典雅楷体简体" pitchFamily="2" charset="-122"/>
              <a:ea typeface="方正字迹-典雅楷体简体" pitchFamily="2" charset="-122"/>
              <a:cs typeface="Segoe UI" panose="020B0502040204020203" pitchFamily="34" charset="0"/>
            </a:endParaRPr>
          </a:p>
        </p:txBody>
      </p:sp>
      <p:pic>
        <p:nvPicPr>
          <p:cNvPr id="45" name="图片 44" descr="标志与中英文校名组合规范_左右（反白，在深色背景下使用）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1426" y="467049"/>
            <a:ext cx="3109713" cy="8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3322"/>
      </p:ext>
    </p:extLst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265AA-382A-4558-8727-59E3D104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 </a:t>
            </a:r>
            <a:r>
              <a:rPr lang="en-US" altLang="zh-CN" dirty="0"/>
              <a:t>random forest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96F933-504A-4B51-8C53-39B70595A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基学习器：决策树</a:t>
                </a:r>
                <a:endParaRPr lang="en-US" altLang="zh-CN" dirty="0"/>
              </a:p>
              <a:p>
                <a:r>
                  <a:rPr lang="zh-CN" altLang="en-US" dirty="0"/>
                  <a:t>进一步在决策树的训练过程中引入随机属性选择</a:t>
                </a:r>
                <a:endParaRPr lang="en-US" altLang="zh-CN" dirty="0"/>
              </a:p>
              <a:p>
                <a:r>
                  <a:rPr lang="zh-CN" altLang="en-US" dirty="0"/>
                  <a:t>从原始数据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个属性中随机选择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个属性</a:t>
                </a:r>
                <a:endParaRPr lang="en-US" altLang="zh-CN" dirty="0"/>
              </a:p>
              <a:p>
                <a:r>
                  <a:rPr lang="zh-CN" altLang="en-US" dirty="0"/>
                  <a:t>一般情况推荐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RF</a:t>
                </a:r>
                <a:r>
                  <a:rPr lang="zh-CN" altLang="en-US" dirty="0"/>
                  <a:t>简单，容易实现，计算开销小，很多现实任务中展现了强大的性能，被誉为“代表集成学习技术水平的方法”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96F933-504A-4B51-8C53-39B70595A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8875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4E4B-8795-4E39-B9BB-9C52BEBE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CC4D2-2E50-4C8A-A637-16167221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500"/>
              </a:lnSpc>
            </a:pPr>
            <a:r>
              <a:rPr lang="zh-CN" altLang="en-US" dirty="0"/>
              <a:t>步骤</a:t>
            </a:r>
          </a:p>
          <a:p>
            <a:pPr lvl="1">
              <a:lnSpc>
                <a:spcPts val="4500"/>
              </a:lnSpc>
            </a:pPr>
            <a:r>
              <a:rPr lang="zh-CN" altLang="en-US" sz="2800" dirty="0"/>
              <a:t>从样本集中用</a:t>
            </a:r>
            <a:r>
              <a:rPr lang="zh-CN" altLang="zh-CN" sz="2800" dirty="0"/>
              <a:t>Bootstrap</a:t>
            </a:r>
            <a:r>
              <a:rPr lang="zh-CN" altLang="en-US" sz="2800" dirty="0"/>
              <a:t>采样选出</a:t>
            </a:r>
            <a:r>
              <a:rPr lang="zh-CN" altLang="zh-CN" sz="2800" dirty="0">
                <a:solidFill>
                  <a:srgbClr val="C00000"/>
                </a:solidFill>
              </a:rPr>
              <a:t>n</a:t>
            </a:r>
            <a:r>
              <a:rPr lang="zh-CN" altLang="en-US" sz="2800" dirty="0">
                <a:solidFill>
                  <a:srgbClr val="C00000"/>
                </a:solidFill>
              </a:rPr>
              <a:t>个样本</a:t>
            </a:r>
            <a:r>
              <a:rPr lang="zh-CN" altLang="en-US" sz="2800" dirty="0"/>
              <a:t>；</a:t>
            </a:r>
          </a:p>
          <a:p>
            <a:pPr lvl="1">
              <a:lnSpc>
                <a:spcPts val="4500"/>
              </a:lnSpc>
            </a:pPr>
            <a:r>
              <a:rPr lang="zh-CN" altLang="en-US" sz="2800" dirty="0"/>
              <a:t>从所有属性中随机</a:t>
            </a:r>
            <a:r>
              <a:rPr lang="zh-CN" altLang="en-US" sz="2800" dirty="0">
                <a:solidFill>
                  <a:srgbClr val="C00000"/>
                </a:solidFill>
              </a:rPr>
              <a:t>选择</a:t>
            </a:r>
            <a:r>
              <a:rPr lang="zh-CN" altLang="zh-CN" sz="2800" dirty="0">
                <a:solidFill>
                  <a:srgbClr val="C00000"/>
                </a:solidFill>
              </a:rPr>
              <a:t>k</a:t>
            </a:r>
            <a:r>
              <a:rPr lang="zh-CN" altLang="en-US" sz="2800" dirty="0">
                <a:solidFill>
                  <a:srgbClr val="C00000"/>
                </a:solidFill>
              </a:rPr>
              <a:t>个属性</a:t>
            </a:r>
            <a:r>
              <a:rPr lang="zh-CN" altLang="en-US" sz="2800" dirty="0"/>
              <a:t>，选择最佳分割属性作为节点建立</a:t>
            </a:r>
            <a:r>
              <a:rPr lang="zh-CN" altLang="zh-CN" sz="2800" dirty="0"/>
              <a:t>CART</a:t>
            </a:r>
            <a:r>
              <a:rPr lang="zh-CN" altLang="en-US" sz="2800" dirty="0"/>
              <a:t>决策树；</a:t>
            </a:r>
          </a:p>
          <a:p>
            <a:pPr lvl="1">
              <a:lnSpc>
                <a:spcPts val="4500"/>
              </a:lnSpc>
            </a:pPr>
            <a:r>
              <a:rPr lang="zh-CN" altLang="en-US" sz="2800" dirty="0"/>
              <a:t>重复以上两步</a:t>
            </a:r>
            <a:r>
              <a:rPr lang="zh-CN" altLang="zh-CN" sz="2800" dirty="0"/>
              <a:t>m</a:t>
            </a:r>
            <a:r>
              <a:rPr lang="zh-CN" altLang="en-US" sz="2800" dirty="0"/>
              <a:t>次，即建立了</a:t>
            </a:r>
            <a:r>
              <a:rPr lang="zh-CN" altLang="zh-CN" sz="2800" dirty="0"/>
              <a:t>m</a:t>
            </a:r>
            <a:r>
              <a:rPr lang="zh-CN" altLang="en-US" sz="2800" dirty="0"/>
              <a:t>棵</a:t>
            </a:r>
            <a:r>
              <a:rPr lang="zh-CN" altLang="zh-CN" sz="2800" dirty="0"/>
              <a:t>CART</a:t>
            </a:r>
            <a:r>
              <a:rPr lang="zh-CN" altLang="en-US" sz="2800" dirty="0"/>
              <a:t>决策树</a:t>
            </a:r>
          </a:p>
          <a:p>
            <a:pPr lvl="1">
              <a:lnSpc>
                <a:spcPts val="4500"/>
              </a:lnSpc>
            </a:pPr>
            <a:r>
              <a:rPr lang="zh-CN" altLang="en-US" sz="2800" dirty="0"/>
              <a:t>这</a:t>
            </a:r>
            <a:r>
              <a:rPr lang="zh-CN" altLang="zh-CN" sz="2800" dirty="0"/>
              <a:t>m</a:t>
            </a:r>
            <a:r>
              <a:rPr lang="zh-CN" altLang="en-US" sz="2800" dirty="0"/>
              <a:t>个</a:t>
            </a:r>
            <a:r>
              <a:rPr lang="zh-CN" altLang="zh-CN" sz="2800" dirty="0"/>
              <a:t>CART</a:t>
            </a:r>
            <a:r>
              <a:rPr lang="zh-CN" altLang="en-US" sz="2800" dirty="0"/>
              <a:t>形成随机森林，通过投票表决结果，决定数据属于哪一类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8A306B-908A-46E3-BCAB-D1A7FEA4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7336" y="3314828"/>
            <a:ext cx="6616653" cy="331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47110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6073-4A26-46AB-A6EB-9563F231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 </a:t>
            </a:r>
            <a:r>
              <a:rPr lang="en-US" altLang="zh-CN" dirty="0"/>
              <a:t>random forest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6A41-9691-48EB-8900-1A08341F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效率高</a:t>
            </a:r>
            <a:endParaRPr lang="en-US" altLang="zh-CN" dirty="0"/>
          </a:p>
          <a:p>
            <a:r>
              <a:rPr lang="zh-CN" altLang="en-US" dirty="0"/>
              <a:t>精度高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252627-1683-4DE4-922F-16451FEB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1" y="1097466"/>
            <a:ext cx="11067759" cy="39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1685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02F3B-150D-4EB3-A9B4-83B3F450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集成学习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160DA-0519-412B-A887-5B83C7142A5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b="1" dirty="0"/>
              <a:t>集成学习通过构建并结合多个学习器来完成学习任务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同质集成</a:t>
            </a:r>
            <a:r>
              <a:rPr lang="zh-CN" altLang="en-US" dirty="0"/>
              <a:t>：同种类“个体学习器”，成为“基学习算法”，个体学习器叫“基学习器”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异质集成</a:t>
            </a:r>
            <a:r>
              <a:rPr lang="zh-CN" altLang="en-US" dirty="0"/>
              <a:t>：由不同的学习算法生成，不存在“基学习算法”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8B961F-4EC9-4611-9CA3-061B360B3ED6}"/>
              </a:ext>
            </a:extLst>
          </p:cNvPr>
          <p:cNvSpPr txBox="1"/>
          <p:nvPr/>
        </p:nvSpPr>
        <p:spPr>
          <a:xfrm>
            <a:off x="1203273" y="1888948"/>
            <a:ext cx="202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A1957-8398-48DD-8473-AEB2D0ED1957}"/>
              </a:ext>
            </a:extLst>
          </p:cNvPr>
          <p:cNvSpPr txBox="1"/>
          <p:nvPr/>
        </p:nvSpPr>
        <p:spPr>
          <a:xfrm>
            <a:off x="7034578" y="1888947"/>
            <a:ext cx="202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BD111B-BBFE-489D-8C9A-8DC8E6DE7ED4}"/>
              </a:ext>
            </a:extLst>
          </p:cNvPr>
          <p:cNvSpPr/>
          <p:nvPr/>
        </p:nvSpPr>
        <p:spPr>
          <a:xfrm>
            <a:off x="999793" y="2971641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196C9A-67F4-4A50-A82E-1EB612280797}"/>
              </a:ext>
            </a:extLst>
          </p:cNvPr>
          <p:cNvSpPr/>
          <p:nvPr/>
        </p:nvSpPr>
        <p:spPr>
          <a:xfrm>
            <a:off x="4387631" y="3777757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CB8AB-8EF6-4F57-8868-7FD94752D4C7}"/>
              </a:ext>
            </a:extLst>
          </p:cNvPr>
          <p:cNvSpPr/>
          <p:nvPr/>
        </p:nvSpPr>
        <p:spPr>
          <a:xfrm>
            <a:off x="6822021" y="3772234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3974E6-B7BD-44DC-89C6-10D0CB51CC50}"/>
              </a:ext>
            </a:extLst>
          </p:cNvPr>
          <p:cNvSpPr/>
          <p:nvPr/>
        </p:nvSpPr>
        <p:spPr>
          <a:xfrm>
            <a:off x="10124807" y="3772235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26BE0C-BD63-435A-BAD1-DE28AF326FF8}"/>
              </a:ext>
            </a:extLst>
          </p:cNvPr>
          <p:cNvSpPr txBox="1"/>
          <p:nvPr/>
        </p:nvSpPr>
        <p:spPr>
          <a:xfrm>
            <a:off x="8957801" y="3772234"/>
            <a:ext cx="202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68B8A6D7-82F2-4B11-BB04-B74228A69C4E}"/>
              </a:ext>
            </a:extLst>
          </p:cNvPr>
          <p:cNvSpPr/>
          <p:nvPr/>
        </p:nvSpPr>
        <p:spPr>
          <a:xfrm>
            <a:off x="1655488" y="2442400"/>
            <a:ext cx="324796" cy="372979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2578D1-4F67-436E-8BA0-AA0EEEEF1A6B}"/>
              </a:ext>
            </a:extLst>
          </p:cNvPr>
          <p:cNvCxnSpPr>
            <a:stCxn id="7" idx="0"/>
          </p:cNvCxnSpPr>
          <p:nvPr/>
        </p:nvCxnSpPr>
        <p:spPr>
          <a:xfrm flipV="1">
            <a:off x="5241816" y="2971641"/>
            <a:ext cx="1507900" cy="806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2B9B6B-3CF8-42B6-B59C-8753960C906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676206" y="3128201"/>
            <a:ext cx="60390" cy="644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07A072-160C-4C5E-BA1B-ED605CE12B0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713900" y="3015084"/>
            <a:ext cx="2265092" cy="7571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9081CAE-8E0F-4CF0-A207-4ADDBDD15D1E}"/>
              </a:ext>
            </a:extLst>
          </p:cNvPr>
          <p:cNvCxnSpPr>
            <a:cxnSpLocks/>
          </p:cNvCxnSpPr>
          <p:nvPr/>
        </p:nvCxnSpPr>
        <p:spPr>
          <a:xfrm>
            <a:off x="6372669" y="2971641"/>
            <a:ext cx="253689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501783C-9553-44FE-8DA8-B93EB28CF039}"/>
              </a:ext>
            </a:extLst>
          </p:cNvPr>
          <p:cNvSpPr/>
          <p:nvPr/>
        </p:nvSpPr>
        <p:spPr>
          <a:xfrm>
            <a:off x="7574198" y="2416979"/>
            <a:ext cx="324796" cy="372979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燕尾形 26">
            <a:extLst>
              <a:ext uri="{FF2B5EF4-FFF2-40B4-BE49-F238E27FC236}">
                <a16:creationId xmlns:a16="http://schemas.microsoft.com/office/drawing/2014/main" id="{2A7C3552-01ED-44D8-AAEE-3A75B5A540B7}"/>
              </a:ext>
            </a:extLst>
          </p:cNvPr>
          <p:cNvSpPr/>
          <p:nvPr/>
        </p:nvSpPr>
        <p:spPr>
          <a:xfrm>
            <a:off x="3501131" y="2343044"/>
            <a:ext cx="1708369" cy="7501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252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06914-4665-42DF-B7AB-C581450E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3502B52-14FB-47B6-B116-6C8748CF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路段车流量预测</a:t>
            </a:r>
            <a:endParaRPr lang="en-US" altLang="zh-CN" dirty="0"/>
          </a:p>
          <a:p>
            <a:r>
              <a:rPr lang="zh-CN" altLang="en-US" dirty="0"/>
              <a:t>以时间进行划分，训练不同的模型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723966A-0FE5-446B-A24F-33BF34DC2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84312"/>
              </p:ext>
            </p:extLst>
          </p:nvPr>
        </p:nvGraphicFramePr>
        <p:xfrm>
          <a:off x="3238500" y="3108960"/>
          <a:ext cx="479298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8787301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F2B90-FFFA-45C2-8CE9-8CE96CF0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CD96E5-01F0-4FEB-AA0D-006B95A1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D3CD7D-5A5C-4C32-BBAA-928305E4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04" y="1253330"/>
            <a:ext cx="10140044" cy="2961252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656008AA-B131-4DBE-80E6-C39C921EA641}"/>
              </a:ext>
            </a:extLst>
          </p:cNvPr>
          <p:cNvSpPr/>
          <p:nvPr/>
        </p:nvSpPr>
        <p:spPr>
          <a:xfrm>
            <a:off x="3777343" y="4214582"/>
            <a:ext cx="358239" cy="762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30EDA4-8D29-4C20-82C0-AEDEE34421D5}"/>
              </a:ext>
            </a:extLst>
          </p:cNvPr>
          <p:cNvSpPr txBox="1"/>
          <p:nvPr/>
        </p:nvSpPr>
        <p:spPr>
          <a:xfrm>
            <a:off x="3262745" y="5141528"/>
            <a:ext cx="245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差异性低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5478A02-F66A-4531-8CDD-AD3A442E3A72}"/>
              </a:ext>
            </a:extLst>
          </p:cNvPr>
          <p:cNvSpPr/>
          <p:nvPr/>
        </p:nvSpPr>
        <p:spPr>
          <a:xfrm>
            <a:off x="8314707" y="4214582"/>
            <a:ext cx="358239" cy="762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6C194D-BD58-4F2C-99BB-50CBB42519C1}"/>
              </a:ext>
            </a:extLst>
          </p:cNvPr>
          <p:cNvSpPr txBox="1"/>
          <p:nvPr/>
        </p:nvSpPr>
        <p:spPr>
          <a:xfrm>
            <a:off x="7800109" y="5141528"/>
            <a:ext cx="245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准确性低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3B6668-C00A-44CA-96F1-EF5FEFAA6290}"/>
              </a:ext>
            </a:extLst>
          </p:cNvPr>
          <p:cNvSpPr txBox="1"/>
          <p:nvPr/>
        </p:nvSpPr>
        <p:spPr>
          <a:xfrm>
            <a:off x="1027059" y="5904191"/>
            <a:ext cx="429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令个体学习器“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好而不同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1774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02F3B-150D-4EB3-A9B4-83B3F450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(Ensemble learning)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4F5CBE-3D6F-421C-B699-0CE578A4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经典的两种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Boosting:</a:t>
            </a:r>
            <a:r>
              <a:rPr lang="en-US" altLang="zh-CN" dirty="0"/>
              <a:t> </a:t>
            </a:r>
            <a:r>
              <a:rPr lang="zh-CN" altLang="en-US" dirty="0"/>
              <a:t>学习器之间存在着强依赖关系，串行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Bagging</a:t>
            </a:r>
            <a:r>
              <a:rPr lang="zh-CN" altLang="en-US" dirty="0"/>
              <a:t>：个体学习器之间不存在强依赖，并行</a:t>
            </a:r>
          </a:p>
        </p:txBody>
      </p:sp>
    </p:spTree>
    <p:extLst>
      <p:ext uri="{BB962C8B-B14F-4D97-AF65-F5344CB8AC3E}">
        <p14:creationId xmlns:p14="http://schemas.microsoft.com/office/powerpoint/2010/main" val="1122897939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02F3B-150D-4EB3-A9B4-83B3F450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(Ensemble learning)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160DA-0519-412B-A887-5B83C714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Boosting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5D325B-3BB8-4A7F-9367-100BE6174099}"/>
              </a:ext>
            </a:extLst>
          </p:cNvPr>
          <p:cNvSpPr/>
          <p:nvPr/>
        </p:nvSpPr>
        <p:spPr>
          <a:xfrm>
            <a:off x="1625491" y="5283013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5" name="标注: 下箭头 4">
            <a:extLst>
              <a:ext uri="{FF2B5EF4-FFF2-40B4-BE49-F238E27FC236}">
                <a16:creationId xmlns:a16="http://schemas.microsoft.com/office/drawing/2014/main" id="{0AC9E75F-DA29-4290-B784-FD0C20B76EE5}"/>
              </a:ext>
            </a:extLst>
          </p:cNvPr>
          <p:cNvSpPr/>
          <p:nvPr/>
        </p:nvSpPr>
        <p:spPr>
          <a:xfrm>
            <a:off x="910140" y="2077490"/>
            <a:ext cx="3139070" cy="12269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Original training set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D99CC-9296-4A66-BFBA-A209F5A86DF0}"/>
              </a:ext>
            </a:extLst>
          </p:cNvPr>
          <p:cNvSpPr/>
          <p:nvPr/>
        </p:nvSpPr>
        <p:spPr>
          <a:xfrm>
            <a:off x="1625491" y="3482955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set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F658B4-AC1C-4446-AAF0-75AC2971842A}"/>
              </a:ext>
            </a:extLst>
          </p:cNvPr>
          <p:cNvSpPr/>
          <p:nvPr/>
        </p:nvSpPr>
        <p:spPr>
          <a:xfrm>
            <a:off x="4566157" y="3482955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set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2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A4FC2A-6E71-4FC6-A755-BFC09A99C6CD}"/>
              </a:ext>
            </a:extLst>
          </p:cNvPr>
          <p:cNvSpPr/>
          <p:nvPr/>
        </p:nvSpPr>
        <p:spPr>
          <a:xfrm>
            <a:off x="9712324" y="3482954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Data </a:t>
            </a:r>
            <a:r>
              <a:rPr lang="en-US" altLang="zh-CN" sz="2400" dirty="0" err="1">
                <a:solidFill>
                  <a:srgbClr val="0070C0"/>
                </a:solidFill>
              </a:rPr>
              <a:t>set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n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AA0BE6-7B62-460F-9123-F7AD6E681CC6}"/>
              </a:ext>
            </a:extLst>
          </p:cNvPr>
          <p:cNvSpPr txBox="1"/>
          <p:nvPr/>
        </p:nvSpPr>
        <p:spPr>
          <a:xfrm>
            <a:off x="7603585" y="3458635"/>
            <a:ext cx="202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 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AD5A46-786A-4B10-A0C8-BBEE4D56C9A1}"/>
              </a:ext>
            </a:extLst>
          </p:cNvPr>
          <p:cNvSpPr/>
          <p:nvPr/>
        </p:nvSpPr>
        <p:spPr>
          <a:xfrm>
            <a:off x="4612068" y="5283013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Learner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2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B8B79A-15F1-40FA-BF21-BB433F8CF0C2}"/>
              </a:ext>
            </a:extLst>
          </p:cNvPr>
          <p:cNvSpPr/>
          <p:nvPr/>
        </p:nvSpPr>
        <p:spPr>
          <a:xfrm>
            <a:off x="9712323" y="5283012"/>
            <a:ext cx="1708369" cy="62805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0070C0"/>
                </a:solidFill>
              </a:rPr>
              <a:t>Learner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n</a:t>
            </a:r>
            <a:endParaRPr lang="zh-CN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31390C7-65CC-442D-8E36-84F1BB3F36C9}"/>
              </a:ext>
            </a:extLst>
          </p:cNvPr>
          <p:cNvSpPr/>
          <p:nvPr/>
        </p:nvSpPr>
        <p:spPr>
          <a:xfrm>
            <a:off x="2324911" y="4200534"/>
            <a:ext cx="321012" cy="935670"/>
          </a:xfrm>
          <a:prstGeom prst="down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9E8D89F-3FAC-4A2E-AA20-67DF3A9E7ED9}"/>
              </a:ext>
            </a:extLst>
          </p:cNvPr>
          <p:cNvSpPr/>
          <p:nvPr/>
        </p:nvSpPr>
        <p:spPr>
          <a:xfrm>
            <a:off x="5210091" y="4200965"/>
            <a:ext cx="321012" cy="935670"/>
          </a:xfrm>
          <a:prstGeom prst="down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7EEEC48-086D-4E21-ABB1-F8BC401C04C0}"/>
              </a:ext>
            </a:extLst>
          </p:cNvPr>
          <p:cNvSpPr/>
          <p:nvPr/>
        </p:nvSpPr>
        <p:spPr>
          <a:xfrm>
            <a:off x="10406001" y="4200534"/>
            <a:ext cx="321012" cy="935670"/>
          </a:xfrm>
          <a:prstGeom prst="down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38C01B8-DF9F-4DF3-916E-D68B0E616C71}"/>
              </a:ext>
            </a:extLst>
          </p:cNvPr>
          <p:cNvSpPr/>
          <p:nvPr/>
        </p:nvSpPr>
        <p:spPr>
          <a:xfrm rot="16200000">
            <a:off x="3701220" y="3328292"/>
            <a:ext cx="497576" cy="935670"/>
          </a:xfrm>
          <a:prstGeom prst="downArrow">
            <a:avLst>
              <a:gd name="adj1" fmla="val 50000"/>
              <a:gd name="adj2" fmla="val 5000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7C51EB5-89BB-4F95-88AA-12344440EB42}"/>
              </a:ext>
            </a:extLst>
          </p:cNvPr>
          <p:cNvSpPr/>
          <p:nvPr/>
        </p:nvSpPr>
        <p:spPr>
          <a:xfrm rot="16200000">
            <a:off x="6690267" y="3276460"/>
            <a:ext cx="497576" cy="935670"/>
          </a:xfrm>
          <a:prstGeom prst="downArrow">
            <a:avLst>
              <a:gd name="adj1" fmla="val 50000"/>
              <a:gd name="adj2" fmla="val 5000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7CF4DBB-D7D6-41AC-8A40-5385D62D97E5}"/>
              </a:ext>
            </a:extLst>
          </p:cNvPr>
          <p:cNvSpPr/>
          <p:nvPr/>
        </p:nvSpPr>
        <p:spPr>
          <a:xfrm rot="16200000">
            <a:off x="8833227" y="3276459"/>
            <a:ext cx="497576" cy="935670"/>
          </a:xfrm>
          <a:prstGeom prst="downArrow">
            <a:avLst>
              <a:gd name="adj1" fmla="val 50000"/>
              <a:gd name="adj2" fmla="val 5000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53C3BAD-1E19-42F0-9FB8-FC1BDC928F2E}"/>
              </a:ext>
            </a:extLst>
          </p:cNvPr>
          <p:cNvSpPr/>
          <p:nvPr/>
        </p:nvSpPr>
        <p:spPr>
          <a:xfrm>
            <a:off x="1276825" y="5057958"/>
            <a:ext cx="10768148" cy="114131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759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4E4B-8795-4E39-B9BB-9C52BEBE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CC4D2-2E50-4C8A-A637-16167221F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86" y="1253330"/>
                <a:ext cx="11757073" cy="546814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Boosting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AdaBoost</a:t>
                </a:r>
              </a:p>
              <a:p>
                <a:pPr lvl="1"/>
                <a:r>
                  <a:rPr lang="zh-CN" altLang="en-US" dirty="0"/>
                  <a:t>基于“基学习器的线性组合”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基于一个分布对数据集进行训练</a:t>
                </a:r>
              </a:p>
              <a:p>
                <a:pPr lvl="2"/>
                <a:r>
                  <a:rPr lang="zh-CN" altLang="en-US" dirty="0"/>
                  <a:t>分布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权重</a:t>
                </a:r>
              </a:p>
              <a:p>
                <a:pPr lvl="1"/>
                <a:r>
                  <a:rPr lang="zh-CN" altLang="en-US" dirty="0"/>
                  <a:t>每次根据训练器，重新调整分布</a:t>
                </a:r>
              </a:p>
              <a:p>
                <a:pPr lvl="1"/>
                <a:r>
                  <a:rPr lang="zh-CN" altLang="en-US" dirty="0"/>
                  <a:t>初始分布对每个样本𝟏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𝒎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CC4D2-2E50-4C8A-A637-16167221F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1253330"/>
                <a:ext cx="11757073" cy="5468145"/>
              </a:xfrm>
              <a:blipFill>
                <a:blip r:embed="rId3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3509C0D-50BB-46E7-8AE2-3FB489FE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28" y="2099770"/>
            <a:ext cx="5876968" cy="42434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C7466F-048E-4FF1-A8DF-29CBEEA7639B}"/>
              </a:ext>
            </a:extLst>
          </p:cNvPr>
          <p:cNvSpPr/>
          <p:nvPr/>
        </p:nvSpPr>
        <p:spPr>
          <a:xfrm>
            <a:off x="6601097" y="3744686"/>
            <a:ext cx="1532709" cy="243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C804C7-CFCC-4015-8551-EEE97DD1D9C5}"/>
              </a:ext>
            </a:extLst>
          </p:cNvPr>
          <p:cNvSpPr/>
          <p:nvPr/>
        </p:nvSpPr>
        <p:spPr>
          <a:xfrm>
            <a:off x="6601097" y="3977639"/>
            <a:ext cx="2525486" cy="243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15E4C-7C4B-48A0-8441-3F2607AC26EE}"/>
              </a:ext>
            </a:extLst>
          </p:cNvPr>
          <p:cNvSpPr/>
          <p:nvPr/>
        </p:nvSpPr>
        <p:spPr>
          <a:xfrm>
            <a:off x="6601097" y="4454433"/>
            <a:ext cx="4632960" cy="11502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6838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281-5563-4CB2-A809-12295FC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目标：最小化指数损失函数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指数损失函数：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BBEA8-D8EC-489C-90BE-D692AE19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4177"/>
      </p:ext>
    </p:extLst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7001EDE-A6A7-4F21-A7EF-7B214F23BF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文艺小清新七月你好工作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659</Words>
  <Application>Microsoft Office PowerPoint</Application>
  <PresentationFormat>宽屏</PresentationFormat>
  <Paragraphs>169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方正字迹-典雅楷体简体</vt:lpstr>
      <vt:lpstr>华文楷体</vt:lpstr>
      <vt:lpstr>楷体</vt:lpstr>
      <vt:lpstr>隶书</vt:lpstr>
      <vt:lpstr>微软雅黑</vt:lpstr>
      <vt:lpstr>Arial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集成学习(Ensemble learning)</vt:lpstr>
      <vt:lpstr>集成学习</vt:lpstr>
      <vt:lpstr>集成学习</vt:lpstr>
      <vt:lpstr>集成学习(Ensemble learning)</vt:lpstr>
      <vt:lpstr>集成学习(Ensemble learning)</vt:lpstr>
      <vt:lpstr>集成学习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集成学习-Bagging</vt:lpstr>
      <vt:lpstr>Bagging</vt:lpstr>
      <vt:lpstr>随机森林 random forest</vt:lpstr>
      <vt:lpstr>随机森林</vt:lpstr>
      <vt:lpstr>随机森林 random forest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文艺小清新七月你好工作总结PPT模板</dc:title>
  <dc:creator>1</dc:creator>
  <cp:lastModifiedBy>Windows 用户</cp:lastModifiedBy>
  <cp:revision>181</cp:revision>
  <dcterms:created xsi:type="dcterms:W3CDTF">2018-06-07T10:03:50Z</dcterms:created>
  <dcterms:modified xsi:type="dcterms:W3CDTF">2020-05-20T01:43:02Z</dcterms:modified>
</cp:coreProperties>
</file>