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x="12204700" cy="6858000"/>
  <p:notesSz cx="6858000" cy="9144000"/>
  <p:defaultTextStyle>
    <a:lvl1pPr>
      <a:defRPr>
        <a:latin typeface="微软雅黑"/>
        <a:ea typeface="微软雅黑"/>
        <a:cs typeface="微软雅黑"/>
        <a:sym typeface="微软雅黑"/>
      </a:defRPr>
    </a:lvl1pPr>
    <a:lvl2pPr indent="544662">
      <a:defRPr>
        <a:latin typeface="微软雅黑"/>
        <a:ea typeface="微软雅黑"/>
        <a:cs typeface="微软雅黑"/>
        <a:sym typeface="微软雅黑"/>
      </a:defRPr>
    </a:lvl2pPr>
    <a:lvl3pPr indent="1089324">
      <a:defRPr>
        <a:latin typeface="微软雅黑"/>
        <a:ea typeface="微软雅黑"/>
        <a:cs typeface="微软雅黑"/>
        <a:sym typeface="微软雅黑"/>
      </a:defRPr>
    </a:lvl3pPr>
    <a:lvl4pPr indent="1633987">
      <a:defRPr>
        <a:latin typeface="微软雅黑"/>
        <a:ea typeface="微软雅黑"/>
        <a:cs typeface="微软雅黑"/>
        <a:sym typeface="微软雅黑"/>
      </a:defRPr>
    </a:lvl4pPr>
    <a:lvl5pPr indent="2178648">
      <a:defRPr>
        <a:latin typeface="微软雅黑"/>
        <a:ea typeface="微软雅黑"/>
        <a:cs typeface="微软雅黑"/>
        <a:sym typeface="微软雅黑"/>
      </a:defRPr>
    </a:lvl5pPr>
    <a:lvl6pPr indent="2723312">
      <a:defRPr>
        <a:latin typeface="微软雅黑"/>
        <a:ea typeface="微软雅黑"/>
        <a:cs typeface="微软雅黑"/>
        <a:sym typeface="微软雅黑"/>
      </a:defRPr>
    </a:lvl6pPr>
    <a:lvl7pPr indent="3267974">
      <a:defRPr>
        <a:latin typeface="微软雅黑"/>
        <a:ea typeface="微软雅黑"/>
        <a:cs typeface="微软雅黑"/>
        <a:sym typeface="微软雅黑"/>
      </a:defRPr>
    </a:lvl7pPr>
    <a:lvl8pPr indent="3812637">
      <a:defRPr>
        <a:latin typeface="微软雅黑"/>
        <a:ea typeface="微软雅黑"/>
        <a:cs typeface="微软雅黑"/>
        <a:sym typeface="微软雅黑"/>
      </a:defRPr>
    </a:lvl8pPr>
    <a:lvl9pPr indent="4357299">
      <a:defRPr>
        <a:latin typeface="微软雅黑"/>
        <a:ea typeface="微软雅黑"/>
        <a:cs typeface="微软雅黑"/>
        <a:sym typeface="微软雅黑"/>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D7EECD"/>
          </a:solidFill>
        </a:fill>
      </a:tcStyle>
    </a:wholeTbl>
    <a:band2H>
      <a:tcTxStyle b="def" i="def"/>
      <a:tcStyle>
        <a:tcBdr/>
        <a:fill>
          <a:solidFill>
            <a:srgbClr val="ECF7E7"/>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7FD13B"/>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7FD13B"/>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7FD13B"/>
          </a:solidFill>
        </a:fill>
      </a:tcStyle>
    </a:firstRow>
  </a:tblStyle>
  <a:tblStyle styleId="{C7B018BB-80A7-4F77-B60F-C8B233D01FF8}"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FFE6CA"/>
          </a:solidFill>
        </a:fill>
      </a:tcStyle>
    </a:wholeTbl>
    <a:band2H>
      <a:tcTxStyle b="def" i="def"/>
      <a:tcStyle>
        <a:tcBdr/>
        <a:fill>
          <a:solidFill>
            <a:srgbClr val="FFF3E6"/>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FEB80A"/>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FEB80A"/>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FEB80A"/>
          </a:solidFill>
        </a:fill>
      </a:tcStyle>
    </a:firstRow>
  </a:tblStyle>
  <a:tblStyle styleId="{EEE7283C-3CF3-47DC-8721-378D4A62B228}"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CBE4DF"/>
          </a:solidFill>
        </a:fill>
      </a:tcStyle>
    </a:wholeTbl>
    <a:band2H>
      <a:tcTxStyle b="def" i="def"/>
      <a:tcStyle>
        <a:tcBdr/>
        <a:fill>
          <a:solidFill>
            <a:srgbClr val="E7F2EF"/>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1AB39F"/>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1AB39F"/>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1AB39F"/>
          </a:solidFill>
        </a:fill>
      </a:tcStyle>
    </a:firstRow>
  </a:tblStyle>
  <a:tblStyle styleId="{CF821DB8-F4EB-4A41-A1BA-3FCAFE7338EE}" styleName="">
    <a:tblBg/>
    <a:wholeTbl>
      <a:tcTxStyle b="on" i="on">
        <a:font>
          <a:latin typeface="微软雅黑"/>
          <a:ea typeface="微软雅黑"/>
          <a:cs typeface="微软雅黑"/>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CCE8CF"/>
          </a:solidFill>
        </a:fill>
      </a:tcStyle>
    </a:band2H>
    <a:firstCol>
      <a:tcTxStyle b="on" i="on">
        <a:font>
          <a:latin typeface="微软雅黑"/>
          <a:ea typeface="微软雅黑"/>
          <a:cs typeface="微软雅黑"/>
        </a:font>
        <a:srgbClr val="CCE8C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FD13B"/>
          </a:solidFill>
        </a:fill>
      </a:tcStyle>
    </a:firstCol>
    <a:lastRow>
      <a:tcTxStyle b="on" i="on">
        <a:font>
          <a:latin typeface="微软雅黑"/>
          <a:ea typeface="微软雅黑"/>
          <a:cs typeface="微软雅黑"/>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CCE8CF"/>
          </a:solidFill>
        </a:fill>
      </a:tcStyle>
    </a:lastRow>
    <a:firstRow>
      <a:tcTxStyle b="on" i="on">
        <a:font>
          <a:latin typeface="微软雅黑"/>
          <a:ea typeface="微软雅黑"/>
          <a:cs typeface="微软雅黑"/>
        </a:font>
        <a:srgbClr val="CCE8C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7FD13B"/>
          </a:solidFill>
        </a:fill>
      </a:tcStyle>
    </a:firstRow>
  </a:tblStyle>
  <a:tblStyle styleId="{33BA23B1-9221-436E-865A-0063620EA4FD}"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fill>
      </a:tcStyle>
    </a:firstRow>
  </a:tblStyle>
  <a:tblStyle styleId="{2708684C-4D16-4618-839F-0558EEFCDFE6}" styleName="">
    <a:tblBg/>
    <a:wholeTbl>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ph type="sldImg"/>
          </p:nvPr>
        </p:nvSpPr>
        <p:spPr>
          <a:xfrm>
            <a:off x="1143000" y="685800"/>
            <a:ext cx="4572000" cy="3429000"/>
          </a:xfrm>
          <a:prstGeom prst="rect">
            <a:avLst/>
          </a:prstGeom>
        </p:spPr>
        <p:txBody>
          <a:bodyPr/>
          <a:lstStyle/>
          <a:p>
            <a:pPr lvl="0"/>
          </a:p>
        </p:txBody>
      </p:sp>
      <p:sp>
        <p:nvSpPr>
          <p:cNvPr id="39" name="Shape 39"/>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sldImg"/>
          </p:nvPr>
        </p:nvSpPr>
        <p:spPr>
          <a:prstGeom prst="rect">
            <a:avLst/>
          </a:prstGeom>
        </p:spPr>
        <p:txBody>
          <a:bodyPr/>
          <a:lstStyle/>
          <a:p>
            <a:pPr lvl="0"/>
          </a:p>
        </p:txBody>
      </p:sp>
      <p:sp>
        <p:nvSpPr>
          <p:cNvPr id="96" name="Shape 96"/>
          <p:cNvSpPr/>
          <p:nvPr>
            <p:ph type="body" sz="quarter" idx="1"/>
          </p:nvPr>
        </p:nvSpPr>
        <p:spPr>
          <a:prstGeom prst="rect">
            <a:avLst/>
          </a:prstGeom>
        </p:spPr>
        <p:txBody>
          <a:bodyPr/>
          <a:lstStyle/>
          <a:p>
            <a:pPr lvl="0">
              <a:defRPr sz="1800"/>
            </a:pPr>
            <a:r>
              <a:rPr sz="2200"/>
              <a:t>1. 激活和误差占大部分</a:t>
            </a:r>
            <a:endParaRPr sz="2200"/>
          </a:p>
          <a:p>
            <a:pPr lvl="0">
              <a:defRPr sz="1800"/>
            </a:pPr>
            <a:r>
              <a:rPr sz="2200"/>
              <a:t>主要占用内存的是网络中的激活和误差，将它们的大小加起来，就可确定大概的内存需求（这里说得有点笼统，后面会详细来说）。但确定网络在某状态下的激活和误差的尺寸大小很难，一般而言，前几层网络会占用大量内存，即主要内存需求来自输入数据大小。</a:t>
            </a:r>
            <a:endParaRPr sz="2200"/>
          </a:p>
          <a:p>
            <a:pPr lvl="0">
              <a:defRPr sz="1800"/>
            </a:pPr>
            <a:r>
              <a:rPr sz="2200"/>
              <a:t>2.输入维度</a:t>
            </a:r>
            <a:endParaRPr sz="2200"/>
          </a:p>
          <a:p>
            <a:pPr lvl="0">
              <a:defRPr sz="1800"/>
            </a:pPr>
            <a:r>
              <a:rPr sz="2200"/>
              <a:t>维度在224×224×3，即224×224像素的3色通道图像。在ImageNet上得到当下最好结果至少需要12GB内存，而若是112×112×3维的数据集上只需4-6GB内存。另一方面，对于输入尺寸为25×75×75×3的视频数据来说，12GB内存可能就达不到很好结果。</a:t>
            </a:r>
            <a:endParaRPr sz="2200"/>
          </a:p>
          <a:p>
            <a:pPr lvl="0">
              <a:defRPr sz="1800"/>
            </a:pPr>
            <a:r>
              <a:rPr sz="2200"/>
              <a:t>3.训练样本的规模</a:t>
            </a:r>
            <a:endParaRPr sz="2200"/>
          </a:p>
          <a:p>
            <a:pPr lvl="0">
              <a:defRPr sz="1800"/>
            </a:pPr>
            <a:r>
              <a:rPr sz="2200"/>
              <a:t>若只取ImageNet的10%样本作训练，模型会很快过拟合，图像越少所需内存越少。</a:t>
            </a:r>
            <a:endParaRPr sz="2200"/>
          </a:p>
          <a:p>
            <a:pPr lvl="0">
              <a:defRPr sz="1800"/>
            </a:pPr>
            <a:r>
              <a:rPr sz="2200"/>
              <a:t>4.标签数量</a:t>
            </a:r>
            <a:endParaRPr sz="2200"/>
          </a:p>
          <a:p>
            <a:pPr lvl="0">
              <a:defRPr sz="1800"/>
            </a:pPr>
            <a:r>
              <a:rPr sz="2200"/>
              <a:t>若只建立2类的模型，相比对于1000类的分类模型来说，2类模型消耗的内存更少。同时，更少的分类意味着彼此区分更少（实质是参数越少），越容易出现过拟合。</a:t>
            </a:r>
            <a:endParaRPr sz="2200"/>
          </a:p>
          <a:p>
            <a:pPr lvl="0">
              <a:defRPr sz="1800"/>
            </a:pPr>
            <a:r>
              <a:rPr sz="2200"/>
              <a:t>有多个GPU反而不一定好，可能任务的数据量不大，训练出的模型反而容易过拟合，多个GPU在速度和大显存上并没优势，一个小显存的GPU也可达到好的效果。如果遇到内存不足，可以使用一些简单的减小内存占用的技术。</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
    <p:spTree>
      <p:nvGrpSpPr>
        <p:cNvPr id="1" name=""/>
        <p:cNvGrpSpPr/>
        <p:nvPr/>
      </p:nvGrpSpPr>
      <p:grpSpPr>
        <a:xfrm>
          <a:off x="0" y="0"/>
          <a:ext cx="0" cy="0"/>
          <a:chOff x="0" y="0"/>
          <a:chExt cx="0" cy="0"/>
        </a:xfrm>
      </p:grpSpPr>
      <p:sp>
        <p:nvSpPr>
          <p:cNvPr id="13" name="Shape 13"/>
          <p:cNvSpPr/>
          <p:nvPr/>
        </p:nvSpPr>
        <p:spPr>
          <a:xfrm>
            <a:off x="239598" y="6447879"/>
            <a:ext cx="4228872" cy="3375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spAutoFit/>
          </a:bodyPr>
          <a:lstStyle/>
          <a:p>
            <a:pPr lvl="0"/>
            <a:r>
              <a:rPr sz="1300">
                <a:solidFill>
                  <a:srgbClr val="888888"/>
                </a:solidFill>
                <a:latin typeface="Arial Unicode MS"/>
                <a:ea typeface="Arial Unicode MS"/>
                <a:cs typeface="Arial Unicode MS"/>
                <a:sym typeface="Arial Unicode MS"/>
              </a:rPr>
              <a:t>第一版 </a:t>
            </a:r>
            <a:r>
              <a:rPr sz="1300">
                <a:solidFill>
                  <a:srgbClr val="888888"/>
                </a:solidFill>
                <a:latin typeface="Arial Unicode MS"/>
                <a:ea typeface="Arial Unicode MS"/>
                <a:cs typeface="Arial Unicode MS"/>
                <a:sym typeface="Arial Unicode MS"/>
              </a:rPr>
              <a:t>讲师</a:t>
            </a:r>
            <a:r>
              <a:rPr sz="1300">
                <a:solidFill>
                  <a:srgbClr val="888888"/>
                </a:solidFill>
                <a:latin typeface="Arial Unicode MS"/>
                <a:ea typeface="Arial Unicode MS"/>
                <a:cs typeface="Arial Unicode MS"/>
                <a:sym typeface="Arial Unicode MS"/>
              </a:rPr>
              <a:t> </a:t>
            </a:r>
            <a:r>
              <a:rPr sz="1300">
                <a:solidFill>
                  <a:srgbClr val="888888"/>
                </a:solidFill>
                <a:latin typeface="Arial Unicode MS"/>
                <a:ea typeface="Arial Unicode MS"/>
                <a:cs typeface="Arial Unicode MS"/>
                <a:sym typeface="Arial Unicode MS"/>
              </a:rPr>
              <a:t>罗韵 （WeChat：LaurenLuoYun）</a:t>
            </a:r>
          </a:p>
        </p:txBody>
      </p:sp>
      <p:grpSp>
        <p:nvGrpSpPr>
          <p:cNvPr id="17" name="Group 17"/>
          <p:cNvGrpSpPr/>
          <p:nvPr/>
        </p:nvGrpSpPr>
        <p:grpSpPr>
          <a:xfrm>
            <a:off x="-1" y="6228353"/>
            <a:ext cx="12204701" cy="294641"/>
            <a:chOff x="0" y="0"/>
            <a:chExt cx="12204699" cy="294640"/>
          </a:xfrm>
        </p:grpSpPr>
        <p:sp>
          <p:nvSpPr>
            <p:cNvPr id="14" name="Shape 14"/>
            <p:cNvSpPr/>
            <p:nvPr/>
          </p:nvSpPr>
          <p:spPr>
            <a:xfrm flipV="1">
              <a:off x="-1" y="147321"/>
              <a:ext cx="4372359" cy="7133"/>
            </a:xfrm>
            <a:prstGeom prst="line">
              <a:avLst/>
            </a:prstGeom>
            <a:noFill/>
            <a:ln w="12700" cap="flat">
              <a:solidFill>
                <a:srgbClr val="00576E"/>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5" name="Shape 15"/>
            <p:cNvSpPr/>
            <p:nvPr/>
          </p:nvSpPr>
          <p:spPr>
            <a:xfrm>
              <a:off x="7777351" y="147320"/>
              <a:ext cx="4427349" cy="7133"/>
            </a:xfrm>
            <a:prstGeom prst="line">
              <a:avLst/>
            </a:prstGeom>
            <a:noFill/>
            <a:ln w="12700" cap="flat">
              <a:solidFill>
                <a:srgbClr val="00576E"/>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6" name="Shape 16"/>
            <p:cNvSpPr/>
            <p:nvPr/>
          </p:nvSpPr>
          <p:spPr>
            <a:xfrm>
              <a:off x="4372357" y="-1"/>
              <a:ext cx="3404994"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sz="1300">
                  <a:solidFill>
                    <a:srgbClr val="00576E"/>
                  </a:solidFill>
                </a:rPr>
                <a:t>DATAGURU</a:t>
              </a:r>
              <a:r>
                <a:rPr b="1" sz="1300">
                  <a:solidFill>
                    <a:srgbClr val="00576E"/>
                  </a:solidFill>
                </a:rPr>
                <a:t>专业数据分析社区</a:t>
              </a:r>
            </a:p>
          </p:txBody>
        </p:sp>
      </p:grpSp>
      <p:sp>
        <p:nvSpPr>
          <p:cNvPr id="18" name="Shape 18"/>
          <p:cNvSpPr/>
          <p:nvPr>
            <p:ph type="title"/>
          </p:nvPr>
        </p:nvSpPr>
        <p:spPr>
          <a:xfrm>
            <a:off x="915353" y="2915324"/>
            <a:ext cx="10373995" cy="957488"/>
          </a:xfrm>
          <a:prstGeom prst="rect">
            <a:avLst/>
          </a:prstGeom>
        </p:spPr>
        <p:txBody>
          <a:bodyPr>
            <a:normAutofit fontScale="100000" lnSpcReduction="0"/>
          </a:bodyPr>
          <a:lstStyle>
            <a:lvl1pPr>
              <a:defRPr sz="4300"/>
            </a:lvl1pPr>
          </a:lstStyle>
          <a:p>
            <a:pPr lvl="0">
              <a:defRPr b="0" sz="1800"/>
            </a:pPr>
            <a:r>
              <a:rPr b="1" sz="4300"/>
              <a:t>Title Text</a:t>
            </a:r>
          </a:p>
        </p:txBody>
      </p:sp>
      <p:sp>
        <p:nvSpPr>
          <p:cNvPr id="19" name="Shape 19"/>
          <p:cNvSpPr/>
          <p:nvPr>
            <p:ph type="body" idx="1"/>
          </p:nvPr>
        </p:nvSpPr>
        <p:spPr>
          <a:xfrm>
            <a:off x="915353" y="3872811"/>
            <a:ext cx="8543291" cy="714545"/>
          </a:xfrm>
          <a:prstGeom prst="rect">
            <a:avLst/>
          </a:prstGeom>
        </p:spPr>
        <p:txBody>
          <a:bodyPr anchor="ctr">
            <a:normAutofit fontScale="100000" lnSpcReduction="0"/>
          </a:bodyPr>
          <a:lstStyle>
            <a:lvl1pPr marL="0" indent="0">
              <a:buClrTx/>
              <a:buSzTx/>
              <a:buFontTx/>
              <a:buNone/>
              <a:defRPr b="1" sz="1700">
                <a:solidFill>
                  <a:srgbClr val="888888"/>
                </a:solidFill>
              </a:defRPr>
            </a:lvl1pPr>
            <a:lvl2pPr marL="0" indent="544662">
              <a:buClrTx/>
              <a:buSzTx/>
              <a:buFontTx/>
              <a:buNone/>
              <a:defRPr b="1" sz="1700">
                <a:solidFill>
                  <a:srgbClr val="888888"/>
                </a:solidFill>
              </a:defRPr>
            </a:lvl2pPr>
            <a:lvl3pPr marL="0" indent="1089324">
              <a:buClrTx/>
              <a:buSzTx/>
              <a:buFontTx/>
              <a:buNone/>
              <a:defRPr b="1" sz="1700">
                <a:solidFill>
                  <a:srgbClr val="888888"/>
                </a:solidFill>
              </a:defRPr>
            </a:lvl3pPr>
            <a:lvl4pPr marL="0" indent="1633987">
              <a:buClrTx/>
              <a:buSzTx/>
              <a:buFontTx/>
              <a:buNone/>
              <a:defRPr b="1" sz="1700">
                <a:solidFill>
                  <a:srgbClr val="888888"/>
                </a:solidFill>
              </a:defRPr>
            </a:lvl4pPr>
            <a:lvl5pPr marL="0" indent="2178648">
              <a:buClrTx/>
              <a:buSzTx/>
              <a:buFontTx/>
              <a:buNone/>
              <a:defRPr b="1" sz="1700">
                <a:solidFill>
                  <a:srgbClr val="888888"/>
                </a:solidFill>
              </a:defRPr>
            </a:lvl5pPr>
          </a:lstStyle>
          <a:p>
            <a:pPr lvl="0">
              <a:defRPr b="0" sz="1800">
                <a:solidFill>
                  <a:srgbClr val="000000"/>
                </a:solidFill>
              </a:defRPr>
            </a:pPr>
            <a:r>
              <a:rPr b="1" sz="1700">
                <a:solidFill>
                  <a:srgbClr val="888888"/>
                </a:solidFill>
              </a:rPr>
              <a:t>Body Level One</a:t>
            </a:r>
            <a:endParaRPr b="1" sz="1700">
              <a:solidFill>
                <a:srgbClr val="888888"/>
              </a:solidFill>
            </a:endParaRPr>
          </a:p>
          <a:p>
            <a:pPr lvl="1">
              <a:defRPr b="0" sz="1800">
                <a:solidFill>
                  <a:srgbClr val="000000"/>
                </a:solidFill>
              </a:defRPr>
            </a:pPr>
            <a:r>
              <a:rPr b="1" sz="1700">
                <a:solidFill>
                  <a:srgbClr val="888888"/>
                </a:solidFill>
              </a:rPr>
              <a:t>Body Level Two</a:t>
            </a:r>
            <a:endParaRPr b="1" sz="1700">
              <a:solidFill>
                <a:srgbClr val="888888"/>
              </a:solidFill>
            </a:endParaRPr>
          </a:p>
          <a:p>
            <a:pPr lvl="2">
              <a:defRPr b="0" sz="1800">
                <a:solidFill>
                  <a:srgbClr val="000000"/>
                </a:solidFill>
              </a:defRPr>
            </a:pPr>
            <a:r>
              <a:rPr b="1" sz="1700">
                <a:solidFill>
                  <a:srgbClr val="888888"/>
                </a:solidFill>
              </a:rPr>
              <a:t>Body Level Three</a:t>
            </a:r>
            <a:endParaRPr b="1" sz="1700">
              <a:solidFill>
                <a:srgbClr val="888888"/>
              </a:solidFill>
            </a:endParaRPr>
          </a:p>
          <a:p>
            <a:pPr lvl="3">
              <a:defRPr b="0" sz="1800">
                <a:solidFill>
                  <a:srgbClr val="000000"/>
                </a:solidFill>
              </a:defRPr>
            </a:pPr>
            <a:r>
              <a:rPr b="1" sz="1700">
                <a:solidFill>
                  <a:srgbClr val="888888"/>
                </a:solidFill>
              </a:rPr>
              <a:t>Body Level Four</a:t>
            </a:r>
            <a:endParaRPr b="1" sz="1700">
              <a:solidFill>
                <a:srgbClr val="888888"/>
              </a:solidFill>
            </a:endParaRPr>
          </a:p>
          <a:p>
            <a:pPr lvl="4">
              <a:defRPr b="0" sz="1800">
                <a:solidFill>
                  <a:srgbClr val="000000"/>
                </a:solidFill>
              </a:defRPr>
            </a:pPr>
            <a:r>
              <a:rPr b="1" sz="1700">
                <a:solidFill>
                  <a:srgbClr val="888888"/>
                </a:solidFill>
              </a:rPr>
              <a:t>Body Level Five</a:t>
            </a:r>
          </a:p>
        </p:txBody>
      </p:sp>
      <p:pic>
        <p:nvPicPr>
          <p:cNvPr id="20" name="image1.png" descr="炼数成金"/>
          <p:cNvPicPr/>
          <p:nvPr/>
        </p:nvPicPr>
        <p:blipFill>
          <a:blip r:embed="rId2">
            <a:extLst/>
          </a:blip>
          <a:stretch>
            <a:fillRect/>
          </a:stretch>
        </p:blipFill>
        <p:spPr>
          <a:xfrm>
            <a:off x="629741" y="261442"/>
            <a:ext cx="2400301" cy="1028701"/>
          </a:xfrm>
          <a:prstGeom prst="rect">
            <a:avLst/>
          </a:prstGeom>
          <a:ln w="12700">
            <a:miter lim="400000"/>
          </a:ln>
        </p:spPr>
      </p:pic>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b="0" sz="1800"/>
            </a:pPr>
            <a:r>
              <a:rPr b="1" sz="2900"/>
              <a:t>Title Text</a:t>
            </a:r>
          </a:p>
        </p:txBody>
      </p:sp>
      <p:sp>
        <p:nvSpPr>
          <p:cNvPr id="23" name="Shape 23"/>
          <p:cNvSpPr/>
          <p:nvPr>
            <p:ph type="body" idx="1"/>
          </p:nvPr>
        </p:nvSpPr>
        <p:spPr>
          <a:prstGeom prst="rect">
            <a:avLst/>
          </a:prstGeom>
        </p:spPr>
        <p:txBody>
          <a:bodyPr/>
          <a:lstStyle/>
          <a:p>
            <a:pPr lvl="0">
              <a:defRPr sz="1800"/>
            </a:pPr>
            <a:r>
              <a:rPr sz="1900"/>
              <a:t>Body Level One</a:t>
            </a:r>
            <a:endParaRPr sz="1900"/>
          </a:p>
          <a:p>
            <a:pPr lvl="1">
              <a:defRPr sz="1800"/>
            </a:pPr>
            <a:r>
              <a:rPr sz="1900"/>
              <a:t>Body Level Two</a:t>
            </a:r>
            <a:endParaRPr sz="1900"/>
          </a:p>
          <a:p>
            <a:pPr lvl="2">
              <a:defRPr sz="1800"/>
            </a:pPr>
            <a:r>
              <a:rPr sz="1900"/>
              <a:t>Body Level Three</a:t>
            </a:r>
            <a:endParaRPr sz="1900"/>
          </a:p>
          <a:p>
            <a:pPr lvl="3">
              <a:defRPr sz="1800"/>
            </a:pPr>
            <a:r>
              <a:rPr sz="1900"/>
              <a:t>Body Level Four</a:t>
            </a:r>
            <a:endParaRPr sz="1900"/>
          </a:p>
          <a:p>
            <a:pPr lvl="4">
              <a:defRPr sz="1800"/>
            </a:pPr>
            <a:r>
              <a:rPr sz="19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3_标题和内容">
    <p:spTree>
      <p:nvGrpSpPr>
        <p:cNvPr id="1" name=""/>
        <p:cNvGrpSpPr/>
        <p:nvPr/>
      </p:nvGrpSpPr>
      <p:grpSpPr>
        <a:xfrm>
          <a:off x="0" y="0"/>
          <a:ext cx="0" cy="0"/>
          <a:chOff x="0" y="0"/>
          <a:chExt cx="0" cy="0"/>
        </a:xfrm>
      </p:grpSpPr>
      <p:sp>
        <p:nvSpPr>
          <p:cNvPr id="25" name="Shape 25"/>
          <p:cNvSpPr/>
          <p:nvPr>
            <p:ph type="title"/>
          </p:nvPr>
        </p:nvSpPr>
        <p:spPr>
          <a:xfrm>
            <a:off x="629741" y="189434"/>
            <a:ext cx="8279326" cy="1008112"/>
          </a:xfrm>
          <a:prstGeom prst="rect">
            <a:avLst/>
          </a:prstGeom>
        </p:spPr>
        <p:txBody>
          <a:bodyPr>
            <a:normAutofit fontScale="100000" lnSpcReduction="0"/>
          </a:bodyPr>
          <a:lstStyle>
            <a:lvl1pPr>
              <a:defRPr sz="3800"/>
            </a:lvl1pPr>
          </a:lstStyle>
          <a:p>
            <a:pPr lvl="0">
              <a:defRPr b="0" sz="1800"/>
            </a:pPr>
            <a:r>
              <a:rPr b="1" sz="3800"/>
              <a:t>Title Text</a:t>
            </a:r>
          </a:p>
        </p:txBody>
      </p:sp>
      <p:sp>
        <p:nvSpPr>
          <p:cNvPr id="26" name="Shape 26"/>
          <p:cNvSpPr/>
          <p:nvPr>
            <p:ph type="body" idx="1"/>
          </p:nvPr>
        </p:nvSpPr>
        <p:spPr>
          <a:prstGeom prst="rect">
            <a:avLst/>
          </a:prstGeom>
        </p:spPr>
        <p:txBody>
          <a:bodyPr/>
          <a:lstStyle/>
          <a:p>
            <a:pPr lvl="0">
              <a:defRPr sz="1800"/>
            </a:pPr>
            <a:r>
              <a:rPr sz="1900"/>
              <a:t>Body Level One</a:t>
            </a:r>
            <a:endParaRPr sz="1900"/>
          </a:p>
          <a:p>
            <a:pPr lvl="1">
              <a:defRPr sz="1800"/>
            </a:pPr>
            <a:r>
              <a:rPr sz="1900"/>
              <a:t>Body Level Two</a:t>
            </a:r>
            <a:endParaRPr sz="1900"/>
          </a:p>
          <a:p>
            <a:pPr lvl="2">
              <a:defRPr sz="1800"/>
            </a:pPr>
            <a:r>
              <a:rPr sz="1900"/>
              <a:t>Body Level Three</a:t>
            </a:r>
            <a:endParaRPr sz="1900"/>
          </a:p>
          <a:p>
            <a:pPr lvl="3">
              <a:defRPr sz="1800"/>
            </a:pPr>
            <a:r>
              <a:rPr sz="1900"/>
              <a:t>Body Level Four</a:t>
            </a:r>
            <a:endParaRPr sz="1900"/>
          </a:p>
          <a:p>
            <a:pPr lvl="4">
              <a:defRPr sz="1800"/>
            </a:pPr>
            <a:r>
              <a:rPr sz="1900"/>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28" name="Shape 28"/>
          <p:cNvSpPr/>
          <p:nvPr>
            <p:ph type="title"/>
          </p:nvPr>
        </p:nvSpPr>
        <p:spPr>
          <a:xfrm>
            <a:off x="629741" y="0"/>
            <a:ext cx="8279326" cy="1386981"/>
          </a:xfrm>
          <a:prstGeom prst="rect">
            <a:avLst/>
          </a:prstGeom>
        </p:spPr>
        <p:txBody>
          <a:bodyPr/>
          <a:lstStyle/>
          <a:p>
            <a:pPr lvl="0">
              <a:defRPr b="0" sz="1800"/>
            </a:pPr>
            <a:r>
              <a:rPr b="1" sz="2900"/>
              <a:t>Title Text</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1_标题幻灯片">
    <p:spTree>
      <p:nvGrpSpPr>
        <p:cNvPr id="1" name=""/>
        <p:cNvGrpSpPr/>
        <p:nvPr/>
      </p:nvGrpSpPr>
      <p:grpSpPr>
        <a:xfrm>
          <a:off x="0" y="0"/>
          <a:ext cx="0" cy="0"/>
          <a:chOff x="0" y="0"/>
          <a:chExt cx="0" cy="0"/>
        </a:xfrm>
      </p:grpSpPr>
      <p:sp>
        <p:nvSpPr>
          <p:cNvPr id="31" name="Shape 31"/>
          <p:cNvSpPr/>
          <p:nvPr/>
        </p:nvSpPr>
        <p:spPr>
          <a:xfrm>
            <a:off x="0" y="3669563"/>
            <a:ext cx="12204700" cy="601803"/>
          </a:xfrm>
          <a:prstGeom prst="rect">
            <a:avLst/>
          </a:prstGeom>
          <a:solidFill>
            <a:srgbClr val="00576E"/>
          </a:solidFill>
          <a:ln w="12700">
            <a:miter lim="400000"/>
          </a:ln>
        </p:spPr>
        <p:txBody>
          <a:bodyPr lIns="0" tIns="0" rIns="0" bIns="0" anchor="ctr"/>
          <a:lstStyle/>
          <a:p>
            <a:pPr lvl="0" algn="ctr">
              <a:defRPr>
                <a:solidFill>
                  <a:srgbClr val="CCE8CF"/>
                </a:solidFill>
              </a:defRPr>
            </a:pPr>
          </a:p>
        </p:txBody>
      </p:sp>
      <p:sp>
        <p:nvSpPr>
          <p:cNvPr id="32" name="Shape 32"/>
          <p:cNvSpPr/>
          <p:nvPr/>
        </p:nvSpPr>
        <p:spPr>
          <a:xfrm>
            <a:off x="1129363" y="1703783"/>
            <a:ext cx="652509" cy="611331"/>
          </a:xfrm>
          <a:prstGeom prst="rect">
            <a:avLst/>
          </a:prstGeom>
          <a:solidFill>
            <a:srgbClr val="00576E">
              <a:alpha val="38000"/>
            </a:srgbClr>
          </a:solidFill>
          <a:ln w="12700">
            <a:miter lim="400000"/>
          </a:ln>
        </p:spPr>
        <p:txBody>
          <a:bodyPr lIns="0" tIns="0" rIns="0" bIns="0" anchor="ctr"/>
          <a:lstStyle/>
          <a:p>
            <a:pPr lvl="0" algn="ctr">
              <a:defRPr>
                <a:solidFill>
                  <a:srgbClr val="CCE8CF"/>
                </a:solidFill>
              </a:defRPr>
            </a:pPr>
          </a:p>
        </p:txBody>
      </p:sp>
      <p:sp>
        <p:nvSpPr>
          <p:cNvPr id="33" name="Shape 33"/>
          <p:cNvSpPr/>
          <p:nvPr/>
        </p:nvSpPr>
        <p:spPr>
          <a:xfrm>
            <a:off x="610234" y="6447879"/>
            <a:ext cx="4443276" cy="3375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spAutoFit/>
          </a:bodyPr>
          <a:lstStyle/>
          <a:p>
            <a:pPr lvl="0"/>
            <a:r>
              <a:rPr sz="1300">
                <a:solidFill>
                  <a:srgbClr val="888888"/>
                </a:solidFill>
                <a:latin typeface="Arial Unicode MS"/>
                <a:ea typeface="Arial Unicode MS"/>
                <a:cs typeface="Arial Unicode MS"/>
                <a:sym typeface="Arial Unicode MS"/>
              </a:rPr>
              <a:t>DATAGURU</a:t>
            </a:r>
            <a:r>
              <a:rPr sz="1300">
                <a:solidFill>
                  <a:srgbClr val="888888"/>
                </a:solidFill>
                <a:latin typeface="Arial Unicode MS"/>
                <a:ea typeface="Arial Unicode MS"/>
                <a:cs typeface="Arial Unicode MS"/>
                <a:sym typeface="Arial Unicode MS"/>
              </a:rPr>
              <a:t>专业数据分析网站</a:t>
            </a:r>
          </a:p>
        </p:txBody>
      </p:sp>
      <p:sp>
        <p:nvSpPr>
          <p:cNvPr id="34" name="Shape 34"/>
          <p:cNvSpPr/>
          <p:nvPr/>
        </p:nvSpPr>
        <p:spPr>
          <a:xfrm>
            <a:off x="557733" y="1197545"/>
            <a:ext cx="864097" cy="828869"/>
          </a:xfrm>
          <a:prstGeom prst="rect">
            <a:avLst/>
          </a:prstGeom>
          <a:solidFill>
            <a:srgbClr val="00576E">
              <a:alpha val="57000"/>
            </a:srgbClr>
          </a:solidFill>
          <a:ln w="12700">
            <a:miter lim="400000"/>
          </a:ln>
        </p:spPr>
        <p:txBody>
          <a:bodyPr lIns="0" tIns="0" rIns="0" bIns="0" anchor="ctr"/>
          <a:lstStyle/>
          <a:p>
            <a:pPr lvl="0" algn="ctr">
              <a:defRPr>
                <a:solidFill>
                  <a:srgbClr val="CCE8CF"/>
                </a:solidFill>
              </a:defRPr>
            </a:pPr>
          </a:p>
        </p:txBody>
      </p:sp>
      <p:sp>
        <p:nvSpPr>
          <p:cNvPr id="35" name="Shape 35"/>
          <p:cNvSpPr/>
          <p:nvPr/>
        </p:nvSpPr>
        <p:spPr>
          <a:xfrm>
            <a:off x="1892152" y="2107102"/>
            <a:ext cx="5339557" cy="15313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spAutoFit/>
          </a:bodyPr>
          <a:lstStyle>
            <a:lvl1pPr>
              <a:defRPr b="1" sz="9300">
                <a:ln w="18000">
                  <a:solidFill>
                    <a:srgbClr val="FF0079"/>
                  </a:solidFill>
                </a:ln>
                <a:solidFill>
                  <a:srgbClr val="00576E"/>
                </a:solidFill>
                <a:effectLst>
                  <a:outerShdw sx="100000" sy="100000" kx="0" ky="0" algn="b" rotWithShape="0" blurRad="50800" dist="38100" dir="2700000">
                    <a:srgbClr val="000000">
                      <a:alpha val="40000"/>
                    </a:srgbClr>
                  </a:outerShdw>
                </a:effectLst>
              </a:defRPr>
            </a:lvl1pPr>
          </a:lstStyle>
          <a:p>
            <a:pPr lvl="0">
              <a:defRPr b="0" sz="1800">
                <a:ln w="9525">
                  <a:noFill/>
                </a:ln>
                <a:solidFill>
                  <a:srgbClr val="000000"/>
                </a:solidFill>
                <a:effectLst/>
              </a:defRPr>
            </a:pPr>
            <a:r>
              <a:rPr b="1" sz="9300">
                <a:ln w="18000">
                  <a:solidFill>
                    <a:srgbClr val="FF0079"/>
                  </a:solidFill>
                </a:ln>
                <a:solidFill>
                  <a:srgbClr val="00576E"/>
                </a:solidFill>
                <a:effectLst>
                  <a:outerShdw sx="100000" sy="100000" kx="0" ky="0" algn="b" rotWithShape="0" blurRad="50800" dist="38100" dir="2700000">
                    <a:srgbClr val="000000">
                      <a:alpha val="40000"/>
                    </a:srgbClr>
                  </a:outerShdw>
                </a:effectLst>
              </a:rPr>
              <a:t>Thanks</a:t>
            </a:r>
          </a:p>
        </p:txBody>
      </p:sp>
      <p:sp>
        <p:nvSpPr>
          <p:cNvPr id="36" name="Shape 36"/>
          <p:cNvSpPr/>
          <p:nvPr/>
        </p:nvSpPr>
        <p:spPr>
          <a:xfrm>
            <a:off x="9300277" y="3531823"/>
            <a:ext cx="2395894" cy="870933"/>
          </a:xfrm>
          <a:prstGeom prst="rect">
            <a:avLst/>
          </a:prstGeom>
          <a:ln w="12700">
            <a:miter lim="400000"/>
          </a:ln>
          <a:extLst>
            <a:ext uri="{C572A759-6A51-4108-AA02-DFA0A04FC94B}">
              <ma14:wrappingTextBoxFlag xmlns:ma14="http://schemas.microsoft.com/office/mac/drawingml/2011/main" val="1"/>
            </a:ext>
          </a:extLst>
        </p:spPr>
        <p:txBody>
          <a:bodyPr wrap="none" lIns="54466" tIns="54466" rIns="54466" bIns="54466" anchor="ctr">
            <a:spAutoFit/>
          </a:bodyPr>
          <a:lstStyle/>
          <a:p>
            <a:pPr lvl="0" algn="r"/>
            <a:r>
              <a:rPr sz="4300">
                <a:solidFill>
                  <a:srgbClr val="CCE8CF"/>
                </a:solidFill>
                <a:latin typeface="Arial Black"/>
                <a:ea typeface="Arial Black"/>
                <a:cs typeface="Arial Black"/>
                <a:sym typeface="Arial Black"/>
              </a:rPr>
              <a:t>FAQ</a:t>
            </a:r>
            <a:r>
              <a:rPr sz="4300">
                <a:solidFill>
                  <a:srgbClr val="CCE8CF"/>
                </a:solidFill>
              </a:rPr>
              <a:t>时间</a:t>
            </a:r>
          </a:p>
        </p:txBody>
      </p:sp>
      <p:pic>
        <p:nvPicPr>
          <p:cNvPr id="37" name="image1.png" descr="炼数成金"/>
          <p:cNvPicPr/>
          <p:nvPr/>
        </p:nvPicPr>
        <p:blipFill>
          <a:blip r:embed="rId2">
            <a:extLst/>
          </a:blip>
          <a:stretch>
            <a:fillRect/>
          </a:stretch>
        </p:blipFill>
        <p:spPr>
          <a:xfrm>
            <a:off x="9126686" y="261442"/>
            <a:ext cx="2400301" cy="1028701"/>
          </a:xfrm>
          <a:prstGeom prst="rect">
            <a:avLst/>
          </a:prstGeom>
          <a:ln w="12700">
            <a:miter lim="400000"/>
          </a:ln>
        </p:spPr>
      </p:pic>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8CF"/>
        </a:solidFill>
      </p:bgPr>
    </p:bg>
    <p:spTree>
      <p:nvGrpSpPr>
        <p:cNvPr id="1" name=""/>
        <p:cNvGrpSpPr/>
        <p:nvPr/>
      </p:nvGrpSpPr>
      <p:grpSpPr>
        <a:xfrm>
          <a:off x="0" y="0"/>
          <a:ext cx="0" cy="0"/>
          <a:chOff x="0" y="0"/>
          <a:chExt cx="0" cy="0"/>
        </a:xfrm>
      </p:grpSpPr>
      <p:sp>
        <p:nvSpPr>
          <p:cNvPr id="2" name="Shape 2"/>
          <p:cNvSpPr/>
          <p:nvPr/>
        </p:nvSpPr>
        <p:spPr>
          <a:xfrm>
            <a:off x="413718" y="1053529"/>
            <a:ext cx="11251209" cy="1589"/>
          </a:xfrm>
          <a:prstGeom prst="line">
            <a:avLst/>
          </a:prstGeom>
          <a:ln w="12700">
            <a:solidFill>
              <a:srgbClr val="00576E"/>
            </a:solidFill>
          </a:ln>
          <a:effectLst>
            <a:outerShdw sx="100000" sy="100000" kx="0" ky="0" algn="b" rotWithShape="0" blurRad="50800" dist="20000" dir="5400000">
              <a:srgbClr val="000000">
                <a:alpha val="42000"/>
              </a:srgbClr>
            </a:outerShdw>
          </a:effectLst>
        </p:spPr>
        <p:txBody>
          <a:bodyPr lIns="0" tIns="0" rIns="0" bIns="0"/>
          <a:lstStyle/>
          <a:p>
            <a:pPr lvl="0" defTabSz="457200">
              <a:defRPr sz="1200">
                <a:latin typeface="+mj-lt"/>
                <a:ea typeface="+mj-ea"/>
                <a:cs typeface="+mj-cs"/>
                <a:sym typeface="Helvetica"/>
              </a:defRPr>
            </a:pPr>
          </a:p>
        </p:txBody>
      </p:sp>
      <p:sp>
        <p:nvSpPr>
          <p:cNvPr id="3" name="Shape 3"/>
          <p:cNvSpPr/>
          <p:nvPr/>
        </p:nvSpPr>
        <p:spPr>
          <a:xfrm>
            <a:off x="239598" y="6447879"/>
            <a:ext cx="4324981" cy="3375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spAutoFit/>
          </a:bodyPr>
          <a:lstStyle/>
          <a:p>
            <a:pPr lvl="0"/>
            <a:r>
              <a:rPr sz="1300">
                <a:solidFill>
                  <a:srgbClr val="888888"/>
                </a:solidFill>
                <a:latin typeface="Arial Unicode MS"/>
                <a:ea typeface="Arial Unicode MS"/>
                <a:cs typeface="Arial Unicode MS"/>
                <a:sym typeface="Arial Unicode MS"/>
              </a:rPr>
              <a:t>第一版 </a:t>
            </a:r>
            <a:r>
              <a:rPr sz="1300">
                <a:solidFill>
                  <a:srgbClr val="888888"/>
                </a:solidFill>
                <a:latin typeface="Arial Unicode MS"/>
                <a:ea typeface="Arial Unicode MS"/>
                <a:cs typeface="Arial Unicode MS"/>
                <a:sym typeface="Arial Unicode MS"/>
              </a:rPr>
              <a:t>讲师</a:t>
            </a:r>
            <a:r>
              <a:rPr sz="1300">
                <a:solidFill>
                  <a:srgbClr val="888888"/>
                </a:solidFill>
                <a:latin typeface="Arial Unicode MS"/>
                <a:ea typeface="Arial Unicode MS"/>
                <a:cs typeface="Arial Unicode MS"/>
                <a:sym typeface="Arial Unicode MS"/>
              </a:rPr>
              <a:t> </a:t>
            </a:r>
            <a:r>
              <a:rPr sz="1300">
                <a:solidFill>
                  <a:srgbClr val="888888"/>
                </a:solidFill>
                <a:latin typeface="Arial Unicode MS"/>
                <a:ea typeface="Arial Unicode MS"/>
                <a:cs typeface="Arial Unicode MS"/>
                <a:sym typeface="Arial Unicode MS"/>
              </a:rPr>
              <a:t>罗韵 （WeChat：LaurenLuoYun）</a:t>
            </a:r>
          </a:p>
        </p:txBody>
      </p:sp>
      <p:sp>
        <p:nvSpPr>
          <p:cNvPr id="4" name="Shape 4"/>
          <p:cNvSpPr/>
          <p:nvPr/>
        </p:nvSpPr>
        <p:spPr>
          <a:xfrm>
            <a:off x="485726" y="405458"/>
            <a:ext cx="118691" cy="499071"/>
          </a:xfrm>
          <a:prstGeom prst="rect">
            <a:avLst/>
          </a:prstGeom>
          <a:solidFill>
            <a:srgbClr val="00576E"/>
          </a:solidFill>
          <a:ln w="12700">
            <a:miter lim="400000"/>
          </a:ln>
          <a:effectLst>
            <a:outerShdw sx="100000" sy="100000" kx="0" ky="0" algn="b" rotWithShape="0" blurRad="63500" dist="0" dir="0">
              <a:srgbClr val="000000">
                <a:alpha val="40000"/>
              </a:srgbClr>
            </a:outerShdw>
          </a:effectLst>
        </p:spPr>
        <p:txBody>
          <a:bodyPr lIns="0" tIns="0" rIns="0" bIns="0" anchor="ctr"/>
          <a:lstStyle/>
          <a:p>
            <a:pPr lvl="0" algn="ctr">
              <a:defRPr>
                <a:solidFill>
                  <a:srgbClr val="CCE8CF"/>
                </a:solidFill>
              </a:defRPr>
            </a:pPr>
          </a:p>
        </p:txBody>
      </p:sp>
      <p:grpSp>
        <p:nvGrpSpPr>
          <p:cNvPr id="8" name="Group 8"/>
          <p:cNvGrpSpPr/>
          <p:nvPr/>
        </p:nvGrpSpPr>
        <p:grpSpPr>
          <a:xfrm>
            <a:off x="0" y="6235485"/>
            <a:ext cx="12204700" cy="294641"/>
            <a:chOff x="0" y="0"/>
            <a:chExt cx="12204699" cy="294640"/>
          </a:xfrm>
        </p:grpSpPr>
        <p:sp>
          <p:nvSpPr>
            <p:cNvPr id="5" name="Shape 5"/>
            <p:cNvSpPr/>
            <p:nvPr/>
          </p:nvSpPr>
          <p:spPr>
            <a:xfrm>
              <a:off x="0" y="147320"/>
              <a:ext cx="4468468" cy="1"/>
            </a:xfrm>
            <a:prstGeom prst="line">
              <a:avLst/>
            </a:prstGeom>
            <a:noFill/>
            <a:ln w="12700" cap="flat">
              <a:solidFill>
                <a:srgbClr val="00576E"/>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6" name="Shape 6"/>
            <p:cNvSpPr/>
            <p:nvPr/>
          </p:nvSpPr>
          <p:spPr>
            <a:xfrm>
              <a:off x="4468468" y="-1"/>
              <a:ext cx="3267764"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sz="1300">
                  <a:solidFill>
                    <a:srgbClr val="00576E"/>
                  </a:solidFill>
                </a:rPr>
                <a:t>DATAGURU</a:t>
              </a:r>
              <a:r>
                <a:rPr b="1" sz="1300">
                  <a:solidFill>
                    <a:srgbClr val="00576E"/>
                  </a:solidFill>
                </a:rPr>
                <a:t>专业数据分析社区</a:t>
              </a:r>
            </a:p>
          </p:txBody>
        </p:sp>
        <p:sp>
          <p:nvSpPr>
            <p:cNvPr id="7" name="Shape 7"/>
            <p:cNvSpPr/>
            <p:nvPr/>
          </p:nvSpPr>
          <p:spPr>
            <a:xfrm>
              <a:off x="7736231" y="147320"/>
              <a:ext cx="4468469" cy="1"/>
            </a:xfrm>
            <a:prstGeom prst="line">
              <a:avLst/>
            </a:prstGeom>
            <a:noFill/>
            <a:ln w="12700" cap="flat">
              <a:solidFill>
                <a:srgbClr val="00576E"/>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p>
          </p:txBody>
        </p:sp>
      </p:grpSp>
      <p:pic>
        <p:nvPicPr>
          <p:cNvPr id="9" name="image1.png" descr="炼数成金"/>
          <p:cNvPicPr/>
          <p:nvPr/>
        </p:nvPicPr>
        <p:blipFill>
          <a:blip r:embed="rId2">
            <a:extLst/>
          </a:blip>
          <a:stretch>
            <a:fillRect/>
          </a:stretch>
        </p:blipFill>
        <p:spPr>
          <a:xfrm>
            <a:off x="9198694" y="117425"/>
            <a:ext cx="2400301" cy="1028702"/>
          </a:xfrm>
          <a:prstGeom prst="rect">
            <a:avLst/>
          </a:prstGeom>
          <a:ln w="12700">
            <a:miter lim="400000"/>
          </a:ln>
        </p:spPr>
      </p:pic>
      <p:sp>
        <p:nvSpPr>
          <p:cNvPr id="10" name="Shape 10"/>
          <p:cNvSpPr/>
          <p:nvPr>
            <p:ph type="title"/>
          </p:nvPr>
        </p:nvSpPr>
        <p:spPr>
          <a:xfrm>
            <a:off x="629741" y="189435"/>
            <a:ext cx="8279326" cy="1008111"/>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lstStyle/>
          <a:p>
            <a:pPr lvl="0">
              <a:defRPr b="0" sz="1800"/>
            </a:pPr>
            <a:r>
              <a:rPr b="1" sz="2900"/>
              <a:t>Title Text</a:t>
            </a:r>
          </a:p>
        </p:txBody>
      </p:sp>
      <p:sp>
        <p:nvSpPr>
          <p:cNvPr id="11" name="Shape 11"/>
          <p:cNvSpPr/>
          <p:nvPr>
            <p:ph type="body" idx="1"/>
          </p:nvPr>
        </p:nvSpPr>
        <p:spPr>
          <a:xfrm>
            <a:off x="610234" y="1197545"/>
            <a:ext cx="10984232" cy="5660456"/>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lstStyle/>
          <a:p>
            <a:pPr lvl="0">
              <a:defRPr sz="1800"/>
            </a:pPr>
            <a:r>
              <a:rPr sz="1900"/>
              <a:t>Body Level One</a:t>
            </a:r>
            <a:endParaRPr sz="1900"/>
          </a:p>
          <a:p>
            <a:pPr lvl="1">
              <a:defRPr sz="1800"/>
            </a:pPr>
            <a:r>
              <a:rPr sz="1900"/>
              <a:t>Body Level Two</a:t>
            </a:r>
            <a:endParaRPr sz="1900"/>
          </a:p>
          <a:p>
            <a:pPr lvl="2">
              <a:defRPr sz="1800"/>
            </a:pPr>
            <a:r>
              <a:rPr sz="1900"/>
              <a:t>Body Level Three</a:t>
            </a:r>
            <a:endParaRPr sz="1900"/>
          </a:p>
          <a:p>
            <a:pPr lvl="3">
              <a:defRPr sz="1800"/>
            </a:pPr>
            <a:r>
              <a:rPr sz="1900"/>
              <a:t>Body Level Four</a:t>
            </a:r>
            <a:endParaRPr sz="1900"/>
          </a:p>
          <a:p>
            <a:pPr lvl="4">
              <a:defRPr sz="1800"/>
            </a:pPr>
            <a:r>
              <a:rPr sz="1900"/>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Lst>
  <p:transition spd="med" advClick="1"/>
  <p:txStyles>
    <p:titleStyle>
      <a:lvl1pPr>
        <a:defRPr b="1" sz="2900">
          <a:latin typeface="微软雅黑"/>
          <a:ea typeface="微软雅黑"/>
          <a:cs typeface="微软雅黑"/>
          <a:sym typeface="微软雅黑"/>
        </a:defRPr>
      </a:lvl1pPr>
      <a:lvl2pPr>
        <a:defRPr b="1" sz="2900">
          <a:latin typeface="微软雅黑"/>
          <a:ea typeface="微软雅黑"/>
          <a:cs typeface="微软雅黑"/>
          <a:sym typeface="微软雅黑"/>
        </a:defRPr>
      </a:lvl2pPr>
      <a:lvl3pPr>
        <a:defRPr b="1" sz="2900">
          <a:latin typeface="微软雅黑"/>
          <a:ea typeface="微软雅黑"/>
          <a:cs typeface="微软雅黑"/>
          <a:sym typeface="微软雅黑"/>
        </a:defRPr>
      </a:lvl3pPr>
      <a:lvl4pPr>
        <a:defRPr b="1" sz="2900">
          <a:latin typeface="微软雅黑"/>
          <a:ea typeface="微软雅黑"/>
          <a:cs typeface="微软雅黑"/>
          <a:sym typeface="微软雅黑"/>
        </a:defRPr>
      </a:lvl4pPr>
      <a:lvl5pPr>
        <a:defRPr b="1" sz="2900">
          <a:latin typeface="微软雅黑"/>
          <a:ea typeface="微软雅黑"/>
          <a:cs typeface="微软雅黑"/>
          <a:sym typeface="微软雅黑"/>
        </a:defRPr>
      </a:lvl5pPr>
      <a:lvl6pPr indent="544662">
        <a:defRPr b="1" sz="2900">
          <a:latin typeface="微软雅黑"/>
          <a:ea typeface="微软雅黑"/>
          <a:cs typeface="微软雅黑"/>
          <a:sym typeface="微软雅黑"/>
        </a:defRPr>
      </a:lvl6pPr>
      <a:lvl7pPr indent="1089324">
        <a:defRPr b="1" sz="2900">
          <a:latin typeface="微软雅黑"/>
          <a:ea typeface="微软雅黑"/>
          <a:cs typeface="微软雅黑"/>
          <a:sym typeface="微软雅黑"/>
        </a:defRPr>
      </a:lvl7pPr>
      <a:lvl8pPr indent="1633987">
        <a:defRPr b="1" sz="2900">
          <a:latin typeface="微软雅黑"/>
          <a:ea typeface="微软雅黑"/>
          <a:cs typeface="微软雅黑"/>
          <a:sym typeface="微软雅黑"/>
        </a:defRPr>
      </a:lvl8pPr>
      <a:lvl9pPr indent="2178648">
        <a:defRPr b="1" sz="2900">
          <a:latin typeface="微软雅黑"/>
          <a:ea typeface="微软雅黑"/>
          <a:cs typeface="微软雅黑"/>
          <a:sym typeface="微软雅黑"/>
        </a:defRPr>
      </a:lvl9pPr>
    </p:titleStyle>
    <p:bodyStyle>
      <a:lvl1pPr marL="408497" indent="-408497">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1pPr>
      <a:lvl2pPr marL="925124" indent="-380462">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2pPr>
      <a:lvl3pPr marL="1458917" indent="-369592">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3pPr>
      <a:lvl4pPr marL="2032009" indent="-398022">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4pPr>
      <a:lvl5pPr marL="2576672" indent="-398022">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5pPr>
      <a:lvl6pPr marL="2938907" indent="-215595">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6pPr>
      <a:lvl7pPr marL="3483569" indent="-215595">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7pPr>
      <a:lvl8pPr marL="4028232" indent="-215595">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8pPr>
      <a:lvl9pPr marL="4572894" indent="-215595">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9pPr>
    </p:bodyStyle>
    <p:otherStyle>
      <a:lvl1pPr algn="r">
        <a:defRPr sz="1200">
          <a:solidFill>
            <a:schemeClr val="tx1"/>
          </a:solidFill>
          <a:latin typeface="+mn-lt"/>
          <a:ea typeface="+mn-ea"/>
          <a:cs typeface="+mn-cs"/>
          <a:sym typeface="Arial"/>
        </a:defRPr>
      </a:lvl1pPr>
      <a:lvl2pPr indent="544662" algn="r">
        <a:defRPr sz="1200">
          <a:solidFill>
            <a:schemeClr val="tx1"/>
          </a:solidFill>
          <a:latin typeface="+mn-lt"/>
          <a:ea typeface="+mn-ea"/>
          <a:cs typeface="+mn-cs"/>
          <a:sym typeface="Arial"/>
        </a:defRPr>
      </a:lvl2pPr>
      <a:lvl3pPr indent="1089324" algn="r">
        <a:defRPr sz="1200">
          <a:solidFill>
            <a:schemeClr val="tx1"/>
          </a:solidFill>
          <a:latin typeface="+mn-lt"/>
          <a:ea typeface="+mn-ea"/>
          <a:cs typeface="+mn-cs"/>
          <a:sym typeface="Arial"/>
        </a:defRPr>
      </a:lvl3pPr>
      <a:lvl4pPr indent="1633987" algn="r">
        <a:defRPr sz="1200">
          <a:solidFill>
            <a:schemeClr val="tx1"/>
          </a:solidFill>
          <a:latin typeface="+mn-lt"/>
          <a:ea typeface="+mn-ea"/>
          <a:cs typeface="+mn-cs"/>
          <a:sym typeface="Arial"/>
        </a:defRPr>
      </a:lvl4pPr>
      <a:lvl5pPr indent="2178648" algn="r">
        <a:defRPr sz="1200">
          <a:solidFill>
            <a:schemeClr val="tx1"/>
          </a:solidFill>
          <a:latin typeface="+mn-lt"/>
          <a:ea typeface="+mn-ea"/>
          <a:cs typeface="+mn-cs"/>
          <a:sym typeface="Arial"/>
        </a:defRPr>
      </a:lvl5pPr>
      <a:lvl6pPr indent="2723312" algn="r">
        <a:defRPr sz="1200">
          <a:solidFill>
            <a:schemeClr val="tx1"/>
          </a:solidFill>
          <a:latin typeface="+mn-lt"/>
          <a:ea typeface="+mn-ea"/>
          <a:cs typeface="+mn-cs"/>
          <a:sym typeface="Arial"/>
        </a:defRPr>
      </a:lvl6pPr>
      <a:lvl7pPr indent="3267974" algn="r">
        <a:defRPr sz="1200">
          <a:solidFill>
            <a:schemeClr val="tx1"/>
          </a:solidFill>
          <a:latin typeface="+mn-lt"/>
          <a:ea typeface="+mn-ea"/>
          <a:cs typeface="+mn-cs"/>
          <a:sym typeface="Arial"/>
        </a:defRPr>
      </a:lvl7pPr>
      <a:lvl8pPr indent="3812637" algn="r">
        <a:defRPr sz="1200">
          <a:solidFill>
            <a:schemeClr val="tx1"/>
          </a:solidFill>
          <a:latin typeface="+mn-lt"/>
          <a:ea typeface="+mn-ea"/>
          <a:cs typeface="+mn-cs"/>
          <a:sym typeface="Arial"/>
        </a:defRPr>
      </a:lvl8pPr>
      <a:lvl9pPr indent="4357299" algn="r">
        <a:defRPr sz="12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imdettmers.com/2014/08/14/which-gpu-for-deep-learning/"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pu-accelerated-libraries" TargetMode="Externa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ws.amazon.com/" TargetMode="External"/><Relationship Id="rId3" Type="http://schemas.openxmlformats.org/officeDocument/2006/relationships/image" Target="../media/image15.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vidia.com/Download/Find.aspx" TargetMode="External"/><Relationship Id="rId3" Type="http://schemas.openxmlformats.org/officeDocument/2006/relationships/hyperlink" Target="http://us.download.nvidia.com/XFree86/Linux-x86_64/340.98/NVIDIA-Linux-x86_64-340.98.run" TargetMode="External"/><Relationship Id="rId4" Type="http://schemas.openxmlformats.org/officeDocument/2006/relationships/image" Target="../media/image16.png"/><Relationship Id="rId5" Type="http://schemas.openxmlformats.org/officeDocument/2006/relationships/image" Target="../media/image17.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jpeg"/><Relationship Id="rId4" Type="http://schemas.openxmlformats.org/officeDocument/2006/relationships/image" Target="../media/image4.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compute/cuda/8.0/prod/local_installers/cuda-repo-ubuntu1404-8-0-local_8.0.44-1_amd64-deb"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vidia.com/Download/Find.aspx" TargetMode="Externa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cuda-release-candidate-download" TargetMode="Externa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du.dataguru.cn/" TargetMode="Externa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xfrm>
            <a:off x="816262" y="5302436"/>
            <a:ext cx="10668287" cy="844325"/>
          </a:xfrm>
          <a:prstGeom prst="rect">
            <a:avLst/>
          </a:prstGeom>
        </p:spPr>
        <p:txBody>
          <a:bodyPr/>
          <a:lstStyle/>
          <a:p>
            <a:pPr lvl="0" algn="ctr">
              <a:lnSpc>
                <a:spcPct val="150000"/>
              </a:lnSpc>
              <a:defRPr b="0" sz="1800"/>
            </a:pPr>
            <a:r>
              <a:rPr b="1" sz="3800"/>
              <a:t>GPU并行计算与CUDA编程</a:t>
            </a:r>
            <a:r>
              <a:rPr b="1" sz="3800"/>
              <a:t> 第</a:t>
            </a:r>
            <a:r>
              <a:rPr b="1" sz="3800"/>
              <a:t>1</a:t>
            </a:r>
            <a:r>
              <a:rPr b="1" sz="3800"/>
              <a:t>课</a:t>
            </a:r>
          </a:p>
        </p:txBody>
      </p:sp>
      <p:pic>
        <p:nvPicPr>
          <p:cNvPr id="42" name="Snip20170211_20.png"/>
          <p:cNvPicPr/>
          <p:nvPr/>
        </p:nvPicPr>
        <p:blipFill>
          <a:blip r:embed="rId2">
            <a:extLst/>
          </a:blip>
          <a:stretch>
            <a:fillRect/>
          </a:stretch>
        </p:blipFill>
        <p:spPr>
          <a:xfrm>
            <a:off x="2114610" y="1305780"/>
            <a:ext cx="7975480" cy="4024438"/>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4" name="pasted-image.png"/>
          <p:cNvPicPr/>
          <p:nvPr/>
        </p:nvPicPr>
        <p:blipFill>
          <a:blip r:embed="rId2">
            <a:extLst/>
          </a:blip>
          <a:stretch>
            <a:fillRect/>
          </a:stretch>
        </p:blipFill>
        <p:spPr>
          <a:xfrm>
            <a:off x="407243" y="1164483"/>
            <a:ext cx="11264158" cy="4663270"/>
          </a:xfrm>
          <a:prstGeom prst="rect">
            <a:avLst/>
          </a:prstGeom>
          <a:ln w="12700">
            <a:miter lim="400000"/>
          </a:ln>
        </p:spPr>
      </p:pic>
      <p:sp>
        <p:nvSpPr>
          <p:cNvPr id="75" name="Shape 75"/>
          <p:cNvSpPr/>
          <p:nvPr>
            <p:ph type="title" idx="4294967295"/>
          </p:nvPr>
        </p:nvSpPr>
        <p:spPr>
          <a:prstGeom prst="rect">
            <a:avLst/>
          </a:prstGeom>
        </p:spPr>
        <p:txBody>
          <a:bodyPr lIns="0" tIns="0" rIns="0" bIns="0"/>
          <a:lstStyle/>
          <a:p>
            <a:pPr lvl="0">
              <a:defRPr b="0" sz="1800"/>
            </a:pPr>
            <a:r>
              <a:rPr b="1" sz="2900"/>
              <a:t>GPU：基于吞吐量设计</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prstGeom prst="rect">
            <a:avLst/>
          </a:prstGeom>
        </p:spPr>
        <p:txBody>
          <a:bodyPr/>
          <a:lstStyle/>
          <a:p>
            <a:pPr lvl="0"/>
          </a:p>
        </p:txBody>
      </p:sp>
      <p:sp>
        <p:nvSpPr>
          <p:cNvPr id="78" name="Shape 78"/>
          <p:cNvSpPr/>
          <p:nvPr>
            <p:ph type="body" idx="1"/>
          </p:nvPr>
        </p:nvSpPr>
        <p:spPr>
          <a:prstGeom prst="rect">
            <a:avLst/>
          </a:prstGeom>
        </p:spPr>
        <p:txBody>
          <a:bodyPr/>
          <a:lstStyle/>
          <a:p>
            <a:pPr lvl="0">
              <a:defRPr sz="1800"/>
            </a:pPr>
            <a:r>
              <a:rPr b="1" sz="1900"/>
              <a:t>ALU，Cache：</a:t>
            </a:r>
            <a:r>
              <a:rPr sz="1900"/>
              <a:t>GPU的特点是有很多的ALU和很少的cache. 缓存的目的不是保存后面需要访问的数据的，这点和CPU不同，而是为thread提高服务的。如果有很多线程需要访问同一个相同的数据，缓存会合并这些访问，然后再去访问dram（因为需要访问的数据保存在dram中而不是cache里面），获取数据后cache会转发这个数据给对应的线程，这个时候是数据转发的角色。但是由于需要访问dram，自然会带来延时的问题。</a:t>
            </a:r>
            <a:endParaRPr sz="1900"/>
          </a:p>
          <a:p>
            <a:pPr lvl="0">
              <a:defRPr sz="1800"/>
            </a:pPr>
            <a:r>
              <a:rPr b="1" sz="1900"/>
              <a:t>Control：</a:t>
            </a:r>
            <a:r>
              <a:rPr sz="1900"/>
              <a:t>控制单元（左边黄色区域块）可以把多个的访问合并成少的访问。</a:t>
            </a:r>
            <a:endParaRPr sz="1900"/>
          </a:p>
          <a:p>
            <a:pPr lvl="0">
              <a:defRPr sz="1800"/>
            </a:pPr>
            <a:r>
              <a:rPr sz="1900"/>
              <a:t>GPU的虽然有dram延时，却有非常多的ALU和非常多的thread. 为了平衡内存延时的问题，我们可以中充分利用多的ALU的特性达到一个非常大的吞吐量的效果。尽可能多的分配多的Threads.通常来看GPU ALU会有非常重的pipeline就是因为这样。</a:t>
            </a:r>
            <a:endParaRPr sz="1900"/>
          </a:p>
          <a:p>
            <a:pPr lvl="0">
              <a:defRPr sz="1800"/>
            </a:pPr>
            <a:r>
              <a:rPr sz="1900"/>
              <a:t>CPU擅长逻辑控制，串行的运算。和通用类型数据运算不同，GPU擅长的是大规模并发计算，这也正是密码破解等所需要的。所以GPU除了图像处理，也越来越多的参与到计算当中来。</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a:p>
        </p:txBody>
      </p:sp>
      <p:sp>
        <p:nvSpPr>
          <p:cNvPr id="81" name="Shape 81"/>
          <p:cNvSpPr/>
          <p:nvPr>
            <p:ph type="body" idx="1"/>
          </p:nvPr>
        </p:nvSpPr>
        <p:spPr>
          <a:prstGeom prst="rect">
            <a:avLst/>
          </a:prstGeom>
        </p:spPr>
        <p:txBody>
          <a:bodyPr/>
          <a:lstStyle/>
          <a:p>
            <a:pPr lvl="0">
              <a:defRPr sz="1800"/>
            </a:pPr>
            <a:r>
              <a:rPr b="1" sz="1900"/>
              <a:t>什么类型的程序适合在GPU上运行？</a:t>
            </a:r>
            <a:endParaRPr b="1" sz="1900"/>
          </a:p>
          <a:p>
            <a:pPr lvl="0">
              <a:defRPr sz="1800"/>
            </a:pPr>
            <a:r>
              <a:rPr sz="1900"/>
              <a:t>1. 计算密集型的程序。</a:t>
            </a:r>
            <a:endParaRPr sz="1900"/>
          </a:p>
          <a:p>
            <a:pPr lvl="0">
              <a:defRPr sz="1800"/>
            </a:pPr>
            <a:r>
              <a:rPr sz="1900"/>
              <a:t>2. 易于并行的程序。GPU其实是一种SIMD(Single Instruction Multiple Data)架构。</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xfrm>
            <a:off x="617041" y="150937"/>
            <a:ext cx="8279326" cy="1008112"/>
          </a:xfrm>
          <a:prstGeom prst="rect">
            <a:avLst/>
          </a:prstGeom>
        </p:spPr>
        <p:txBody>
          <a:bodyPr/>
          <a:lstStyle/>
          <a:p>
            <a:pPr lvl="0">
              <a:defRPr b="0" sz="1800"/>
            </a:pPr>
            <a:r>
              <a:rPr b="1" sz="2900"/>
              <a:t>2.CUDA硬件环境</a:t>
            </a:r>
          </a:p>
        </p:txBody>
      </p:sp>
      <p:sp>
        <p:nvSpPr>
          <p:cNvPr id="84" name="Shape 84"/>
          <p:cNvSpPr/>
          <p:nvPr>
            <p:ph type="body" idx="1"/>
          </p:nvPr>
        </p:nvSpPr>
        <p:spPr>
          <a:xfrm>
            <a:off x="610234" y="1108645"/>
            <a:ext cx="10984232" cy="5660456"/>
          </a:xfrm>
          <a:prstGeom prst="rect">
            <a:avLst/>
          </a:prstGeom>
        </p:spPr>
        <p:txBody>
          <a:bodyPr/>
          <a:lstStyle/>
          <a:p>
            <a:pPr lvl="0">
              <a:defRPr sz="1800"/>
            </a:pPr>
            <a:r>
              <a:rPr b="1" sz="1900"/>
              <a:t>一些常用的名词：</a:t>
            </a:r>
            <a:endParaRPr b="1" sz="1900"/>
          </a:p>
          <a:p>
            <a:pPr lvl="0">
              <a:defRPr sz="1800"/>
            </a:pPr>
            <a:r>
              <a:rPr sz="1900"/>
              <a:t>gpu架构：Tesla、Fermi、Kepler、Maxwell、Pascal</a:t>
            </a:r>
            <a:endParaRPr sz="1900"/>
          </a:p>
          <a:p>
            <a:pPr lvl="0">
              <a:defRPr sz="1800"/>
            </a:pPr>
            <a:r>
              <a:rPr sz="1900"/>
              <a:t>芯片型号：GT200、GK210、GM104、GF104等</a:t>
            </a:r>
            <a:endParaRPr sz="1900"/>
          </a:p>
          <a:p>
            <a:pPr lvl="0">
              <a:defRPr sz="1800"/>
            </a:pPr>
            <a:r>
              <a:rPr sz="1900"/>
              <a:t>显卡系列：GeForce、Quadro、Tesla</a:t>
            </a:r>
            <a:endParaRPr sz="1900"/>
          </a:p>
          <a:p>
            <a:pPr lvl="0">
              <a:defRPr sz="1800"/>
            </a:pPr>
            <a:r>
              <a:rPr sz="1900"/>
              <a:t>GeForce显卡型号：G/GS、GT、GTS、GTX</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p>
            <a:pPr lvl="0"/>
          </a:p>
        </p:txBody>
      </p:sp>
      <p:sp>
        <p:nvSpPr>
          <p:cNvPr id="87" name="Shape 87"/>
          <p:cNvSpPr/>
          <p:nvPr>
            <p:ph type="body" idx="1"/>
          </p:nvPr>
        </p:nvSpPr>
        <p:spPr>
          <a:xfrm>
            <a:off x="610234" y="1204452"/>
            <a:ext cx="10984232" cy="5660456"/>
          </a:xfrm>
          <a:prstGeom prst="rect">
            <a:avLst/>
          </a:prstGeom>
        </p:spPr>
        <p:txBody>
          <a:bodyPr/>
          <a:lstStyle/>
          <a:p>
            <a:pPr lvl="0">
              <a:defRPr sz="1800"/>
            </a:pPr>
            <a:r>
              <a:rPr sz="1900"/>
              <a:t>处理器：</a:t>
            </a:r>
          </a:p>
        </p:txBody>
      </p:sp>
      <p:pic>
        <p:nvPicPr>
          <p:cNvPr id="88" name="pasted-image.png"/>
          <p:cNvPicPr/>
          <p:nvPr/>
        </p:nvPicPr>
        <p:blipFill>
          <a:blip r:embed="rId2">
            <a:extLst/>
          </a:blip>
          <a:stretch>
            <a:fillRect/>
          </a:stretch>
        </p:blipFill>
        <p:spPr>
          <a:xfrm>
            <a:off x="1062752" y="1707564"/>
            <a:ext cx="5119874" cy="3464966"/>
          </a:xfrm>
          <a:prstGeom prst="rect">
            <a:avLst/>
          </a:prstGeom>
          <a:ln w="12700">
            <a:miter lim="400000"/>
          </a:ln>
        </p:spPr>
      </p:pic>
      <p:pic>
        <p:nvPicPr>
          <p:cNvPr id="89" name="pasted-image.png"/>
          <p:cNvPicPr/>
          <p:nvPr/>
        </p:nvPicPr>
        <p:blipFill>
          <a:blip r:embed="rId3">
            <a:extLst/>
          </a:blip>
          <a:stretch>
            <a:fillRect/>
          </a:stretch>
        </p:blipFill>
        <p:spPr>
          <a:xfrm>
            <a:off x="6569726" y="1700657"/>
            <a:ext cx="5119875" cy="3478779"/>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1" name="pasted-image.png"/>
          <p:cNvPicPr/>
          <p:nvPr/>
        </p:nvPicPr>
        <p:blipFill>
          <a:blip r:embed="rId2">
            <a:extLst/>
          </a:blip>
          <a:stretch>
            <a:fillRect/>
          </a:stretch>
        </p:blipFill>
        <p:spPr>
          <a:xfrm>
            <a:off x="1372408" y="1080793"/>
            <a:ext cx="9459884" cy="5135367"/>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prstGeom prst="rect">
            <a:avLst/>
          </a:prstGeom>
        </p:spPr>
        <p:txBody>
          <a:bodyPr/>
          <a:lstStyle/>
          <a:p>
            <a:pPr lvl="0"/>
          </a:p>
        </p:txBody>
      </p:sp>
      <p:sp>
        <p:nvSpPr>
          <p:cNvPr id="94" name="Shape 94"/>
          <p:cNvSpPr/>
          <p:nvPr>
            <p:ph type="body" idx="1"/>
          </p:nvPr>
        </p:nvSpPr>
        <p:spPr>
          <a:xfrm>
            <a:off x="610234" y="1204118"/>
            <a:ext cx="10984232" cy="5660456"/>
          </a:xfrm>
          <a:prstGeom prst="rect">
            <a:avLst/>
          </a:prstGeom>
        </p:spPr>
        <p:txBody>
          <a:bodyPr/>
          <a:lstStyle/>
          <a:p>
            <a:pPr lvl="0">
              <a:defRPr sz="1800"/>
            </a:pPr>
            <a:r>
              <a:rPr b="1" sz="1900"/>
              <a:t>内存评估：（以卷积神经网络的内存需求评估为例）</a:t>
            </a:r>
            <a:endParaRPr b="1" sz="1900"/>
          </a:p>
          <a:p>
            <a:pPr lvl="0">
              <a:defRPr sz="1800"/>
            </a:pPr>
            <a:r>
              <a:rPr sz="1900"/>
              <a:t>1. 激活和误差</a:t>
            </a:r>
            <a:endParaRPr sz="1900"/>
          </a:p>
          <a:p>
            <a:pPr lvl="0">
              <a:defRPr sz="1800"/>
            </a:pPr>
            <a:r>
              <a:rPr sz="1900"/>
              <a:t>2. 计算的规模</a:t>
            </a:r>
            <a:endParaRPr sz="1900"/>
          </a:p>
          <a:p>
            <a:pPr lvl="0">
              <a:defRPr sz="1800"/>
            </a:pPr>
            <a:r>
              <a:rPr sz="1900"/>
              <a:t>3. 输入维度</a:t>
            </a:r>
            <a:endParaRPr sz="1900"/>
          </a:p>
          <a:p>
            <a:pPr lvl="0">
              <a:defRPr sz="1800"/>
            </a:pPr>
            <a:r>
              <a:rPr sz="1900"/>
              <a:t>4. 分类数量</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prstGeom prst="rect">
            <a:avLst/>
          </a:prstGeom>
        </p:spPr>
        <p:txBody>
          <a:bodyPr/>
          <a:lstStyle/>
          <a:p>
            <a:pPr lvl="0"/>
          </a:p>
        </p:txBody>
      </p:sp>
      <p:sp>
        <p:nvSpPr>
          <p:cNvPr id="99" name="Shape 99"/>
          <p:cNvSpPr/>
          <p:nvPr>
            <p:ph type="body" idx="1"/>
          </p:nvPr>
        </p:nvSpPr>
        <p:spPr>
          <a:prstGeom prst="rect">
            <a:avLst/>
          </a:prstGeom>
        </p:spPr>
        <p:txBody>
          <a:bodyPr/>
          <a:lstStyle/>
          <a:p>
            <a:pPr lvl="0">
              <a:defRPr sz="1800"/>
            </a:pPr>
            <a:r>
              <a:rPr b="1" sz="1900"/>
              <a:t>多GPU的集群</a:t>
            </a:r>
            <a:endParaRPr b="1" sz="1900"/>
          </a:p>
          <a:p>
            <a:pPr lvl="0">
              <a:defRPr sz="1800"/>
            </a:pPr>
            <a:r>
              <a:rPr sz="1900"/>
              <a:t>并行难度大，特别是对深度学习，速度提升不明显。</a:t>
            </a:r>
            <a:endParaRPr sz="1900"/>
          </a:p>
          <a:p>
            <a:pPr lvl="0">
              <a:defRPr sz="1800"/>
            </a:pPr>
            <a:r>
              <a:rPr sz="1900"/>
              <a:t>参考一个国外的案例：</a:t>
            </a:r>
            <a:r>
              <a:rPr sz="1900" u="sng">
                <a:solidFill>
                  <a:srgbClr val="EB8803"/>
                </a:solidFill>
                <a:uFill>
                  <a:solidFill>
                    <a:srgbClr val="EB8803"/>
                  </a:solidFill>
                </a:uFill>
                <a:hlinkClick r:id="rId2" invalidUrl="" action="" tgtFrame="" tooltip="" history="1" highlightClick="0" endSnd="0"/>
              </a:rPr>
              <a:t>http://timdettmers.com/2014/08/14/which-gpu-for-deep-learning/</a:t>
            </a:r>
            <a:r>
              <a:rPr sz="1900"/>
              <a:t> </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p>
            <a:pPr lvl="0">
              <a:defRPr b="0" sz="1800"/>
            </a:pPr>
            <a:r>
              <a:rPr b="1" sz="2900"/>
              <a:t>3. CUDA软件环境</a:t>
            </a:r>
          </a:p>
        </p:txBody>
      </p:sp>
      <p:sp>
        <p:nvSpPr>
          <p:cNvPr id="102" name="Shape 102"/>
          <p:cNvSpPr/>
          <p:nvPr>
            <p:ph type="body" idx="1"/>
          </p:nvPr>
        </p:nvSpPr>
        <p:spPr>
          <a:prstGeom prst="rect">
            <a:avLst/>
          </a:prstGeom>
        </p:spPr>
        <p:txBody>
          <a:bodyPr/>
          <a:lstStyle/>
          <a:p>
            <a:pPr lvl="0">
              <a:defRPr sz="1800"/>
            </a:pPr>
            <a:r>
              <a:rPr b="1" sz="1900"/>
              <a:t>CUDA是什么？</a:t>
            </a:r>
            <a:endParaRPr b="1" sz="1900"/>
          </a:p>
          <a:p>
            <a:pPr lvl="0">
              <a:defRPr sz="1800"/>
            </a:pPr>
            <a:r>
              <a:rPr sz="1900"/>
              <a:t>CUDA，全称是Compute Unified Device Architecture，英伟达在2007年推出这个统一计算架构，为了让gpu有可用的编程环境，从而能通过程序控制底层的硬件进行计算。CUDA提供host-device的编程模式以及非常多的接口函数和科学计算库，通过同时执行大量的线程而达到并行的目的。CUDA也有不同的版本，从1.0开始到现在的8.0，每个版本都会有一些新特性。CUDA是基于C语言的扩展，例如扩展了一些限定符device、shared等，从3.0开始也支持c++编程，从7.0开始支持c++11。</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prstGeom prst="rect">
            <a:avLst/>
          </a:prstGeom>
        </p:spPr>
        <p:txBody>
          <a:bodyPr/>
          <a:lstStyle/>
          <a:p>
            <a:pPr lvl="0"/>
          </a:p>
        </p:txBody>
      </p:sp>
      <p:sp>
        <p:nvSpPr>
          <p:cNvPr id="105" name="Shape 105"/>
          <p:cNvSpPr/>
          <p:nvPr>
            <p:ph type="body" idx="1"/>
          </p:nvPr>
        </p:nvSpPr>
        <p:spPr>
          <a:xfrm>
            <a:off x="610234" y="1197545"/>
            <a:ext cx="4721509" cy="5660456"/>
          </a:xfrm>
          <a:prstGeom prst="rect">
            <a:avLst/>
          </a:prstGeom>
        </p:spPr>
        <p:txBody>
          <a:bodyPr/>
          <a:lstStyle/>
          <a:p>
            <a:pPr lvl="0">
              <a:defRPr sz="1800"/>
            </a:pPr>
            <a:r>
              <a:rPr sz="1900"/>
              <a:t>CUDA软件体系可以分为三层结构</a:t>
            </a:r>
            <a:endParaRPr sz="1900"/>
          </a:p>
          <a:p>
            <a:pPr lvl="1" marL="953159" indent="-408497">
              <a:buChar char="■"/>
              <a:defRPr sz="1800"/>
            </a:pPr>
            <a:r>
              <a:rPr sz="1900"/>
              <a:t>CUDA函数库（CUDA Library）</a:t>
            </a:r>
            <a:endParaRPr sz="1900"/>
          </a:p>
          <a:p>
            <a:pPr lvl="1" marL="953159" indent="-408497">
              <a:buChar char="■"/>
              <a:defRPr sz="1800"/>
            </a:pPr>
            <a:r>
              <a:rPr sz="1900"/>
              <a:t>CUDA运行时API（Runtime API）</a:t>
            </a:r>
            <a:endParaRPr sz="1900"/>
          </a:p>
          <a:p>
            <a:pPr lvl="1" marL="953159" indent="-408497">
              <a:buChar char="■"/>
              <a:defRPr sz="1800"/>
            </a:pPr>
            <a:r>
              <a:rPr sz="1900"/>
              <a:t>CUDA驱动API（Driver API）</a:t>
            </a:r>
          </a:p>
        </p:txBody>
      </p:sp>
      <p:pic>
        <p:nvPicPr>
          <p:cNvPr id="106" name="Snip20170212_24.png"/>
          <p:cNvPicPr/>
          <p:nvPr/>
        </p:nvPicPr>
        <p:blipFill>
          <a:blip r:embed="rId2">
            <a:extLst/>
          </a:blip>
          <a:stretch>
            <a:fillRect/>
          </a:stretch>
        </p:blipFill>
        <p:spPr>
          <a:xfrm>
            <a:off x="5414016" y="1204118"/>
            <a:ext cx="6230472" cy="4013701"/>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xfrm>
            <a:off x="629741" y="150937"/>
            <a:ext cx="8279326" cy="1008112"/>
          </a:xfrm>
          <a:prstGeom prst="rect">
            <a:avLst/>
          </a:prstGeom>
        </p:spPr>
        <p:txBody>
          <a:bodyPr/>
          <a:lstStyle/>
          <a:p>
            <a:pPr lvl="0">
              <a:defRPr b="0" sz="1800"/>
            </a:pPr>
            <a:r>
              <a:rPr b="1" sz="2900"/>
              <a:t>本周介绍内容</a:t>
            </a:r>
          </a:p>
        </p:txBody>
      </p:sp>
      <p:sp>
        <p:nvSpPr>
          <p:cNvPr id="45" name="Shape 45"/>
          <p:cNvSpPr/>
          <p:nvPr>
            <p:ph type="body" idx="1"/>
          </p:nvPr>
        </p:nvSpPr>
        <p:spPr>
          <a:prstGeom prst="rect">
            <a:avLst/>
          </a:prstGeom>
        </p:spPr>
        <p:txBody>
          <a:bodyPr/>
          <a:lstStyle/>
          <a:p>
            <a:pPr lvl="0">
              <a:defRPr sz="1800"/>
            </a:pPr>
            <a:r>
              <a:rPr sz="1900"/>
              <a:t>0. 课程参考资料</a:t>
            </a:r>
            <a:endParaRPr sz="1900"/>
          </a:p>
          <a:p>
            <a:pPr lvl="0">
              <a:defRPr sz="1800"/>
            </a:pPr>
            <a:r>
              <a:rPr sz="1900"/>
              <a:t>1. GPU并行计算的原理与意义</a:t>
            </a:r>
            <a:endParaRPr sz="1900"/>
          </a:p>
          <a:p>
            <a:pPr lvl="0">
              <a:defRPr sz="1800"/>
            </a:pPr>
            <a:r>
              <a:rPr sz="1900"/>
              <a:t>2. CUDA硬件环境，体系结构，常见的显卡型号与性能，显卡的选择与显存需求估计</a:t>
            </a:r>
            <a:endParaRPr sz="1900"/>
          </a:p>
          <a:p>
            <a:pPr lvl="0">
              <a:defRPr sz="1800"/>
            </a:pPr>
            <a:r>
              <a:rPr sz="1900"/>
              <a:t>3. CUDA软件环境介绍，包括平台、架构、开发工具和热点技术</a:t>
            </a:r>
            <a:endParaRPr sz="1900"/>
          </a:p>
          <a:p>
            <a:pPr lvl="0">
              <a:defRPr sz="1800"/>
            </a:pPr>
            <a:r>
              <a:rPr sz="1900"/>
              <a:t>4. 租用AWS云服务的环境搭建步骤</a:t>
            </a:r>
            <a:endParaRPr sz="1900"/>
          </a:p>
          <a:p>
            <a:pPr lvl="0">
              <a:defRPr sz="1800"/>
            </a:pPr>
            <a:r>
              <a:rPr sz="1900"/>
              <a:t>5. 本地机器的环境搭建步骤 </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title"/>
          </p:nvPr>
        </p:nvSpPr>
        <p:spPr>
          <a:prstGeom prst="rect">
            <a:avLst/>
          </a:prstGeom>
        </p:spPr>
        <p:txBody>
          <a:bodyPr/>
          <a:lstStyle/>
          <a:p>
            <a:pPr lvl="0"/>
          </a:p>
        </p:txBody>
      </p:sp>
      <p:sp>
        <p:nvSpPr>
          <p:cNvPr id="109" name="Shape 109"/>
          <p:cNvSpPr/>
          <p:nvPr>
            <p:ph type="body" idx="1"/>
          </p:nvPr>
        </p:nvSpPr>
        <p:spPr>
          <a:prstGeom prst="rect">
            <a:avLst/>
          </a:prstGeom>
        </p:spPr>
        <p:txBody>
          <a:bodyPr/>
          <a:lstStyle/>
          <a:p>
            <a:pPr lvl="0">
              <a:defRPr sz="1800"/>
            </a:pPr>
            <a:r>
              <a:rPr sz="1900"/>
              <a:t>CUDA应用程序可以通过直接调用底层的CUDA驱动来调用GPU硬件进行并行计算</a:t>
            </a:r>
            <a:endParaRPr sz="1900"/>
          </a:p>
          <a:p>
            <a:pPr lvl="0">
              <a:defRPr sz="1800"/>
            </a:pPr>
            <a:r>
              <a:rPr sz="1900"/>
              <a:t>也可以使用对底层驱动进行了一定封装的CUDA运行时库来简化编程过程（二者不可混合使用）</a:t>
            </a:r>
            <a:endParaRPr sz="1900"/>
          </a:p>
          <a:p>
            <a:pPr lvl="0">
              <a:defRPr sz="1800"/>
            </a:pPr>
            <a:r>
              <a:rPr sz="1900"/>
              <a:t>对一些标准的数学函数计算，也可以直接调用CUFFT、CUBLAS以及CUDPP等标准函数库进一步简化编程过程。</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title"/>
          </p:nvPr>
        </p:nvSpPr>
        <p:spPr>
          <a:prstGeom prst="rect">
            <a:avLst/>
          </a:prstGeom>
        </p:spPr>
        <p:txBody>
          <a:bodyPr/>
          <a:lstStyle/>
          <a:p>
            <a:pPr lvl="0"/>
          </a:p>
        </p:txBody>
      </p:sp>
      <p:sp>
        <p:nvSpPr>
          <p:cNvPr id="112" name="Shape 112"/>
          <p:cNvSpPr/>
          <p:nvPr>
            <p:ph type="body" idx="1"/>
          </p:nvPr>
        </p:nvSpPr>
        <p:spPr>
          <a:xfrm>
            <a:off x="610234" y="1197545"/>
            <a:ext cx="10984232" cy="1008112"/>
          </a:xfrm>
          <a:prstGeom prst="rect">
            <a:avLst/>
          </a:prstGeom>
        </p:spPr>
        <p:txBody>
          <a:bodyPr/>
          <a:lstStyle/>
          <a:p>
            <a:pPr lvl="0">
              <a:defRPr sz="1800"/>
            </a:pPr>
            <a:r>
              <a:rPr b="1" sz="1900"/>
              <a:t>CUDA API</a:t>
            </a:r>
            <a:endParaRPr b="1" sz="1900"/>
          </a:p>
          <a:p>
            <a:pPr lvl="0">
              <a:defRPr sz="1800"/>
            </a:pPr>
            <a:r>
              <a:rPr sz="1900"/>
              <a:t>CUDA可以通过两种方式调用底层GPU硬件：驱动API和运行API</a:t>
            </a:r>
          </a:p>
        </p:txBody>
      </p:sp>
      <p:sp>
        <p:nvSpPr>
          <p:cNvPr id="113" name="Shape 113"/>
          <p:cNvSpPr/>
          <p:nvPr/>
        </p:nvSpPr>
        <p:spPr>
          <a:xfrm>
            <a:off x="577539" y="2292203"/>
            <a:ext cx="5618086" cy="3500118"/>
          </a:xfrm>
          <a:prstGeom prst="rect">
            <a:avLst/>
          </a:prstGeom>
          <a:solidFill>
            <a:srgbClr val="CCE8CF"/>
          </a:solidFill>
          <a:ln w="25400">
            <a:solidFill>
              <a:srgbClr val="7FD13B"/>
            </a:solidFil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0" tIns="0" rIns="0" bIns="0">
            <a:spAutoFit/>
          </a:bodyPr>
          <a:lstStyle/>
          <a:p>
            <a:pPr lvl="0" algn="ctr"/>
            <a:r>
              <a:rPr b="1"/>
              <a:t>驱动API</a:t>
            </a:r>
            <a:endParaRPr b="1"/>
          </a:p>
          <a:p>
            <a:pPr lvl="0" marL="180473" indent="-180473">
              <a:buSzPct val="100000"/>
              <a:buChar char="•"/>
            </a:pPr>
            <a:r>
              <a:t>驱动API是一种基于句柄的底层接口,大多数对象通过句 柄被引用,其函数前缀均为cu。</a:t>
            </a:r>
          </a:p>
          <a:p>
            <a:pPr lvl="0" marL="180473" indent="-180473">
              <a:buSzPct val="100000"/>
              <a:buChar char="•"/>
            </a:pPr>
            <a:r>
              <a:t>在调用驱动API前必须进行初始化,然后创建一个CUDA 上下文,该上下文关联到特定设备并成为主机线程的当前上下文。</a:t>
            </a:r>
          </a:p>
          <a:p>
            <a:pPr lvl="0" marL="180473" indent="-180473">
              <a:buSzPct val="100000"/>
              <a:buChar char="•"/>
            </a:pPr>
            <a:r>
              <a:t>通过加载PTX汇编形式或二进制对象形式的内核并指定 参数,就可以启动内核进行计算。</a:t>
            </a:r>
          </a:p>
          <a:p>
            <a:pPr lvl="0" marL="180473" indent="-180473">
              <a:buSzPct val="100000"/>
              <a:buChar char="•"/>
            </a:pPr>
            <a:r>
              <a:t>CUDA驱动API可以通过直接操作硬件执行一些复杂的功 能而获得更高的性能,但其编程较为复杂,使用难度较 大。</a:t>
            </a:r>
          </a:p>
        </p:txBody>
      </p:sp>
      <p:sp>
        <p:nvSpPr>
          <p:cNvPr id="114" name="Shape 114"/>
          <p:cNvSpPr/>
          <p:nvPr/>
        </p:nvSpPr>
        <p:spPr>
          <a:xfrm>
            <a:off x="6578289" y="2269775"/>
            <a:ext cx="4761819" cy="3531361"/>
          </a:xfrm>
          <a:prstGeom prst="rect">
            <a:avLst/>
          </a:prstGeom>
          <a:solidFill>
            <a:srgbClr val="CCE8CF"/>
          </a:solidFill>
          <a:ln w="25400">
            <a:solidFill>
              <a:srgbClr val="7FD13B"/>
            </a:solidFil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0" tIns="0" rIns="0" bIns="0">
            <a:spAutoFit/>
          </a:bodyPr>
          <a:lstStyle/>
          <a:p>
            <a:pPr lvl="0" algn="ctr"/>
            <a:r>
              <a:rPr b="1"/>
              <a:t>运行API</a:t>
            </a:r>
            <a:endParaRPr b="1"/>
          </a:p>
          <a:p>
            <a:pPr lvl="0" marL="180473" indent="-180473">
              <a:buSzPct val="100000"/>
              <a:buChar char="•"/>
            </a:pPr>
            <a:r>
              <a:t>运行时API对驱动API进行了一定的封装,隐藏了其部分 实现细节,因此使用起来更为方便,简化了编程的过程 ,因此我们实际中更多使用的是运行时API。 </a:t>
            </a:r>
          </a:p>
          <a:p>
            <a:pPr lvl="0" marL="180473" indent="-180473">
              <a:buSzPct val="100000"/>
              <a:buChar char="•"/>
            </a:pPr>
            <a:r>
              <a:t>运行时API没有专门的初始化函数,它将在第一次调用运 行时函数时自动完成初始化。 </a:t>
            </a:r>
          </a:p>
          <a:p>
            <a:pPr lvl="0" marL="180473" indent="-180473">
              <a:buSzPct val="100000"/>
              <a:buChar char="•"/>
            </a:pPr>
            <a:r>
              <a:t>使用运行时API的时候,通常需要包含头文件 cuda_runtime.h,其函数前缀均为cuda。 </a:t>
            </a:r>
          </a:p>
          <a:p>
            <a:pPr lvl="0"/>
          </a:p>
          <a:p>
            <a:pPr lvl="0"/>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6" name="pasted-image.png"/>
          <p:cNvPicPr/>
          <p:nvPr/>
        </p:nvPicPr>
        <p:blipFill>
          <a:blip r:embed="rId2">
            <a:extLst/>
          </a:blip>
          <a:stretch>
            <a:fillRect/>
          </a:stretch>
        </p:blipFill>
        <p:spPr>
          <a:xfrm>
            <a:off x="4058763" y="993176"/>
            <a:ext cx="3961119" cy="4430735"/>
          </a:xfrm>
          <a:prstGeom prst="rect">
            <a:avLst/>
          </a:prstGeom>
          <a:ln w="12700">
            <a:miter lim="400000"/>
          </a:ln>
        </p:spPr>
      </p:pic>
      <p:sp>
        <p:nvSpPr>
          <p:cNvPr id="117" name="Shape 117"/>
          <p:cNvSpPr/>
          <p:nvPr/>
        </p:nvSpPr>
        <p:spPr>
          <a:xfrm>
            <a:off x="3611135" y="5553156"/>
            <a:ext cx="498243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CUDA软件层(图片来源《The cuda handbook》)</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prstGeom prst="rect">
            <a:avLst/>
          </a:prstGeom>
        </p:spPr>
        <p:txBody>
          <a:bodyPr/>
          <a:lstStyle/>
          <a:p>
            <a:pPr lvl="0"/>
          </a:p>
        </p:txBody>
      </p:sp>
      <p:sp>
        <p:nvSpPr>
          <p:cNvPr id="120" name="Shape 120"/>
          <p:cNvSpPr/>
          <p:nvPr>
            <p:ph type="body" idx="1"/>
          </p:nvPr>
        </p:nvSpPr>
        <p:spPr>
          <a:xfrm>
            <a:off x="610234" y="1204118"/>
            <a:ext cx="10984232" cy="5660456"/>
          </a:xfrm>
          <a:prstGeom prst="rect">
            <a:avLst/>
          </a:prstGeom>
        </p:spPr>
        <p:txBody>
          <a:bodyPr/>
          <a:lstStyle/>
          <a:p>
            <a:pPr lvl="0">
              <a:defRPr sz="1800"/>
            </a:pPr>
            <a:r>
              <a:rPr b="1" sz="1900"/>
              <a:t>CUDA函数库</a:t>
            </a:r>
            <a:endParaRPr b="1" sz="1900"/>
          </a:p>
          <a:p>
            <a:pPr lvl="2" marL="0" indent="457200" defTabSz="457200">
              <a:lnSpc>
                <a:spcPct val="100000"/>
              </a:lnSpc>
              <a:spcBef>
                <a:spcPts val="1200"/>
              </a:spcBef>
              <a:buClrTx/>
              <a:buSzTx/>
              <a:buFontTx/>
              <a:buNone/>
              <a:defRPr sz="1800"/>
            </a:pPr>
            <a:r>
              <a:rPr sz="1900">
                <a:latin typeface="Times"/>
                <a:ea typeface="Times"/>
                <a:cs typeface="Times"/>
                <a:sym typeface="Times"/>
              </a:rPr>
              <a:t>CUDA提供了几个较为成熟的高效函数库,程序员可以 直接调用这些库函数进行计算,因而大大简化了程序员 的工作量。其中最常用的包括:</a:t>
            </a:r>
            <a:endParaRPr sz="1900">
              <a:latin typeface="Times"/>
              <a:ea typeface="Times"/>
              <a:cs typeface="Times"/>
              <a:sym typeface="Times"/>
            </a:endParaRPr>
          </a:p>
          <a:p>
            <a:pPr lvl="2" marL="952500" indent="-190500" defTabSz="457200">
              <a:lnSpc>
                <a:spcPct val="100000"/>
              </a:lnSpc>
              <a:spcBef>
                <a:spcPts val="1200"/>
              </a:spcBef>
              <a:buClrTx/>
              <a:buFontTx/>
              <a:defRPr sz="1800"/>
            </a:pPr>
            <a:r>
              <a:rPr sz="1900">
                <a:latin typeface="Times"/>
                <a:ea typeface="Times"/>
                <a:cs typeface="Times"/>
                <a:sym typeface="Times"/>
              </a:rPr>
              <a:t>CUFFT （利用CUDA进行傅里叶变换的函数库 ）</a:t>
            </a:r>
            <a:endParaRPr sz="1900">
              <a:latin typeface="Times"/>
              <a:ea typeface="Times"/>
              <a:cs typeface="Times"/>
              <a:sym typeface="Times"/>
            </a:endParaRPr>
          </a:p>
          <a:p>
            <a:pPr lvl="2" marL="952500" indent="-190500" defTabSz="457200">
              <a:lnSpc>
                <a:spcPct val="100000"/>
              </a:lnSpc>
              <a:spcBef>
                <a:spcPts val="1200"/>
              </a:spcBef>
              <a:buClrTx/>
              <a:buFontTx/>
              <a:defRPr sz="1800"/>
            </a:pPr>
            <a:r>
              <a:rPr sz="1900">
                <a:latin typeface="Times"/>
                <a:ea typeface="Times"/>
                <a:cs typeface="Times"/>
                <a:sym typeface="Times"/>
              </a:rPr>
              <a:t>CUBLAS （利用CUDA进行加速版本的完 整标准矩阵与向量的运算库 ）</a:t>
            </a:r>
            <a:endParaRPr sz="1900">
              <a:latin typeface="Times"/>
              <a:ea typeface="Times"/>
              <a:cs typeface="Times"/>
              <a:sym typeface="Times"/>
            </a:endParaRPr>
          </a:p>
          <a:p>
            <a:pPr lvl="2" marL="952500" indent="-190500" defTabSz="457200">
              <a:lnSpc>
                <a:spcPct val="100000"/>
              </a:lnSpc>
              <a:spcBef>
                <a:spcPts val="1200"/>
              </a:spcBef>
              <a:buClrTx/>
              <a:buFontTx/>
              <a:defRPr sz="1800"/>
            </a:pPr>
            <a:r>
              <a:rPr sz="1900">
                <a:latin typeface="Times"/>
                <a:ea typeface="Times"/>
                <a:cs typeface="Times"/>
                <a:sym typeface="Times"/>
              </a:rPr>
              <a:t>CUDPP （常用的并行操作函数库）</a:t>
            </a:r>
            <a:endParaRPr sz="1900">
              <a:latin typeface="Times"/>
              <a:ea typeface="Times"/>
              <a:cs typeface="Times"/>
              <a:sym typeface="Times"/>
            </a:endParaRPr>
          </a:p>
          <a:p>
            <a:pPr lvl="2" marL="952500" indent="-190500" defTabSz="457200">
              <a:lnSpc>
                <a:spcPct val="100000"/>
              </a:lnSpc>
              <a:spcBef>
                <a:spcPts val="1200"/>
              </a:spcBef>
              <a:buClrTx/>
              <a:buFontTx/>
              <a:defRPr sz="1800"/>
            </a:pPr>
            <a:r>
              <a:rPr sz="1900">
                <a:latin typeface="Times"/>
                <a:ea typeface="Times"/>
                <a:cs typeface="Times"/>
                <a:sym typeface="Times"/>
              </a:rPr>
              <a:t>CUDNN （利用CUDA进行深度卷积神经网络，深度学习常用）</a:t>
            </a:r>
            <a:endParaRPr sz="1900">
              <a:latin typeface="Times"/>
              <a:ea typeface="Times"/>
              <a:cs typeface="Times"/>
              <a:sym typeface="Times"/>
            </a:endParaRPr>
          </a:p>
          <a:p>
            <a:pPr lvl="2" marL="952500" indent="-190500" defTabSz="457200">
              <a:lnSpc>
                <a:spcPct val="100000"/>
              </a:lnSpc>
              <a:spcBef>
                <a:spcPts val="1200"/>
              </a:spcBef>
              <a:buClrTx/>
              <a:buFontTx/>
              <a:defRPr sz="1800"/>
            </a:pPr>
            <a:r>
              <a:rPr sz="1900">
                <a:latin typeface="Times"/>
                <a:ea typeface="Times"/>
                <a:cs typeface="Times"/>
                <a:sym typeface="Times"/>
              </a:rPr>
              <a:t> …</a:t>
            </a:r>
            <a:endParaRPr sz="1900">
              <a:latin typeface="Times"/>
              <a:ea typeface="Times"/>
              <a:cs typeface="Times"/>
              <a:sym typeface="Times"/>
            </a:endParaRPr>
          </a:p>
          <a:p>
            <a:pPr lvl="0" marL="190500" indent="-190500" defTabSz="457200">
              <a:lnSpc>
                <a:spcPct val="100000"/>
              </a:lnSpc>
              <a:spcBef>
                <a:spcPts val="1200"/>
              </a:spcBef>
              <a:buClrTx/>
              <a:buFontTx/>
              <a:buChar char="•"/>
              <a:defRPr sz="1800"/>
            </a:pPr>
            <a:r>
              <a:rPr sz="1900">
                <a:latin typeface="Times"/>
                <a:ea typeface="Times"/>
                <a:cs typeface="Times"/>
                <a:sym typeface="Times"/>
              </a:rPr>
              <a:t>全部库：</a:t>
            </a:r>
            <a:r>
              <a:rPr sz="1900" u="sng">
                <a:solidFill>
                  <a:srgbClr val="EB8803"/>
                </a:solidFill>
                <a:uFill>
                  <a:solidFill>
                    <a:srgbClr val="EB8803"/>
                  </a:solidFill>
                </a:uFill>
                <a:latin typeface="Times"/>
                <a:ea typeface="Times"/>
                <a:cs typeface="Times"/>
                <a:sym typeface="Times"/>
                <a:hlinkClick r:id="rId2" invalidUrl="" action="" tgtFrame="" tooltip="" history="1" highlightClick="0" endSnd="0"/>
              </a:rPr>
              <a:t>https://developer.nvidia.com/gpu-accelerated-libraries</a:t>
            </a:r>
            <a:r>
              <a:rPr sz="1900">
                <a:latin typeface="Times"/>
                <a:ea typeface="Times"/>
                <a:cs typeface="Times"/>
                <a:sym typeface="Times"/>
              </a:rPr>
              <a:t> </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lvl="0"/>
          </a:p>
        </p:txBody>
      </p:sp>
      <p:sp>
        <p:nvSpPr>
          <p:cNvPr id="123" name="Shape 123"/>
          <p:cNvSpPr/>
          <p:nvPr>
            <p:ph type="body" idx="1"/>
          </p:nvPr>
        </p:nvSpPr>
        <p:spPr>
          <a:xfrm>
            <a:off x="610234" y="1204118"/>
            <a:ext cx="4849640" cy="5660456"/>
          </a:xfrm>
          <a:prstGeom prst="rect">
            <a:avLst/>
          </a:prstGeom>
        </p:spPr>
        <p:txBody>
          <a:bodyPr/>
          <a:lstStyle/>
          <a:p>
            <a:pPr lvl="0">
              <a:defRPr sz="1800"/>
            </a:pPr>
            <a:r>
              <a:rPr b="1" sz="1900"/>
              <a:t>NVCC编译流程</a:t>
            </a:r>
            <a:endParaRPr b="1" sz="1900"/>
          </a:p>
          <a:p>
            <a:pPr lvl="0">
              <a:defRPr sz="1800"/>
            </a:pPr>
            <a:r>
              <a:rPr sz="1900"/>
              <a:t>由于程序是要经过编译器编程成可执行的二进制文件，而cuda程序有两种代码，一种是运行在cpu上的host代码，一种是运行在gpu上的device代码，所以NVCC编译器要保证两部分代码能够编译成二进制文件在不同的机器上执行。</a:t>
            </a:r>
          </a:p>
        </p:txBody>
      </p:sp>
      <p:pic>
        <p:nvPicPr>
          <p:cNvPr id="124" name="Snip20170212_26.png"/>
          <p:cNvPicPr/>
          <p:nvPr/>
        </p:nvPicPr>
        <p:blipFill>
          <a:blip r:embed="rId2">
            <a:extLst/>
          </a:blip>
          <a:stretch>
            <a:fillRect/>
          </a:stretch>
        </p:blipFill>
        <p:spPr>
          <a:xfrm>
            <a:off x="5837465" y="1204118"/>
            <a:ext cx="5808448" cy="4560285"/>
          </a:xfrm>
          <a:prstGeom prst="rect">
            <a:avLst/>
          </a:prstGeom>
          <a:ln w="12700">
            <a:miter lim="400000"/>
          </a:ln>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xfrm>
            <a:off x="915352" y="2950256"/>
            <a:ext cx="10373996" cy="957488"/>
          </a:xfrm>
          <a:prstGeom prst="rect">
            <a:avLst/>
          </a:prstGeom>
        </p:spPr>
        <p:txBody>
          <a:bodyPr/>
          <a:lstStyle/>
          <a:p>
            <a:pPr lvl="0">
              <a:defRPr b="0" sz="1800"/>
            </a:pPr>
            <a:r>
              <a:rPr b="1" sz="4300"/>
              <a:t>3. AWS上安装CUDA环境</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lvl="0">
              <a:defRPr b="0" sz="1800"/>
            </a:pPr>
            <a:r>
              <a:rPr b="1" sz="2900"/>
              <a:t>1. 创建AWS的GPU服务器</a:t>
            </a:r>
          </a:p>
        </p:txBody>
      </p:sp>
      <p:sp>
        <p:nvSpPr>
          <p:cNvPr id="129" name="Shape 129"/>
          <p:cNvSpPr/>
          <p:nvPr>
            <p:ph type="body" idx="1"/>
          </p:nvPr>
        </p:nvSpPr>
        <p:spPr>
          <a:xfrm>
            <a:off x="610234" y="1204118"/>
            <a:ext cx="10984232" cy="5660455"/>
          </a:xfrm>
          <a:prstGeom prst="rect">
            <a:avLst/>
          </a:prstGeom>
        </p:spPr>
        <p:txBody>
          <a:bodyPr/>
          <a:lstStyle/>
          <a:p>
            <a:pPr lvl="0">
              <a:defRPr sz="1800"/>
            </a:pPr>
            <a:r>
              <a:rPr sz="1900"/>
              <a:t>1. 注册并登陆AWS网站 </a:t>
            </a:r>
            <a:r>
              <a:rPr sz="1900" u="sng">
                <a:solidFill>
                  <a:srgbClr val="EB8803"/>
                </a:solidFill>
                <a:uFill>
                  <a:solidFill>
                    <a:srgbClr val="EB8803"/>
                  </a:solidFill>
                </a:uFill>
                <a:hlinkClick r:id="rId2" invalidUrl="" action="" tgtFrame="" tooltip="" history="1" highlightClick="0" endSnd="0"/>
              </a:rPr>
              <a:t>https://aws.amazon.com/</a:t>
            </a:r>
            <a:r>
              <a:rPr sz="1900"/>
              <a:t> </a:t>
            </a:r>
            <a:endParaRPr sz="1900"/>
          </a:p>
          <a:p>
            <a:pPr lvl="0">
              <a:defRPr sz="1800"/>
            </a:pPr>
            <a:r>
              <a:rPr sz="1900"/>
              <a:t>2. 创建一台虚拟服务器（EC2 instance），建议选择操作系统Ubuntu14.04 64bit。</a:t>
            </a:r>
            <a:endParaRPr sz="1900"/>
          </a:p>
          <a:p>
            <a:pPr lvl="0">
              <a:defRPr sz="1800"/>
            </a:pPr>
            <a:r>
              <a:rPr sz="1900"/>
              <a:t>3. 选择服务器的类型，选择带GPU的服务器即可</a:t>
            </a:r>
            <a:endParaRPr sz="1900"/>
          </a:p>
          <a:p>
            <a:pPr lvl="0">
              <a:defRPr sz="1800"/>
            </a:pPr>
            <a:endParaRPr sz="1900"/>
          </a:p>
          <a:p>
            <a:pPr lvl="0">
              <a:defRPr sz="1800"/>
            </a:pPr>
            <a:endParaRPr sz="1900"/>
          </a:p>
          <a:p>
            <a:pPr lvl="0">
              <a:defRPr sz="1800"/>
            </a:pPr>
            <a:endParaRPr sz="1900"/>
          </a:p>
          <a:p>
            <a:pPr lvl="0">
              <a:defRPr sz="1800"/>
            </a:pPr>
            <a:endParaRPr sz="1900"/>
          </a:p>
          <a:p>
            <a:pPr lvl="0">
              <a:defRPr sz="1800"/>
            </a:pPr>
            <a:r>
              <a:rPr sz="1900"/>
              <a:t>4. 根据自己的需要选择是否需要使用spot instance</a:t>
            </a:r>
            <a:endParaRPr sz="1900"/>
          </a:p>
          <a:p>
            <a:pPr lvl="0">
              <a:defRPr sz="1800"/>
            </a:pPr>
            <a:r>
              <a:rPr sz="1900"/>
              <a:t>5. 通过使用Key Pair（AWS控制台可以设置），ssh登陆服务器，</a:t>
            </a:r>
            <a:br>
              <a:rPr sz="1900"/>
            </a:br>
            <a:r>
              <a:rPr sz="1900"/>
              <a:t>    ssh的命令为：ssh -i [你下载的key pair] ubuntu@[服务器的IPv4 address]</a:t>
            </a:r>
          </a:p>
        </p:txBody>
      </p:sp>
      <p:pic>
        <p:nvPicPr>
          <p:cNvPr id="130" name="Snip20170213_27.png"/>
          <p:cNvPicPr/>
          <p:nvPr/>
        </p:nvPicPr>
        <p:blipFill>
          <a:blip r:embed="rId3">
            <a:extLst/>
          </a:blip>
          <a:stretch>
            <a:fillRect/>
          </a:stretch>
        </p:blipFill>
        <p:spPr>
          <a:xfrm>
            <a:off x="1290778" y="2791603"/>
            <a:ext cx="9856018" cy="1713747"/>
          </a:xfrm>
          <a:prstGeom prst="rect">
            <a:avLst/>
          </a:prstGeom>
          <a:ln w="12700">
            <a:miter lim="400000"/>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xfrm>
            <a:off x="644236" y="150937"/>
            <a:ext cx="8279326" cy="1008112"/>
          </a:xfrm>
          <a:prstGeom prst="rect">
            <a:avLst/>
          </a:prstGeom>
        </p:spPr>
        <p:txBody>
          <a:bodyPr/>
          <a:lstStyle/>
          <a:p>
            <a:pPr lvl="0">
              <a:defRPr b="0" sz="1800"/>
            </a:pPr>
            <a:r>
              <a:rPr b="1" sz="2900"/>
              <a:t>2.安装NVIDIA驱动</a:t>
            </a:r>
          </a:p>
        </p:txBody>
      </p:sp>
      <p:sp>
        <p:nvSpPr>
          <p:cNvPr id="133" name="Shape 133"/>
          <p:cNvSpPr/>
          <p:nvPr>
            <p:ph type="body" idx="1"/>
          </p:nvPr>
        </p:nvSpPr>
        <p:spPr>
          <a:prstGeom prst="rect">
            <a:avLst/>
          </a:prstGeom>
        </p:spPr>
        <p:txBody>
          <a:bodyPr/>
          <a:lstStyle/>
          <a:p>
            <a:pPr lvl="0">
              <a:defRPr sz="1800"/>
            </a:pPr>
            <a:r>
              <a:rPr sz="1900"/>
              <a:t>1. 下载NVIDIA驱动</a:t>
            </a:r>
            <a:br>
              <a:rPr sz="1900"/>
            </a:br>
            <a:r>
              <a:rPr sz="1900"/>
              <a:t>     寻找自己显卡的驱动：</a:t>
            </a:r>
            <a:r>
              <a:rPr sz="1900">
                <a:hlinkClick r:id="rId2" invalidUrl="" action="" tgtFrame="" tooltip="" history="1" highlightClick="0" endSnd="0"/>
              </a:rPr>
              <a:t>http://www.nvidia.com/Download/Find.aspx</a:t>
            </a:r>
            <a:br>
              <a:rPr sz="1900"/>
            </a:br>
            <a:r>
              <a:rPr sz="1900"/>
              <a:t>     AWS使用的显卡：</a:t>
            </a:r>
            <a:br>
              <a:rPr sz="1900"/>
            </a:br>
            <a:br>
              <a:rPr sz="1900"/>
            </a:br>
            <a:br>
              <a:rPr sz="1900"/>
            </a:br>
            <a:br>
              <a:rPr sz="1900"/>
            </a:br>
            <a:br>
              <a:rPr sz="1900"/>
            </a:br>
            <a:br>
              <a:rPr sz="1900"/>
            </a:br>
            <a:r>
              <a:rPr sz="1900"/>
              <a:t>     GRID K520 的驱动：</a:t>
            </a:r>
            <a:br>
              <a:rPr sz="1900">
                <a:solidFill>
                  <a:srgbClr val="444444"/>
                </a:solidFill>
              </a:rPr>
            </a:br>
            <a:r>
              <a:rPr sz="1900">
                <a:solidFill>
                  <a:srgbClr val="444444"/>
                </a:solidFill>
              </a:rPr>
              <a:t>     </a:t>
            </a:r>
            <a:r>
              <a:rPr sz="1900">
                <a:hlinkClick r:id="rId3" invalidUrl="" action="" tgtFrame="" tooltip="" history="1" highlightClick="0" endSnd="0"/>
              </a:rPr>
              <a:t>http://us.download.nvidia.com/XFree86/Linux-x86_64/340.98/NVIDIA-Linux-x86_64-340.98.run</a:t>
            </a:r>
            <a:br>
              <a:rPr sz="1900"/>
            </a:br>
            <a:r>
              <a:rPr sz="1900"/>
              <a:t>     赋权限：chmod +x NVIDIA-Linux-x86_64-340.98.run</a:t>
            </a:r>
            <a:br>
              <a:rPr sz="1900"/>
            </a:br>
            <a:br>
              <a:rPr sz="1900"/>
            </a:br>
            <a:br>
              <a:rPr sz="1900"/>
            </a:br>
            <a:br>
              <a:rPr sz="1900"/>
            </a:br>
            <a:br>
              <a:rPr sz="1900"/>
            </a:br>
            <a:br>
              <a:rPr sz="1900"/>
            </a:br>
            <a:r>
              <a:rPr sz="1900"/>
              <a:t>    </a:t>
            </a:r>
          </a:p>
        </p:txBody>
      </p:sp>
      <p:pic>
        <p:nvPicPr>
          <p:cNvPr id="134" name="Snip20170214_29.png"/>
          <p:cNvPicPr/>
          <p:nvPr/>
        </p:nvPicPr>
        <p:blipFill>
          <a:blip r:embed="rId4">
            <a:extLst/>
          </a:blip>
          <a:stretch>
            <a:fillRect/>
          </a:stretch>
        </p:blipFill>
        <p:spPr>
          <a:xfrm>
            <a:off x="1356108" y="2546442"/>
            <a:ext cx="4763237" cy="2204069"/>
          </a:xfrm>
          <a:prstGeom prst="rect">
            <a:avLst/>
          </a:prstGeom>
          <a:ln w="12700">
            <a:miter lim="400000"/>
          </a:ln>
        </p:spPr>
      </p:pic>
      <p:pic>
        <p:nvPicPr>
          <p:cNvPr id="135" name="Snip20170214_30.png"/>
          <p:cNvPicPr/>
          <p:nvPr/>
        </p:nvPicPr>
        <p:blipFill>
          <a:blip r:embed="rId5">
            <a:extLst/>
          </a:blip>
          <a:stretch>
            <a:fillRect/>
          </a:stretch>
        </p:blipFill>
        <p:spPr>
          <a:xfrm>
            <a:off x="6330773" y="2546442"/>
            <a:ext cx="4308954" cy="2204069"/>
          </a:xfrm>
          <a:prstGeom prst="rect">
            <a:avLst/>
          </a:prstGeom>
          <a:ln w="12700">
            <a:miter lim="400000"/>
          </a:ln>
        </p:spPr>
      </p:pic>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body" idx="1"/>
          </p:nvPr>
        </p:nvSpPr>
        <p:spPr>
          <a:xfrm>
            <a:off x="610234" y="990146"/>
            <a:ext cx="11251211" cy="5660455"/>
          </a:xfrm>
          <a:prstGeom prst="rect">
            <a:avLst/>
          </a:prstGeom>
        </p:spPr>
        <p:txBody>
          <a:bodyPr/>
          <a:lstStyle/>
          <a:p>
            <a:pPr lvl="0">
              <a:defRPr sz="1800"/>
            </a:pPr>
            <a:r>
              <a:rPr sz="1900"/>
              <a:t>2. 安装基础环境</a:t>
            </a:r>
            <a:br>
              <a:rPr sz="1900"/>
            </a:br>
            <a:r>
              <a:rPr sz="1900"/>
              <a:t>    sudo apt-get update &amp;&amp; sudo apt-get install build-essential</a:t>
            </a:r>
            <a:br>
              <a:rPr sz="1900"/>
            </a:br>
            <a:r>
              <a:rPr sz="1900"/>
              <a:t>    sudo apt-get install linux-image-extra-virtual</a:t>
            </a:r>
            <a:endParaRPr sz="1900"/>
          </a:p>
          <a:p>
            <a:pPr lvl="0">
              <a:defRPr sz="1800"/>
            </a:pPr>
            <a:r>
              <a:rPr sz="1900"/>
              <a:t>3. 取消nouveau（会和NVIDIA kernel module冲突）</a:t>
            </a:r>
            <a:br>
              <a:rPr sz="1900"/>
            </a:br>
            <a:r>
              <a:rPr sz="1900"/>
              <a:t>    sudo vim /etc/modprobe.d/blacklist-nouveau.conf</a:t>
            </a:r>
            <a:br>
              <a:rPr sz="1900"/>
            </a:br>
            <a:r>
              <a:rPr sz="1900"/>
              <a:t>    输入以下信息，保存退出：</a:t>
            </a:r>
            <a:br>
              <a:rPr sz="1900"/>
            </a:br>
            <a:r>
              <a:rPr sz="1900"/>
              <a:t>    blacklist nouveau</a:t>
            </a:r>
            <a:br>
              <a:rPr sz="1900"/>
            </a:br>
            <a:r>
              <a:rPr sz="1900"/>
              <a:t>    blacklist lbm-nouveau</a:t>
            </a:r>
            <a:br>
              <a:rPr sz="1900"/>
            </a:br>
            <a:r>
              <a:rPr sz="1900"/>
              <a:t>    options nouveau modeset=0</a:t>
            </a:r>
            <a:br>
              <a:rPr sz="1900"/>
            </a:br>
            <a:r>
              <a:rPr sz="1900"/>
              <a:t>    alias nouveau off</a:t>
            </a:r>
            <a:br>
              <a:rPr sz="1900"/>
            </a:br>
            <a:r>
              <a:rPr sz="1900"/>
              <a:t>    alias lbm-nouveau off</a:t>
            </a:r>
            <a:endParaRPr sz="1900"/>
          </a:p>
          <a:p>
            <a:pPr lvl="1" marL="953159" indent="-408497">
              <a:buChar char="■"/>
              <a:defRPr sz="1800"/>
            </a:pPr>
            <a:r>
              <a:rPr sz="1900"/>
              <a:t>执行生效：echo options nouveau modeset=0 | sudo tee -a /etc/modprobe.d/nouveau-kms.conf</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lvl="0"/>
          </a:p>
        </p:txBody>
      </p:sp>
      <p:sp>
        <p:nvSpPr>
          <p:cNvPr id="140" name="Shape 140"/>
          <p:cNvSpPr/>
          <p:nvPr>
            <p:ph type="body" idx="1"/>
          </p:nvPr>
        </p:nvSpPr>
        <p:spPr>
          <a:prstGeom prst="rect">
            <a:avLst/>
          </a:prstGeom>
        </p:spPr>
        <p:txBody>
          <a:bodyPr/>
          <a:lstStyle/>
          <a:p>
            <a:pPr lvl="0">
              <a:defRPr sz="1800"/>
            </a:pPr>
            <a:r>
              <a:rPr sz="1900"/>
              <a:t>4. 重启</a:t>
            </a:r>
            <a:br>
              <a:rPr sz="1900"/>
            </a:br>
            <a:r>
              <a:rPr sz="1900"/>
              <a:t>    sudo update-initramfs -u</a:t>
            </a:r>
            <a:br>
              <a:rPr sz="1900"/>
            </a:br>
            <a:r>
              <a:rPr sz="1900"/>
              <a:t>    sudo reboot</a:t>
            </a:r>
            <a:endParaRPr sz="1900"/>
          </a:p>
          <a:p>
            <a:pPr lvl="0">
              <a:defRPr sz="1800"/>
            </a:pPr>
            <a:r>
              <a:rPr sz="1900"/>
              <a:t>5. 获取Kernel Source</a:t>
            </a:r>
            <a:br>
              <a:rPr sz="1900"/>
            </a:br>
            <a:r>
              <a:rPr sz="1900"/>
              <a:t>    sudo apt-get install linux-source</a:t>
            </a:r>
            <a:br>
              <a:rPr sz="1900"/>
            </a:br>
            <a:r>
              <a:rPr sz="1900"/>
              <a:t>    sudo apt-get install linux-headers-3.13.0-37-generic</a:t>
            </a:r>
            <a:endParaRPr sz="1900"/>
          </a:p>
          <a:p>
            <a:pPr lvl="0">
              <a:defRPr sz="1800"/>
            </a:pPr>
            <a:r>
              <a:rPr sz="1900"/>
              <a:t>6. 运行驱动</a:t>
            </a:r>
            <a:br>
              <a:rPr sz="1900"/>
            </a:br>
            <a:r>
              <a:rPr sz="1900"/>
              <a:t>   sudo apt-get install linux-headers-`uname -r`</a:t>
            </a:r>
            <a:br>
              <a:rPr sz="1900"/>
            </a:br>
            <a:r>
              <a:rPr sz="1900"/>
              <a:t>   sudo ./NVIDIA-Linux-x86_64-340.98.run</a:t>
            </a:r>
            <a:endParaRPr sz="1900"/>
          </a:p>
          <a:p>
            <a:pPr lvl="0">
              <a:defRPr sz="1800"/>
            </a:pPr>
            <a:r>
              <a:rPr sz="1900"/>
              <a:t>7. 加载驱动</a:t>
            </a:r>
            <a:br>
              <a:rPr sz="1900"/>
            </a:br>
            <a:r>
              <a:rPr sz="1900"/>
              <a:t>   sudo modprobe nvidia</a:t>
            </a:r>
            <a:br>
              <a:rPr sz="1900"/>
            </a:br>
            <a:r>
              <a:rPr sz="1900"/>
              <a:t>   </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defRPr b="0" sz="1800"/>
            </a:pPr>
            <a:r>
              <a:rPr b="1" sz="2900"/>
              <a:t>0.课程参考资料</a:t>
            </a:r>
          </a:p>
        </p:txBody>
      </p:sp>
      <p:pic>
        <p:nvPicPr>
          <p:cNvPr id="48" name="Snip20170211_21.png"/>
          <p:cNvPicPr/>
          <p:nvPr/>
        </p:nvPicPr>
        <p:blipFill>
          <a:blip r:embed="rId2">
            <a:extLst/>
          </a:blip>
          <a:stretch>
            <a:fillRect/>
          </a:stretch>
        </p:blipFill>
        <p:spPr>
          <a:xfrm>
            <a:off x="764416" y="1364968"/>
            <a:ext cx="3275345" cy="4322211"/>
          </a:xfrm>
          <a:prstGeom prst="rect">
            <a:avLst/>
          </a:prstGeom>
          <a:ln w="12700">
            <a:miter lim="400000"/>
          </a:ln>
        </p:spPr>
      </p:pic>
      <p:pic>
        <p:nvPicPr>
          <p:cNvPr id="49" name="GPU高性能编程CUDA实战-封面.jpg"/>
          <p:cNvPicPr/>
          <p:nvPr/>
        </p:nvPicPr>
        <p:blipFill>
          <a:blip r:embed="rId3">
            <a:extLst/>
          </a:blip>
          <a:stretch>
            <a:fillRect/>
          </a:stretch>
        </p:blipFill>
        <p:spPr>
          <a:xfrm>
            <a:off x="4337259" y="1321953"/>
            <a:ext cx="3530182" cy="4322211"/>
          </a:xfrm>
          <a:prstGeom prst="rect">
            <a:avLst/>
          </a:prstGeom>
          <a:ln w="12700">
            <a:miter lim="400000"/>
          </a:ln>
        </p:spPr>
      </p:pic>
      <p:pic>
        <p:nvPicPr>
          <p:cNvPr id="50" name="Snip20170211_23.png"/>
          <p:cNvPicPr/>
          <p:nvPr/>
        </p:nvPicPr>
        <p:blipFill>
          <a:blip r:embed="rId4">
            <a:extLst/>
          </a:blip>
          <a:stretch>
            <a:fillRect/>
          </a:stretch>
        </p:blipFill>
        <p:spPr>
          <a:xfrm>
            <a:off x="8349022" y="1361006"/>
            <a:ext cx="3054822" cy="4330135"/>
          </a:xfrm>
          <a:prstGeom prst="rect">
            <a:avLst/>
          </a:prstGeom>
          <a:ln w="12700">
            <a:miter lim="400000"/>
          </a:ln>
        </p:spPr>
      </p:pic>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lvl="0">
              <a:defRPr b="0" sz="1800"/>
            </a:pPr>
            <a:r>
              <a:rPr b="1" sz="2900"/>
              <a:t>3. 安装CUDA8</a:t>
            </a:r>
          </a:p>
        </p:txBody>
      </p:sp>
      <p:sp>
        <p:nvSpPr>
          <p:cNvPr id="143" name="Shape 143"/>
          <p:cNvSpPr/>
          <p:nvPr>
            <p:ph type="body" idx="1"/>
          </p:nvPr>
        </p:nvSpPr>
        <p:spPr>
          <a:prstGeom prst="rect">
            <a:avLst/>
          </a:prstGeom>
        </p:spPr>
        <p:txBody>
          <a:bodyPr/>
          <a:lstStyle/>
          <a:p>
            <a:pPr lvl="0">
              <a:defRPr sz="1800"/>
            </a:pPr>
            <a:r>
              <a:rPr sz="1900"/>
              <a:t>1. 下载CUDA8的deb安装包</a:t>
            </a:r>
            <a:endParaRPr sz="1900"/>
          </a:p>
          <a:p>
            <a:pPr lvl="1" marL="953159" indent="-408497">
              <a:buChar char="■"/>
              <a:defRPr sz="1800"/>
            </a:pPr>
            <a:r>
              <a:rPr sz="1900"/>
              <a:t>下载地址：</a:t>
            </a:r>
            <a:r>
              <a:rPr sz="1900">
                <a:hlinkClick r:id="rId2" invalidUrl="" action="" tgtFrame="" tooltip="" history="1" highlightClick="0" endSnd="0"/>
              </a:rPr>
              <a:t>https://developer.nvidia.com/compute/cuda/8.0/prod/local_installers/cuda-repo-ubuntu1404-8-0-local_8.0.44-1_amd64-deb</a:t>
            </a:r>
            <a:r>
              <a:rPr sz="1900"/>
              <a:t>  </a:t>
            </a:r>
            <a:endParaRPr sz="1900"/>
          </a:p>
          <a:p>
            <a:pPr lvl="0">
              <a:defRPr sz="1800"/>
            </a:pPr>
            <a:r>
              <a:rPr sz="1900"/>
              <a:t>2. 安装CUDA8</a:t>
            </a:r>
            <a:endParaRPr sz="1900"/>
          </a:p>
          <a:p>
            <a:pPr lvl="1" marL="953159" indent="-408497">
              <a:buChar char="■"/>
              <a:defRPr sz="1800"/>
            </a:pPr>
            <a:r>
              <a:rPr sz="1900"/>
              <a:t>sudo dpkg -i cuda-repo-ubuntu1404-8-0-local_8.0.44-1_amd64-deb</a:t>
            </a:r>
            <a:endParaRPr sz="1900"/>
          </a:p>
          <a:p>
            <a:pPr lvl="1" marL="953159" indent="-408497">
              <a:buChar char="■"/>
              <a:defRPr sz="1800"/>
            </a:pPr>
            <a:r>
              <a:rPr sz="1900"/>
              <a:t>sudo apt-get update</a:t>
            </a:r>
            <a:endParaRPr sz="1900"/>
          </a:p>
          <a:p>
            <a:pPr lvl="1" marL="953159" indent="-408497">
              <a:buChar char="■"/>
              <a:defRPr sz="1800"/>
            </a:pPr>
            <a:r>
              <a:rPr sz="1900"/>
              <a:t>sudo apt-get install cuda</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body" idx="1"/>
          </p:nvPr>
        </p:nvSpPr>
        <p:spPr>
          <a:prstGeom prst="rect">
            <a:avLst/>
          </a:prstGeom>
        </p:spPr>
        <p:txBody>
          <a:bodyPr/>
          <a:lstStyle/>
          <a:p>
            <a:pPr lvl="0">
              <a:defRPr sz="1800"/>
            </a:pPr>
            <a:r>
              <a:rPr sz="1900"/>
              <a:t>3.设置环境变量</a:t>
            </a:r>
            <a:endParaRPr sz="1900"/>
          </a:p>
          <a:p>
            <a:pPr lvl="1" marL="953159" indent="-408497">
              <a:buChar char="■"/>
              <a:defRPr sz="1800"/>
            </a:pPr>
            <a:r>
              <a:rPr sz="1900"/>
              <a:t>在终端输入：</a:t>
            </a:r>
            <a:br>
              <a:rPr sz="1900"/>
            </a:br>
            <a:r>
              <a:rPr sz="1900"/>
              <a:t>export PATH=/usr/local/cuda-8.0/bin:$PATH     </a:t>
            </a:r>
            <a:br>
              <a:rPr sz="1900"/>
            </a:br>
            <a:r>
              <a:rPr sz="1900"/>
              <a:t>export LD_LIBRARY_PATH=/usr/local/cuda-8.0/lib64:$LD_LIBRARY_PATH</a:t>
            </a:r>
            <a:endParaRPr sz="1900"/>
          </a:p>
          <a:p>
            <a:pPr lvl="1" marL="953159" indent="-408497">
              <a:buChar char="■"/>
              <a:defRPr sz="1800"/>
            </a:pPr>
            <a:r>
              <a:rPr sz="1900"/>
              <a:t>sudo vim /etc/profile </a:t>
            </a:r>
            <a:endParaRPr sz="1900"/>
          </a:p>
          <a:p>
            <a:pPr lvl="1" marL="953159" indent="-408497">
              <a:buChar char="■"/>
              <a:defRPr sz="1800"/>
            </a:pPr>
            <a:r>
              <a:rPr sz="1900"/>
              <a:t>修改环境变量，输入以上export的两句，保存，退出</a:t>
            </a:r>
            <a:endParaRPr sz="1900"/>
          </a:p>
          <a:p>
            <a:pPr lvl="1" marL="953159" indent="-408497">
              <a:buChar char="■"/>
              <a:defRPr sz="1800"/>
            </a:pPr>
            <a:r>
              <a:rPr sz="1900"/>
              <a:t>使环境立即生效</a:t>
            </a:r>
            <a:br>
              <a:rPr sz="1900"/>
            </a:br>
            <a:r>
              <a:rPr sz="1900"/>
              <a:t>sudo ldconfig </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body" idx="1"/>
          </p:nvPr>
        </p:nvSpPr>
        <p:spPr>
          <a:xfrm>
            <a:off x="610234" y="1204118"/>
            <a:ext cx="10984232" cy="5660455"/>
          </a:xfrm>
          <a:prstGeom prst="rect">
            <a:avLst/>
          </a:prstGeom>
        </p:spPr>
        <p:txBody>
          <a:bodyPr/>
          <a:lstStyle/>
          <a:p>
            <a:pPr lvl="0">
              <a:defRPr sz="1800"/>
            </a:pPr>
            <a:r>
              <a:rPr sz="1900"/>
              <a:t>4. 测试安装</a:t>
            </a:r>
            <a:endParaRPr sz="1900"/>
          </a:p>
          <a:p>
            <a:pPr lvl="1" marL="953159" indent="-408497">
              <a:buChar char="■"/>
              <a:defRPr sz="1800"/>
            </a:pPr>
            <a:r>
              <a:rPr sz="1900"/>
              <a:t>cd /usr/local/cuda/samples/1_Utilities/deviceQuery</a:t>
            </a:r>
            <a:endParaRPr sz="1900"/>
          </a:p>
          <a:p>
            <a:pPr lvl="1" marL="953159" indent="-408497">
              <a:buChar char="■"/>
              <a:defRPr sz="1800"/>
            </a:pPr>
            <a:r>
              <a:rPr sz="1900"/>
              <a:t>sudo make</a:t>
            </a:r>
            <a:endParaRPr sz="1900"/>
          </a:p>
          <a:p>
            <a:pPr lvl="1" marL="953159" indent="-408497">
              <a:buChar char="■"/>
              <a:defRPr sz="1800"/>
            </a:pPr>
            <a:r>
              <a:rPr sz="1900"/>
              <a:t>./deviceQuery</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lvl="0">
              <a:defRPr b="0" sz="1800"/>
            </a:pPr>
            <a:r>
              <a:rPr b="1" sz="4300"/>
              <a:t>4. 本地安装CUDA</a:t>
            </a: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lvl="0">
              <a:defRPr b="0" sz="1800"/>
            </a:pPr>
            <a:r>
              <a:rPr b="1" sz="2900"/>
              <a:t>1. 安装NVIDIA驱动</a:t>
            </a:r>
          </a:p>
        </p:txBody>
      </p:sp>
      <p:sp>
        <p:nvSpPr>
          <p:cNvPr id="152" name="Shape 152"/>
          <p:cNvSpPr/>
          <p:nvPr>
            <p:ph type="body" idx="1"/>
          </p:nvPr>
        </p:nvSpPr>
        <p:spPr>
          <a:prstGeom prst="rect">
            <a:avLst/>
          </a:prstGeom>
        </p:spPr>
        <p:txBody>
          <a:bodyPr/>
          <a:lstStyle/>
          <a:p>
            <a:pPr lvl="0">
              <a:defRPr sz="1800"/>
            </a:pPr>
            <a:r>
              <a:rPr sz="1900"/>
              <a:t>1. 选择对应的驱动下载：</a:t>
            </a:r>
            <a:r>
              <a:rPr sz="1900" u="sng">
                <a:solidFill>
                  <a:srgbClr val="EB8803"/>
                </a:solidFill>
                <a:uFill>
                  <a:solidFill>
                    <a:srgbClr val="EB8803"/>
                  </a:solidFill>
                </a:uFill>
                <a:hlinkClick r:id="rId2" invalidUrl="" action="" tgtFrame="" tooltip="" history="1" highlightClick="0" endSnd="0"/>
              </a:rPr>
              <a:t>http://www.nvidia.com/Download/Find.aspx</a:t>
            </a:r>
            <a:endParaRPr sz="1900"/>
          </a:p>
          <a:p>
            <a:pPr lvl="0">
              <a:defRPr sz="1800"/>
            </a:pPr>
            <a:r>
              <a:rPr sz="1900"/>
              <a:t>2. 执行命令：sudo service lightdm stop //关闭图形界面</a:t>
            </a:r>
            <a:endParaRPr sz="1900"/>
          </a:p>
          <a:p>
            <a:pPr lvl="0">
              <a:defRPr sz="1800"/>
            </a:pPr>
            <a:r>
              <a:rPr sz="1900"/>
              <a:t>3. 安装驱动：</a:t>
            </a:r>
            <a:endParaRPr sz="1900"/>
          </a:p>
          <a:p>
            <a:pPr lvl="1" marL="953159" indent="-408497">
              <a:buChar char="■"/>
              <a:defRPr sz="1800"/>
            </a:pPr>
            <a:r>
              <a:rPr sz="1900"/>
              <a:t>赋权限：sudo chmod 755 [刚下载下来的驱动]</a:t>
            </a:r>
            <a:endParaRPr sz="1900"/>
          </a:p>
          <a:p>
            <a:pPr lvl="1" marL="953159" indent="-408497">
              <a:buChar char="■"/>
              <a:defRPr sz="1800"/>
            </a:pPr>
            <a:r>
              <a:rPr sz="1900"/>
              <a:t>安装: sudo [驱动]</a:t>
            </a:r>
            <a:endParaRPr sz="1900"/>
          </a:p>
          <a:p>
            <a:pPr lvl="0">
              <a:defRPr sz="1800"/>
            </a:pPr>
            <a:r>
              <a:rPr sz="1900"/>
              <a:t>4.安装完成后重新启动图形界面：sudo service lightdm start</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lvl="0"/>
          </a:p>
        </p:txBody>
      </p:sp>
      <p:sp>
        <p:nvSpPr>
          <p:cNvPr id="155" name="Shape 155"/>
          <p:cNvSpPr/>
          <p:nvPr>
            <p:ph type="body" idx="1"/>
          </p:nvPr>
        </p:nvSpPr>
        <p:spPr>
          <a:prstGeom prst="rect">
            <a:avLst/>
          </a:prstGeom>
        </p:spPr>
        <p:txBody>
          <a:bodyPr/>
          <a:lstStyle/>
          <a:p>
            <a:pPr lvl="0">
              <a:defRPr sz="1800"/>
            </a:pPr>
            <a:r>
              <a:rPr sz="1900"/>
              <a:t>安装后可能遇到的问题：循环登陆界面，无法进入登陆系统。</a:t>
            </a:r>
            <a:endParaRPr sz="1900"/>
          </a:p>
          <a:p>
            <a:pPr lvl="0">
              <a:defRPr sz="1800"/>
            </a:pPr>
            <a:r>
              <a:rPr sz="1900"/>
              <a:t>解决方案：</a:t>
            </a:r>
            <a:endParaRPr sz="1900"/>
          </a:p>
          <a:p>
            <a:pPr lvl="0">
              <a:defRPr sz="1800"/>
            </a:pPr>
            <a:r>
              <a:rPr sz="1900"/>
              <a:t>通过ssh登陆系统（建议安装前都先安装ssh,以防图形界面无法进入）</a:t>
            </a:r>
            <a:endParaRPr sz="1900"/>
          </a:p>
          <a:p>
            <a:pPr lvl="0">
              <a:defRPr sz="1800"/>
            </a:pPr>
            <a:r>
              <a:rPr sz="1900"/>
              <a:t>执行以下命令：</a:t>
            </a:r>
            <a:endParaRPr sz="1900"/>
          </a:p>
          <a:p>
            <a:pPr lvl="0">
              <a:defRPr sz="1800"/>
            </a:pPr>
            <a:r>
              <a:rPr sz="1900"/>
              <a:t>sudo add-apt-repository</a:t>
            </a:r>
            <a:r>
              <a:rPr sz="1200"/>
              <a:t> </a:t>
            </a:r>
            <a:r>
              <a:rPr sz="1900"/>
              <a:t>ppa:bumblebee/stable</a:t>
            </a:r>
            <a:endParaRPr sz="1900"/>
          </a:p>
          <a:p>
            <a:pPr lvl="0">
              <a:defRPr sz="1800"/>
            </a:pPr>
            <a:r>
              <a:rPr sz="1900"/>
              <a:t>sudo apt-get</a:t>
            </a:r>
            <a:r>
              <a:rPr sz="1200"/>
              <a:t> </a:t>
            </a:r>
            <a:r>
              <a:rPr sz="1900"/>
              <a:t>update </a:t>
            </a:r>
            <a:r>
              <a:rPr sz="1200"/>
              <a:t> </a:t>
            </a:r>
            <a:endParaRPr sz="1200"/>
          </a:p>
          <a:p>
            <a:pPr lvl="0">
              <a:defRPr sz="1800"/>
            </a:pPr>
            <a:r>
              <a:rPr sz="1900"/>
              <a:t>sudo apt-get</a:t>
            </a:r>
            <a:r>
              <a:rPr sz="1200"/>
              <a:t> </a:t>
            </a:r>
            <a:r>
              <a:rPr sz="1900"/>
              <a:t>install bumblebee bumblebee-nvidia</a:t>
            </a:r>
            <a:endParaRPr sz="1200"/>
          </a:p>
          <a:p>
            <a:pPr lvl="0">
              <a:defRPr sz="1800"/>
            </a:pPr>
            <a:r>
              <a:rPr sz="1900"/>
              <a:t>sudo   reboot //重启</a:t>
            </a: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lvl="0">
              <a:defRPr b="0" sz="1800"/>
            </a:pPr>
            <a:r>
              <a:rPr b="1" sz="2900"/>
              <a:t>2.安装CUDA8</a:t>
            </a:r>
          </a:p>
        </p:txBody>
      </p:sp>
      <p:sp>
        <p:nvSpPr>
          <p:cNvPr id="158" name="Shape 158"/>
          <p:cNvSpPr/>
          <p:nvPr>
            <p:ph type="body" idx="1"/>
          </p:nvPr>
        </p:nvSpPr>
        <p:spPr>
          <a:xfrm>
            <a:off x="610234" y="1204118"/>
            <a:ext cx="10984232" cy="5660455"/>
          </a:xfrm>
          <a:prstGeom prst="rect">
            <a:avLst/>
          </a:prstGeom>
        </p:spPr>
        <p:txBody>
          <a:bodyPr/>
          <a:lstStyle/>
          <a:p>
            <a:pPr lvl="0">
              <a:defRPr sz="1800"/>
            </a:pPr>
            <a:r>
              <a:rPr sz="1900"/>
              <a:t>1. 下载CUDA8 ： </a:t>
            </a:r>
            <a:r>
              <a:rPr sz="1900">
                <a:hlinkClick r:id="rId2" invalidUrl="" action="" tgtFrame="" tooltip="" history="1" highlightClick="0" endSnd="0"/>
              </a:rPr>
              <a:t>https://developer.nvidia.com/cuda-release-candidate-download</a:t>
            </a:r>
            <a:r>
              <a:rPr sz="1900"/>
              <a:t> </a:t>
            </a:r>
            <a:br>
              <a:rPr sz="1900"/>
            </a:br>
            <a:r>
              <a:rPr sz="1900"/>
              <a:t>（需要注册，然后选择自己的系统对应的CUDA，可以选择.run文件或者deb文件，这个不影响）</a:t>
            </a:r>
            <a:endParaRPr sz="1900"/>
          </a:p>
          <a:p>
            <a:pPr lvl="0">
              <a:defRPr sz="1800"/>
            </a:pPr>
            <a:r>
              <a:rPr sz="1900"/>
              <a:t>2. 终端运行：sudo sh [下载的.run文件]</a:t>
            </a:r>
            <a:endParaRPr sz="1900"/>
          </a:p>
          <a:p>
            <a:pPr lvl="0">
              <a:defRPr sz="1800"/>
            </a:pPr>
            <a:r>
              <a:rPr sz="1900"/>
              <a:t>3. 按照以下的选择即可：</a:t>
            </a:r>
          </a:p>
        </p:txBody>
      </p:sp>
      <p:sp>
        <p:nvSpPr>
          <p:cNvPr id="159" name="Shape 159"/>
          <p:cNvSpPr/>
          <p:nvPr/>
        </p:nvSpPr>
        <p:spPr>
          <a:xfrm>
            <a:off x="3387517" y="1204118"/>
            <a:ext cx="6231618" cy="4714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marL="408497" indent="-408497">
              <a:lnSpc>
                <a:spcPct val="150000"/>
              </a:lnSpc>
              <a:spcBef>
                <a:spcPts val="400"/>
              </a:spcBef>
              <a:buClr>
                <a:srgbClr val="00576E"/>
              </a:buClr>
              <a:buSzPct val="100000"/>
              <a:buFont typeface="Wingdings"/>
              <a:buChar char="■"/>
            </a:pPr>
            <a:r>
              <a:rPr sz="1200"/>
              <a:t>Do you accept the previously read EULA?</a:t>
            </a:r>
            <a:br>
              <a:rPr sz="1200"/>
            </a:br>
            <a:r>
              <a:rPr sz="1200"/>
              <a:t>accept/decline/quit: accept</a:t>
            </a:r>
            <a:endParaRPr sz="1200"/>
          </a:p>
          <a:p>
            <a:pPr lvl="0" defTabSz="457200">
              <a:spcBef>
                <a:spcPts val="1400"/>
              </a:spcBef>
            </a:pPr>
            <a:r>
              <a:rPr sz="1200">
                <a:solidFill>
                  <a:srgbClr val="323333"/>
                </a:solidFill>
                <a:latin typeface="Courier"/>
                <a:ea typeface="Courier"/>
                <a:cs typeface="Courier"/>
                <a:sym typeface="Courier"/>
              </a:rPr>
              <a:t>Install NVIDIA Accelerated Graphics Driver for Linux-x86_64 361.62?</a:t>
            </a:r>
            <a:br>
              <a:rPr sz="1200">
                <a:solidFill>
                  <a:srgbClr val="323333"/>
                </a:solidFill>
                <a:latin typeface="Courier"/>
                <a:ea typeface="Courier"/>
                <a:cs typeface="Courier"/>
                <a:sym typeface="Courier"/>
              </a:rPr>
            </a:br>
            <a:br>
              <a:rPr sz="1200">
                <a:solidFill>
                  <a:srgbClr val="323333"/>
                </a:solidFill>
                <a:latin typeface="Courier"/>
                <a:ea typeface="Courier"/>
                <a:cs typeface="Courier"/>
                <a:sym typeface="Courier"/>
              </a:rPr>
            </a:br>
            <a:r>
              <a:rPr sz="1200">
                <a:solidFill>
                  <a:srgbClr val="323333"/>
                </a:solidFill>
                <a:latin typeface="Courier"/>
                <a:ea typeface="Courier"/>
                <a:cs typeface="Courier"/>
                <a:sym typeface="Courier"/>
              </a:rPr>
              <a:t>(y)es/(n)o/(q)uit: n</a:t>
            </a:r>
            <a:endParaRPr sz="1200">
              <a:solidFill>
                <a:srgbClr val="323333"/>
              </a:solidFill>
              <a:latin typeface="Lucida Grande"/>
              <a:ea typeface="Lucida Grande"/>
              <a:cs typeface="Lucida Grande"/>
              <a:sym typeface="Lucida Grande"/>
            </a:endParaRPr>
          </a:p>
          <a:p>
            <a:pPr lvl="0" defTabSz="457200">
              <a:spcBef>
                <a:spcPts val="1400"/>
              </a:spcBef>
            </a:pPr>
            <a:r>
              <a:rPr sz="1200">
                <a:solidFill>
                  <a:srgbClr val="323333"/>
                </a:solidFill>
                <a:latin typeface="Courier"/>
                <a:ea typeface="Courier"/>
                <a:cs typeface="Courier"/>
                <a:sym typeface="Courier"/>
              </a:rPr>
              <a:t>Install the CUDA 8.0 Toolkit?</a:t>
            </a:r>
            <a:br>
              <a:rPr sz="1200">
                <a:solidFill>
                  <a:srgbClr val="323333"/>
                </a:solidFill>
                <a:latin typeface="Courier"/>
                <a:ea typeface="Courier"/>
                <a:cs typeface="Courier"/>
                <a:sym typeface="Courier"/>
              </a:rPr>
            </a:br>
            <a:br>
              <a:rPr sz="1200">
                <a:solidFill>
                  <a:srgbClr val="323333"/>
                </a:solidFill>
                <a:latin typeface="Courier"/>
                <a:ea typeface="Courier"/>
                <a:cs typeface="Courier"/>
                <a:sym typeface="Courier"/>
              </a:rPr>
            </a:br>
            <a:r>
              <a:rPr sz="1200">
                <a:solidFill>
                  <a:srgbClr val="323333"/>
                </a:solidFill>
                <a:latin typeface="Courier"/>
                <a:ea typeface="Courier"/>
                <a:cs typeface="Courier"/>
                <a:sym typeface="Courier"/>
              </a:rPr>
              <a:t>(y)es/(n)o/(q)uit: y</a:t>
            </a:r>
            <a:endParaRPr sz="1200">
              <a:solidFill>
                <a:srgbClr val="323333"/>
              </a:solidFill>
              <a:latin typeface="Lucida Grande"/>
              <a:ea typeface="Lucida Grande"/>
              <a:cs typeface="Lucida Grande"/>
              <a:sym typeface="Lucida Grande"/>
            </a:endParaRPr>
          </a:p>
          <a:p>
            <a:pPr lvl="0" defTabSz="457200">
              <a:spcBef>
                <a:spcPts val="1400"/>
              </a:spcBef>
            </a:pPr>
            <a:r>
              <a:rPr sz="1200">
                <a:solidFill>
                  <a:srgbClr val="323333"/>
                </a:solidFill>
                <a:latin typeface="Courier"/>
                <a:ea typeface="Courier"/>
                <a:cs typeface="Courier"/>
                <a:sym typeface="Courier"/>
              </a:rPr>
              <a:t>Enter Toolkit Location</a:t>
            </a:r>
            <a:br>
              <a:rPr sz="1200">
                <a:solidFill>
                  <a:srgbClr val="323333"/>
                </a:solidFill>
                <a:latin typeface="Courier"/>
                <a:ea typeface="Courier"/>
                <a:cs typeface="Courier"/>
                <a:sym typeface="Courier"/>
              </a:rPr>
            </a:br>
            <a:br>
              <a:rPr sz="1200">
                <a:solidFill>
                  <a:srgbClr val="323333"/>
                </a:solidFill>
                <a:latin typeface="Courier"/>
                <a:ea typeface="Courier"/>
                <a:cs typeface="Courier"/>
                <a:sym typeface="Courier"/>
              </a:rPr>
            </a:br>
            <a:r>
              <a:rPr sz="1200">
                <a:solidFill>
                  <a:srgbClr val="323333"/>
                </a:solidFill>
                <a:latin typeface="Courier"/>
                <a:ea typeface="Courier"/>
                <a:cs typeface="Courier"/>
                <a:sym typeface="Courier"/>
              </a:rPr>
              <a:t>[ default is /usr/local/cuda-8.0 ]:</a:t>
            </a:r>
            <a:endParaRPr sz="1200">
              <a:solidFill>
                <a:srgbClr val="323333"/>
              </a:solidFill>
              <a:latin typeface="Lucida Grande"/>
              <a:ea typeface="Lucida Grande"/>
              <a:cs typeface="Lucida Grande"/>
              <a:sym typeface="Lucida Grande"/>
            </a:endParaRPr>
          </a:p>
          <a:p>
            <a:pPr lvl="0" defTabSz="457200">
              <a:spcBef>
                <a:spcPts val="1400"/>
              </a:spcBef>
            </a:pPr>
            <a:r>
              <a:rPr sz="1200">
                <a:solidFill>
                  <a:srgbClr val="323333"/>
                </a:solidFill>
                <a:latin typeface="Courier"/>
                <a:ea typeface="Courier"/>
                <a:cs typeface="Courier"/>
                <a:sym typeface="Courier"/>
              </a:rPr>
              <a:t>Do you want to install a symbolic link at /usr/local/cuda?</a:t>
            </a:r>
            <a:br>
              <a:rPr sz="1200">
                <a:solidFill>
                  <a:srgbClr val="323333"/>
                </a:solidFill>
                <a:latin typeface="Courier"/>
                <a:ea typeface="Courier"/>
                <a:cs typeface="Courier"/>
                <a:sym typeface="Courier"/>
              </a:rPr>
            </a:br>
            <a:br>
              <a:rPr sz="1200">
                <a:solidFill>
                  <a:srgbClr val="323333"/>
                </a:solidFill>
                <a:latin typeface="Courier"/>
                <a:ea typeface="Courier"/>
                <a:cs typeface="Courier"/>
                <a:sym typeface="Courier"/>
              </a:rPr>
            </a:br>
            <a:r>
              <a:rPr sz="1200">
                <a:solidFill>
                  <a:srgbClr val="323333"/>
                </a:solidFill>
                <a:latin typeface="Courier"/>
                <a:ea typeface="Courier"/>
                <a:cs typeface="Courier"/>
                <a:sym typeface="Courier"/>
              </a:rPr>
              <a:t>(y)es/(n)o/(q)uit: y</a:t>
            </a:r>
            <a:endParaRPr sz="1200">
              <a:solidFill>
                <a:srgbClr val="323333"/>
              </a:solidFill>
              <a:latin typeface="Lucida Grande"/>
              <a:ea typeface="Lucida Grande"/>
              <a:cs typeface="Lucida Grande"/>
              <a:sym typeface="Lucida Grande"/>
            </a:endParaRPr>
          </a:p>
          <a:p>
            <a:pPr lvl="0" defTabSz="457200">
              <a:spcBef>
                <a:spcPts val="1400"/>
              </a:spcBef>
            </a:pPr>
            <a:r>
              <a:rPr sz="1200">
                <a:solidFill>
                  <a:srgbClr val="323333"/>
                </a:solidFill>
                <a:latin typeface="Courier"/>
                <a:ea typeface="Courier"/>
                <a:cs typeface="Courier"/>
                <a:sym typeface="Courier"/>
              </a:rPr>
              <a:t>Install the CUDA 8.0 Samples?</a:t>
            </a:r>
            <a:br>
              <a:rPr sz="1200">
                <a:solidFill>
                  <a:srgbClr val="323333"/>
                </a:solidFill>
                <a:latin typeface="Courier"/>
                <a:ea typeface="Courier"/>
                <a:cs typeface="Courier"/>
                <a:sym typeface="Courier"/>
              </a:rPr>
            </a:br>
            <a:br>
              <a:rPr sz="1200">
                <a:solidFill>
                  <a:srgbClr val="323333"/>
                </a:solidFill>
                <a:latin typeface="Courier"/>
                <a:ea typeface="Courier"/>
                <a:cs typeface="Courier"/>
                <a:sym typeface="Courier"/>
              </a:rPr>
            </a:br>
            <a:r>
              <a:rPr sz="1200">
                <a:solidFill>
                  <a:srgbClr val="323333"/>
                </a:solidFill>
                <a:latin typeface="Courier"/>
                <a:ea typeface="Courier"/>
                <a:cs typeface="Courier"/>
                <a:sym typeface="Courier"/>
              </a:rPr>
              <a:t>(y)es/(n)o/(q)uit: y</a:t>
            </a:r>
            <a:endParaRPr sz="1200">
              <a:solidFill>
                <a:srgbClr val="323333"/>
              </a:solidFill>
              <a:latin typeface="Lucida Grande"/>
              <a:ea typeface="Lucida Grande"/>
              <a:cs typeface="Lucida Grande"/>
              <a:sym typeface="Lucida Grande"/>
            </a:endParaRPr>
          </a:p>
          <a:p>
            <a:pPr lvl="0" defTabSz="457200">
              <a:spcBef>
                <a:spcPts val="1400"/>
              </a:spcBef>
            </a:pPr>
            <a:r>
              <a:rPr sz="1200">
                <a:solidFill>
                  <a:srgbClr val="323333"/>
                </a:solidFill>
                <a:latin typeface="Courier"/>
                <a:ea typeface="Courier"/>
                <a:cs typeface="Courier"/>
                <a:sym typeface="Courier"/>
              </a:rPr>
              <a:t>Enter CUDA Samples Location</a:t>
            </a:r>
            <a:br>
              <a:rPr sz="1200">
                <a:solidFill>
                  <a:srgbClr val="323333"/>
                </a:solidFill>
                <a:latin typeface="Courier"/>
                <a:ea typeface="Courier"/>
                <a:cs typeface="Courier"/>
                <a:sym typeface="Courier"/>
              </a:rPr>
            </a:br>
            <a:br>
              <a:rPr sz="1200">
                <a:solidFill>
                  <a:srgbClr val="323333"/>
                </a:solidFill>
                <a:latin typeface="Courier"/>
                <a:ea typeface="Courier"/>
                <a:cs typeface="Courier"/>
                <a:sym typeface="Courier"/>
              </a:rPr>
            </a:br>
            <a:r>
              <a:rPr sz="1200">
                <a:solidFill>
                  <a:srgbClr val="323333"/>
                </a:solidFill>
                <a:latin typeface="Courier"/>
                <a:ea typeface="Courier"/>
                <a:cs typeface="Courier"/>
                <a:sym typeface="Courier"/>
              </a:rPr>
              <a:t>[ default is /home/zhou ]:</a:t>
            </a: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lvl="0"/>
          </a:p>
        </p:txBody>
      </p:sp>
      <p:sp>
        <p:nvSpPr>
          <p:cNvPr id="162" name="Shape 162"/>
          <p:cNvSpPr/>
          <p:nvPr>
            <p:ph type="body" idx="1"/>
          </p:nvPr>
        </p:nvSpPr>
        <p:spPr>
          <a:prstGeom prst="rect">
            <a:avLst/>
          </a:prstGeom>
        </p:spPr>
        <p:txBody>
          <a:bodyPr/>
          <a:lstStyle/>
          <a:p>
            <a:pPr lvl="0">
              <a:defRPr sz="1800"/>
            </a:pPr>
            <a:r>
              <a:rPr sz="1900"/>
              <a:t>3. 按照以下的选择即可：(直接回车是选择默认的)</a:t>
            </a:r>
          </a:p>
        </p:txBody>
      </p:sp>
      <p:sp>
        <p:nvSpPr>
          <p:cNvPr id="163" name="Shape 163"/>
          <p:cNvSpPr/>
          <p:nvPr/>
        </p:nvSpPr>
        <p:spPr>
          <a:xfrm>
            <a:off x="965949" y="1670653"/>
            <a:ext cx="5163368" cy="414172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marL="408497" indent="-408497">
              <a:lnSpc>
                <a:spcPct val="150000"/>
              </a:lnSpc>
              <a:spcBef>
                <a:spcPts val="400"/>
              </a:spcBef>
              <a:buClr>
                <a:srgbClr val="00576E"/>
              </a:buClr>
              <a:buSzPct val="100000"/>
              <a:buFont typeface="Wingdings"/>
              <a:buChar char="■"/>
            </a:pPr>
            <a:r>
              <a:rPr sz="1200"/>
              <a:t>Do you accept the previously read EULA?</a:t>
            </a:r>
            <a:endParaRPr sz="1200"/>
          </a:p>
          <a:p>
            <a:pPr lvl="0" marL="408497" indent="-408497">
              <a:lnSpc>
                <a:spcPct val="150000"/>
              </a:lnSpc>
              <a:spcBef>
                <a:spcPts val="400"/>
              </a:spcBef>
              <a:buClr>
                <a:srgbClr val="00576E"/>
              </a:buClr>
              <a:buSzPct val="100000"/>
              <a:buFont typeface="Wingdings"/>
              <a:buChar char="■"/>
            </a:pPr>
            <a:r>
              <a:rPr sz="1200"/>
              <a:t>accept/decline/quit: accept</a:t>
            </a:r>
            <a:endParaRPr sz="1200"/>
          </a:p>
          <a:p>
            <a:pPr lvl="0" marL="408497" indent="-408497">
              <a:lnSpc>
                <a:spcPct val="150000"/>
              </a:lnSpc>
              <a:spcBef>
                <a:spcPts val="400"/>
              </a:spcBef>
              <a:buClr>
                <a:srgbClr val="00576E"/>
              </a:buClr>
              <a:buSzPct val="100000"/>
              <a:buFont typeface="Wingdings"/>
              <a:buChar char="■"/>
            </a:pPr>
            <a:r>
              <a:rPr sz="1200"/>
              <a:t>Install NVIDIA Accelerated Graphics Driver for Linux-x86_64 361.62?</a:t>
            </a:r>
            <a:br>
              <a:rPr sz="1200"/>
            </a:br>
            <a:r>
              <a:rPr sz="1200"/>
              <a:t>(y)es/(n)o/(q)uit: n</a:t>
            </a:r>
            <a:endParaRPr sz="1200"/>
          </a:p>
          <a:p>
            <a:pPr lvl="0" marL="408497" indent="-408497">
              <a:lnSpc>
                <a:spcPct val="150000"/>
              </a:lnSpc>
              <a:spcBef>
                <a:spcPts val="400"/>
              </a:spcBef>
              <a:buClr>
                <a:srgbClr val="00576E"/>
              </a:buClr>
              <a:buSzPct val="100000"/>
              <a:buFont typeface="Wingdings"/>
              <a:buChar char="■"/>
            </a:pPr>
            <a:r>
              <a:rPr sz="1200"/>
              <a:t>Install the CUDA 8.0 Toolkit?</a:t>
            </a:r>
            <a:br>
              <a:rPr sz="1200"/>
            </a:br>
            <a:r>
              <a:rPr sz="1200"/>
              <a:t>(y)es/(n)o/(q)uit: y</a:t>
            </a:r>
            <a:endParaRPr sz="1200"/>
          </a:p>
          <a:p>
            <a:pPr lvl="0" marL="408497" indent="-408497">
              <a:lnSpc>
                <a:spcPct val="150000"/>
              </a:lnSpc>
              <a:spcBef>
                <a:spcPts val="400"/>
              </a:spcBef>
              <a:buClr>
                <a:srgbClr val="00576E"/>
              </a:buClr>
              <a:buSzPct val="100000"/>
              <a:buFont typeface="Wingdings"/>
              <a:buChar char="■"/>
            </a:pPr>
            <a:r>
              <a:rPr sz="1200"/>
              <a:t>Enter Toolkit Location</a:t>
            </a:r>
            <a:br>
              <a:rPr sz="1200"/>
            </a:br>
            <a:r>
              <a:rPr sz="1200"/>
              <a:t>[ default is /usr/local/cuda-8.0 ]:</a:t>
            </a:r>
            <a:endParaRPr sz="1200"/>
          </a:p>
          <a:p>
            <a:pPr lvl="0" marL="408497" indent="-408497">
              <a:lnSpc>
                <a:spcPct val="150000"/>
              </a:lnSpc>
              <a:spcBef>
                <a:spcPts val="400"/>
              </a:spcBef>
              <a:buClr>
                <a:srgbClr val="00576E"/>
              </a:buClr>
              <a:buSzPct val="100000"/>
              <a:buFont typeface="Wingdings"/>
              <a:buChar char="■"/>
            </a:pPr>
            <a:r>
              <a:rPr sz="1200"/>
              <a:t>Do you want to install a symbolic link at /usr/local/cuda?</a:t>
            </a:r>
            <a:br>
              <a:rPr sz="1200"/>
            </a:br>
            <a:r>
              <a:rPr sz="1200"/>
              <a:t>(y)es/(n)o/(q)uit: y</a:t>
            </a:r>
            <a:endParaRPr sz="1200"/>
          </a:p>
          <a:p>
            <a:pPr lvl="0" marL="408497" indent="-408497">
              <a:lnSpc>
                <a:spcPct val="150000"/>
              </a:lnSpc>
              <a:spcBef>
                <a:spcPts val="400"/>
              </a:spcBef>
              <a:buClr>
                <a:srgbClr val="00576E"/>
              </a:buClr>
              <a:buSzPct val="100000"/>
              <a:buFont typeface="Wingdings"/>
              <a:buChar char="■"/>
            </a:pPr>
            <a:r>
              <a:rPr sz="1200"/>
              <a:t>Install the CUDA 8.0 Samples?</a:t>
            </a:r>
            <a:br>
              <a:rPr sz="1200"/>
            </a:br>
            <a:r>
              <a:rPr sz="1200"/>
              <a:t>(y)es/(n)o/(q)uit: y</a:t>
            </a:r>
            <a:endParaRPr sz="1200"/>
          </a:p>
          <a:p>
            <a:pPr lvl="0" marL="408497" indent="-408497">
              <a:lnSpc>
                <a:spcPct val="150000"/>
              </a:lnSpc>
              <a:spcBef>
                <a:spcPts val="400"/>
              </a:spcBef>
              <a:buClr>
                <a:srgbClr val="00576E"/>
              </a:buClr>
              <a:buSzPct val="100000"/>
              <a:buFont typeface="Wingdings"/>
              <a:buChar char="■"/>
            </a:pPr>
            <a:r>
              <a:rPr sz="1200"/>
              <a:t>Enter CUDA Samples Location</a:t>
            </a:r>
            <a:br>
              <a:rPr sz="1200"/>
            </a:br>
            <a:r>
              <a:rPr sz="1200"/>
              <a:t>[ default is /home/luoyun ]:</a:t>
            </a:r>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lvl="0"/>
          </a:p>
        </p:txBody>
      </p:sp>
      <p:sp>
        <p:nvSpPr>
          <p:cNvPr id="166" name="Shape 166"/>
          <p:cNvSpPr/>
          <p:nvPr>
            <p:ph type="body" idx="1"/>
          </p:nvPr>
        </p:nvSpPr>
        <p:spPr>
          <a:prstGeom prst="rect">
            <a:avLst/>
          </a:prstGeom>
        </p:spPr>
        <p:txBody>
          <a:bodyPr/>
          <a:lstStyle/>
          <a:p>
            <a:pPr lvl="0">
              <a:defRPr sz="1800"/>
            </a:pPr>
            <a:r>
              <a:rPr sz="1900"/>
              <a:t>可能遇到的错误：</a:t>
            </a:r>
          </a:p>
        </p:txBody>
      </p:sp>
      <p:sp>
        <p:nvSpPr>
          <p:cNvPr id="167" name="Shape 167"/>
          <p:cNvSpPr/>
          <p:nvPr/>
        </p:nvSpPr>
        <p:spPr>
          <a:xfrm>
            <a:off x="1043854" y="1370342"/>
            <a:ext cx="12132951" cy="4904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defTabSz="457200">
              <a:spcBef>
                <a:spcPts val="1400"/>
              </a:spcBef>
            </a:pPr>
            <a:br>
              <a:rPr sz="1200">
                <a:solidFill>
                  <a:srgbClr val="323333"/>
                </a:solidFill>
                <a:latin typeface="Courier"/>
                <a:ea typeface="Courier"/>
                <a:cs typeface="Courier"/>
                <a:sym typeface="Courier"/>
              </a:rPr>
            </a:br>
            <a:r>
              <a:rPr sz="1200">
                <a:solidFill>
                  <a:srgbClr val="323333"/>
                </a:solidFill>
                <a:latin typeface="Courier"/>
                <a:ea typeface="Courier"/>
                <a:cs typeface="Courier"/>
                <a:sym typeface="Courier"/>
              </a:rPr>
              <a:t>Driver: Not Selected</a:t>
            </a:r>
            <a:br>
              <a:rPr sz="1200">
                <a:solidFill>
                  <a:srgbClr val="323333"/>
                </a:solidFill>
                <a:latin typeface="Courier"/>
                <a:ea typeface="Courier"/>
                <a:cs typeface="Courier"/>
                <a:sym typeface="Courier"/>
              </a:rPr>
            </a:br>
            <a:br>
              <a:rPr sz="1200">
                <a:solidFill>
                  <a:srgbClr val="323333"/>
                </a:solidFill>
                <a:latin typeface="Courier"/>
                <a:ea typeface="Courier"/>
                <a:cs typeface="Courier"/>
                <a:sym typeface="Courier"/>
              </a:rPr>
            </a:br>
            <a:r>
              <a:rPr sz="1200">
                <a:solidFill>
                  <a:srgbClr val="323333"/>
                </a:solidFill>
                <a:latin typeface="Courier"/>
                <a:ea typeface="Courier"/>
                <a:cs typeface="Courier"/>
                <a:sym typeface="Courier"/>
              </a:rPr>
              <a:t>Toolkit: Installed in /usr/local/cuda-8.0</a:t>
            </a:r>
            <a:br>
              <a:rPr sz="1200">
                <a:solidFill>
                  <a:srgbClr val="323333"/>
                </a:solidFill>
                <a:latin typeface="Courier"/>
                <a:ea typeface="Courier"/>
                <a:cs typeface="Courier"/>
                <a:sym typeface="Courier"/>
              </a:rPr>
            </a:br>
            <a:br>
              <a:rPr sz="1200">
                <a:solidFill>
                  <a:srgbClr val="323333"/>
                </a:solidFill>
                <a:latin typeface="Courier"/>
                <a:ea typeface="Courier"/>
                <a:cs typeface="Courier"/>
                <a:sym typeface="Courier"/>
              </a:rPr>
            </a:br>
            <a:r>
              <a:rPr sz="1200">
                <a:solidFill>
                  <a:srgbClr val="323333"/>
                </a:solidFill>
                <a:latin typeface="Courier"/>
                <a:ea typeface="Courier"/>
                <a:cs typeface="Courier"/>
                <a:sym typeface="Courier"/>
              </a:rPr>
              <a:t>Samples: Installed in /home/zhou, but missing recommended libraries</a:t>
            </a:r>
            <a:endParaRPr sz="1200">
              <a:solidFill>
                <a:srgbClr val="323333"/>
              </a:solidFill>
              <a:latin typeface="Lucida Grande"/>
              <a:ea typeface="Lucida Grande"/>
              <a:cs typeface="Lucida Grande"/>
              <a:sym typeface="Lucida Grande"/>
            </a:endParaRPr>
          </a:p>
          <a:p>
            <a:pPr lvl="0" defTabSz="457200">
              <a:spcBef>
                <a:spcPts val="1400"/>
              </a:spcBef>
            </a:pPr>
            <a:r>
              <a:rPr sz="1200">
                <a:solidFill>
                  <a:srgbClr val="323333"/>
                </a:solidFill>
                <a:latin typeface="Courier"/>
                <a:ea typeface="Courier"/>
                <a:cs typeface="Courier"/>
                <a:sym typeface="Courier"/>
              </a:rPr>
              <a:t>Please make sure that</a:t>
            </a:r>
            <a:br>
              <a:rPr sz="1200">
                <a:solidFill>
                  <a:srgbClr val="323333"/>
                </a:solidFill>
                <a:latin typeface="Courier"/>
                <a:ea typeface="Courier"/>
                <a:cs typeface="Courier"/>
                <a:sym typeface="Courier"/>
              </a:rPr>
            </a:br>
            <a:br>
              <a:rPr sz="1200">
                <a:solidFill>
                  <a:srgbClr val="323333"/>
                </a:solidFill>
                <a:latin typeface="Courier"/>
                <a:ea typeface="Courier"/>
                <a:cs typeface="Courier"/>
                <a:sym typeface="Courier"/>
              </a:rPr>
            </a:br>
            <a:r>
              <a:rPr sz="1200">
                <a:solidFill>
                  <a:srgbClr val="323333"/>
                </a:solidFill>
                <a:latin typeface="Courier"/>
                <a:ea typeface="Courier"/>
                <a:cs typeface="Courier"/>
                <a:sym typeface="Courier"/>
              </a:rPr>
              <a:t>- PATH includes /usr/local/cuda-8.0/bin</a:t>
            </a:r>
            <a:br>
              <a:rPr sz="1200">
                <a:solidFill>
                  <a:srgbClr val="323333"/>
                </a:solidFill>
                <a:latin typeface="Courier"/>
                <a:ea typeface="Courier"/>
                <a:cs typeface="Courier"/>
                <a:sym typeface="Courier"/>
              </a:rPr>
            </a:br>
            <a:br>
              <a:rPr sz="1200">
                <a:solidFill>
                  <a:srgbClr val="323333"/>
                </a:solidFill>
                <a:latin typeface="Courier"/>
                <a:ea typeface="Courier"/>
                <a:cs typeface="Courier"/>
                <a:sym typeface="Courier"/>
              </a:rPr>
            </a:br>
            <a:r>
              <a:rPr sz="1200">
                <a:solidFill>
                  <a:srgbClr val="323333"/>
                </a:solidFill>
                <a:latin typeface="Courier"/>
                <a:ea typeface="Courier"/>
                <a:cs typeface="Courier"/>
                <a:sym typeface="Courier"/>
              </a:rPr>
              <a:t>- LD_LIBRARY_PATH includes /usr/local/cuda-8.0/lib64, or, add /usr/local/cuda-8.0/lib64 to /etc/ld.so.conf and run ldconfig as root</a:t>
            </a:r>
            <a:endParaRPr sz="1200">
              <a:solidFill>
                <a:srgbClr val="323333"/>
              </a:solidFill>
              <a:latin typeface="Lucida Grande"/>
              <a:ea typeface="Lucida Grande"/>
              <a:cs typeface="Lucida Grande"/>
              <a:sym typeface="Lucida Grande"/>
            </a:endParaRPr>
          </a:p>
          <a:p>
            <a:pPr lvl="0" defTabSz="457200">
              <a:spcBef>
                <a:spcPts val="1400"/>
              </a:spcBef>
            </a:pPr>
            <a:r>
              <a:rPr sz="1200">
                <a:solidFill>
                  <a:srgbClr val="323333"/>
                </a:solidFill>
                <a:latin typeface="Courier"/>
                <a:ea typeface="Courier"/>
                <a:cs typeface="Courier"/>
                <a:sym typeface="Courier"/>
              </a:rPr>
              <a:t>To uninstall the CUDA Toolkit, run the uninstall script in /usr/local/cuda-8.0/bin</a:t>
            </a:r>
            <a:endParaRPr sz="1200">
              <a:solidFill>
                <a:srgbClr val="323333"/>
              </a:solidFill>
              <a:latin typeface="Lucida Grande"/>
              <a:ea typeface="Lucida Grande"/>
              <a:cs typeface="Lucida Grande"/>
              <a:sym typeface="Lucida Grande"/>
            </a:endParaRPr>
          </a:p>
          <a:p>
            <a:pPr lvl="0" defTabSz="457200">
              <a:spcBef>
                <a:spcPts val="1400"/>
              </a:spcBef>
            </a:pPr>
            <a:r>
              <a:rPr sz="1200">
                <a:solidFill>
                  <a:srgbClr val="323333"/>
                </a:solidFill>
                <a:latin typeface="Courier"/>
                <a:ea typeface="Courier"/>
                <a:cs typeface="Courier"/>
                <a:sym typeface="Courier"/>
              </a:rPr>
              <a:t>Please see CUDA_Installation_Guide_Linux.pdf in /usr/local/cuda-8.0/doc/pdf for detailed information on setting up CUDA.</a:t>
            </a:r>
            <a:endParaRPr sz="1200">
              <a:solidFill>
                <a:srgbClr val="323333"/>
              </a:solidFill>
              <a:latin typeface="Lucida Grande"/>
              <a:ea typeface="Lucida Grande"/>
              <a:cs typeface="Lucida Grande"/>
              <a:sym typeface="Lucida Grande"/>
            </a:endParaRPr>
          </a:p>
          <a:p>
            <a:pPr lvl="0" defTabSz="457200">
              <a:spcBef>
                <a:spcPts val="1400"/>
              </a:spcBef>
            </a:pPr>
            <a:r>
              <a:rPr sz="1200">
                <a:solidFill>
                  <a:srgbClr val="323333"/>
                </a:solidFill>
                <a:latin typeface="Courier"/>
                <a:ea typeface="Courier"/>
                <a:cs typeface="Courier"/>
                <a:sym typeface="Courier"/>
              </a:rPr>
              <a:t>***WARNING: Incomplete installation! This installation did not install the CUDA Driver. A driver of version at least 361.00 is required for CUDA 8.0 functionality to work.</a:t>
            </a:r>
            <a:br>
              <a:rPr sz="1200">
                <a:solidFill>
                  <a:srgbClr val="323333"/>
                </a:solidFill>
                <a:latin typeface="Courier"/>
                <a:ea typeface="Courier"/>
                <a:cs typeface="Courier"/>
                <a:sym typeface="Courier"/>
              </a:rPr>
            </a:br>
            <a:br>
              <a:rPr sz="1200">
                <a:solidFill>
                  <a:srgbClr val="323333"/>
                </a:solidFill>
                <a:latin typeface="Courier"/>
                <a:ea typeface="Courier"/>
                <a:cs typeface="Courier"/>
                <a:sym typeface="Courier"/>
              </a:rPr>
            </a:br>
            <a:r>
              <a:rPr sz="1200">
                <a:solidFill>
                  <a:srgbClr val="323333"/>
                </a:solidFill>
                <a:latin typeface="Courier"/>
                <a:ea typeface="Courier"/>
                <a:cs typeface="Courier"/>
                <a:sym typeface="Courier"/>
              </a:rPr>
              <a:t>To install the driver using this installer, run the following command, replacing with the name of this run file:</a:t>
            </a:r>
            <a:br>
              <a:rPr sz="1200">
                <a:solidFill>
                  <a:srgbClr val="323333"/>
                </a:solidFill>
                <a:latin typeface="Courier"/>
                <a:ea typeface="Courier"/>
                <a:cs typeface="Courier"/>
                <a:sym typeface="Courier"/>
              </a:rPr>
            </a:br>
            <a:br>
              <a:rPr sz="1200">
                <a:solidFill>
                  <a:srgbClr val="323333"/>
                </a:solidFill>
                <a:latin typeface="Courier"/>
                <a:ea typeface="Courier"/>
                <a:cs typeface="Courier"/>
                <a:sym typeface="Courier"/>
              </a:rPr>
            </a:br>
            <a:r>
              <a:rPr sz="1200">
                <a:solidFill>
                  <a:srgbClr val="323333"/>
                </a:solidFill>
                <a:latin typeface="Courier"/>
                <a:ea typeface="Courier"/>
                <a:cs typeface="Courier"/>
                <a:sym typeface="Courier"/>
              </a:rPr>
              <a:t>sudo .run -silent -driver</a:t>
            </a:r>
            <a:endParaRPr sz="1200">
              <a:solidFill>
                <a:srgbClr val="323333"/>
              </a:solidFill>
              <a:latin typeface="Lucida Grande"/>
              <a:ea typeface="Lucida Grande"/>
              <a:cs typeface="Lucida Grande"/>
              <a:sym typeface="Lucida Grande"/>
            </a:endParaRPr>
          </a:p>
          <a:p>
            <a:pPr lvl="0" defTabSz="457200">
              <a:spcBef>
                <a:spcPts val="1400"/>
              </a:spcBef>
            </a:pPr>
            <a:r>
              <a:rPr sz="1200">
                <a:solidFill>
                  <a:srgbClr val="323333"/>
                </a:solidFill>
                <a:latin typeface="Courier"/>
                <a:ea typeface="Courier"/>
                <a:cs typeface="Courier"/>
                <a:sym typeface="Courier"/>
              </a:rPr>
              <a:t>Logfile is /tmp/cuda_install_2961.log</a:t>
            </a:r>
            <a:endParaRPr sz="1200">
              <a:solidFill>
                <a:srgbClr val="323333"/>
              </a:solidFill>
              <a:latin typeface="Lucida Grande"/>
              <a:ea typeface="Lucida Grande"/>
              <a:cs typeface="Lucida Grande"/>
              <a:sym typeface="Lucida Grande"/>
            </a:endParaRP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lvl="0"/>
          </a:p>
        </p:txBody>
      </p:sp>
      <p:sp>
        <p:nvSpPr>
          <p:cNvPr id="170" name="Shape 170"/>
          <p:cNvSpPr/>
          <p:nvPr>
            <p:ph type="body" idx="1"/>
          </p:nvPr>
        </p:nvSpPr>
        <p:spPr>
          <a:prstGeom prst="rect">
            <a:avLst/>
          </a:prstGeom>
        </p:spPr>
        <p:txBody>
          <a:bodyPr/>
          <a:lstStyle/>
          <a:p>
            <a:pPr lvl="0">
              <a:defRPr sz="1800"/>
            </a:pPr>
            <a:r>
              <a:rPr sz="1900"/>
              <a:t>解决方案：</a:t>
            </a:r>
            <a:endParaRPr sz="1900"/>
          </a:p>
          <a:p>
            <a:pPr lvl="0">
              <a:defRPr sz="1800"/>
            </a:pPr>
            <a:r>
              <a:rPr sz="1900"/>
              <a:t>缺少了一些库，安装上：</a:t>
            </a:r>
            <a:endParaRPr sz="1900"/>
          </a:p>
          <a:p>
            <a:pPr lvl="0">
              <a:defRPr sz="1800"/>
            </a:pPr>
            <a:r>
              <a:rPr sz="1900"/>
              <a:t>sudo apt-get install freeglut3-dev build-essential libx11-dev libxmu-dev libxi-dev libglu1-mesa libglu1-mesa-dev</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p>
            <a:pPr lvl="0">
              <a:defRPr b="0" sz="1800"/>
            </a:pPr>
            <a:r>
              <a:rPr b="1" sz="2900"/>
              <a:t>1. GPU并行计算的原理与意义</a:t>
            </a:r>
          </a:p>
        </p:txBody>
      </p:sp>
      <p:sp>
        <p:nvSpPr>
          <p:cNvPr id="53" name="Shape 53"/>
          <p:cNvSpPr/>
          <p:nvPr>
            <p:ph type="body" idx="1"/>
          </p:nvPr>
        </p:nvSpPr>
        <p:spPr>
          <a:prstGeom prst="rect">
            <a:avLst/>
          </a:prstGeom>
        </p:spPr>
        <p:txBody>
          <a:bodyPr/>
          <a:lstStyle/>
          <a:p>
            <a:pPr lvl="0">
              <a:defRPr sz="1800"/>
            </a:pPr>
            <a:r>
              <a:rPr b="1" sz="1900"/>
              <a:t>CPU和GPU的区别</a:t>
            </a:r>
            <a:endParaRPr b="1" sz="1900"/>
          </a:p>
          <a:p>
            <a:pPr lvl="0">
              <a:defRPr sz="1800"/>
            </a:pPr>
            <a:endParaRPr sz="1900"/>
          </a:p>
          <a:p>
            <a:pPr lvl="0">
              <a:defRPr sz="1800"/>
            </a:pPr>
            <a:endParaRPr sz="1900"/>
          </a:p>
          <a:p>
            <a:pPr lvl="0">
              <a:defRPr sz="1800"/>
            </a:pPr>
            <a:endParaRPr sz="1900"/>
          </a:p>
          <a:p>
            <a:pPr lvl="0">
              <a:defRPr sz="1800"/>
            </a:pPr>
            <a:endParaRPr sz="1900"/>
          </a:p>
          <a:p>
            <a:pPr lvl="0">
              <a:defRPr sz="1800"/>
            </a:pPr>
            <a:endParaRPr sz="1900"/>
          </a:p>
          <a:p>
            <a:pPr lvl="0">
              <a:defRPr sz="1800"/>
            </a:pPr>
            <a:endParaRPr sz="1900"/>
          </a:p>
          <a:p>
            <a:pPr lvl="0">
              <a:defRPr sz="1800"/>
            </a:pPr>
            <a:r>
              <a:rPr sz="1600"/>
              <a:t>图片来自NVIDIA CUDA文档。其中绿色的是计算单元，橙红色的是存储单元，橙黄色的是控制单元。</a:t>
            </a:r>
            <a:endParaRPr sz="1600"/>
          </a:p>
          <a:p>
            <a:pPr lvl="0">
              <a:defRPr sz="1800"/>
            </a:pPr>
            <a:r>
              <a:rPr sz="1600"/>
              <a:t>GPU采用了数量众多的计算单元和超长的流水线，但只有非常简单的控制逻辑并省去了Cache。而CPU不仅被Cache占据了大量空间，而且还有有复杂的控制逻辑和诸多优化电路，相比之下计算能力只是CPU很小的一部分</a:t>
            </a:r>
          </a:p>
        </p:txBody>
      </p:sp>
      <p:pic>
        <p:nvPicPr>
          <p:cNvPr id="54" name="pasted-image.jpg"/>
          <p:cNvPicPr/>
          <p:nvPr/>
        </p:nvPicPr>
        <p:blipFill>
          <a:blip r:embed="rId2">
            <a:extLst/>
          </a:blip>
          <a:stretch>
            <a:fillRect/>
          </a:stretch>
        </p:blipFill>
        <p:spPr>
          <a:xfrm>
            <a:off x="1080293" y="1676995"/>
            <a:ext cx="6972003" cy="2686098"/>
          </a:xfrm>
          <a:prstGeom prst="rect">
            <a:avLst/>
          </a:prstGeom>
          <a:ln w="12700">
            <a:miter lim="400000"/>
          </a:ln>
        </p:spPr>
      </p:pic>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lvl="0"/>
          </a:p>
        </p:txBody>
      </p:sp>
      <p:sp>
        <p:nvSpPr>
          <p:cNvPr id="173" name="Shape 173"/>
          <p:cNvSpPr/>
          <p:nvPr>
            <p:ph type="body" idx="1"/>
          </p:nvPr>
        </p:nvSpPr>
        <p:spPr>
          <a:xfrm>
            <a:off x="610234" y="1204118"/>
            <a:ext cx="10984232" cy="5660455"/>
          </a:xfrm>
          <a:prstGeom prst="rect">
            <a:avLst/>
          </a:prstGeom>
        </p:spPr>
        <p:txBody>
          <a:bodyPr/>
          <a:lstStyle/>
          <a:p>
            <a:pPr lvl="0">
              <a:defRPr sz="1800"/>
            </a:pPr>
            <a:r>
              <a:rPr sz="1900"/>
              <a:t>4. CUDA安装是否成功的检测方法和AWS的一样</a:t>
            </a:r>
            <a:endParaRPr sz="1900"/>
          </a:p>
          <a:p>
            <a:pPr lvl="0">
              <a:defRPr sz="1800"/>
            </a:pPr>
            <a:r>
              <a:rPr sz="1900"/>
              <a:t>测试安装</a:t>
            </a:r>
            <a:endParaRPr sz="1900"/>
          </a:p>
          <a:p>
            <a:pPr lvl="1" marL="953159" indent="-408497">
              <a:buChar char="■"/>
              <a:defRPr sz="1800"/>
            </a:pPr>
            <a:r>
              <a:rPr sz="1900"/>
              <a:t>cd /usr/local/cuda/samples/1_Utilities/deviceQuery</a:t>
            </a:r>
            <a:endParaRPr sz="1900"/>
          </a:p>
          <a:p>
            <a:pPr lvl="1" marL="953159" indent="-408497">
              <a:buChar char="■"/>
              <a:defRPr sz="1800"/>
            </a:pPr>
            <a:r>
              <a:rPr sz="1900"/>
              <a:t>sudo make</a:t>
            </a:r>
            <a:endParaRPr sz="1900"/>
          </a:p>
          <a:p>
            <a:pPr lvl="1" marL="953159" indent="-408497">
              <a:buChar char="■"/>
              <a:defRPr sz="1800"/>
            </a:pPr>
            <a:r>
              <a:rPr sz="1900"/>
              <a:t>./deviceQuery</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lvl="0"/>
          </a:p>
        </p:txBody>
      </p:sp>
      <p:sp>
        <p:nvSpPr>
          <p:cNvPr id="176" name="Shape 176"/>
          <p:cNvSpPr/>
          <p:nvPr>
            <p:ph type="body" idx="1"/>
          </p:nvPr>
        </p:nvSpPr>
        <p:spPr>
          <a:prstGeom prst="rect">
            <a:avLst/>
          </a:prstGeom>
        </p:spPr>
        <p:txBody>
          <a:bodyPr/>
          <a:lstStyle/>
          <a:p>
            <a:pPr lvl="0"/>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lvl="0">
              <a:defRPr b="0" sz="1800"/>
            </a:pPr>
            <a:r>
              <a:rPr b="1" sz="4300"/>
              <a:t>本周作业</a:t>
            </a:r>
          </a:p>
        </p:txBody>
      </p:sp>
      <p:sp>
        <p:nvSpPr>
          <p:cNvPr id="179" name="Shape 179"/>
          <p:cNvSpPr/>
          <p:nvPr>
            <p:ph type="body" idx="1"/>
          </p:nvPr>
        </p:nvSpPr>
        <p:spPr>
          <a:prstGeom prst="rect">
            <a:avLst/>
          </a:prstGeom>
        </p:spPr>
        <p:txBody>
          <a:bodyPr/>
          <a:lstStyle/>
          <a:p>
            <a:pPr lvl="0"/>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lvl="0"/>
          </a:p>
        </p:txBody>
      </p:sp>
      <p:sp>
        <p:nvSpPr>
          <p:cNvPr id="182" name="Shape 182"/>
          <p:cNvSpPr/>
          <p:nvPr>
            <p:ph type="body" idx="1"/>
          </p:nvPr>
        </p:nvSpPr>
        <p:spPr>
          <a:prstGeom prst="rect">
            <a:avLst/>
          </a:prstGeom>
        </p:spPr>
        <p:txBody>
          <a:bodyPr/>
          <a:lstStyle/>
          <a:p>
            <a:pPr lvl="0">
              <a:defRPr sz="1800"/>
            </a:pPr>
            <a:r>
              <a:rPr sz="1900"/>
              <a:t>安装好CUDA环境，并截图最后安装的画面即可。</a:t>
            </a:r>
          </a:p>
        </p:txBody>
      </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629742" y="405457"/>
            <a:ext cx="8279325" cy="576067"/>
          </a:xfrm>
          <a:prstGeom prst="rect">
            <a:avLst/>
          </a:prstGeom>
        </p:spPr>
        <p:txBody>
          <a:bodyPr lIns="0" tIns="0" rIns="0" bIns="0">
            <a:normAutofit fontScale="100000" lnSpcReduction="0"/>
          </a:bodyPr>
          <a:lstStyle/>
          <a:p>
            <a:pPr lvl="0">
              <a:defRPr b="0" sz="1800"/>
            </a:pPr>
            <a:r>
              <a:rPr b="1" sz="2900"/>
              <a:t>法律声明</a:t>
            </a:r>
          </a:p>
        </p:txBody>
      </p:sp>
      <p:sp>
        <p:nvSpPr>
          <p:cNvPr id="185" name="Shape 185"/>
          <p:cNvSpPr/>
          <p:nvPr>
            <p:ph type="body" idx="1"/>
          </p:nvPr>
        </p:nvSpPr>
        <p:spPr>
          <a:xfrm>
            <a:off x="610234" y="1429080"/>
            <a:ext cx="10970426" cy="4809654"/>
          </a:xfrm>
          <a:prstGeom prst="rect">
            <a:avLst/>
          </a:prstGeom>
        </p:spPr>
        <p:txBody>
          <a:bodyPr lIns="0" tIns="0" rIns="0" bIns="0">
            <a:normAutofit fontScale="100000" lnSpcReduction="0"/>
          </a:bodyPr>
          <a:lstStyle/>
          <a:p>
            <a:pPr lvl="0">
              <a:spcBef>
                <a:spcPts val="700"/>
              </a:spcBef>
              <a:buSzTx/>
              <a:buNone/>
              <a:defRPr sz="1800"/>
            </a:pPr>
            <a:r>
              <a:rPr b="1" sz="3300">
                <a:solidFill>
                  <a:srgbClr val="FF0000"/>
                </a:solidFill>
              </a:rPr>
              <a:t>【</a:t>
            </a:r>
            <a:r>
              <a:rPr b="1" sz="3300">
                <a:solidFill>
                  <a:srgbClr val="FF0000"/>
                </a:solidFill>
              </a:rPr>
              <a:t>声明</a:t>
            </a:r>
            <a:r>
              <a:rPr b="1" sz="3300">
                <a:solidFill>
                  <a:srgbClr val="FF0000"/>
                </a:solidFill>
              </a:rPr>
              <a:t>】</a:t>
            </a:r>
            <a:r>
              <a:rPr b="1" sz="3300"/>
              <a:t>本视频和幻灯片为炼数成金网络课程的教学资料，所有资料只能在课程内使用，不得在课程以外范围散播，违者将可能被追究法律和经济责任。</a:t>
            </a:r>
            <a:endParaRPr b="1" sz="3300"/>
          </a:p>
          <a:p>
            <a:pPr lvl="0">
              <a:spcBef>
                <a:spcPts val="700"/>
              </a:spcBef>
              <a:buSzTx/>
              <a:buNone/>
              <a:defRPr sz="1800"/>
            </a:pPr>
            <a:r>
              <a:rPr b="1" sz="3300">
                <a:solidFill>
                  <a:srgbClr val="003399"/>
                </a:solidFill>
              </a:rPr>
              <a:t>课程详情访问炼数成金培训网站</a:t>
            </a:r>
            <a:endParaRPr b="1" sz="3300">
              <a:solidFill>
                <a:srgbClr val="003399"/>
              </a:solidFill>
            </a:endParaRPr>
          </a:p>
          <a:p>
            <a:pPr lvl="0">
              <a:spcBef>
                <a:spcPts val="700"/>
              </a:spcBef>
              <a:buSzTx/>
              <a:buNone/>
              <a:defRPr sz="1800"/>
            </a:pPr>
            <a:r>
              <a:rPr b="1" sz="3300">
                <a:hlinkClick r:id="rId2" invalidUrl="" action="" tgtFrame="" tooltip="" history="1" highlightClick="0" endSnd="0"/>
              </a:rPr>
              <a:t>http://edu.dataguru.cn</a:t>
            </a:r>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xfrm>
            <a:off x="629742" y="405457"/>
            <a:ext cx="8279325" cy="576067"/>
          </a:xfrm>
          <a:prstGeom prst="rect">
            <a:avLst/>
          </a:prstGeom>
        </p:spPr>
        <p:txBody>
          <a:bodyPr lIns="0" tIns="0" rIns="0" bIns="0">
            <a:normAutofit fontScale="100000" lnSpcReduction="0"/>
          </a:bodyPr>
          <a:lstStyle/>
          <a:p>
            <a:pPr lvl="0">
              <a:defRPr b="0" sz="1800"/>
            </a:pPr>
            <a:r>
              <a:rPr b="1" sz="2900"/>
              <a:t>炼数成金逆向收费式网络课程</a:t>
            </a:r>
          </a:p>
        </p:txBody>
      </p:sp>
      <p:sp>
        <p:nvSpPr>
          <p:cNvPr id="188" name="Shape 188"/>
          <p:cNvSpPr/>
          <p:nvPr>
            <p:ph type="body" idx="1"/>
          </p:nvPr>
        </p:nvSpPr>
        <p:spPr>
          <a:xfrm>
            <a:off x="610234" y="1197545"/>
            <a:ext cx="10984232" cy="5041189"/>
          </a:xfrm>
          <a:prstGeom prst="rect">
            <a:avLst/>
          </a:prstGeom>
        </p:spPr>
        <p:txBody>
          <a:bodyPr lIns="0" tIns="0" rIns="0" bIns="0">
            <a:normAutofit fontScale="100000" lnSpcReduction="0"/>
          </a:bodyPr>
          <a:lstStyle/>
          <a:p>
            <a:pPr lvl="0">
              <a:defRPr sz="1800"/>
            </a:pPr>
            <a:r>
              <a:rPr b="1" sz="1900">
                <a:solidFill>
                  <a:srgbClr val="003399"/>
                </a:solidFill>
              </a:rPr>
              <a:t>Dataguru</a:t>
            </a:r>
            <a:r>
              <a:rPr b="1" sz="1900">
                <a:solidFill>
                  <a:srgbClr val="003399"/>
                </a:solidFill>
              </a:rPr>
              <a:t>（炼数成金）是专业数据分析网站，提供教育，媒体，内容，社区，出版，数据分析业务等服务。我们的课程采用新兴的互联网教育形式，独创地发展了逆向收费式网络培训课程模式。既继承传统教育重学习氛围，重竞争压力的特点，同时又发挥互联网的威力打破时空限制，把天南地北志同道合的朋友组织在一起交流学习，使到原先孤立的学习个体组合成有组织的探索力量。并且把原先动辄成千上万的学习成本，直线下降至百元范围，造福大众。我们的目标是：低成本传播高价值知识，构架中国第一的网上知识流转阵地。</a:t>
            </a:r>
            <a:endParaRPr b="1" sz="1900">
              <a:solidFill>
                <a:srgbClr val="003399"/>
              </a:solidFill>
            </a:endParaRPr>
          </a:p>
          <a:p>
            <a:pPr lvl="0">
              <a:defRPr sz="1800"/>
            </a:pPr>
            <a:r>
              <a:rPr b="1" sz="1900">
                <a:solidFill>
                  <a:srgbClr val="003399"/>
                </a:solidFill>
              </a:rPr>
              <a:t>关于逆向收费式网络的详情，请看我们的培训网站 </a:t>
            </a:r>
            <a:r>
              <a:rPr b="1" sz="1900">
                <a:solidFill>
                  <a:srgbClr val="003399"/>
                </a:solidFill>
              </a:rPr>
              <a:t>http://edu.dataguru.cn</a:t>
            </a:r>
          </a:p>
        </p:txBody>
      </p:sp>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Num" sz="quarter" idx="4294967295"/>
          </p:nvPr>
        </p:nvSpPr>
        <p:spPr>
          <a:xfrm>
            <a:off x="8746701" y="6432453"/>
            <a:ext cx="2847764" cy="35066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Arial"/>
                <a:ea typeface="Arial"/>
                <a:cs typeface="Arial"/>
                <a:sym typeface="Arial"/>
              </a:defRPr>
            </a:lvl1pPr>
          </a:lstStyle>
          <a:p>
            <a:pPr lvl="0"/>
            <a:fld id="{86CB4B4D-7CA3-9044-876B-883B54F8677D}" type="slidenum"/>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lvl="0"/>
          </a:p>
        </p:txBody>
      </p:sp>
      <p:sp>
        <p:nvSpPr>
          <p:cNvPr id="57" name="Shape 57"/>
          <p:cNvSpPr/>
          <p:nvPr>
            <p:ph type="body" idx="1"/>
          </p:nvPr>
        </p:nvSpPr>
        <p:spPr>
          <a:xfrm>
            <a:off x="610234" y="1204118"/>
            <a:ext cx="10984232" cy="5660456"/>
          </a:xfrm>
          <a:prstGeom prst="rect">
            <a:avLst/>
          </a:prstGeom>
        </p:spPr>
        <p:txBody>
          <a:bodyPr/>
          <a:lstStyle/>
          <a:p>
            <a:pPr lvl="0">
              <a:defRPr sz="1800"/>
            </a:pPr>
            <a:r>
              <a:rPr b="1" sz="1900"/>
              <a:t>CPU的发展：</a:t>
            </a:r>
            <a:r>
              <a:rPr sz="1900"/>
              <a:t>处理器越来越小，处理速度越来越快，处理核变多。</a:t>
            </a:r>
          </a:p>
        </p:txBody>
      </p:sp>
      <p:pic>
        <p:nvPicPr>
          <p:cNvPr id="58" name="pasted-image.png"/>
          <p:cNvPicPr/>
          <p:nvPr/>
        </p:nvPicPr>
        <p:blipFill>
          <a:blip r:embed="rId2">
            <a:extLst/>
          </a:blip>
          <a:stretch>
            <a:fillRect/>
          </a:stretch>
        </p:blipFill>
        <p:spPr>
          <a:xfrm>
            <a:off x="1082157" y="1643955"/>
            <a:ext cx="5023924" cy="4184877"/>
          </a:xfrm>
          <a:prstGeom prst="rect">
            <a:avLst/>
          </a:prstGeom>
          <a:ln w="12700">
            <a:miter lim="400000"/>
          </a:ln>
        </p:spPr>
      </p:pic>
      <p:pic>
        <p:nvPicPr>
          <p:cNvPr id="59" name="pasted-image.jpg"/>
          <p:cNvPicPr/>
          <p:nvPr/>
        </p:nvPicPr>
        <p:blipFill>
          <a:blip r:embed="rId3">
            <a:extLst/>
          </a:blip>
          <a:stretch>
            <a:fillRect/>
          </a:stretch>
        </p:blipFill>
        <p:spPr>
          <a:xfrm>
            <a:off x="6730354" y="1624077"/>
            <a:ext cx="3331908" cy="4184877"/>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prstGeom prst="rect">
            <a:avLst/>
          </a:prstGeom>
        </p:spPr>
        <p:txBody>
          <a:bodyPr/>
          <a:lstStyle/>
          <a:p>
            <a:pPr lvl="0"/>
          </a:p>
        </p:txBody>
      </p:sp>
      <p:sp>
        <p:nvSpPr>
          <p:cNvPr id="62" name="Shape 62"/>
          <p:cNvSpPr/>
          <p:nvPr>
            <p:ph type="body" idx="1"/>
          </p:nvPr>
        </p:nvSpPr>
        <p:spPr>
          <a:prstGeom prst="rect">
            <a:avLst/>
          </a:prstGeom>
        </p:spPr>
        <p:txBody>
          <a:bodyPr/>
          <a:lstStyle>
            <a:lvl1pPr>
              <a:defRPr b="1"/>
            </a:lvl1pPr>
          </a:lstStyle>
          <a:p>
            <a:pPr lvl="0">
              <a:defRPr b="0" sz="1800"/>
            </a:pPr>
            <a:r>
              <a:rPr b="1" sz="1900"/>
              <a:t>为什么CPU不可以一直沿着趋势发展下去？</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prstGeom prst="rect">
            <a:avLst/>
          </a:prstGeom>
        </p:spPr>
        <p:txBody>
          <a:bodyPr/>
          <a:lstStyle/>
          <a:p>
            <a:pPr lvl="0"/>
          </a:p>
        </p:txBody>
      </p:sp>
      <p:sp>
        <p:nvSpPr>
          <p:cNvPr id="65" name="Shape 65"/>
          <p:cNvSpPr/>
          <p:nvPr>
            <p:ph type="body" idx="1"/>
          </p:nvPr>
        </p:nvSpPr>
        <p:spPr>
          <a:prstGeom prst="rect">
            <a:avLst/>
          </a:prstGeom>
        </p:spPr>
        <p:txBody>
          <a:bodyPr/>
          <a:lstStyle/>
          <a:p>
            <a:pPr lvl="0">
              <a:defRPr sz="1800"/>
            </a:pPr>
            <a:r>
              <a:rPr b="1" sz="1900"/>
              <a:t>性能(低延时性Latency)与吞吐量(Throughput)</a:t>
            </a:r>
            <a:endParaRPr b="1" sz="1900"/>
          </a:p>
          <a:p>
            <a:pPr lvl="0">
              <a:defRPr sz="1800"/>
            </a:pPr>
            <a:endParaRPr b="1" sz="1900"/>
          </a:p>
          <a:p>
            <a:pPr lvl="0">
              <a:defRPr sz="1800"/>
            </a:pPr>
            <a:endParaRPr b="1" sz="1900"/>
          </a:p>
          <a:p>
            <a:pPr lvl="0">
              <a:defRPr sz="1800"/>
            </a:pPr>
            <a:endParaRPr b="1" sz="1900"/>
          </a:p>
          <a:p>
            <a:pPr lvl="0">
              <a:defRPr sz="1800"/>
            </a:pPr>
            <a:endParaRPr b="1" sz="1900"/>
          </a:p>
          <a:p>
            <a:pPr lvl="0">
              <a:defRPr sz="1800"/>
            </a:pPr>
            <a:endParaRPr b="1" sz="1900"/>
          </a:p>
          <a:p>
            <a:pPr lvl="0">
              <a:defRPr sz="1800"/>
            </a:pPr>
            <a:endParaRPr b="1" sz="1900"/>
          </a:p>
          <a:p>
            <a:pPr lvl="0">
              <a:defRPr sz="1800"/>
            </a:pPr>
            <a:r>
              <a:rPr sz="1600"/>
              <a:t>Cache, local memory： CPU &gt; GPU </a:t>
            </a:r>
            <a:endParaRPr sz="1600"/>
          </a:p>
          <a:p>
            <a:pPr lvl="0">
              <a:defRPr sz="1800"/>
            </a:pPr>
            <a:r>
              <a:rPr sz="1600"/>
              <a:t>Threads(线程数): GPU &gt; CPU</a:t>
            </a:r>
            <a:endParaRPr sz="1600"/>
          </a:p>
          <a:p>
            <a:pPr lvl="0" marL="343997" indent="-343997">
              <a:defRPr sz="1800"/>
            </a:pPr>
            <a:r>
              <a:rPr sz="1600"/>
              <a:t>Registers: GPU &gt; CPU  多寄存器可以支持非常多的Thread,thread需要用到register,thread数目大，register也必须得跟着很大才行</a:t>
            </a:r>
            <a:r>
              <a:rPr b="1" sz="1900"/>
              <a:t>。</a:t>
            </a:r>
            <a:endParaRPr b="1" sz="1900"/>
          </a:p>
          <a:p>
            <a:pPr lvl="0">
              <a:defRPr sz="1800"/>
            </a:pPr>
            <a:endParaRPr b="1" sz="1900"/>
          </a:p>
          <a:p>
            <a:pPr lvl="0">
              <a:defRPr sz="1800"/>
            </a:pPr>
            <a:r>
              <a:rPr b="1" sz="1900"/>
              <a:t>SIMD Unit(单指令多数据流,以同步方式，在同一时间内执行同一条指令): GPU &gt; CPU。 </a:t>
            </a:r>
            <a:endParaRPr b="1" sz="1900"/>
          </a:p>
          <a:p>
            <a:pPr lvl="0">
              <a:defRPr sz="1800"/>
            </a:pPr>
            <a:endParaRPr b="1" sz="1900"/>
          </a:p>
        </p:txBody>
      </p:sp>
      <p:pic>
        <p:nvPicPr>
          <p:cNvPr id="66" name="pasted-image.png"/>
          <p:cNvPicPr/>
          <p:nvPr/>
        </p:nvPicPr>
        <p:blipFill>
          <a:blip r:embed="rId2">
            <a:extLst/>
          </a:blip>
          <a:stretch>
            <a:fillRect/>
          </a:stretch>
        </p:blipFill>
        <p:spPr>
          <a:xfrm>
            <a:off x="1099822" y="1578785"/>
            <a:ext cx="6417630" cy="3073143"/>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8" name="pasted-image.png"/>
          <p:cNvPicPr/>
          <p:nvPr/>
        </p:nvPicPr>
        <p:blipFill>
          <a:blip r:embed="rId2">
            <a:extLst/>
          </a:blip>
          <a:stretch>
            <a:fillRect/>
          </a:stretch>
        </p:blipFill>
        <p:spPr>
          <a:xfrm>
            <a:off x="466774" y="1204118"/>
            <a:ext cx="11145096" cy="4673449"/>
          </a:xfrm>
          <a:prstGeom prst="rect">
            <a:avLst/>
          </a:prstGeom>
          <a:ln w="12700">
            <a:miter lim="400000"/>
          </a:ln>
        </p:spPr>
      </p:pic>
      <p:sp>
        <p:nvSpPr>
          <p:cNvPr id="69" name="Shape 69"/>
          <p:cNvSpPr/>
          <p:nvPr>
            <p:ph type="title" idx="4294967295"/>
          </p:nvPr>
        </p:nvSpPr>
        <p:spPr>
          <a:prstGeom prst="rect">
            <a:avLst/>
          </a:prstGeom>
        </p:spPr>
        <p:txBody>
          <a:bodyPr lIns="0" tIns="0" rIns="0" bIns="0"/>
          <a:lstStyle/>
          <a:p>
            <a:pPr lvl="0">
              <a:defRPr b="0" sz="1800"/>
            </a:pPr>
            <a:r>
              <a:rPr b="1" sz="2900"/>
              <a:t>CPU：基于低延时性设计</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title"/>
          </p:nvPr>
        </p:nvSpPr>
        <p:spPr>
          <a:prstGeom prst="rect">
            <a:avLst/>
          </a:prstGeom>
        </p:spPr>
        <p:txBody>
          <a:bodyPr/>
          <a:lstStyle/>
          <a:p>
            <a:pPr lvl="0"/>
          </a:p>
        </p:txBody>
      </p:sp>
      <p:sp>
        <p:nvSpPr>
          <p:cNvPr id="72" name="Shape 72"/>
          <p:cNvSpPr/>
          <p:nvPr>
            <p:ph type="body" idx="1"/>
          </p:nvPr>
        </p:nvSpPr>
        <p:spPr>
          <a:prstGeom prst="rect">
            <a:avLst/>
          </a:prstGeom>
        </p:spPr>
        <p:txBody>
          <a:bodyPr/>
          <a:lstStyle/>
          <a:p>
            <a:pPr lvl="0">
              <a:defRPr sz="1800"/>
            </a:pPr>
            <a:r>
              <a:rPr b="1" sz="1900"/>
              <a:t>ALU：</a:t>
            </a:r>
            <a:r>
              <a:rPr sz="1900"/>
              <a:t>CPU有强大的ALU（算术运算单元）,它可以在很少的时钟周期内完成算术计算。</a:t>
            </a:r>
            <a:endParaRPr sz="1900"/>
          </a:p>
          <a:p>
            <a:pPr lvl="1" marL="953159" indent="-408497">
              <a:buChar char="■"/>
              <a:defRPr sz="1800"/>
            </a:pPr>
            <a:r>
              <a:rPr sz="1900"/>
              <a:t>当今的CPU可以达到64bit 双精度。执行双精度浮点源算的加法和乘法只需要1～3个时钟周期。</a:t>
            </a:r>
            <a:endParaRPr sz="1900"/>
          </a:p>
          <a:p>
            <a:pPr lvl="1" marL="953159" indent="-408497">
              <a:buChar char="■"/>
              <a:defRPr sz="1800"/>
            </a:pPr>
            <a:r>
              <a:rPr sz="1900"/>
              <a:t>CPU的时钟周期的频率是非常高的，达到1.532～3gigahertz(千兆HZ, 10的9次方).</a:t>
            </a:r>
            <a:endParaRPr sz="1900"/>
          </a:p>
          <a:p>
            <a:pPr lvl="0">
              <a:defRPr sz="1800"/>
            </a:pPr>
            <a:r>
              <a:rPr b="1" sz="1900"/>
              <a:t>Cache：</a:t>
            </a:r>
            <a:r>
              <a:rPr sz="1900"/>
              <a:t>大的缓存也可以降低延时。保存很多的数据放在缓存里面，当需要访问的这些数据，只要在之前访问过的，如今直接在缓存里面取即可。</a:t>
            </a:r>
            <a:endParaRPr sz="1900"/>
          </a:p>
          <a:p>
            <a:pPr lvl="0">
              <a:defRPr sz="1800"/>
            </a:pPr>
            <a:r>
              <a:rPr b="1" sz="1900"/>
              <a:t>Control：</a:t>
            </a:r>
            <a:r>
              <a:rPr sz="1900"/>
              <a:t>复杂的逻辑控制单元。</a:t>
            </a:r>
            <a:endParaRPr sz="1900"/>
          </a:p>
          <a:p>
            <a:pPr lvl="1" marL="953159" indent="-408497">
              <a:buChar char="■"/>
              <a:defRPr sz="1800"/>
            </a:pPr>
            <a:r>
              <a:rPr sz="1900"/>
              <a:t>当程序含有多个分支的时候，它通过提供分支预测的能力来降低延时。</a:t>
            </a:r>
            <a:endParaRPr sz="1900"/>
          </a:p>
          <a:p>
            <a:pPr lvl="1" marL="953159" indent="-408497">
              <a:buChar char="■"/>
              <a:defRPr sz="1800"/>
            </a:pPr>
            <a:r>
              <a:rPr sz="1900"/>
              <a:t>数据转发。 当一些指令依赖前面的指令结果时，数据转发的逻辑控制单元决定这些指令在pipeline中的位置并且尽可能快的转发一个指令的结果给后续的指令。这些动作需要很多的对比电路单元和转发电路单元。 </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CE8C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5000" dir="540000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FD13B"/>
          </a:solidFill>
          <a:prstDash val="solid"/>
          <a:bevel/>
        </a:ln>
        <a:effectLst>
          <a:outerShdw sx="100000" sy="100000" kx="0" ky="0" algn="b" rotWithShape="0" blurRad="50800" dist="25000" dir="5400000">
            <a:srgbClr val="000000">
              <a:alpha val="4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5000" dir="540000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FD13B"/>
          </a:solidFill>
          <a:prstDash val="solid"/>
          <a:bevel/>
        </a:ln>
        <a:effectLst>
          <a:outerShdw sx="100000" sy="100000" kx="0" ky="0" algn="b" rotWithShape="0" blurRad="50800" dist="25000" dir="5400000">
            <a:srgbClr val="000000">
              <a:alpha val="4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