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204700" cy="6858000"/>
  <p:notesSz cx="6858000" cy="9144000"/>
  <p:defaultTextStyle>
    <a:lvl1pPr>
      <a:defRPr>
        <a:latin typeface="微软雅黑"/>
        <a:ea typeface="微软雅黑"/>
        <a:cs typeface="微软雅黑"/>
        <a:sym typeface="微软雅黑"/>
      </a:defRPr>
    </a:lvl1pPr>
    <a:lvl2pPr indent="544662">
      <a:defRPr>
        <a:latin typeface="微软雅黑"/>
        <a:ea typeface="微软雅黑"/>
        <a:cs typeface="微软雅黑"/>
        <a:sym typeface="微软雅黑"/>
      </a:defRPr>
    </a:lvl2pPr>
    <a:lvl3pPr indent="1089324">
      <a:defRPr>
        <a:latin typeface="微软雅黑"/>
        <a:ea typeface="微软雅黑"/>
        <a:cs typeface="微软雅黑"/>
        <a:sym typeface="微软雅黑"/>
      </a:defRPr>
    </a:lvl3pPr>
    <a:lvl4pPr indent="1633987">
      <a:defRPr>
        <a:latin typeface="微软雅黑"/>
        <a:ea typeface="微软雅黑"/>
        <a:cs typeface="微软雅黑"/>
        <a:sym typeface="微软雅黑"/>
      </a:defRPr>
    </a:lvl4pPr>
    <a:lvl5pPr indent="2178648">
      <a:defRPr>
        <a:latin typeface="微软雅黑"/>
        <a:ea typeface="微软雅黑"/>
        <a:cs typeface="微软雅黑"/>
        <a:sym typeface="微软雅黑"/>
      </a:defRPr>
    </a:lvl5pPr>
    <a:lvl6pPr indent="2723312">
      <a:defRPr>
        <a:latin typeface="微软雅黑"/>
        <a:ea typeface="微软雅黑"/>
        <a:cs typeface="微软雅黑"/>
        <a:sym typeface="微软雅黑"/>
      </a:defRPr>
    </a:lvl6pPr>
    <a:lvl7pPr indent="3267974">
      <a:defRPr>
        <a:latin typeface="微软雅黑"/>
        <a:ea typeface="微软雅黑"/>
        <a:cs typeface="微软雅黑"/>
        <a:sym typeface="微软雅黑"/>
      </a:defRPr>
    </a:lvl7pPr>
    <a:lvl8pPr indent="3812637">
      <a:defRPr>
        <a:latin typeface="微软雅黑"/>
        <a:ea typeface="微软雅黑"/>
        <a:cs typeface="微软雅黑"/>
        <a:sym typeface="微软雅黑"/>
      </a:defRPr>
    </a:lvl8pPr>
    <a:lvl9pPr indent="4357299">
      <a:defRPr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8C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39598" y="6447879"/>
            <a:ext cx="4228872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1" y="6228353"/>
            <a:ext cx="12204701" cy="294641"/>
            <a:chOff x="0" y="0"/>
            <a:chExt cx="12204699" cy="294640"/>
          </a:xfrm>
        </p:grpSpPr>
        <p:sp>
          <p:nvSpPr>
            <p:cNvPr id="14" name="Shape 14"/>
            <p:cNvSpPr/>
            <p:nvPr/>
          </p:nvSpPr>
          <p:spPr>
            <a:xfrm flipV="1">
              <a:off x="-1" y="147321"/>
              <a:ext cx="437235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7777351" y="147320"/>
              <a:ext cx="442734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" name="Shape 16"/>
            <p:cNvSpPr/>
            <p:nvPr/>
          </p:nvSpPr>
          <p:spPr>
            <a:xfrm>
              <a:off x="4372357" y="-1"/>
              <a:ext cx="340499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</p:grpSp>
      <p:sp>
        <p:nvSpPr>
          <p:cNvPr id="18" name="Shape 18"/>
          <p:cNvSpPr/>
          <p:nvPr>
            <p:ph type="title"/>
          </p:nvPr>
        </p:nvSpPr>
        <p:spPr>
          <a:xfrm>
            <a:off x="915353" y="2915324"/>
            <a:ext cx="10373995" cy="9574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300"/>
            </a:lvl1pPr>
          </a:lstStyle>
          <a:p>
            <a:pPr lvl="0">
              <a:defRPr b="0" sz="1800"/>
            </a:pPr>
            <a:r>
              <a:rPr b="1" sz="43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915353" y="3872811"/>
            <a:ext cx="8543291" cy="236050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sz="2000">
                <a:solidFill>
                  <a:srgbClr val="888888"/>
                </a:solidFill>
              </a:defRPr>
            </a:lvl1pPr>
            <a:lvl2pPr marL="0" indent="544662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2pPr>
            <a:lvl3pPr marL="0" indent="1089324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3pPr>
            <a:lvl4pPr marL="0" indent="1633987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4pPr>
            <a:lvl5pPr marL="0" indent="2178648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Body Level One</a:t>
            </a:r>
            <a:endParaRPr b="1" sz="2000">
              <a:solidFill>
                <a:srgbClr val="888888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Two</a:t>
            </a:r>
            <a:endParaRPr b="1" sz="1700">
              <a:solidFill>
                <a:srgbClr val="888888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Three</a:t>
            </a:r>
            <a:endParaRPr b="1" sz="1700">
              <a:solidFill>
                <a:srgbClr val="888888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Four</a:t>
            </a:r>
            <a:endParaRPr b="1" sz="1700">
              <a:solidFill>
                <a:srgbClr val="888888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Five</a:t>
            </a:r>
          </a:p>
        </p:txBody>
      </p:sp>
      <p:pic>
        <p:nvPicPr>
          <p:cNvPr id="20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41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29741" y="189434"/>
            <a:ext cx="8279326" cy="100811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800"/>
            </a:lvl1pPr>
          </a:lstStyle>
          <a:p>
            <a:pPr lvl="0">
              <a:defRPr b="0" sz="1800"/>
            </a:pPr>
            <a:r>
              <a:rPr b="1" sz="38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29741" y="0"/>
            <a:ext cx="8279326" cy="1386981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3669563"/>
            <a:ext cx="12204700" cy="601803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129363" y="1703783"/>
            <a:ext cx="652509" cy="611331"/>
          </a:xfrm>
          <a:prstGeom prst="rect">
            <a:avLst/>
          </a:prstGeom>
          <a:solidFill>
            <a:srgbClr val="00576E">
              <a:alpha val="38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610234" y="6447879"/>
            <a:ext cx="4443276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DATAGURU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专业数据分析网站</a:t>
            </a:r>
          </a:p>
        </p:txBody>
      </p:sp>
      <p:sp>
        <p:nvSpPr>
          <p:cNvPr id="34" name="Shape 34"/>
          <p:cNvSpPr/>
          <p:nvPr/>
        </p:nvSpPr>
        <p:spPr>
          <a:xfrm>
            <a:off x="557733" y="1197545"/>
            <a:ext cx="864097" cy="828869"/>
          </a:xfrm>
          <a:prstGeom prst="rect">
            <a:avLst/>
          </a:prstGeom>
          <a:solidFill>
            <a:srgbClr val="00576E">
              <a:alpha val="5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1892152" y="2107102"/>
            <a:ext cx="5339557" cy="153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>
            <a:spAutoFit/>
          </a:bodyPr>
          <a:lstStyle>
            <a:lvl1pPr>
              <a:def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Thanks</a:t>
            </a:r>
          </a:p>
        </p:txBody>
      </p:sp>
      <p:sp>
        <p:nvSpPr>
          <p:cNvPr id="36" name="Shape 36"/>
          <p:cNvSpPr/>
          <p:nvPr/>
        </p:nvSpPr>
        <p:spPr>
          <a:xfrm>
            <a:off x="9300277" y="3531823"/>
            <a:ext cx="2395894" cy="87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466" tIns="54466" rIns="54466" bIns="54466" anchor="ctr">
            <a:spAutoFit/>
          </a:bodyPr>
          <a:lstStyle/>
          <a:p>
            <a:pPr lvl="0" algn="r"/>
            <a:r>
              <a:rPr sz="4300">
                <a:solidFill>
                  <a:srgbClr val="CCE8CF"/>
                </a:solidFill>
                <a:latin typeface="Arial Black"/>
                <a:ea typeface="Arial Black"/>
                <a:cs typeface="Arial Black"/>
                <a:sym typeface="Arial Black"/>
              </a:rPr>
              <a:t>FAQ</a:t>
            </a:r>
            <a:r>
              <a:rPr sz="4300">
                <a:solidFill>
                  <a:srgbClr val="CCE8CF"/>
                </a:solidFill>
              </a:rPr>
              <a:t>时间</a:t>
            </a:r>
          </a:p>
        </p:txBody>
      </p:sp>
      <p:pic>
        <p:nvPicPr>
          <p:cNvPr id="37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686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13718" y="1053529"/>
            <a:ext cx="11251209" cy="1589"/>
          </a:xfrm>
          <a:prstGeom prst="line">
            <a:avLst/>
          </a:prstGeom>
          <a:ln w="12700">
            <a:solidFill>
              <a:srgbClr val="00576E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239598" y="6447879"/>
            <a:ext cx="4324981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sp>
        <p:nvSpPr>
          <p:cNvPr id="4" name="Shape 4"/>
          <p:cNvSpPr/>
          <p:nvPr/>
        </p:nvSpPr>
        <p:spPr>
          <a:xfrm>
            <a:off x="485726" y="405458"/>
            <a:ext cx="118691" cy="499071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grpSp>
        <p:nvGrpSpPr>
          <p:cNvPr id="8" name="Group 8"/>
          <p:cNvGrpSpPr/>
          <p:nvPr/>
        </p:nvGrpSpPr>
        <p:grpSpPr>
          <a:xfrm>
            <a:off x="0" y="6235485"/>
            <a:ext cx="12204700" cy="294641"/>
            <a:chOff x="0" y="0"/>
            <a:chExt cx="12204699" cy="294640"/>
          </a:xfrm>
        </p:grpSpPr>
        <p:sp>
          <p:nvSpPr>
            <p:cNvPr id="5" name="Shape 5"/>
            <p:cNvSpPr/>
            <p:nvPr/>
          </p:nvSpPr>
          <p:spPr>
            <a:xfrm>
              <a:off x="0" y="147320"/>
              <a:ext cx="4468468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" name="Shape 6"/>
            <p:cNvSpPr/>
            <p:nvPr/>
          </p:nvSpPr>
          <p:spPr>
            <a:xfrm>
              <a:off x="4468468" y="-1"/>
              <a:ext cx="326776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  <p:sp>
          <p:nvSpPr>
            <p:cNvPr id="7" name="Shape 7"/>
            <p:cNvSpPr/>
            <p:nvPr/>
          </p:nvSpPr>
          <p:spPr>
            <a:xfrm>
              <a:off x="7736231" y="147320"/>
              <a:ext cx="4468469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pic>
        <p:nvPicPr>
          <p:cNvPr id="9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8694" y="117425"/>
            <a:ext cx="2400301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629741" y="189435"/>
            <a:ext cx="8279326" cy="100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spd="med" advClick="1"/>
  <p:txStyles>
    <p:titleStyle>
      <a:lvl1pPr>
        <a:defRPr b="1" sz="2900">
          <a:latin typeface="微软雅黑"/>
          <a:ea typeface="微软雅黑"/>
          <a:cs typeface="微软雅黑"/>
          <a:sym typeface="微软雅黑"/>
        </a:defRPr>
      </a:lvl1pPr>
      <a:lvl2pPr>
        <a:defRPr b="1" sz="2900">
          <a:latin typeface="微软雅黑"/>
          <a:ea typeface="微软雅黑"/>
          <a:cs typeface="微软雅黑"/>
          <a:sym typeface="微软雅黑"/>
        </a:defRPr>
      </a:lvl2pPr>
      <a:lvl3pPr>
        <a:defRPr b="1" sz="2900">
          <a:latin typeface="微软雅黑"/>
          <a:ea typeface="微软雅黑"/>
          <a:cs typeface="微软雅黑"/>
          <a:sym typeface="微软雅黑"/>
        </a:defRPr>
      </a:lvl3pPr>
      <a:lvl4pPr>
        <a:defRPr b="1" sz="2900">
          <a:latin typeface="微软雅黑"/>
          <a:ea typeface="微软雅黑"/>
          <a:cs typeface="微软雅黑"/>
          <a:sym typeface="微软雅黑"/>
        </a:defRPr>
      </a:lvl4pPr>
      <a:lvl5pPr>
        <a:defRPr b="1" sz="2900">
          <a:latin typeface="微软雅黑"/>
          <a:ea typeface="微软雅黑"/>
          <a:cs typeface="微软雅黑"/>
          <a:sym typeface="微软雅黑"/>
        </a:defRPr>
      </a:lvl5pPr>
      <a:lvl6pPr indent="544662">
        <a:defRPr b="1" sz="2900">
          <a:latin typeface="微软雅黑"/>
          <a:ea typeface="微软雅黑"/>
          <a:cs typeface="微软雅黑"/>
          <a:sym typeface="微软雅黑"/>
        </a:defRPr>
      </a:lvl6pPr>
      <a:lvl7pPr indent="1089324">
        <a:defRPr b="1" sz="2900">
          <a:latin typeface="微软雅黑"/>
          <a:ea typeface="微软雅黑"/>
          <a:cs typeface="微软雅黑"/>
          <a:sym typeface="微软雅黑"/>
        </a:defRPr>
      </a:lvl7pPr>
      <a:lvl8pPr indent="1633987">
        <a:defRPr b="1" sz="2900">
          <a:latin typeface="微软雅黑"/>
          <a:ea typeface="微软雅黑"/>
          <a:cs typeface="微软雅黑"/>
          <a:sym typeface="微软雅黑"/>
        </a:defRPr>
      </a:lvl8pPr>
      <a:lvl9pPr indent="2178648">
        <a:defRPr b="1" sz="2900">
          <a:latin typeface="微软雅黑"/>
          <a:ea typeface="微软雅黑"/>
          <a:cs typeface="微软雅黑"/>
          <a:sym typeface="微软雅黑"/>
        </a:defRPr>
      </a:lvl9pPr>
    </p:titleStyle>
    <p:bodyStyle>
      <a:lvl1pPr marL="408497" indent="-408497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■"/>
        <a:defRPr sz="1900">
          <a:latin typeface="微软雅黑"/>
          <a:ea typeface="微软雅黑"/>
          <a:cs typeface="微软雅黑"/>
          <a:sym typeface="微软雅黑"/>
        </a:defRPr>
      </a:lvl1pPr>
      <a:lvl2pPr marL="925124" indent="-38046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2pPr>
      <a:lvl3pPr marL="1458917" indent="-36959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3pPr>
      <a:lvl4pPr marL="2032009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4pPr>
      <a:lvl5pPr marL="2576672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»"/>
        <a:defRPr sz="1900">
          <a:latin typeface="微软雅黑"/>
          <a:ea typeface="微软雅黑"/>
          <a:cs typeface="微软雅黑"/>
          <a:sym typeface="微软雅黑"/>
        </a:defRPr>
      </a:lvl5pPr>
      <a:lvl6pPr marL="2938907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6pPr>
      <a:lvl7pPr marL="3483569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7pPr>
      <a:lvl8pPr marL="4028232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8pPr>
      <a:lvl9pPr marL="4572894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54466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108932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63398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2178648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72331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326797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81263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4357299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nvidia.com/nvidia-visual-profiler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.dataguru.cn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768207" y="5302436"/>
            <a:ext cx="10668286" cy="844325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150000"/>
              </a:lnSpc>
              <a:defRPr b="0" sz="1800"/>
            </a:pPr>
            <a:r>
              <a:rPr b="1" sz="3800"/>
              <a:t>GPU并行计算与CUDA编程</a:t>
            </a:r>
            <a:r>
              <a:rPr b="1" sz="3800"/>
              <a:t> 第</a:t>
            </a:r>
            <a:r>
              <a:rPr b="1" sz="3800"/>
              <a:t>7</a:t>
            </a:r>
            <a:r>
              <a:rPr b="1" sz="3800"/>
              <a:t>课</a:t>
            </a:r>
          </a:p>
        </p:txBody>
      </p:sp>
      <p:pic>
        <p:nvPicPr>
          <p:cNvPr id="42" name="Snip20170410_1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762" y="1274993"/>
            <a:ext cx="7131988" cy="3945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3. 每个线程处理一个元素</a:t>
            </a:r>
          </a:p>
        </p:txBody>
      </p:sp>
      <p:pic>
        <p:nvPicPr>
          <p:cNvPr id="91" name="Snip20170410_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112" y="1612898"/>
            <a:ext cx="7176262" cy="1950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进一步优化</a:t>
            </a:r>
            <a:endParaRPr sz="1900"/>
          </a:p>
        </p:txBody>
      </p:sp>
      <p:pic>
        <p:nvPicPr>
          <p:cNvPr id="95" name="Snip20170410_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830" y="1689647"/>
            <a:ext cx="4704543" cy="1650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Snip20170410_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741" y="3399764"/>
            <a:ext cx="5394897" cy="277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进进一步优化，K=16</a:t>
            </a:r>
            <a:endParaRPr sz="1900"/>
          </a:p>
        </p:txBody>
      </p:sp>
      <p:pic>
        <p:nvPicPr>
          <p:cNvPr id="100" name="Snip20170410_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67" y="1701460"/>
            <a:ext cx="6716053" cy="3455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结果</a:t>
            </a:r>
          </a:p>
        </p:txBody>
      </p:sp>
      <p:pic>
        <p:nvPicPr>
          <p:cNvPr id="104" name="Snip20170410_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644" y="1646473"/>
            <a:ext cx="4940476" cy="2019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 5. 测量程序内存使用率、带宽(bandwidth)使用率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610234" y="1197545"/>
            <a:ext cx="5858343" cy="56604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理论峰值带宽：</a:t>
            </a:r>
            <a:endParaRPr sz="1900"/>
          </a:p>
          <a:p>
            <a:pPr lvl="0">
              <a:defRPr sz="1800"/>
            </a:pPr>
            <a:r>
              <a:rPr sz="1900"/>
              <a:t>Memory Clock = 2505 x        clocks/sec</a:t>
            </a:r>
            <a:endParaRPr sz="1900"/>
          </a:p>
          <a:p>
            <a:pPr lvl="0">
              <a:defRPr sz="1800"/>
            </a:pPr>
            <a:r>
              <a:rPr sz="1900"/>
              <a:t>Memory Bus = 128 bits = 16 bytes/clock</a:t>
            </a:r>
            <a:endParaRPr sz="1900"/>
          </a:p>
          <a:p>
            <a:pPr lvl="0">
              <a:defRPr sz="1800"/>
            </a:pPr>
            <a:r>
              <a:rPr sz="1900"/>
              <a:t>理论的峰值带宽约等于40GB/s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程序使用bandwidth低于40%算较低的利用率；</a:t>
            </a:r>
            <a:endParaRPr sz="1900"/>
          </a:p>
          <a:p>
            <a:pPr lvl="0">
              <a:defRPr sz="1800"/>
            </a:pPr>
            <a:r>
              <a:rPr sz="1900"/>
              <a:t>程序使用bandwidth高于75%算较高的利用率</a:t>
            </a:r>
          </a:p>
        </p:txBody>
      </p:sp>
      <p:pic>
        <p:nvPicPr>
          <p:cNvPr id="108" name="Snip20170410_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5178" y="1204118"/>
            <a:ext cx="5000906" cy="4589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6305550" y="2222500"/>
            <a:ext cx="5520162" cy="269240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10" name="MathTypeEquatio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0950" y="1657350"/>
            <a:ext cx="385750" cy="304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 6. 计算占有率</a:t>
            </a:r>
          </a:p>
        </p:txBody>
      </p:sp>
      <p:pic>
        <p:nvPicPr>
          <p:cNvPr id="113" name="Snip20170410_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5178" y="1204118"/>
            <a:ext cx="5000906" cy="4589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6305550" y="3294380"/>
            <a:ext cx="5520162" cy="408786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5" name="Shape 115"/>
          <p:cNvSpPr/>
          <p:nvPr/>
        </p:nvSpPr>
        <p:spPr>
          <a:xfrm>
            <a:off x="6305550" y="3921529"/>
            <a:ext cx="5520162" cy="173331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610234" y="1197545"/>
            <a:ext cx="5324001" cy="56604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每一个SM上的参数：</a:t>
            </a:r>
            <a:endParaRPr sz="1900"/>
          </a:p>
          <a:p>
            <a:pPr lvl="0">
              <a:defRPr sz="1800"/>
            </a:pPr>
            <a:r>
              <a:rPr sz="1900"/>
              <a:t>每个SM最大的Block数，每个Block上最大的线程数，regsters for all threads,bytes of shared memory，每个block最大的共享内存。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都可以通过deviceQuery查到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NVVP:NVIDIA Visual Profiler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900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2" invalidUrl="" action="" tgtFrame="" tooltip="" history="1" highlightClick="0" endSnd="0"/>
              </a:rPr>
              <a:t>https://developer.nvidia.com/nvidia-visual-profiler</a:t>
            </a:r>
          </a:p>
        </p:txBody>
      </p:sp>
      <p:pic>
        <p:nvPicPr>
          <p:cNvPr id="12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5262" y="1737664"/>
            <a:ext cx="4219620" cy="2890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4797" y="1768759"/>
            <a:ext cx="6723483" cy="412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7.最小化线程发散的策略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610234" y="1197545"/>
            <a:ext cx="7263479" cy="56604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1. WARP：Sets of threads that execute the same instruction at the same time.</a:t>
            </a:r>
            <a:endParaRPr sz="1900"/>
          </a:p>
          <a:p>
            <a:pPr lvl="0">
              <a:defRPr sz="1800"/>
            </a:pPr>
            <a:r>
              <a:rPr sz="1900"/>
              <a:t>2. SIMD：Single instructions ,multiple data</a:t>
            </a:r>
            <a:endParaRPr sz="1900"/>
          </a:p>
          <a:p>
            <a:pPr lvl="0">
              <a:defRPr sz="1800"/>
            </a:pPr>
            <a:r>
              <a:rPr sz="1900"/>
              <a:t>3. SIMT:   Single instructions ,multiple thread</a:t>
            </a:r>
            <a:br>
              <a:rPr sz="1900"/>
            </a:br>
            <a:endParaRPr sz="1900"/>
          </a:p>
          <a:p>
            <a:pPr lvl="0">
              <a:defRPr sz="1800"/>
            </a:pPr>
            <a:r>
              <a:rPr sz="1900"/>
              <a:t>策略：</a:t>
            </a:r>
            <a:endParaRPr sz="1900"/>
          </a:p>
          <a:p>
            <a:pPr lvl="0">
              <a:defRPr sz="1800"/>
            </a:pPr>
            <a:r>
              <a:rPr sz="1900"/>
              <a:t>1. 避免分支代码</a:t>
            </a:r>
            <a:br>
              <a:rPr sz="1900"/>
            </a:br>
            <a:r>
              <a:rPr sz="1900"/>
              <a:t>如果有if或者switch语句，考虑相邻线程是否可以使用不同的分支，如果可以，则并行化进行重构。</a:t>
            </a:r>
            <a:endParaRPr sz="1900"/>
          </a:p>
          <a:p>
            <a:pPr lvl="0">
              <a:defRPr sz="1800"/>
            </a:pPr>
            <a:r>
              <a:rPr sz="1900"/>
              <a:t>2. 避免大量工作量不平衡的线程</a:t>
            </a:r>
          </a:p>
        </p:txBody>
      </p:sp>
      <p:sp>
        <p:nvSpPr>
          <p:cNvPr id="125" name="Shape 125"/>
          <p:cNvSpPr/>
          <p:nvPr/>
        </p:nvSpPr>
        <p:spPr>
          <a:xfrm>
            <a:off x="8248650" y="3013476"/>
            <a:ext cx="2847827" cy="2453582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 lvl="0"/>
          </a:p>
        </p:txBody>
      </p:sp>
      <p:sp>
        <p:nvSpPr>
          <p:cNvPr id="126" name="Shape 126"/>
          <p:cNvSpPr/>
          <p:nvPr/>
        </p:nvSpPr>
        <p:spPr>
          <a:xfrm>
            <a:off x="9410868" y="2583180"/>
            <a:ext cx="6126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1024</a:t>
            </a:r>
          </a:p>
        </p:txBody>
      </p:sp>
      <p:sp>
        <p:nvSpPr>
          <p:cNvPr id="127" name="Shape 127"/>
          <p:cNvSpPr/>
          <p:nvPr/>
        </p:nvSpPr>
        <p:spPr>
          <a:xfrm>
            <a:off x="7569368" y="3842353"/>
            <a:ext cx="6126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1024</a:t>
            </a:r>
          </a:p>
        </p:txBody>
      </p:sp>
      <p:sp>
        <p:nvSpPr>
          <p:cNvPr id="128" name="Shape 128"/>
          <p:cNvSpPr/>
          <p:nvPr/>
        </p:nvSpPr>
        <p:spPr>
          <a:xfrm>
            <a:off x="8388349" y="3081515"/>
            <a:ext cx="2568427" cy="2317503"/>
          </a:xfrm>
          <a:prstGeom prst="rect">
            <a:avLst/>
          </a:prstGeom>
          <a:solidFill>
            <a:srgbClr val="FEB80A"/>
          </a:solidFill>
          <a:ln w="34925">
            <a:solidFill>
              <a:srgbClr val="CCE8C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lvl="0">
              <a:defRPr>
                <a:solidFill>
                  <a:srgbClr val="CCE8C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本周作业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1. 对transpose.cu再设计一个优化的并行计算方法，运行速度起码要比transpose_parallel_per_element要快。</a:t>
            </a:r>
            <a:endParaRPr sz="1900"/>
          </a:p>
          <a:p>
            <a:pPr lvl="0">
              <a:defRPr sz="1800"/>
            </a:pPr>
            <a:r>
              <a:rPr sz="1900"/>
              <a:t>2. 计算自己电脑的理论峰值带宽bandwidth，1中新设计的优化方法的占用率。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法律声明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610234" y="1429080"/>
            <a:ext cx="10970426" cy="48096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FF0000"/>
                </a:solidFill>
              </a:rPr>
              <a:t>【</a:t>
            </a:r>
            <a:r>
              <a:rPr b="1" sz="3300">
                <a:solidFill>
                  <a:srgbClr val="FF0000"/>
                </a:solidFill>
              </a:rPr>
              <a:t>声明</a:t>
            </a:r>
            <a:r>
              <a:rPr b="1" sz="3300">
                <a:solidFill>
                  <a:srgbClr val="FF0000"/>
                </a:solidFill>
              </a:rPr>
              <a:t>】</a:t>
            </a:r>
            <a:r>
              <a:rPr b="1" sz="3300"/>
              <a:t>本视频和幻灯片为炼数成金网络课程的教学资料，所有资料只能在课程内使用，不得在课程以外范围散播，违者将可能被追究法律和经济责任。</a:t>
            </a:r>
            <a:endParaRPr b="1" sz="3300"/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003399"/>
                </a:solidFill>
              </a:rPr>
              <a:t>课程详情访问炼数成金培训网站</a:t>
            </a:r>
            <a:endParaRPr b="1" sz="3300">
              <a:solidFill>
                <a:srgbClr val="003399"/>
              </a:solidFill>
            </a:endParaRPr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hlinkClick r:id="rId2" invalidUrl="" action="" tgtFrame="" tooltip="" history="1" highlightClick="0" endSnd="0"/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29741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本周介绍内容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10234" y="1197545"/>
            <a:ext cx="10984232" cy="5114257"/>
          </a:xfrm>
          <a:prstGeom prst="rect">
            <a:avLst/>
          </a:prstGeom>
        </p:spPr>
        <p:txBody>
          <a:bodyPr/>
          <a:lstStyle/>
          <a:p>
            <a:pPr lvl="0" marL="408496" indent="-408496">
              <a:defRPr sz="1800"/>
            </a:pPr>
            <a:r>
              <a:rPr b="1" sz="1900"/>
              <a:t>优化GPU程序策略</a:t>
            </a:r>
            <a:endParaRPr b="1" sz="1900"/>
          </a:p>
          <a:p>
            <a:pPr lvl="0" marL="408496" indent="-408496">
              <a:defRPr sz="1800"/>
            </a:pPr>
            <a:r>
              <a:rPr sz="1900"/>
              <a:t>1. GPU优化原则与优化等级</a:t>
            </a:r>
            <a:endParaRPr sz="1900"/>
          </a:p>
          <a:p>
            <a:pPr lvl="0" marL="408496" indent="-408496">
              <a:defRPr sz="1800"/>
            </a:pPr>
            <a:r>
              <a:rPr sz="1900"/>
              <a:t>2. 优化的步骤与流程</a:t>
            </a:r>
            <a:endParaRPr sz="1900"/>
          </a:p>
          <a:p>
            <a:pPr lvl="0" marL="408496" indent="-408496">
              <a:defRPr sz="1800"/>
            </a:pPr>
            <a:r>
              <a:rPr sz="1900"/>
              <a:t>3. APOD——分析</a:t>
            </a:r>
            <a:endParaRPr sz="1900"/>
          </a:p>
          <a:p>
            <a:pPr lvl="0" marL="408496" indent="-408496">
              <a:defRPr sz="1800"/>
            </a:pPr>
            <a:r>
              <a:rPr sz="1900"/>
              <a:t>4. APOD——并行</a:t>
            </a:r>
            <a:endParaRPr sz="1900"/>
          </a:p>
          <a:p>
            <a:pPr lvl="0" marL="408496" indent="-408496">
              <a:defRPr sz="1800"/>
            </a:pPr>
            <a:r>
              <a:rPr sz="1900"/>
              <a:t>5. 测量程序内存使用率、带宽使用率</a:t>
            </a:r>
            <a:endParaRPr sz="1900"/>
          </a:p>
          <a:p>
            <a:pPr lvl="0" marL="408496" indent="-408496">
              <a:defRPr sz="1800"/>
            </a:pPr>
            <a:r>
              <a:rPr sz="1900"/>
              <a:t>6. 计算占有率</a:t>
            </a:r>
            <a:endParaRPr sz="1900"/>
          </a:p>
          <a:p>
            <a:pPr lvl="0" marL="408496" indent="-408496">
              <a:defRPr sz="1800"/>
            </a:pPr>
            <a:r>
              <a:rPr sz="1900"/>
              <a:t>7. 最小化线程发散的策略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炼数成金逆向收费式网络课程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610234" y="1197545"/>
            <a:ext cx="10984232" cy="504118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Dataguru</a:t>
            </a:r>
            <a:r>
              <a:rPr b="1" sz="1900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b="1" sz="1900">
              <a:solidFill>
                <a:srgbClr val="003399"/>
              </a:solidFill>
            </a:endParaRPr>
          </a:p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b="1" sz="1900">
                <a:solidFill>
                  <a:srgbClr val="003399"/>
                </a:solidFill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Num" sz="quarter" idx="4294967295"/>
          </p:nvPr>
        </p:nvSpPr>
        <p:spPr>
          <a:xfrm>
            <a:off x="8746701" y="6432453"/>
            <a:ext cx="284776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1. GPU优化原则与优化步骤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优化目标：</a:t>
            </a:r>
            <a:endParaRPr sz="1900"/>
          </a:p>
          <a:p>
            <a:pPr lvl="0">
              <a:defRPr sz="1800"/>
            </a:pPr>
            <a:r>
              <a:rPr sz="1900"/>
              <a:t>1. Solve bigger problems</a:t>
            </a:r>
            <a:endParaRPr sz="1900"/>
          </a:p>
          <a:p>
            <a:pPr lvl="0">
              <a:defRPr sz="1800"/>
            </a:pPr>
            <a:r>
              <a:rPr sz="1900"/>
              <a:t>2. Solve more problems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610234" y="1204118"/>
            <a:ext cx="4677938" cy="56604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优化原则：</a:t>
            </a:r>
            <a:endParaRPr sz="1900"/>
          </a:p>
          <a:p>
            <a:pPr lvl="0">
              <a:defRPr sz="1800"/>
            </a:pPr>
            <a:r>
              <a:rPr sz="1900"/>
              <a:t>1. 最大化算术强度</a:t>
            </a:r>
            <a:endParaRPr sz="1900"/>
          </a:p>
          <a:p>
            <a:pPr lvl="0">
              <a:defRPr sz="1800"/>
            </a:pPr>
            <a:r>
              <a:rPr sz="1900"/>
              <a:t>2. 减少内存操作花费的时间</a:t>
            </a:r>
            <a:endParaRPr sz="1900"/>
          </a:p>
          <a:p>
            <a:pPr lvl="0">
              <a:defRPr sz="1800"/>
            </a:pPr>
            <a:r>
              <a:rPr sz="1900"/>
              <a:t>3. 合并全局内存访问</a:t>
            </a:r>
            <a:endParaRPr sz="1900"/>
          </a:p>
          <a:p>
            <a:pPr lvl="0">
              <a:defRPr sz="1800"/>
            </a:pPr>
            <a:r>
              <a:rPr sz="1900"/>
              <a:t>4. 避免线程发散</a:t>
            </a:r>
            <a:endParaRPr sz="1900"/>
          </a:p>
          <a:p>
            <a:pPr lvl="0">
              <a:defRPr sz="1800"/>
            </a:pPr>
            <a:r>
              <a:rPr sz="1900"/>
              <a:t>5. 把高频使用数据移到共享内存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5695850" y="1406152"/>
            <a:ext cx="1041500" cy="692697"/>
            <a:chOff x="0" y="0"/>
            <a:chExt cx="1041499" cy="692696"/>
          </a:xfrm>
        </p:grpSpPr>
        <p:sp>
          <p:nvSpPr>
            <p:cNvPr id="52" name="Shape 52"/>
            <p:cNvSpPr/>
            <p:nvPr/>
          </p:nvSpPr>
          <p:spPr>
            <a:xfrm>
              <a:off x="214574" y="0"/>
              <a:ext cx="61235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t>Math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55904" y="321856"/>
              <a:ext cx="92969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t>Memory</a:t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346348"/>
              <a:ext cx="10415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xfrm>
            <a:off x="622934" y="1204118"/>
            <a:ext cx="5048619" cy="488871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优化等级：</a:t>
            </a:r>
            <a:endParaRPr sz="1900"/>
          </a:p>
          <a:p>
            <a:pPr lvl="0">
              <a:defRPr sz="1800"/>
            </a:pPr>
            <a:r>
              <a:rPr sz="1900"/>
              <a:t>1. 选择好的算法(Picking good algorithms)</a:t>
            </a:r>
            <a:endParaRPr sz="1900"/>
          </a:p>
          <a:p>
            <a:pPr lvl="0">
              <a:defRPr sz="1800"/>
            </a:pPr>
            <a:r>
              <a:rPr sz="1900"/>
              <a:t>2. 基本的高效代码的法则(Basic principles for efficiency)</a:t>
            </a:r>
            <a:endParaRPr sz="1900"/>
          </a:p>
          <a:p>
            <a:pPr lvl="0">
              <a:defRPr sz="1800"/>
            </a:pPr>
            <a:r>
              <a:rPr sz="1900"/>
              <a:t>3. 体系机构具体优化(Arch-specific detailed optimization)</a:t>
            </a:r>
            <a:endParaRPr sz="1900"/>
          </a:p>
          <a:p>
            <a:pPr lvl="0">
              <a:defRPr sz="1800"/>
            </a:pPr>
            <a:r>
              <a:rPr sz="1900"/>
              <a:t>4. 指令级的操作微观优化(micro-optimization for instruction levels)</a:t>
            </a:r>
          </a:p>
        </p:txBody>
      </p:sp>
      <p:sp>
        <p:nvSpPr>
          <p:cNvPr id="58" name="Shape 58"/>
          <p:cNvSpPr/>
          <p:nvPr/>
        </p:nvSpPr>
        <p:spPr>
          <a:xfrm>
            <a:off x="6115050" y="4200078"/>
            <a:ext cx="5483622" cy="1880057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/>
            <a:r>
              <a:rPr b="1"/>
              <a:t>GPU例子：</a:t>
            </a:r>
          </a:p>
          <a:p>
            <a:pPr lvl="0" marL="240631" indent="-240631">
              <a:buSzPct val="100000"/>
              <a:buAutoNum type="arabicPeriod" startAt="1"/>
            </a:pPr>
            <a:r>
              <a:t>归并排序、插入排序和堆排序</a:t>
            </a:r>
          </a:p>
          <a:p>
            <a:pPr lvl="0" marL="240631" indent="-240631">
              <a:buSzPct val="100000"/>
              <a:buAutoNum type="arabicPeriod" startAt="1"/>
            </a:pPr>
            <a:r>
              <a:t>合并全局内存；使用共享内存</a:t>
            </a:r>
          </a:p>
          <a:p>
            <a:pPr lvl="0" marL="240631" indent="-240631">
              <a:buSzPct val="100000"/>
              <a:buAutoNum type="arabicPeriod" startAt="1"/>
            </a:pPr>
            <a:r>
              <a:t>优化存储冲突和共享内存，优化寄存器</a:t>
            </a:r>
          </a:p>
        </p:txBody>
      </p:sp>
      <p:sp>
        <p:nvSpPr>
          <p:cNvPr id="59" name="Shape 59"/>
          <p:cNvSpPr/>
          <p:nvPr/>
        </p:nvSpPr>
        <p:spPr>
          <a:xfrm>
            <a:off x="6108700" y="1210468"/>
            <a:ext cx="5496323" cy="2827910"/>
          </a:xfrm>
          <a:prstGeom prst="rect">
            <a:avLst/>
          </a:prstGeom>
          <a:gradFill>
            <a:gsLst>
              <a:gs pos="0">
                <a:srgbClr val="C6E9FF"/>
              </a:gs>
              <a:gs pos="30000">
                <a:srgbClr val="C1E7FF"/>
              </a:gs>
              <a:gs pos="75000">
                <a:srgbClr val="9FDBFF"/>
              </a:gs>
              <a:gs pos="100000">
                <a:srgbClr val="7CD1FF"/>
              </a:gs>
            </a:gsLst>
            <a:path>
              <a:fillToRect l="91447" t="-43468" r="8552" b="143468"/>
            </a:path>
          </a:gradFill>
          <a:ln w="12700">
            <a:solidFill>
              <a:srgbClr val="0093BB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rPr b="1"/>
              <a:t>CPU例子：</a:t>
            </a:r>
            <a:endParaRPr b="1"/>
          </a:p>
          <a:p>
            <a:pPr lvl="0" marL="240631" indent="-240631">
              <a:buSzPct val="100000"/>
              <a:buAutoNum type="arabicPeriod" startAt="1"/>
            </a:pPr>
            <a:r>
              <a:t>归并排序，运行时间O(               );插入排序，运行时间O(      )</a:t>
            </a:r>
          </a:p>
          <a:p>
            <a:pPr lvl="0" marL="240631" indent="-240631">
              <a:buSzPct val="100000"/>
              <a:buAutoNum type="arabicPeriod" startAt="1"/>
            </a:pPr>
            <a:r>
              <a:t>有效使用缓存的代码（e.g.通常遍历二维数组的行比列快，数组按行排序布局，可以有更好的缓存性能）</a:t>
            </a:r>
          </a:p>
          <a:p>
            <a:pPr lvl="0" marL="240631" indent="-240631">
              <a:buSzPct val="100000"/>
              <a:buAutoNum type="arabicPeriod" startAt="1"/>
            </a:pPr>
            <a:r>
              <a:t>L1缓存限制</a:t>
            </a:r>
          </a:p>
          <a:p>
            <a:pPr lvl="0" marL="240631" indent="-240631">
              <a:buSzPct val="100000"/>
              <a:buAutoNum type="arabicPeriod" startAt="1"/>
            </a:pPr>
            <a:r>
              <a:t>浮点数移动做运算</a:t>
            </a:r>
          </a:p>
        </p:txBody>
      </p:sp>
      <p:pic>
        <p:nvPicPr>
          <p:cNvPr id="60" name="MathTypeEquation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2560" y="1773692"/>
            <a:ext cx="887746" cy="417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MathTypeEquation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5500" y="2029677"/>
            <a:ext cx="315194" cy="337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2. 优化的流程与步骤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7179081" y="1197545"/>
            <a:ext cx="4788745" cy="56604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分析：</a:t>
            </a:r>
            <a:br>
              <a:rPr sz="1900"/>
            </a:br>
            <a:r>
              <a:rPr sz="1900"/>
              <a:t>分析程序瓶颈、什么地方需要做并行、能够提供的资源</a:t>
            </a:r>
            <a:endParaRPr sz="1900"/>
          </a:p>
          <a:p>
            <a:pPr lvl="0">
              <a:defRPr sz="1800"/>
            </a:pPr>
            <a:r>
              <a:rPr sz="1900"/>
              <a:t>并行：</a:t>
            </a:r>
            <a:br>
              <a:rPr sz="1900"/>
            </a:br>
            <a:r>
              <a:rPr sz="1900"/>
              <a:t>1. Libraries：OpenMP(CPU),OpenACC</a:t>
            </a:r>
            <a:br>
              <a:rPr sz="1900"/>
            </a:br>
            <a:r>
              <a:rPr sz="1900"/>
              <a:t>2. Directives</a:t>
            </a:r>
            <a:br>
              <a:rPr sz="1900"/>
            </a:br>
            <a:r>
              <a:rPr sz="1900"/>
              <a:t>3. Pick an algorithm</a:t>
            </a:r>
            <a:endParaRPr sz="1900"/>
          </a:p>
          <a:p>
            <a:pPr lvl="0">
              <a:defRPr sz="1800"/>
            </a:pPr>
            <a:r>
              <a:rPr sz="1900"/>
              <a:t>优化：</a:t>
            </a:r>
            <a:br>
              <a:rPr sz="1900"/>
            </a:br>
            <a:r>
              <a:rPr sz="1900"/>
              <a:t>1. 测量内存、带宽和占用率等指标</a:t>
            </a:r>
          </a:p>
        </p:txBody>
      </p:sp>
      <p:sp>
        <p:nvSpPr>
          <p:cNvPr id="65" name="Shape 65"/>
          <p:cNvSpPr/>
          <p:nvPr/>
        </p:nvSpPr>
        <p:spPr>
          <a:xfrm>
            <a:off x="3155950" y="1216818"/>
            <a:ext cx="1028601" cy="686000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/>
            <a:r>
              <a:t>Analyse</a:t>
            </a:r>
          </a:p>
          <a:p>
            <a:pPr lvl="0" algn="ctr"/>
            <a:r>
              <a:t>分析</a:t>
            </a:r>
          </a:p>
        </p:txBody>
      </p:sp>
      <p:sp>
        <p:nvSpPr>
          <p:cNvPr id="66" name="Shape 66"/>
          <p:cNvSpPr/>
          <p:nvPr/>
        </p:nvSpPr>
        <p:spPr>
          <a:xfrm>
            <a:off x="5525022" y="2740818"/>
            <a:ext cx="1558926" cy="686000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/>
            <a:r>
              <a:t>Parallelise</a:t>
            </a:r>
          </a:p>
          <a:p>
            <a:pPr lvl="0" algn="ctr"/>
            <a:r>
              <a:t>并行</a:t>
            </a:r>
          </a:p>
        </p:txBody>
      </p:sp>
      <p:sp>
        <p:nvSpPr>
          <p:cNvPr id="67" name="Shape 67"/>
          <p:cNvSpPr/>
          <p:nvPr/>
        </p:nvSpPr>
        <p:spPr>
          <a:xfrm>
            <a:off x="2890787" y="4544218"/>
            <a:ext cx="1558926" cy="686000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/>
            <a:r>
              <a:t>Optimisation</a:t>
            </a:r>
          </a:p>
          <a:p>
            <a:pPr lvl="0" algn="ctr"/>
            <a:r>
              <a:t>优化</a:t>
            </a:r>
          </a:p>
        </p:txBody>
      </p:sp>
      <p:sp>
        <p:nvSpPr>
          <p:cNvPr id="68" name="Shape 68"/>
          <p:cNvSpPr/>
          <p:nvPr/>
        </p:nvSpPr>
        <p:spPr>
          <a:xfrm>
            <a:off x="496879" y="2740818"/>
            <a:ext cx="1558926" cy="686000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/>
            <a:r>
              <a:t>Deploy</a:t>
            </a:r>
          </a:p>
          <a:p>
            <a:pPr lvl="0" algn="ctr"/>
            <a:r>
              <a:t>部署</a:t>
            </a:r>
          </a:p>
        </p:txBody>
      </p:sp>
      <p:cxnSp>
        <p:nvCxnSpPr>
          <p:cNvPr id="69" name="Connector 69"/>
          <p:cNvCxnSpPr>
            <a:stCxn id="65" idx="0"/>
            <a:endCxn id="66" idx="0"/>
          </p:cNvCxnSpPr>
          <p:nvPr/>
        </p:nvCxnSpPr>
        <p:spPr>
          <a:xfrm>
            <a:off x="3670250" y="1559818"/>
            <a:ext cx="2634235" cy="1524000"/>
          </a:xfrm>
          <a:prstGeom prst="straightConnector1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</p:cxnSp>
      <p:cxnSp>
        <p:nvCxnSpPr>
          <p:cNvPr id="70" name="Connector 70"/>
          <p:cNvCxnSpPr>
            <a:stCxn id="67" idx="0"/>
            <a:endCxn id="66" idx="0"/>
          </p:cNvCxnSpPr>
          <p:nvPr/>
        </p:nvCxnSpPr>
        <p:spPr>
          <a:xfrm flipV="1">
            <a:off x="3670250" y="3083817"/>
            <a:ext cx="2634235" cy="1803401"/>
          </a:xfrm>
          <a:prstGeom prst="straightConnector1">
            <a:avLst/>
          </a:prstGeom>
          <a:ln w="25400">
            <a:solidFill>
              <a:srgbClr val="7FD13B"/>
            </a:solidFill>
            <a:head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</p:cxnSp>
      <p:cxnSp>
        <p:nvCxnSpPr>
          <p:cNvPr id="71" name="Connector 71"/>
          <p:cNvCxnSpPr>
            <a:stCxn id="67" idx="0"/>
            <a:endCxn id="68" idx="0"/>
          </p:cNvCxnSpPr>
          <p:nvPr/>
        </p:nvCxnSpPr>
        <p:spPr>
          <a:xfrm flipH="1" flipV="1">
            <a:off x="1276341" y="3083817"/>
            <a:ext cx="2393910" cy="1803401"/>
          </a:xfrm>
          <a:prstGeom prst="straightConnector1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</p:cxnSp>
      <p:cxnSp>
        <p:nvCxnSpPr>
          <p:cNvPr id="72" name="Connector 72"/>
          <p:cNvCxnSpPr>
            <a:stCxn id="68" idx="0"/>
            <a:endCxn id="65" idx="0"/>
          </p:cNvCxnSpPr>
          <p:nvPr/>
        </p:nvCxnSpPr>
        <p:spPr>
          <a:xfrm flipV="1">
            <a:off x="1276341" y="1559818"/>
            <a:ext cx="2393910" cy="1524000"/>
          </a:xfrm>
          <a:prstGeom prst="straightConnector1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</p:cxnSp>
      <p:sp>
        <p:nvSpPr>
          <p:cNvPr id="73" name="Shape 73"/>
          <p:cNvSpPr/>
          <p:nvPr/>
        </p:nvSpPr>
        <p:spPr>
          <a:xfrm>
            <a:off x="2951355" y="5553781"/>
            <a:ext cx="14377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简称：APOD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3. APOD——分析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1900"/>
              <a:t>不要依赖直觉！</a:t>
            </a:r>
            <a:endParaRPr b="1" sz="1900"/>
          </a:p>
          <a:p>
            <a:pPr lvl="0">
              <a:defRPr sz="1800"/>
            </a:pPr>
            <a:r>
              <a:rPr b="1" sz="1900"/>
              <a:t>分析工具：</a:t>
            </a:r>
            <a:endParaRPr b="1" sz="1900"/>
          </a:p>
          <a:p>
            <a:pPr lvl="0">
              <a:defRPr sz="1800"/>
            </a:pPr>
            <a:r>
              <a:rPr sz="1900"/>
              <a:t>1. gProf</a:t>
            </a:r>
            <a:endParaRPr sz="1900"/>
          </a:p>
          <a:p>
            <a:pPr lvl="0">
              <a:defRPr sz="1800"/>
            </a:pPr>
            <a:r>
              <a:rPr sz="1900"/>
              <a:t>2. VTune</a:t>
            </a:r>
            <a:endParaRPr sz="1900"/>
          </a:p>
          <a:p>
            <a:pPr lvl="0">
              <a:defRPr sz="1800"/>
            </a:pPr>
            <a:r>
              <a:rPr sz="1900"/>
              <a:t>3. VerySleepy</a:t>
            </a:r>
          </a:p>
        </p:txBody>
      </p:sp>
      <p:pic>
        <p:nvPicPr>
          <p:cNvPr id="77" name="Snip20170410_1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9117" y="1204118"/>
            <a:ext cx="3550433" cy="227781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6602655" y="3624579"/>
            <a:ext cx="10569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% of time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4. APOD——并行</a:t>
            </a:r>
          </a:p>
        </p:txBody>
      </p:sp>
      <p:pic>
        <p:nvPicPr>
          <p:cNvPr id="81" name="Snip20170410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090" y="1845840"/>
            <a:ext cx="7719219" cy="395374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>
            <p:ph type="body" idx="1"/>
          </p:nvPr>
        </p:nvSpPr>
        <p:spPr>
          <a:xfrm>
            <a:off x="610234" y="1204118"/>
            <a:ext cx="10984232" cy="49907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以矩阵转置为例：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1. 单个线程处理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2. 矩阵每一行作为一个线程处理</a:t>
            </a:r>
          </a:p>
        </p:txBody>
      </p:sp>
      <p:pic>
        <p:nvPicPr>
          <p:cNvPr id="86" name="Snip20170410_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836" y="1594043"/>
            <a:ext cx="6180479" cy="1865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Snip20170410_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217" y="4072660"/>
            <a:ext cx="6145718" cy="1977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