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2204700" cy="6858000"/>
  <p:notesSz cx="6858000" cy="9144000"/>
  <p:defaultTextStyle>
    <a:lvl1pPr>
      <a:defRPr>
        <a:latin typeface="微软雅黑"/>
        <a:ea typeface="微软雅黑"/>
        <a:cs typeface="微软雅黑"/>
        <a:sym typeface="微软雅黑"/>
      </a:defRPr>
    </a:lvl1pPr>
    <a:lvl2pPr indent="544662">
      <a:defRPr>
        <a:latin typeface="微软雅黑"/>
        <a:ea typeface="微软雅黑"/>
        <a:cs typeface="微软雅黑"/>
        <a:sym typeface="微软雅黑"/>
      </a:defRPr>
    </a:lvl2pPr>
    <a:lvl3pPr indent="1089324">
      <a:defRPr>
        <a:latin typeface="微软雅黑"/>
        <a:ea typeface="微软雅黑"/>
        <a:cs typeface="微软雅黑"/>
        <a:sym typeface="微软雅黑"/>
      </a:defRPr>
    </a:lvl3pPr>
    <a:lvl4pPr indent="1633987">
      <a:defRPr>
        <a:latin typeface="微软雅黑"/>
        <a:ea typeface="微软雅黑"/>
        <a:cs typeface="微软雅黑"/>
        <a:sym typeface="微软雅黑"/>
      </a:defRPr>
    </a:lvl4pPr>
    <a:lvl5pPr indent="2178648">
      <a:defRPr>
        <a:latin typeface="微软雅黑"/>
        <a:ea typeface="微软雅黑"/>
        <a:cs typeface="微软雅黑"/>
        <a:sym typeface="微软雅黑"/>
      </a:defRPr>
    </a:lvl5pPr>
    <a:lvl6pPr indent="2723312">
      <a:defRPr>
        <a:latin typeface="微软雅黑"/>
        <a:ea typeface="微软雅黑"/>
        <a:cs typeface="微软雅黑"/>
        <a:sym typeface="微软雅黑"/>
      </a:defRPr>
    </a:lvl6pPr>
    <a:lvl7pPr indent="3267974">
      <a:defRPr>
        <a:latin typeface="微软雅黑"/>
        <a:ea typeface="微软雅黑"/>
        <a:cs typeface="微软雅黑"/>
        <a:sym typeface="微软雅黑"/>
      </a:defRPr>
    </a:lvl7pPr>
    <a:lvl8pPr indent="3812637">
      <a:defRPr>
        <a:latin typeface="微软雅黑"/>
        <a:ea typeface="微软雅黑"/>
        <a:cs typeface="微软雅黑"/>
        <a:sym typeface="微软雅黑"/>
      </a:defRPr>
    </a:lvl8pPr>
    <a:lvl9pPr indent="4357299">
      <a:defRPr>
        <a:latin typeface="微软雅黑"/>
        <a:ea typeface="微软雅黑"/>
        <a:cs typeface="微软雅黑"/>
        <a:sym typeface="微软雅黑"/>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D7EECD"/>
          </a:solidFill>
        </a:fill>
      </a:tcStyle>
    </a:wholeTbl>
    <a:band2H>
      <a:tcTxStyle b="def" i="def"/>
      <a:tcStyle>
        <a:tcBdr/>
        <a:fill>
          <a:solidFill>
            <a:srgbClr val="ECF7E7"/>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7FD13B"/>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7FD13B"/>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7FD13B"/>
          </a:solidFill>
        </a:fill>
      </a:tcStyle>
    </a:firstRow>
  </a:tblStyle>
  <a:tblStyle styleId="{C7B018BB-80A7-4F77-B60F-C8B233D01FF8}"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FE6CA"/>
          </a:solidFill>
        </a:fill>
      </a:tcStyle>
    </a:wholeTbl>
    <a:band2H>
      <a:tcTxStyle b="def" i="def"/>
      <a:tcStyle>
        <a:tcBdr/>
        <a:fill>
          <a:solidFill>
            <a:srgbClr val="FFF3E6"/>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EB80A"/>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EB80A"/>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EB80A"/>
          </a:solidFill>
        </a:fill>
      </a:tcStyle>
    </a:firstRow>
  </a:tblStyle>
  <a:tblStyle styleId="{EEE7283C-3CF3-47DC-8721-378D4A62B228}"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CBE4DF"/>
          </a:solidFill>
        </a:fill>
      </a:tcStyle>
    </a:wholeTbl>
    <a:band2H>
      <a:tcTxStyle b="def" i="def"/>
      <a:tcStyle>
        <a:tcBdr/>
        <a:fill>
          <a:solidFill>
            <a:srgbClr val="E7F2EF"/>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1AB39F"/>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1AB39F"/>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1AB39F"/>
          </a:solidFill>
        </a:fill>
      </a:tcStyle>
    </a:firstRow>
  </a:tblStyle>
  <a:tblStyle styleId="{CF821DB8-F4EB-4A41-A1BA-3FCAFE7338EE}" styleName="">
    <a:tblBg/>
    <a:wholeTbl>
      <a:tcTxStyle b="on" i="on">
        <a:font>
          <a:latin typeface="微软雅黑"/>
          <a:ea typeface="微软雅黑"/>
          <a:cs typeface="微软雅黑"/>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CCE8CF"/>
          </a:solidFill>
        </a:fill>
      </a:tcStyle>
    </a:band2H>
    <a:firstCol>
      <a:tcTxStyle b="on" i="on">
        <a:font>
          <a:latin typeface="微软雅黑"/>
          <a:ea typeface="微软雅黑"/>
          <a:cs typeface="微软雅黑"/>
        </a:font>
        <a:srgbClr val="CCE8C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FD13B"/>
          </a:solidFill>
        </a:fill>
      </a:tcStyle>
    </a:firstCol>
    <a:lastRow>
      <a:tcTxStyle b="on" i="on">
        <a:font>
          <a:latin typeface="微软雅黑"/>
          <a:ea typeface="微软雅黑"/>
          <a:cs typeface="微软雅黑"/>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CCE8CF"/>
          </a:solidFill>
        </a:fill>
      </a:tcStyle>
    </a:lastRow>
    <a:firstRow>
      <a:tcTxStyle b="on" i="on">
        <a:font>
          <a:latin typeface="微软雅黑"/>
          <a:ea typeface="微软雅黑"/>
          <a:cs typeface="微软雅黑"/>
        </a:font>
        <a:srgbClr val="CCE8C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7FD13B"/>
          </a:solidFill>
        </a:fill>
      </a:tcStyle>
    </a:firstRow>
  </a:tblStyle>
  <a:tblStyle styleId="{33BA23B1-9221-436E-865A-0063620EA4FD}"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fill>
      </a:tcStyle>
    </a:firstRow>
  </a:tblStyle>
  <a:tblStyle styleId="{2708684C-4D16-4618-839F-0558EEFCDFE6}" styleName="">
    <a:tblBg/>
    <a:wholeTbl>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ph type="sldImg"/>
          </p:nvPr>
        </p:nvSpPr>
        <p:spPr>
          <a:xfrm>
            <a:off x="1143000" y="685800"/>
            <a:ext cx="4572000" cy="3429000"/>
          </a:xfrm>
          <a:prstGeom prst="rect">
            <a:avLst/>
          </a:prstGeom>
        </p:spPr>
        <p:txBody>
          <a:bodyPr/>
          <a:lstStyle/>
          <a:p>
            <a:pPr lvl="0"/>
          </a:p>
        </p:txBody>
      </p:sp>
      <p:sp>
        <p:nvSpPr>
          <p:cNvPr id="39" name="Shape 39"/>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标题幻灯片">
    <p:spTree>
      <p:nvGrpSpPr>
        <p:cNvPr id="1" name=""/>
        <p:cNvGrpSpPr/>
        <p:nvPr/>
      </p:nvGrpSpPr>
      <p:grpSpPr>
        <a:xfrm>
          <a:off x="0" y="0"/>
          <a:ext cx="0" cy="0"/>
          <a:chOff x="0" y="0"/>
          <a:chExt cx="0" cy="0"/>
        </a:xfrm>
      </p:grpSpPr>
      <p:sp>
        <p:nvSpPr>
          <p:cNvPr id="13" name="Shape 13"/>
          <p:cNvSpPr/>
          <p:nvPr/>
        </p:nvSpPr>
        <p:spPr>
          <a:xfrm>
            <a:off x="239598" y="6447879"/>
            <a:ext cx="4228872" cy="3375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spAutoFit/>
          </a:bodyPr>
          <a:lstStyle/>
          <a:p>
            <a:pPr lvl="0"/>
            <a:r>
              <a:rPr sz="1300">
                <a:solidFill>
                  <a:srgbClr val="888888"/>
                </a:solidFill>
                <a:latin typeface="Arial Unicode MS"/>
                <a:ea typeface="Arial Unicode MS"/>
                <a:cs typeface="Arial Unicode MS"/>
                <a:sym typeface="Arial Unicode MS"/>
              </a:rPr>
              <a:t>第一版 </a:t>
            </a:r>
            <a:r>
              <a:rPr sz="1300">
                <a:solidFill>
                  <a:srgbClr val="888888"/>
                </a:solidFill>
                <a:latin typeface="Arial Unicode MS"/>
                <a:ea typeface="Arial Unicode MS"/>
                <a:cs typeface="Arial Unicode MS"/>
                <a:sym typeface="Arial Unicode MS"/>
              </a:rPr>
              <a:t>讲师</a:t>
            </a:r>
            <a:r>
              <a:rPr sz="1300">
                <a:solidFill>
                  <a:srgbClr val="888888"/>
                </a:solidFill>
                <a:latin typeface="Arial Unicode MS"/>
                <a:ea typeface="Arial Unicode MS"/>
                <a:cs typeface="Arial Unicode MS"/>
                <a:sym typeface="Arial Unicode MS"/>
              </a:rPr>
              <a:t> </a:t>
            </a:r>
            <a:r>
              <a:rPr sz="1300">
                <a:solidFill>
                  <a:srgbClr val="888888"/>
                </a:solidFill>
                <a:latin typeface="Arial Unicode MS"/>
                <a:ea typeface="Arial Unicode MS"/>
                <a:cs typeface="Arial Unicode MS"/>
                <a:sym typeface="Arial Unicode MS"/>
              </a:rPr>
              <a:t>罗韵 （WeChat：LaurenLuoYun）</a:t>
            </a:r>
          </a:p>
        </p:txBody>
      </p:sp>
      <p:grpSp>
        <p:nvGrpSpPr>
          <p:cNvPr id="17" name="Group 17"/>
          <p:cNvGrpSpPr/>
          <p:nvPr/>
        </p:nvGrpSpPr>
        <p:grpSpPr>
          <a:xfrm>
            <a:off x="-1" y="6228353"/>
            <a:ext cx="12204701" cy="294641"/>
            <a:chOff x="0" y="0"/>
            <a:chExt cx="12204699" cy="294640"/>
          </a:xfrm>
        </p:grpSpPr>
        <p:sp>
          <p:nvSpPr>
            <p:cNvPr id="14" name="Shape 14"/>
            <p:cNvSpPr/>
            <p:nvPr/>
          </p:nvSpPr>
          <p:spPr>
            <a:xfrm flipV="1">
              <a:off x="-1" y="147321"/>
              <a:ext cx="4372359" cy="7133"/>
            </a:xfrm>
            <a:prstGeom prst="line">
              <a:avLst/>
            </a:prstGeom>
            <a:noFill/>
            <a:ln w="12700" cap="flat">
              <a:solidFill>
                <a:srgbClr val="00576E"/>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5" name="Shape 15"/>
            <p:cNvSpPr/>
            <p:nvPr/>
          </p:nvSpPr>
          <p:spPr>
            <a:xfrm>
              <a:off x="7777351" y="147320"/>
              <a:ext cx="4427349" cy="7133"/>
            </a:xfrm>
            <a:prstGeom prst="line">
              <a:avLst/>
            </a:prstGeom>
            <a:noFill/>
            <a:ln w="12700" cap="flat">
              <a:solidFill>
                <a:srgbClr val="00576E"/>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16" name="Shape 16"/>
            <p:cNvSpPr/>
            <p:nvPr/>
          </p:nvSpPr>
          <p:spPr>
            <a:xfrm>
              <a:off x="4372357" y="-1"/>
              <a:ext cx="3404994"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sz="1300">
                  <a:solidFill>
                    <a:srgbClr val="00576E"/>
                  </a:solidFill>
                </a:rPr>
                <a:t>DATAGURU</a:t>
              </a:r>
              <a:r>
                <a:rPr b="1" sz="1300">
                  <a:solidFill>
                    <a:srgbClr val="00576E"/>
                  </a:solidFill>
                </a:rPr>
                <a:t>专业数据分析社区</a:t>
              </a:r>
            </a:p>
          </p:txBody>
        </p:sp>
      </p:grpSp>
      <p:sp>
        <p:nvSpPr>
          <p:cNvPr id="18" name="Shape 18"/>
          <p:cNvSpPr/>
          <p:nvPr>
            <p:ph type="title"/>
          </p:nvPr>
        </p:nvSpPr>
        <p:spPr>
          <a:xfrm>
            <a:off x="915353" y="2915324"/>
            <a:ext cx="10373995" cy="957488"/>
          </a:xfrm>
          <a:prstGeom prst="rect">
            <a:avLst/>
          </a:prstGeom>
        </p:spPr>
        <p:txBody>
          <a:bodyPr>
            <a:normAutofit fontScale="100000" lnSpcReduction="0"/>
          </a:bodyPr>
          <a:lstStyle>
            <a:lvl1pPr>
              <a:defRPr sz="4300"/>
            </a:lvl1pPr>
          </a:lstStyle>
          <a:p>
            <a:pPr lvl="0">
              <a:defRPr b="0" sz="1800"/>
            </a:pPr>
            <a:r>
              <a:rPr b="1" sz="4300"/>
              <a:t>Title Text</a:t>
            </a:r>
          </a:p>
        </p:txBody>
      </p:sp>
      <p:sp>
        <p:nvSpPr>
          <p:cNvPr id="19" name="Shape 19"/>
          <p:cNvSpPr/>
          <p:nvPr>
            <p:ph type="body" idx="1"/>
          </p:nvPr>
        </p:nvSpPr>
        <p:spPr>
          <a:xfrm>
            <a:off x="915353" y="3872811"/>
            <a:ext cx="8543291" cy="2360504"/>
          </a:xfrm>
          <a:prstGeom prst="rect">
            <a:avLst/>
          </a:prstGeom>
        </p:spPr>
        <p:txBody>
          <a:bodyPr anchor="ctr">
            <a:normAutofit fontScale="100000" lnSpcReduction="0"/>
          </a:bodyPr>
          <a:lstStyle>
            <a:lvl1pPr marL="0" indent="0">
              <a:buClrTx/>
              <a:buSzTx/>
              <a:buFontTx/>
              <a:buNone/>
              <a:defRPr b="1" sz="2000">
                <a:solidFill>
                  <a:srgbClr val="888888"/>
                </a:solidFill>
              </a:defRPr>
            </a:lvl1pPr>
            <a:lvl2pPr marL="0" indent="544662">
              <a:buClrTx/>
              <a:buSzTx/>
              <a:buFontTx/>
              <a:buNone/>
              <a:defRPr b="1" sz="1700">
                <a:solidFill>
                  <a:srgbClr val="888888"/>
                </a:solidFill>
              </a:defRPr>
            </a:lvl2pPr>
            <a:lvl3pPr marL="0" indent="1089324">
              <a:buClrTx/>
              <a:buSzTx/>
              <a:buFontTx/>
              <a:buNone/>
              <a:defRPr b="1" sz="1700">
                <a:solidFill>
                  <a:srgbClr val="888888"/>
                </a:solidFill>
              </a:defRPr>
            </a:lvl3pPr>
            <a:lvl4pPr marL="0" indent="1633987">
              <a:buClrTx/>
              <a:buSzTx/>
              <a:buFontTx/>
              <a:buNone/>
              <a:defRPr b="1" sz="1700">
                <a:solidFill>
                  <a:srgbClr val="888888"/>
                </a:solidFill>
              </a:defRPr>
            </a:lvl4pPr>
            <a:lvl5pPr marL="0" indent="2178648">
              <a:buClrTx/>
              <a:buSzTx/>
              <a:buFontTx/>
              <a:buNone/>
              <a:defRPr b="1" sz="1700">
                <a:solidFill>
                  <a:srgbClr val="888888"/>
                </a:solidFill>
              </a:defRPr>
            </a:lvl5pPr>
          </a:lstStyle>
          <a:p>
            <a:pPr lvl="0">
              <a:defRPr b="0" sz="1800">
                <a:solidFill>
                  <a:srgbClr val="000000"/>
                </a:solidFill>
              </a:defRPr>
            </a:pPr>
            <a:r>
              <a:rPr b="1" sz="2000">
                <a:solidFill>
                  <a:srgbClr val="888888"/>
                </a:solidFill>
              </a:rPr>
              <a:t>Body Level One</a:t>
            </a:r>
            <a:endParaRPr b="1" sz="2000">
              <a:solidFill>
                <a:srgbClr val="888888"/>
              </a:solidFill>
            </a:endParaRPr>
          </a:p>
          <a:p>
            <a:pPr lvl="1">
              <a:defRPr b="0" sz="1800">
                <a:solidFill>
                  <a:srgbClr val="000000"/>
                </a:solidFill>
              </a:defRPr>
            </a:pPr>
            <a:r>
              <a:rPr b="1" sz="1700">
                <a:solidFill>
                  <a:srgbClr val="888888"/>
                </a:solidFill>
              </a:rPr>
              <a:t>Body Level Two</a:t>
            </a:r>
            <a:endParaRPr b="1" sz="1700">
              <a:solidFill>
                <a:srgbClr val="888888"/>
              </a:solidFill>
            </a:endParaRPr>
          </a:p>
          <a:p>
            <a:pPr lvl="2">
              <a:defRPr b="0" sz="1800">
                <a:solidFill>
                  <a:srgbClr val="000000"/>
                </a:solidFill>
              </a:defRPr>
            </a:pPr>
            <a:r>
              <a:rPr b="1" sz="1700">
                <a:solidFill>
                  <a:srgbClr val="888888"/>
                </a:solidFill>
              </a:rPr>
              <a:t>Body Level Three</a:t>
            </a:r>
            <a:endParaRPr b="1" sz="1700">
              <a:solidFill>
                <a:srgbClr val="888888"/>
              </a:solidFill>
            </a:endParaRPr>
          </a:p>
          <a:p>
            <a:pPr lvl="3">
              <a:defRPr b="0" sz="1800">
                <a:solidFill>
                  <a:srgbClr val="000000"/>
                </a:solidFill>
              </a:defRPr>
            </a:pPr>
            <a:r>
              <a:rPr b="1" sz="1700">
                <a:solidFill>
                  <a:srgbClr val="888888"/>
                </a:solidFill>
              </a:rPr>
              <a:t>Body Level Four</a:t>
            </a:r>
            <a:endParaRPr b="1" sz="1700">
              <a:solidFill>
                <a:srgbClr val="888888"/>
              </a:solidFill>
            </a:endParaRPr>
          </a:p>
          <a:p>
            <a:pPr lvl="4">
              <a:defRPr b="0" sz="1800">
                <a:solidFill>
                  <a:srgbClr val="000000"/>
                </a:solidFill>
              </a:defRPr>
            </a:pPr>
            <a:r>
              <a:rPr b="1" sz="1700">
                <a:solidFill>
                  <a:srgbClr val="888888"/>
                </a:solidFill>
              </a:rPr>
              <a:t>Body Level Five</a:t>
            </a:r>
          </a:p>
        </p:txBody>
      </p:sp>
      <p:pic>
        <p:nvPicPr>
          <p:cNvPr id="20" name="image1.png" descr="炼数成金"/>
          <p:cNvPicPr/>
          <p:nvPr/>
        </p:nvPicPr>
        <p:blipFill>
          <a:blip r:embed="rId2">
            <a:extLst/>
          </a:blip>
          <a:stretch>
            <a:fillRect/>
          </a:stretch>
        </p:blipFill>
        <p:spPr>
          <a:xfrm>
            <a:off x="629741" y="261442"/>
            <a:ext cx="2400301" cy="1028701"/>
          </a:xfrm>
          <a:prstGeom prst="rect">
            <a:avLst/>
          </a:prstGeom>
          <a:ln w="12700">
            <a:miter lim="400000"/>
          </a:ln>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b="0" sz="1800"/>
            </a:pPr>
            <a:r>
              <a:rPr b="1" sz="2900"/>
              <a:t>Title Text</a:t>
            </a:r>
          </a:p>
        </p:txBody>
      </p:sp>
      <p:sp>
        <p:nvSpPr>
          <p:cNvPr id="23" name="Shape 23"/>
          <p:cNvSpPr/>
          <p:nvPr>
            <p:ph type="body" idx="1"/>
          </p:nvPr>
        </p:nvSpPr>
        <p:spPr>
          <a:prstGeom prst="rect">
            <a:avLst/>
          </a:prstGeom>
        </p:spPr>
        <p:txBody>
          <a:bodyPr/>
          <a:lstStyle/>
          <a:p>
            <a:pPr lvl="0">
              <a:defRPr sz="1800"/>
            </a:pPr>
            <a:r>
              <a:rPr sz="1900"/>
              <a:t>Body Level One</a:t>
            </a:r>
            <a:endParaRPr sz="1900"/>
          </a:p>
          <a:p>
            <a:pPr lvl="1">
              <a:defRPr sz="1800"/>
            </a:pPr>
            <a:r>
              <a:rPr sz="1900"/>
              <a:t>Body Level Two</a:t>
            </a:r>
            <a:endParaRPr sz="1900"/>
          </a:p>
          <a:p>
            <a:pPr lvl="2">
              <a:defRPr sz="1800"/>
            </a:pPr>
            <a:r>
              <a:rPr sz="1900"/>
              <a:t>Body Level Three</a:t>
            </a:r>
            <a:endParaRPr sz="1900"/>
          </a:p>
          <a:p>
            <a:pPr lvl="3">
              <a:defRPr sz="1800"/>
            </a:pPr>
            <a:r>
              <a:rPr sz="1900"/>
              <a:t>Body Level Four</a:t>
            </a:r>
            <a:endParaRPr sz="1900"/>
          </a:p>
          <a:p>
            <a:pPr lvl="4">
              <a:defRPr sz="1800"/>
            </a:pPr>
            <a:r>
              <a:rPr sz="19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3_标题和内容">
    <p:spTree>
      <p:nvGrpSpPr>
        <p:cNvPr id="1" name=""/>
        <p:cNvGrpSpPr/>
        <p:nvPr/>
      </p:nvGrpSpPr>
      <p:grpSpPr>
        <a:xfrm>
          <a:off x="0" y="0"/>
          <a:ext cx="0" cy="0"/>
          <a:chOff x="0" y="0"/>
          <a:chExt cx="0" cy="0"/>
        </a:xfrm>
      </p:grpSpPr>
      <p:sp>
        <p:nvSpPr>
          <p:cNvPr id="25" name="Shape 25"/>
          <p:cNvSpPr/>
          <p:nvPr>
            <p:ph type="title"/>
          </p:nvPr>
        </p:nvSpPr>
        <p:spPr>
          <a:xfrm>
            <a:off x="629741" y="189434"/>
            <a:ext cx="8279326" cy="1008112"/>
          </a:xfrm>
          <a:prstGeom prst="rect">
            <a:avLst/>
          </a:prstGeom>
        </p:spPr>
        <p:txBody>
          <a:bodyPr>
            <a:normAutofit fontScale="100000" lnSpcReduction="0"/>
          </a:bodyPr>
          <a:lstStyle>
            <a:lvl1pPr>
              <a:defRPr sz="3800"/>
            </a:lvl1pPr>
          </a:lstStyle>
          <a:p>
            <a:pPr lvl="0">
              <a:defRPr b="0" sz="1800"/>
            </a:pPr>
            <a:r>
              <a:rPr b="1" sz="3800"/>
              <a:t>Title Text</a:t>
            </a:r>
          </a:p>
        </p:txBody>
      </p:sp>
      <p:sp>
        <p:nvSpPr>
          <p:cNvPr id="26" name="Shape 26"/>
          <p:cNvSpPr/>
          <p:nvPr>
            <p:ph type="body" idx="1"/>
          </p:nvPr>
        </p:nvSpPr>
        <p:spPr>
          <a:prstGeom prst="rect">
            <a:avLst/>
          </a:prstGeom>
        </p:spPr>
        <p:txBody>
          <a:bodyPr/>
          <a:lstStyle/>
          <a:p>
            <a:pPr lvl="0">
              <a:defRPr sz="1800"/>
            </a:pPr>
            <a:r>
              <a:rPr sz="1900"/>
              <a:t>Body Level One</a:t>
            </a:r>
            <a:endParaRPr sz="1900"/>
          </a:p>
          <a:p>
            <a:pPr lvl="1">
              <a:defRPr sz="1800"/>
            </a:pPr>
            <a:r>
              <a:rPr sz="1900"/>
              <a:t>Body Level Two</a:t>
            </a:r>
            <a:endParaRPr sz="1900"/>
          </a:p>
          <a:p>
            <a:pPr lvl="2">
              <a:defRPr sz="1800"/>
            </a:pPr>
            <a:r>
              <a:rPr sz="1900"/>
              <a:t>Body Level Three</a:t>
            </a:r>
            <a:endParaRPr sz="1900"/>
          </a:p>
          <a:p>
            <a:pPr lvl="3">
              <a:defRPr sz="1800"/>
            </a:pPr>
            <a:r>
              <a:rPr sz="1900"/>
              <a:t>Body Level Four</a:t>
            </a:r>
            <a:endParaRPr sz="1900"/>
          </a:p>
          <a:p>
            <a:pPr lvl="4">
              <a:defRPr sz="1800"/>
            </a:pPr>
            <a:r>
              <a:rPr sz="1900"/>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28" name="Shape 28"/>
          <p:cNvSpPr/>
          <p:nvPr>
            <p:ph type="title"/>
          </p:nvPr>
        </p:nvSpPr>
        <p:spPr>
          <a:xfrm>
            <a:off x="629741" y="0"/>
            <a:ext cx="8279326" cy="1386981"/>
          </a:xfrm>
          <a:prstGeom prst="rect">
            <a:avLst/>
          </a:prstGeom>
        </p:spPr>
        <p:txBody>
          <a:bodyPr/>
          <a:lstStyle/>
          <a:p>
            <a:pPr lvl="0">
              <a:defRPr b="0" sz="1800"/>
            </a:pPr>
            <a:r>
              <a:rPr b="1" sz="2900"/>
              <a:t>Title Text</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1_标题幻灯片">
    <p:spTree>
      <p:nvGrpSpPr>
        <p:cNvPr id="1" name=""/>
        <p:cNvGrpSpPr/>
        <p:nvPr/>
      </p:nvGrpSpPr>
      <p:grpSpPr>
        <a:xfrm>
          <a:off x="0" y="0"/>
          <a:ext cx="0" cy="0"/>
          <a:chOff x="0" y="0"/>
          <a:chExt cx="0" cy="0"/>
        </a:xfrm>
      </p:grpSpPr>
      <p:sp>
        <p:nvSpPr>
          <p:cNvPr id="31" name="Shape 31"/>
          <p:cNvSpPr/>
          <p:nvPr/>
        </p:nvSpPr>
        <p:spPr>
          <a:xfrm>
            <a:off x="0" y="3669563"/>
            <a:ext cx="12204700" cy="601803"/>
          </a:xfrm>
          <a:prstGeom prst="rect">
            <a:avLst/>
          </a:prstGeom>
          <a:solidFill>
            <a:srgbClr val="00576E"/>
          </a:solidFill>
          <a:ln w="12700">
            <a:miter lim="400000"/>
          </a:ln>
        </p:spPr>
        <p:txBody>
          <a:bodyPr lIns="0" tIns="0" rIns="0" bIns="0" anchor="ctr"/>
          <a:lstStyle/>
          <a:p>
            <a:pPr lvl="0" algn="ctr">
              <a:defRPr>
                <a:solidFill>
                  <a:srgbClr val="CCE8CF"/>
                </a:solidFill>
              </a:defRPr>
            </a:pPr>
          </a:p>
        </p:txBody>
      </p:sp>
      <p:sp>
        <p:nvSpPr>
          <p:cNvPr id="32" name="Shape 32"/>
          <p:cNvSpPr/>
          <p:nvPr/>
        </p:nvSpPr>
        <p:spPr>
          <a:xfrm>
            <a:off x="1129363" y="1703783"/>
            <a:ext cx="652509" cy="611331"/>
          </a:xfrm>
          <a:prstGeom prst="rect">
            <a:avLst/>
          </a:prstGeom>
          <a:solidFill>
            <a:srgbClr val="00576E">
              <a:alpha val="38000"/>
            </a:srgbClr>
          </a:solidFill>
          <a:ln w="12700">
            <a:miter lim="400000"/>
          </a:ln>
        </p:spPr>
        <p:txBody>
          <a:bodyPr lIns="0" tIns="0" rIns="0" bIns="0" anchor="ctr"/>
          <a:lstStyle/>
          <a:p>
            <a:pPr lvl="0" algn="ctr">
              <a:defRPr>
                <a:solidFill>
                  <a:srgbClr val="CCE8CF"/>
                </a:solidFill>
              </a:defRPr>
            </a:pPr>
          </a:p>
        </p:txBody>
      </p:sp>
      <p:sp>
        <p:nvSpPr>
          <p:cNvPr id="33" name="Shape 33"/>
          <p:cNvSpPr/>
          <p:nvPr/>
        </p:nvSpPr>
        <p:spPr>
          <a:xfrm>
            <a:off x="610234" y="6447879"/>
            <a:ext cx="4443276" cy="3375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spAutoFit/>
          </a:bodyPr>
          <a:lstStyle/>
          <a:p>
            <a:pPr lvl="0"/>
            <a:r>
              <a:rPr sz="1300">
                <a:solidFill>
                  <a:srgbClr val="888888"/>
                </a:solidFill>
                <a:latin typeface="Arial Unicode MS"/>
                <a:ea typeface="Arial Unicode MS"/>
                <a:cs typeface="Arial Unicode MS"/>
                <a:sym typeface="Arial Unicode MS"/>
              </a:rPr>
              <a:t>DATAGURU</a:t>
            </a:r>
            <a:r>
              <a:rPr sz="1300">
                <a:solidFill>
                  <a:srgbClr val="888888"/>
                </a:solidFill>
                <a:latin typeface="Arial Unicode MS"/>
                <a:ea typeface="Arial Unicode MS"/>
                <a:cs typeface="Arial Unicode MS"/>
                <a:sym typeface="Arial Unicode MS"/>
              </a:rPr>
              <a:t>专业数据分析网站</a:t>
            </a:r>
          </a:p>
        </p:txBody>
      </p:sp>
      <p:sp>
        <p:nvSpPr>
          <p:cNvPr id="34" name="Shape 34"/>
          <p:cNvSpPr/>
          <p:nvPr/>
        </p:nvSpPr>
        <p:spPr>
          <a:xfrm>
            <a:off x="557733" y="1197545"/>
            <a:ext cx="864097" cy="828869"/>
          </a:xfrm>
          <a:prstGeom prst="rect">
            <a:avLst/>
          </a:prstGeom>
          <a:solidFill>
            <a:srgbClr val="00576E">
              <a:alpha val="57000"/>
            </a:srgbClr>
          </a:solidFill>
          <a:ln w="12700">
            <a:miter lim="400000"/>
          </a:ln>
        </p:spPr>
        <p:txBody>
          <a:bodyPr lIns="0" tIns="0" rIns="0" bIns="0" anchor="ctr"/>
          <a:lstStyle/>
          <a:p>
            <a:pPr lvl="0" algn="ctr">
              <a:defRPr>
                <a:solidFill>
                  <a:srgbClr val="CCE8CF"/>
                </a:solidFill>
              </a:defRPr>
            </a:pPr>
          </a:p>
        </p:txBody>
      </p:sp>
      <p:sp>
        <p:nvSpPr>
          <p:cNvPr id="35" name="Shape 35"/>
          <p:cNvSpPr/>
          <p:nvPr/>
        </p:nvSpPr>
        <p:spPr>
          <a:xfrm>
            <a:off x="1892152" y="2107102"/>
            <a:ext cx="5339557" cy="15313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spAutoFit/>
          </a:bodyPr>
          <a:lstStyle>
            <a:lvl1pPr>
              <a:defRPr b="1" sz="9300">
                <a:ln w="18000">
                  <a:solidFill>
                    <a:srgbClr val="FF0079"/>
                  </a:solidFill>
                </a:ln>
                <a:solidFill>
                  <a:srgbClr val="00576E"/>
                </a:solidFill>
                <a:effectLst>
                  <a:outerShdw sx="100000" sy="100000" kx="0" ky="0" algn="b" rotWithShape="0" blurRad="50800" dist="38100" dir="2700000">
                    <a:srgbClr val="000000">
                      <a:alpha val="40000"/>
                    </a:srgbClr>
                  </a:outerShdw>
                </a:effectLst>
              </a:defRPr>
            </a:lvl1pPr>
          </a:lstStyle>
          <a:p>
            <a:pPr lvl="0">
              <a:defRPr b="0" sz="1800">
                <a:ln w="9525">
                  <a:noFill/>
                </a:ln>
                <a:solidFill>
                  <a:srgbClr val="000000"/>
                </a:solidFill>
                <a:effectLst/>
              </a:defRPr>
            </a:pPr>
            <a:r>
              <a:rPr b="1" sz="9300">
                <a:ln w="18000">
                  <a:solidFill>
                    <a:srgbClr val="FF0079"/>
                  </a:solidFill>
                </a:ln>
                <a:solidFill>
                  <a:srgbClr val="00576E"/>
                </a:solidFill>
                <a:effectLst>
                  <a:outerShdw sx="100000" sy="100000" kx="0" ky="0" algn="b" rotWithShape="0" blurRad="50800" dist="38100" dir="2700000">
                    <a:srgbClr val="000000">
                      <a:alpha val="40000"/>
                    </a:srgbClr>
                  </a:outerShdw>
                </a:effectLst>
              </a:rPr>
              <a:t>Thanks</a:t>
            </a:r>
          </a:p>
        </p:txBody>
      </p:sp>
      <p:sp>
        <p:nvSpPr>
          <p:cNvPr id="36" name="Shape 36"/>
          <p:cNvSpPr/>
          <p:nvPr/>
        </p:nvSpPr>
        <p:spPr>
          <a:xfrm>
            <a:off x="9300277" y="3531823"/>
            <a:ext cx="2395894" cy="870933"/>
          </a:xfrm>
          <a:prstGeom prst="rect">
            <a:avLst/>
          </a:prstGeom>
          <a:ln w="12700">
            <a:miter lim="400000"/>
          </a:ln>
          <a:extLst>
            <a:ext uri="{C572A759-6A51-4108-AA02-DFA0A04FC94B}">
              <ma14:wrappingTextBoxFlag xmlns:ma14="http://schemas.microsoft.com/office/mac/drawingml/2011/main" val="1"/>
            </a:ext>
          </a:extLst>
        </p:spPr>
        <p:txBody>
          <a:bodyPr wrap="none" lIns="54466" tIns="54466" rIns="54466" bIns="54466" anchor="ctr">
            <a:spAutoFit/>
          </a:bodyPr>
          <a:lstStyle/>
          <a:p>
            <a:pPr lvl="0" algn="r"/>
            <a:r>
              <a:rPr sz="4300">
                <a:solidFill>
                  <a:srgbClr val="CCE8CF"/>
                </a:solidFill>
                <a:latin typeface="Arial Black"/>
                <a:ea typeface="Arial Black"/>
                <a:cs typeface="Arial Black"/>
                <a:sym typeface="Arial Black"/>
              </a:rPr>
              <a:t>FAQ</a:t>
            </a:r>
            <a:r>
              <a:rPr sz="4300">
                <a:solidFill>
                  <a:srgbClr val="CCE8CF"/>
                </a:solidFill>
              </a:rPr>
              <a:t>时间</a:t>
            </a:r>
          </a:p>
        </p:txBody>
      </p:sp>
      <p:pic>
        <p:nvPicPr>
          <p:cNvPr id="37" name="image1.png" descr="炼数成金"/>
          <p:cNvPicPr/>
          <p:nvPr/>
        </p:nvPicPr>
        <p:blipFill>
          <a:blip r:embed="rId2">
            <a:extLst/>
          </a:blip>
          <a:stretch>
            <a:fillRect/>
          </a:stretch>
        </p:blipFill>
        <p:spPr>
          <a:xfrm>
            <a:off x="9126686" y="261442"/>
            <a:ext cx="2400301" cy="1028701"/>
          </a:xfrm>
          <a:prstGeom prst="rect">
            <a:avLst/>
          </a:prstGeom>
          <a:ln w="12700">
            <a:miter lim="400000"/>
          </a:ln>
        </p:spPr>
      </p:pic>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8CF"/>
        </a:solidFill>
      </p:bgPr>
    </p:bg>
    <p:spTree>
      <p:nvGrpSpPr>
        <p:cNvPr id="1" name=""/>
        <p:cNvGrpSpPr/>
        <p:nvPr/>
      </p:nvGrpSpPr>
      <p:grpSpPr>
        <a:xfrm>
          <a:off x="0" y="0"/>
          <a:ext cx="0" cy="0"/>
          <a:chOff x="0" y="0"/>
          <a:chExt cx="0" cy="0"/>
        </a:xfrm>
      </p:grpSpPr>
      <p:sp>
        <p:nvSpPr>
          <p:cNvPr id="2" name="Shape 2"/>
          <p:cNvSpPr/>
          <p:nvPr/>
        </p:nvSpPr>
        <p:spPr>
          <a:xfrm>
            <a:off x="413718" y="1053529"/>
            <a:ext cx="11251209" cy="1589"/>
          </a:xfrm>
          <a:prstGeom prst="line">
            <a:avLst/>
          </a:prstGeom>
          <a:ln w="12700">
            <a:solidFill>
              <a:srgbClr val="00576E"/>
            </a:solidFill>
          </a:ln>
          <a:effectLst>
            <a:outerShdw sx="100000" sy="100000" kx="0" ky="0" algn="b" rotWithShape="0" blurRad="50800" dist="20000" dir="5400000">
              <a:srgbClr val="000000">
                <a:alpha val="42000"/>
              </a:srgbClr>
            </a:outerShdw>
          </a:effectLst>
        </p:spPr>
        <p:txBody>
          <a:bodyPr lIns="0" tIns="0" rIns="0" bIns="0"/>
          <a:lstStyle/>
          <a:p>
            <a:pPr lvl="0" defTabSz="457200">
              <a:defRPr sz="1200">
                <a:latin typeface="+mj-lt"/>
                <a:ea typeface="+mj-ea"/>
                <a:cs typeface="+mj-cs"/>
                <a:sym typeface="Helvetica"/>
              </a:defRPr>
            </a:pPr>
          </a:p>
        </p:txBody>
      </p:sp>
      <p:sp>
        <p:nvSpPr>
          <p:cNvPr id="3" name="Shape 3"/>
          <p:cNvSpPr/>
          <p:nvPr/>
        </p:nvSpPr>
        <p:spPr>
          <a:xfrm>
            <a:off x="239598" y="6447879"/>
            <a:ext cx="4324981" cy="3375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spAutoFit/>
          </a:bodyPr>
          <a:lstStyle/>
          <a:p>
            <a:pPr lvl="0"/>
            <a:r>
              <a:rPr sz="1300">
                <a:solidFill>
                  <a:srgbClr val="888888"/>
                </a:solidFill>
                <a:latin typeface="Arial Unicode MS"/>
                <a:ea typeface="Arial Unicode MS"/>
                <a:cs typeface="Arial Unicode MS"/>
                <a:sym typeface="Arial Unicode MS"/>
              </a:rPr>
              <a:t>第一版 </a:t>
            </a:r>
            <a:r>
              <a:rPr sz="1300">
                <a:solidFill>
                  <a:srgbClr val="888888"/>
                </a:solidFill>
                <a:latin typeface="Arial Unicode MS"/>
                <a:ea typeface="Arial Unicode MS"/>
                <a:cs typeface="Arial Unicode MS"/>
                <a:sym typeface="Arial Unicode MS"/>
              </a:rPr>
              <a:t>讲师</a:t>
            </a:r>
            <a:r>
              <a:rPr sz="1300">
                <a:solidFill>
                  <a:srgbClr val="888888"/>
                </a:solidFill>
                <a:latin typeface="Arial Unicode MS"/>
                <a:ea typeface="Arial Unicode MS"/>
                <a:cs typeface="Arial Unicode MS"/>
                <a:sym typeface="Arial Unicode MS"/>
              </a:rPr>
              <a:t> </a:t>
            </a:r>
            <a:r>
              <a:rPr sz="1300">
                <a:solidFill>
                  <a:srgbClr val="888888"/>
                </a:solidFill>
                <a:latin typeface="Arial Unicode MS"/>
                <a:ea typeface="Arial Unicode MS"/>
                <a:cs typeface="Arial Unicode MS"/>
                <a:sym typeface="Arial Unicode MS"/>
              </a:rPr>
              <a:t>罗韵 （WeChat：LaurenLuoYun）</a:t>
            </a:r>
          </a:p>
        </p:txBody>
      </p:sp>
      <p:sp>
        <p:nvSpPr>
          <p:cNvPr id="4" name="Shape 4"/>
          <p:cNvSpPr/>
          <p:nvPr/>
        </p:nvSpPr>
        <p:spPr>
          <a:xfrm>
            <a:off x="485726" y="405458"/>
            <a:ext cx="118691" cy="499071"/>
          </a:xfrm>
          <a:prstGeom prst="rect">
            <a:avLst/>
          </a:prstGeom>
          <a:solidFill>
            <a:srgbClr val="00576E"/>
          </a:solidFill>
          <a:ln w="12700">
            <a:miter lim="400000"/>
          </a:ln>
          <a:effectLst>
            <a:outerShdw sx="100000" sy="100000" kx="0" ky="0" algn="b" rotWithShape="0" blurRad="63500" dist="0" dir="0">
              <a:srgbClr val="000000">
                <a:alpha val="40000"/>
              </a:srgbClr>
            </a:outerShdw>
          </a:effectLst>
        </p:spPr>
        <p:txBody>
          <a:bodyPr lIns="0" tIns="0" rIns="0" bIns="0" anchor="ctr"/>
          <a:lstStyle/>
          <a:p>
            <a:pPr lvl="0" algn="ctr">
              <a:defRPr>
                <a:solidFill>
                  <a:srgbClr val="CCE8CF"/>
                </a:solidFill>
              </a:defRPr>
            </a:pPr>
          </a:p>
        </p:txBody>
      </p:sp>
      <p:grpSp>
        <p:nvGrpSpPr>
          <p:cNvPr id="8" name="Group 8"/>
          <p:cNvGrpSpPr/>
          <p:nvPr/>
        </p:nvGrpSpPr>
        <p:grpSpPr>
          <a:xfrm>
            <a:off x="0" y="6235485"/>
            <a:ext cx="12204700" cy="294641"/>
            <a:chOff x="0" y="0"/>
            <a:chExt cx="12204699" cy="294640"/>
          </a:xfrm>
        </p:grpSpPr>
        <p:sp>
          <p:nvSpPr>
            <p:cNvPr id="5" name="Shape 5"/>
            <p:cNvSpPr/>
            <p:nvPr/>
          </p:nvSpPr>
          <p:spPr>
            <a:xfrm>
              <a:off x="0" y="147320"/>
              <a:ext cx="4468468" cy="1"/>
            </a:xfrm>
            <a:prstGeom prst="line">
              <a:avLst/>
            </a:prstGeom>
            <a:noFill/>
            <a:ln w="12700" cap="flat">
              <a:solidFill>
                <a:srgbClr val="00576E"/>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6" name="Shape 6"/>
            <p:cNvSpPr/>
            <p:nvPr/>
          </p:nvSpPr>
          <p:spPr>
            <a:xfrm>
              <a:off x="4468468" y="-1"/>
              <a:ext cx="3267764"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r>
                <a:rPr b="1" sz="1300">
                  <a:solidFill>
                    <a:srgbClr val="00576E"/>
                  </a:solidFill>
                </a:rPr>
                <a:t>DATAGURU</a:t>
              </a:r>
              <a:r>
                <a:rPr b="1" sz="1300">
                  <a:solidFill>
                    <a:srgbClr val="00576E"/>
                  </a:solidFill>
                </a:rPr>
                <a:t>专业数据分析社区</a:t>
              </a:r>
            </a:p>
          </p:txBody>
        </p:sp>
        <p:sp>
          <p:nvSpPr>
            <p:cNvPr id="7" name="Shape 7"/>
            <p:cNvSpPr/>
            <p:nvPr/>
          </p:nvSpPr>
          <p:spPr>
            <a:xfrm>
              <a:off x="7736231" y="147320"/>
              <a:ext cx="4468469" cy="1"/>
            </a:xfrm>
            <a:prstGeom prst="line">
              <a:avLst/>
            </a:prstGeom>
            <a:noFill/>
            <a:ln w="12700" cap="flat">
              <a:solidFill>
                <a:srgbClr val="00576E"/>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p>
          </p:txBody>
        </p:sp>
      </p:grpSp>
      <p:pic>
        <p:nvPicPr>
          <p:cNvPr id="9" name="image1.png" descr="炼数成金"/>
          <p:cNvPicPr/>
          <p:nvPr/>
        </p:nvPicPr>
        <p:blipFill>
          <a:blip r:embed="rId2">
            <a:extLst/>
          </a:blip>
          <a:stretch>
            <a:fillRect/>
          </a:stretch>
        </p:blipFill>
        <p:spPr>
          <a:xfrm>
            <a:off x="9198694" y="117425"/>
            <a:ext cx="2400301" cy="1028702"/>
          </a:xfrm>
          <a:prstGeom prst="rect">
            <a:avLst/>
          </a:prstGeom>
          <a:ln w="12700">
            <a:miter lim="400000"/>
          </a:ln>
        </p:spPr>
      </p:pic>
      <p:sp>
        <p:nvSpPr>
          <p:cNvPr id="10" name="Shape 10"/>
          <p:cNvSpPr/>
          <p:nvPr>
            <p:ph type="title"/>
          </p:nvPr>
        </p:nvSpPr>
        <p:spPr>
          <a:xfrm>
            <a:off x="629741" y="189435"/>
            <a:ext cx="8279326" cy="1008111"/>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lstStyle/>
          <a:p>
            <a:pPr lvl="0">
              <a:defRPr b="0" sz="1800"/>
            </a:pPr>
            <a:r>
              <a:rPr b="1" sz="2900"/>
              <a:t>Title Text</a:t>
            </a:r>
          </a:p>
        </p:txBody>
      </p:sp>
      <p:sp>
        <p:nvSpPr>
          <p:cNvPr id="11" name="Shape 11"/>
          <p:cNvSpPr/>
          <p:nvPr>
            <p:ph type="body" idx="1"/>
          </p:nvPr>
        </p:nvSpPr>
        <p:spPr>
          <a:xfrm>
            <a:off x="610234" y="1197545"/>
            <a:ext cx="10984232" cy="5660456"/>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lstStyle/>
          <a:p>
            <a:pPr lvl="0">
              <a:defRPr sz="1800"/>
            </a:pPr>
            <a:r>
              <a:rPr sz="1900"/>
              <a:t>Body Level One</a:t>
            </a:r>
            <a:endParaRPr sz="1900"/>
          </a:p>
          <a:p>
            <a:pPr lvl="1">
              <a:defRPr sz="1800"/>
            </a:pPr>
            <a:r>
              <a:rPr sz="1900"/>
              <a:t>Body Level Two</a:t>
            </a:r>
            <a:endParaRPr sz="1900"/>
          </a:p>
          <a:p>
            <a:pPr lvl="2">
              <a:defRPr sz="1800"/>
            </a:pPr>
            <a:r>
              <a:rPr sz="1900"/>
              <a:t>Body Level Three</a:t>
            </a:r>
            <a:endParaRPr sz="1900"/>
          </a:p>
          <a:p>
            <a:pPr lvl="3">
              <a:defRPr sz="1800"/>
            </a:pPr>
            <a:r>
              <a:rPr sz="1900"/>
              <a:t>Body Level Four</a:t>
            </a:r>
            <a:endParaRPr sz="1900"/>
          </a:p>
          <a:p>
            <a:pPr lvl="4">
              <a:defRPr sz="1800"/>
            </a:pPr>
            <a:r>
              <a:rPr sz="1900"/>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Lst>
  <p:transition spd="med" advClick="1"/>
  <p:txStyles>
    <p:titleStyle>
      <a:lvl1pPr>
        <a:defRPr b="1" sz="2900">
          <a:latin typeface="微软雅黑"/>
          <a:ea typeface="微软雅黑"/>
          <a:cs typeface="微软雅黑"/>
          <a:sym typeface="微软雅黑"/>
        </a:defRPr>
      </a:lvl1pPr>
      <a:lvl2pPr>
        <a:defRPr b="1" sz="2900">
          <a:latin typeface="微软雅黑"/>
          <a:ea typeface="微软雅黑"/>
          <a:cs typeface="微软雅黑"/>
          <a:sym typeface="微软雅黑"/>
        </a:defRPr>
      </a:lvl2pPr>
      <a:lvl3pPr>
        <a:defRPr b="1" sz="2900">
          <a:latin typeface="微软雅黑"/>
          <a:ea typeface="微软雅黑"/>
          <a:cs typeface="微软雅黑"/>
          <a:sym typeface="微软雅黑"/>
        </a:defRPr>
      </a:lvl3pPr>
      <a:lvl4pPr>
        <a:defRPr b="1" sz="2900">
          <a:latin typeface="微软雅黑"/>
          <a:ea typeface="微软雅黑"/>
          <a:cs typeface="微软雅黑"/>
          <a:sym typeface="微软雅黑"/>
        </a:defRPr>
      </a:lvl4pPr>
      <a:lvl5pPr>
        <a:defRPr b="1" sz="2900">
          <a:latin typeface="微软雅黑"/>
          <a:ea typeface="微软雅黑"/>
          <a:cs typeface="微软雅黑"/>
          <a:sym typeface="微软雅黑"/>
        </a:defRPr>
      </a:lvl5pPr>
      <a:lvl6pPr indent="544662">
        <a:defRPr b="1" sz="2900">
          <a:latin typeface="微软雅黑"/>
          <a:ea typeface="微软雅黑"/>
          <a:cs typeface="微软雅黑"/>
          <a:sym typeface="微软雅黑"/>
        </a:defRPr>
      </a:lvl6pPr>
      <a:lvl7pPr indent="1089324">
        <a:defRPr b="1" sz="2900">
          <a:latin typeface="微软雅黑"/>
          <a:ea typeface="微软雅黑"/>
          <a:cs typeface="微软雅黑"/>
          <a:sym typeface="微软雅黑"/>
        </a:defRPr>
      </a:lvl7pPr>
      <a:lvl8pPr indent="1633987">
        <a:defRPr b="1" sz="2900">
          <a:latin typeface="微软雅黑"/>
          <a:ea typeface="微软雅黑"/>
          <a:cs typeface="微软雅黑"/>
          <a:sym typeface="微软雅黑"/>
        </a:defRPr>
      </a:lvl8pPr>
      <a:lvl9pPr indent="2178648">
        <a:defRPr b="1" sz="2900">
          <a:latin typeface="微软雅黑"/>
          <a:ea typeface="微软雅黑"/>
          <a:cs typeface="微软雅黑"/>
          <a:sym typeface="微软雅黑"/>
        </a:defRPr>
      </a:lvl9pPr>
    </p:titleStyle>
    <p:bodyStyle>
      <a:lvl1pPr marL="408497" indent="-408497">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1pPr>
      <a:lvl2pPr marL="925124" indent="-380462">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2pPr>
      <a:lvl3pPr marL="1458917" indent="-369592">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3pPr>
      <a:lvl4pPr marL="2032009" indent="-398022">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4pPr>
      <a:lvl5pPr marL="2576672" indent="-398022">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5pPr>
      <a:lvl6pPr marL="2938907" indent="-215595">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6pPr>
      <a:lvl7pPr marL="3483569" indent="-215595">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7pPr>
      <a:lvl8pPr marL="4028232" indent="-215595">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8pPr>
      <a:lvl9pPr marL="4572894" indent="-215595">
        <a:lnSpc>
          <a:spcPct val="150000"/>
        </a:lnSpc>
        <a:spcBef>
          <a:spcPts val="400"/>
        </a:spcBef>
        <a:buClr>
          <a:srgbClr val="00576E"/>
        </a:buClr>
        <a:buSzPct val="100000"/>
        <a:buFont typeface="Wingdings"/>
        <a:buChar char="•"/>
        <a:defRPr sz="1900">
          <a:latin typeface="微软雅黑"/>
          <a:ea typeface="微软雅黑"/>
          <a:cs typeface="微软雅黑"/>
          <a:sym typeface="微软雅黑"/>
        </a:defRPr>
      </a:lvl9pPr>
    </p:bodyStyle>
    <p:otherStyle>
      <a:lvl1pPr algn="r">
        <a:defRPr sz="1200">
          <a:solidFill>
            <a:schemeClr val="tx1"/>
          </a:solidFill>
          <a:latin typeface="+mn-lt"/>
          <a:ea typeface="+mn-ea"/>
          <a:cs typeface="+mn-cs"/>
          <a:sym typeface="Arial"/>
        </a:defRPr>
      </a:lvl1pPr>
      <a:lvl2pPr indent="544662" algn="r">
        <a:defRPr sz="1200">
          <a:solidFill>
            <a:schemeClr val="tx1"/>
          </a:solidFill>
          <a:latin typeface="+mn-lt"/>
          <a:ea typeface="+mn-ea"/>
          <a:cs typeface="+mn-cs"/>
          <a:sym typeface="Arial"/>
        </a:defRPr>
      </a:lvl2pPr>
      <a:lvl3pPr indent="1089324" algn="r">
        <a:defRPr sz="1200">
          <a:solidFill>
            <a:schemeClr val="tx1"/>
          </a:solidFill>
          <a:latin typeface="+mn-lt"/>
          <a:ea typeface="+mn-ea"/>
          <a:cs typeface="+mn-cs"/>
          <a:sym typeface="Arial"/>
        </a:defRPr>
      </a:lvl3pPr>
      <a:lvl4pPr indent="1633987" algn="r">
        <a:defRPr sz="1200">
          <a:solidFill>
            <a:schemeClr val="tx1"/>
          </a:solidFill>
          <a:latin typeface="+mn-lt"/>
          <a:ea typeface="+mn-ea"/>
          <a:cs typeface="+mn-cs"/>
          <a:sym typeface="Arial"/>
        </a:defRPr>
      </a:lvl4pPr>
      <a:lvl5pPr indent="2178648" algn="r">
        <a:defRPr sz="1200">
          <a:solidFill>
            <a:schemeClr val="tx1"/>
          </a:solidFill>
          <a:latin typeface="+mn-lt"/>
          <a:ea typeface="+mn-ea"/>
          <a:cs typeface="+mn-cs"/>
          <a:sym typeface="Arial"/>
        </a:defRPr>
      </a:lvl5pPr>
      <a:lvl6pPr indent="2723312" algn="r">
        <a:defRPr sz="1200">
          <a:solidFill>
            <a:schemeClr val="tx1"/>
          </a:solidFill>
          <a:latin typeface="+mn-lt"/>
          <a:ea typeface="+mn-ea"/>
          <a:cs typeface="+mn-cs"/>
          <a:sym typeface="Arial"/>
        </a:defRPr>
      </a:lvl6pPr>
      <a:lvl7pPr indent="3267974" algn="r">
        <a:defRPr sz="1200">
          <a:solidFill>
            <a:schemeClr val="tx1"/>
          </a:solidFill>
          <a:latin typeface="+mn-lt"/>
          <a:ea typeface="+mn-ea"/>
          <a:cs typeface="+mn-cs"/>
          <a:sym typeface="Arial"/>
        </a:defRPr>
      </a:lvl7pPr>
      <a:lvl8pPr indent="3812637" algn="r">
        <a:defRPr sz="1200">
          <a:solidFill>
            <a:schemeClr val="tx1"/>
          </a:solidFill>
          <a:latin typeface="+mn-lt"/>
          <a:ea typeface="+mn-ea"/>
          <a:cs typeface="+mn-cs"/>
          <a:sym typeface="Arial"/>
        </a:defRPr>
      </a:lvl8pPr>
      <a:lvl9pPr indent="4357299" algn="r">
        <a:defRPr sz="1200">
          <a:solidFill>
            <a:schemeClr val="tx1"/>
          </a:solid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 Id="rId3" Type="http://schemas.openxmlformats.org/officeDocument/2006/relationships/image" Target="../media/image1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17.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du.dataguru.cn/"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41" name="Shape 41"/>
          <p:cNvSpPr/>
          <p:nvPr>
            <p:ph type="title"/>
          </p:nvPr>
        </p:nvSpPr>
        <p:spPr>
          <a:xfrm>
            <a:off x="816262" y="5302436"/>
            <a:ext cx="10668287" cy="844325"/>
          </a:xfrm>
          <a:prstGeom prst="rect">
            <a:avLst/>
          </a:prstGeom>
        </p:spPr>
        <p:txBody>
          <a:bodyPr/>
          <a:lstStyle/>
          <a:p>
            <a:pPr lvl="0" algn="ctr">
              <a:lnSpc>
                <a:spcPct val="150000"/>
              </a:lnSpc>
              <a:defRPr b="0" sz="1800"/>
            </a:pPr>
            <a:r>
              <a:rPr b="1" sz="3800"/>
              <a:t>GPU并行计算与CUDA编程</a:t>
            </a:r>
            <a:r>
              <a:rPr b="1" sz="3800"/>
              <a:t> 第</a:t>
            </a:r>
            <a:r>
              <a:rPr b="1" sz="3800"/>
              <a:t>3</a:t>
            </a:r>
            <a:r>
              <a:rPr b="1" sz="3800"/>
              <a:t>课</a:t>
            </a:r>
          </a:p>
        </p:txBody>
      </p:sp>
      <p:grpSp>
        <p:nvGrpSpPr>
          <p:cNvPr id="46" name="Group 46"/>
          <p:cNvGrpSpPr/>
          <p:nvPr/>
        </p:nvGrpSpPr>
        <p:grpSpPr>
          <a:xfrm>
            <a:off x="1341163" y="727058"/>
            <a:ext cx="9712997" cy="4637135"/>
            <a:chOff x="0" y="0"/>
            <a:chExt cx="9712995" cy="4637133"/>
          </a:xfrm>
        </p:grpSpPr>
        <p:grpSp>
          <p:nvGrpSpPr>
            <p:cNvPr id="44" name="Group 44"/>
            <p:cNvGrpSpPr/>
            <p:nvPr/>
          </p:nvGrpSpPr>
          <p:grpSpPr>
            <a:xfrm>
              <a:off x="0" y="0"/>
              <a:ext cx="9654916" cy="4632342"/>
              <a:chOff x="0" y="0"/>
              <a:chExt cx="9654915" cy="4632341"/>
            </a:xfrm>
          </p:grpSpPr>
          <p:pic>
            <p:nvPicPr>
              <p:cNvPr id="42" name="Snip20170304_27.png"/>
              <p:cNvPicPr/>
              <p:nvPr/>
            </p:nvPicPr>
            <p:blipFill>
              <a:blip r:embed="rId2">
                <a:extLst/>
              </a:blip>
              <a:stretch>
                <a:fillRect/>
              </a:stretch>
            </p:blipFill>
            <p:spPr>
              <a:xfrm>
                <a:off x="0" y="1127140"/>
                <a:ext cx="6145487" cy="1028702"/>
              </a:xfrm>
              <a:prstGeom prst="rect">
                <a:avLst/>
              </a:prstGeom>
              <a:ln w="12700" cap="flat">
                <a:noFill/>
                <a:miter lim="400000"/>
              </a:ln>
              <a:effectLst/>
            </p:spPr>
          </p:pic>
          <p:pic>
            <p:nvPicPr>
              <p:cNvPr id="43" name="Snip20170304_28.png"/>
              <p:cNvPicPr/>
              <p:nvPr/>
            </p:nvPicPr>
            <p:blipFill>
              <a:blip r:embed="rId3">
                <a:extLst/>
              </a:blip>
              <a:stretch>
                <a:fillRect/>
              </a:stretch>
            </p:blipFill>
            <p:spPr>
              <a:xfrm>
                <a:off x="6240393" y="0"/>
                <a:ext cx="3414523" cy="4632342"/>
              </a:xfrm>
              <a:prstGeom prst="rect">
                <a:avLst/>
              </a:prstGeom>
              <a:ln w="12700" cap="flat">
                <a:noFill/>
                <a:miter lim="400000"/>
              </a:ln>
              <a:effectLst/>
            </p:spPr>
          </p:pic>
        </p:grpSp>
        <p:sp>
          <p:nvSpPr>
            <p:cNvPr id="45" name="Shape 45"/>
            <p:cNvSpPr/>
            <p:nvPr/>
          </p:nvSpPr>
          <p:spPr>
            <a:xfrm>
              <a:off x="9311556" y="4299601"/>
              <a:ext cx="401440" cy="337533"/>
            </a:xfrm>
            <a:prstGeom prst="rect">
              <a:avLst/>
            </a:prstGeom>
            <a:solidFill>
              <a:srgbClr val="FFFFFF"/>
            </a:solidFill>
            <a:ln w="12700" cap="flat">
              <a:noFill/>
              <a:miter lim="400000"/>
            </a:ln>
            <a:effectLst/>
          </p:spPr>
          <p:txBody>
            <a:bodyPr wrap="square" lIns="0" tIns="0" rIns="0" bIns="0" numCol="1" anchor="ctr">
              <a:noAutofit/>
            </a:bodyPr>
            <a:lstStyle/>
            <a:p>
              <a:pPr lvl="0"/>
            </a:p>
          </p:txBody>
        </p:sp>
      </p:gr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lvl="0"/>
          </a:p>
        </p:txBody>
      </p:sp>
      <p:sp>
        <p:nvSpPr>
          <p:cNvPr id="166" name="Shape 166"/>
          <p:cNvSpPr/>
          <p:nvPr>
            <p:ph type="body" idx="4294967295"/>
          </p:nvPr>
        </p:nvSpPr>
        <p:spPr>
          <a:xfrm>
            <a:off x="610234" y="1600200"/>
            <a:ext cx="10984232" cy="5257800"/>
          </a:xfrm>
          <a:prstGeom prst="rect">
            <a:avLst/>
          </a:prstGeom>
        </p:spPr>
        <p:txBody>
          <a:bodyPr/>
          <a:lstStyle/>
          <a:p>
            <a:pPr lvl="0">
              <a:buChar char="◆"/>
              <a:defRPr sz="1800"/>
            </a:pPr>
            <a:r>
              <a:rPr sz="1900"/>
              <a:t>注意事项：</a:t>
            </a:r>
            <a:endParaRPr sz="1900"/>
          </a:p>
          <a:p>
            <a:pPr lvl="0">
              <a:buChar char="◆"/>
              <a:defRPr sz="1800"/>
            </a:pPr>
            <a:r>
              <a:rPr sz="1900"/>
              <a:t>Kernel的加载中，自定义的线程数，线程块的数量等都不要超过系统本身的设定，否则，</a:t>
            </a:r>
            <a:br>
              <a:rPr sz="1900"/>
            </a:br>
            <a:r>
              <a:rPr sz="1900"/>
              <a:t>会影响机器的效率。</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lvl="0">
              <a:defRPr b="0" sz="1800"/>
            </a:pPr>
            <a:r>
              <a:rPr b="1" sz="2900"/>
              <a:t>2.2Kernel的加载</a:t>
            </a:r>
          </a:p>
        </p:txBody>
      </p:sp>
      <p:sp>
        <p:nvSpPr>
          <p:cNvPr id="169" name="Shape 169"/>
          <p:cNvSpPr/>
          <p:nvPr>
            <p:ph type="body" idx="1"/>
          </p:nvPr>
        </p:nvSpPr>
        <p:spPr>
          <a:prstGeom prst="rect">
            <a:avLst/>
          </a:prstGeom>
        </p:spPr>
        <p:txBody>
          <a:bodyPr/>
          <a:lstStyle/>
          <a:p>
            <a:pPr lvl="0">
              <a:defRPr sz="1800"/>
            </a:pPr>
            <a:r>
              <a:rPr sz="1900"/>
              <a:t>回顾1：Grid，Block，Thread的关系</a:t>
            </a:r>
          </a:p>
        </p:txBody>
      </p:sp>
      <p:pic>
        <p:nvPicPr>
          <p:cNvPr id="170" name="pasted-image.png"/>
          <p:cNvPicPr/>
          <p:nvPr/>
        </p:nvPicPr>
        <p:blipFill>
          <a:blip r:embed="rId2">
            <a:extLst/>
          </a:blip>
          <a:stretch>
            <a:fillRect/>
          </a:stretch>
        </p:blipFill>
        <p:spPr>
          <a:xfrm>
            <a:off x="1527882" y="1622919"/>
            <a:ext cx="3656918" cy="4578500"/>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body" idx="1"/>
          </p:nvPr>
        </p:nvSpPr>
        <p:spPr>
          <a:prstGeom prst="rect">
            <a:avLst/>
          </a:prstGeom>
        </p:spPr>
        <p:txBody>
          <a:bodyPr/>
          <a:lstStyle/>
          <a:p>
            <a:pPr lvl="0">
              <a:defRPr sz="1800"/>
            </a:pPr>
            <a:r>
              <a:rPr sz="1900"/>
              <a:t>回顾2：</a:t>
            </a:r>
          </a:p>
        </p:txBody>
      </p:sp>
      <p:sp>
        <p:nvSpPr>
          <p:cNvPr id="173" name="Shape 173"/>
          <p:cNvSpPr/>
          <p:nvPr>
            <p:ph type="title"/>
          </p:nvPr>
        </p:nvSpPr>
        <p:spPr>
          <a:prstGeom prst="rect">
            <a:avLst/>
          </a:prstGeom>
        </p:spPr>
        <p:txBody>
          <a:bodyPr/>
          <a:lstStyle/>
          <a:p>
            <a:pPr lvl="0"/>
          </a:p>
        </p:txBody>
      </p:sp>
      <p:grpSp>
        <p:nvGrpSpPr>
          <p:cNvPr id="176" name="Group 176"/>
          <p:cNvGrpSpPr/>
          <p:nvPr/>
        </p:nvGrpSpPr>
        <p:grpSpPr>
          <a:xfrm>
            <a:off x="5845264" y="1616825"/>
            <a:ext cx="5287870" cy="3784586"/>
            <a:chOff x="0" y="0"/>
            <a:chExt cx="5287868" cy="3784584"/>
          </a:xfrm>
        </p:grpSpPr>
        <p:pic>
          <p:nvPicPr>
            <p:cNvPr id="174" name="Snip20170225_15.png"/>
            <p:cNvPicPr/>
            <p:nvPr/>
          </p:nvPicPr>
          <p:blipFill>
            <a:blip r:embed="rId2">
              <a:extLst/>
            </a:blip>
            <a:stretch>
              <a:fillRect/>
            </a:stretch>
          </p:blipFill>
          <p:spPr>
            <a:xfrm>
              <a:off x="0" y="0"/>
              <a:ext cx="5287869" cy="3784585"/>
            </a:xfrm>
            <a:prstGeom prst="rect">
              <a:avLst/>
            </a:prstGeom>
            <a:ln w="12700" cap="flat">
              <a:noFill/>
              <a:miter lim="400000"/>
            </a:ln>
            <a:effectLst/>
          </p:spPr>
        </p:pic>
        <p:sp>
          <p:nvSpPr>
            <p:cNvPr id="175" name="Shape 175"/>
            <p:cNvSpPr/>
            <p:nvPr/>
          </p:nvSpPr>
          <p:spPr>
            <a:xfrm>
              <a:off x="41185" y="3020"/>
              <a:ext cx="4501159" cy="582266"/>
            </a:xfrm>
            <a:prstGeom prst="rect">
              <a:avLst/>
            </a:prstGeom>
            <a:noFill/>
            <a:ln w="50800" cap="flat">
              <a:solidFill>
                <a:srgbClr val="FF2600"/>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grpSp>
      <p:grpSp>
        <p:nvGrpSpPr>
          <p:cNvPr id="179" name="Group 179"/>
          <p:cNvGrpSpPr/>
          <p:nvPr/>
        </p:nvGrpSpPr>
        <p:grpSpPr>
          <a:xfrm>
            <a:off x="1081485" y="1616825"/>
            <a:ext cx="4551959" cy="4275697"/>
            <a:chOff x="0" y="0"/>
            <a:chExt cx="4551957" cy="4275695"/>
          </a:xfrm>
        </p:grpSpPr>
        <p:pic>
          <p:nvPicPr>
            <p:cNvPr id="177" name="Snip20170225_12.png"/>
            <p:cNvPicPr/>
            <p:nvPr/>
          </p:nvPicPr>
          <p:blipFill>
            <a:blip r:embed="rId3">
              <a:extLst/>
            </a:blip>
            <a:stretch>
              <a:fillRect/>
            </a:stretch>
          </p:blipFill>
          <p:spPr>
            <a:xfrm>
              <a:off x="0" y="993030"/>
              <a:ext cx="4547746" cy="3282666"/>
            </a:xfrm>
            <a:prstGeom prst="rect">
              <a:avLst/>
            </a:prstGeom>
            <a:ln w="12700" cap="flat">
              <a:noFill/>
              <a:miter lim="400000"/>
            </a:ln>
            <a:effectLst/>
          </p:spPr>
        </p:pic>
        <p:pic>
          <p:nvPicPr>
            <p:cNvPr id="178" name="Snip20170225_11.png"/>
            <p:cNvPicPr/>
            <p:nvPr/>
          </p:nvPicPr>
          <p:blipFill>
            <a:blip r:embed="rId4">
              <a:extLst/>
            </a:blip>
            <a:stretch>
              <a:fillRect/>
            </a:stretch>
          </p:blipFill>
          <p:spPr>
            <a:xfrm>
              <a:off x="4211" y="0"/>
              <a:ext cx="4547747" cy="1005391"/>
            </a:xfrm>
            <a:prstGeom prst="rect">
              <a:avLst/>
            </a:prstGeom>
            <a:ln w="12700" cap="flat">
              <a:noFill/>
              <a:miter lim="400000"/>
            </a:ln>
            <a:effectLst/>
          </p:spPr>
        </p:pic>
      </p:gr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lvl="0">
              <a:defRPr b="0" sz="1800"/>
            </a:pPr>
            <a:r>
              <a:rPr b="1" sz="2900"/>
              <a:t>Kernel加载——1D模式</a:t>
            </a:r>
          </a:p>
        </p:txBody>
      </p:sp>
      <p:sp>
        <p:nvSpPr>
          <p:cNvPr id="182" name="Shape 182"/>
          <p:cNvSpPr/>
          <p:nvPr>
            <p:ph type="body" idx="1"/>
          </p:nvPr>
        </p:nvSpPr>
        <p:spPr>
          <a:xfrm>
            <a:off x="610234" y="1204118"/>
            <a:ext cx="10984232" cy="5660455"/>
          </a:xfrm>
          <a:prstGeom prst="rect">
            <a:avLst/>
          </a:prstGeom>
        </p:spPr>
        <p:txBody>
          <a:bodyPr/>
          <a:lstStyle/>
          <a:p>
            <a:pPr lvl="0">
              <a:defRPr sz="1800"/>
            </a:pPr>
            <a:r>
              <a:rPr sz="1900"/>
              <a:t>网格(grid)是</a:t>
            </a:r>
            <a:r>
              <a:rPr b="1" sz="1900">
                <a:solidFill>
                  <a:srgbClr val="0433FF"/>
                </a:solidFill>
              </a:rPr>
              <a:t>1D</a:t>
            </a:r>
            <a:r>
              <a:rPr sz="1900"/>
              <a:t>的- 线程块(block)是</a:t>
            </a:r>
            <a:r>
              <a:rPr b="1" sz="1900">
                <a:solidFill>
                  <a:srgbClr val="FF2600"/>
                </a:solidFill>
              </a:rPr>
              <a:t>1D</a:t>
            </a:r>
            <a:br>
              <a:rPr sz="1900"/>
            </a:br>
            <a:br>
              <a:rPr sz="1900"/>
            </a:br>
            <a:r>
              <a:rPr sz="1900"/>
              <a:t>加载方式：</a:t>
            </a:r>
            <a:endParaRPr sz="1900"/>
          </a:p>
          <a:p>
            <a:pPr lvl="0">
              <a:defRPr sz="1800"/>
            </a:pPr>
            <a:endParaRPr sz="1900"/>
          </a:p>
          <a:p>
            <a:pPr lvl="0">
              <a:defRPr sz="1800"/>
            </a:pPr>
            <a:r>
              <a:rPr sz="1900"/>
              <a:t>网格(grid)是</a:t>
            </a:r>
            <a:r>
              <a:rPr b="1" sz="1900">
                <a:solidFill>
                  <a:srgbClr val="0433FF"/>
                </a:solidFill>
              </a:rPr>
              <a:t>1D</a:t>
            </a:r>
            <a:r>
              <a:rPr sz="1900"/>
              <a:t>的- 线程块(block)是</a:t>
            </a:r>
            <a:r>
              <a:rPr b="1" sz="1900">
                <a:solidFill>
                  <a:srgbClr val="FF2600"/>
                </a:solidFill>
              </a:rPr>
              <a:t>2D</a:t>
            </a:r>
            <a:br>
              <a:rPr sz="1900"/>
            </a:br>
            <a:br>
              <a:rPr sz="1900"/>
            </a:br>
            <a:r>
              <a:rPr sz="1900"/>
              <a:t>加载方式：</a:t>
            </a:r>
          </a:p>
        </p:txBody>
      </p:sp>
      <p:sp>
        <p:nvSpPr>
          <p:cNvPr id="183" name="Shape 183"/>
          <p:cNvSpPr/>
          <p:nvPr/>
        </p:nvSpPr>
        <p:spPr>
          <a:xfrm>
            <a:off x="1073150" y="1587500"/>
            <a:ext cx="4705202" cy="499071"/>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int idx = blockIdx.x *blockDim.x + threadIdx.x; </a:t>
            </a:r>
            <a:endParaRPr sz="1200"/>
          </a:p>
        </p:txBody>
      </p:sp>
      <p:sp>
        <p:nvSpPr>
          <p:cNvPr id="184" name="Shape 184"/>
          <p:cNvSpPr/>
          <p:nvPr/>
        </p:nvSpPr>
        <p:spPr>
          <a:xfrm>
            <a:off x="1073150" y="3398941"/>
            <a:ext cx="8943380" cy="499071"/>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int idx = blockIdx.x * blockDim.x * blockDim.y + threadIdx.y * blockDim.x + threadIdx.x; </a:t>
            </a:r>
            <a:endParaRPr sz="1200"/>
          </a:p>
        </p:txBody>
      </p:sp>
      <p:sp>
        <p:nvSpPr>
          <p:cNvPr id="185" name="Shape 185"/>
          <p:cNvSpPr/>
          <p:nvPr/>
        </p:nvSpPr>
        <p:spPr>
          <a:xfrm>
            <a:off x="1073149" y="2423370"/>
            <a:ext cx="6097738" cy="499071"/>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Kernel&lt;&lt;&lt;numBlock,threadsPerBlock&gt;&gt;&gt;(argv)</a:t>
            </a:r>
            <a:endParaRPr sz="1200"/>
          </a:p>
        </p:txBody>
      </p:sp>
      <p:sp>
        <p:nvSpPr>
          <p:cNvPr id="186" name="Shape 186"/>
          <p:cNvSpPr/>
          <p:nvPr/>
        </p:nvSpPr>
        <p:spPr>
          <a:xfrm>
            <a:off x="1073150" y="4284344"/>
            <a:ext cx="6097737" cy="801633"/>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dim3 dimBlock(x,y)</a:t>
            </a:r>
            <a:br/>
            <a:r>
              <a:t>Kernel&lt;&lt;&lt;numBlock,dimBlock&gt;&gt;&gt;(argv)</a:t>
            </a:r>
            <a:endParaRPr sz="1200"/>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lvl="0"/>
          </a:p>
        </p:txBody>
      </p:sp>
      <p:sp>
        <p:nvSpPr>
          <p:cNvPr id="189" name="Shape 189"/>
          <p:cNvSpPr/>
          <p:nvPr>
            <p:ph type="body" idx="1"/>
          </p:nvPr>
        </p:nvSpPr>
        <p:spPr>
          <a:prstGeom prst="rect">
            <a:avLst/>
          </a:prstGeom>
        </p:spPr>
        <p:txBody>
          <a:bodyPr/>
          <a:lstStyle/>
          <a:p>
            <a:pPr lvl="0">
              <a:defRPr sz="1800"/>
            </a:pPr>
            <a:r>
              <a:rPr sz="1900"/>
              <a:t>网格(grid)是</a:t>
            </a:r>
            <a:r>
              <a:rPr b="1" sz="1900">
                <a:solidFill>
                  <a:srgbClr val="0433FF"/>
                </a:solidFill>
              </a:rPr>
              <a:t>1D</a:t>
            </a:r>
            <a:r>
              <a:rPr sz="1900"/>
              <a:t>的- 线程块(block)是</a:t>
            </a:r>
            <a:r>
              <a:rPr b="1" sz="1900">
                <a:solidFill>
                  <a:srgbClr val="FF2600"/>
                </a:solidFill>
              </a:rPr>
              <a:t>3D</a:t>
            </a:r>
            <a:br>
              <a:rPr sz="1900"/>
            </a:br>
            <a:br>
              <a:rPr sz="1900"/>
            </a:br>
            <a:br>
              <a:rPr sz="1900"/>
            </a:br>
            <a:r>
              <a:rPr sz="1900"/>
              <a:t>加载方式：</a:t>
            </a:r>
          </a:p>
        </p:txBody>
      </p:sp>
      <p:sp>
        <p:nvSpPr>
          <p:cNvPr id="190" name="Shape 190"/>
          <p:cNvSpPr/>
          <p:nvPr/>
        </p:nvSpPr>
        <p:spPr>
          <a:xfrm>
            <a:off x="1060450" y="1613147"/>
            <a:ext cx="10414497" cy="752998"/>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int idx = blockIdx.x * blockDim.x * blockDim.y * blockDim.z + threadIdx.z * blockDim.y * blockDim.x + threadIdx.y * blockDim.x + threadIdx.x; </a:t>
            </a:r>
            <a:endParaRPr sz="1200"/>
          </a:p>
        </p:txBody>
      </p:sp>
      <p:sp>
        <p:nvSpPr>
          <p:cNvPr id="191" name="Shape 191"/>
          <p:cNvSpPr/>
          <p:nvPr/>
        </p:nvSpPr>
        <p:spPr>
          <a:xfrm>
            <a:off x="1060450" y="3028183"/>
            <a:ext cx="6097737" cy="801634"/>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dim3 dimBlock(x,y,z)</a:t>
            </a:r>
            <a:br/>
            <a:r>
              <a:t>Kernel&lt;&lt;&lt;numBlock,dimBlock&gt;&gt;&gt;(argv)</a:t>
            </a:r>
            <a:endParaRPr sz="1200"/>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lvl="0">
              <a:defRPr b="0" sz="1800"/>
            </a:pPr>
            <a:r>
              <a:rPr b="1" sz="2900"/>
              <a:t>Kernel加载——2D模式</a:t>
            </a:r>
          </a:p>
        </p:txBody>
      </p:sp>
      <p:sp>
        <p:nvSpPr>
          <p:cNvPr id="194" name="Shape 194"/>
          <p:cNvSpPr/>
          <p:nvPr>
            <p:ph type="body" idx="1"/>
          </p:nvPr>
        </p:nvSpPr>
        <p:spPr>
          <a:xfrm>
            <a:off x="610234" y="1000918"/>
            <a:ext cx="10984232" cy="5660455"/>
          </a:xfrm>
          <a:prstGeom prst="rect">
            <a:avLst/>
          </a:prstGeom>
        </p:spPr>
        <p:txBody>
          <a:bodyPr/>
          <a:lstStyle/>
          <a:p>
            <a:pPr lvl="0">
              <a:defRPr sz="1800"/>
            </a:pPr>
            <a:r>
              <a:rPr sz="1900"/>
              <a:t>网格(grid)是</a:t>
            </a:r>
            <a:r>
              <a:rPr b="1" sz="1900">
                <a:solidFill>
                  <a:srgbClr val="0433FF"/>
                </a:solidFill>
              </a:rPr>
              <a:t>2D</a:t>
            </a:r>
            <a:r>
              <a:rPr sz="1900"/>
              <a:t>的- 线程块(block)是</a:t>
            </a:r>
            <a:r>
              <a:rPr b="1" sz="1900">
                <a:solidFill>
                  <a:srgbClr val="FF2600"/>
                </a:solidFill>
              </a:rPr>
              <a:t>1D</a:t>
            </a:r>
            <a:br>
              <a:rPr b="1" sz="1900">
                <a:solidFill>
                  <a:srgbClr val="FF2600"/>
                </a:solidFill>
              </a:rPr>
            </a:br>
            <a:br>
              <a:rPr b="1" sz="1900">
                <a:solidFill>
                  <a:srgbClr val="FF2600"/>
                </a:solidFill>
              </a:rPr>
            </a:br>
            <a:br>
              <a:rPr b="1" sz="1900">
                <a:solidFill>
                  <a:srgbClr val="FF2600"/>
                </a:solidFill>
              </a:rPr>
            </a:br>
            <a:r>
              <a:rPr sz="1900"/>
              <a:t>加载方式：</a:t>
            </a:r>
            <a:endParaRPr sz="1900"/>
          </a:p>
          <a:p>
            <a:pPr lvl="0">
              <a:defRPr sz="1800"/>
            </a:pPr>
            <a:endParaRPr sz="1900"/>
          </a:p>
          <a:p>
            <a:pPr lvl="0">
              <a:defRPr sz="1800"/>
            </a:pPr>
            <a:endParaRPr sz="1900"/>
          </a:p>
          <a:p>
            <a:pPr lvl="0">
              <a:defRPr sz="1800"/>
            </a:pPr>
            <a:r>
              <a:rPr sz="1900"/>
              <a:t>网格(grid)是</a:t>
            </a:r>
            <a:r>
              <a:rPr b="1" sz="1900">
                <a:solidFill>
                  <a:srgbClr val="0433FF"/>
                </a:solidFill>
              </a:rPr>
              <a:t>2D</a:t>
            </a:r>
            <a:r>
              <a:rPr sz="1900"/>
              <a:t>的- 线程块(block)是</a:t>
            </a:r>
            <a:r>
              <a:rPr b="1" sz="1900">
                <a:solidFill>
                  <a:srgbClr val="FF2600"/>
                </a:solidFill>
              </a:rPr>
              <a:t>2D</a:t>
            </a:r>
            <a:br>
              <a:rPr b="1" sz="1900">
                <a:solidFill>
                  <a:srgbClr val="FF2600"/>
                </a:solidFill>
              </a:rPr>
            </a:br>
            <a:br>
              <a:rPr b="1" sz="1900">
                <a:solidFill>
                  <a:srgbClr val="FF2600"/>
                </a:solidFill>
              </a:rPr>
            </a:br>
            <a:br>
              <a:rPr b="1" sz="1900">
                <a:solidFill>
                  <a:srgbClr val="FF2600"/>
                </a:solidFill>
              </a:rPr>
            </a:br>
            <a:r>
              <a:rPr sz="1900"/>
              <a:t>加载方式：</a:t>
            </a:r>
            <a:br>
              <a:rPr b="1" sz="1900">
                <a:solidFill>
                  <a:srgbClr val="FF2600"/>
                </a:solidFill>
              </a:rPr>
            </a:br>
            <a:br>
              <a:rPr b="1" sz="1900">
                <a:solidFill>
                  <a:srgbClr val="FF2600"/>
                </a:solidFill>
              </a:rPr>
            </a:br>
          </a:p>
        </p:txBody>
      </p:sp>
      <p:sp>
        <p:nvSpPr>
          <p:cNvPr id="195" name="Shape 195"/>
          <p:cNvSpPr/>
          <p:nvPr/>
        </p:nvSpPr>
        <p:spPr>
          <a:xfrm>
            <a:off x="1085850" y="1369162"/>
            <a:ext cx="6658224" cy="917923"/>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int blockId = blockIdx.y * gridDim.x + blockIdx.x; </a:t>
            </a:r>
            <a:endParaRPr sz="1200"/>
          </a:p>
          <a:p>
            <a:pPr lvl="0"/>
            <a:r>
              <a:t>int Idx = blockId * blockDim.x + threadIdx.x; </a:t>
            </a:r>
            <a:endParaRPr sz="1200"/>
          </a:p>
        </p:txBody>
      </p:sp>
      <p:sp>
        <p:nvSpPr>
          <p:cNvPr id="196" name="Shape 196"/>
          <p:cNvSpPr/>
          <p:nvPr/>
        </p:nvSpPr>
        <p:spPr>
          <a:xfrm>
            <a:off x="1073150" y="2658279"/>
            <a:ext cx="6097737" cy="801634"/>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dim3 dimGrid(x,y)；</a:t>
            </a:r>
            <a:br/>
            <a:r>
              <a:t>Kernel&lt;&lt;&lt;dimGrid,threadsPerBlock&gt;&gt;&gt;(argv)；</a:t>
            </a:r>
            <a:endParaRPr sz="1200"/>
          </a:p>
        </p:txBody>
      </p:sp>
      <p:sp>
        <p:nvSpPr>
          <p:cNvPr id="197" name="Shape 197"/>
          <p:cNvSpPr/>
          <p:nvPr/>
        </p:nvSpPr>
        <p:spPr>
          <a:xfrm>
            <a:off x="1098550" y="4140200"/>
            <a:ext cx="9229676" cy="801633"/>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int blockId = blockIdx.y * gridDim.x + blockIdx.x; </a:t>
            </a:r>
            <a:endParaRPr sz="1200"/>
          </a:p>
          <a:p>
            <a:pPr lvl="0"/>
            <a:r>
              <a:t>int Idx = blockId * (blockDim.x * blockDim.y) + (threadIdx.y * blockDim.x) + threadIdx.x; </a:t>
            </a:r>
            <a:endParaRPr sz="1200"/>
          </a:p>
        </p:txBody>
      </p:sp>
      <p:sp>
        <p:nvSpPr>
          <p:cNvPr id="198" name="Shape 198"/>
          <p:cNvSpPr/>
          <p:nvPr/>
        </p:nvSpPr>
        <p:spPr>
          <a:xfrm>
            <a:off x="1073150" y="5452279"/>
            <a:ext cx="6097737" cy="801634"/>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dim3 dimGrid(x1,y1),dimBlock(x2,y2)；</a:t>
            </a:r>
            <a:br/>
            <a:r>
              <a:t>Kernel&lt;&lt;&lt;dimGrid,dimBlock&gt;&gt;&gt;(argv)；</a:t>
            </a:r>
            <a:endParaRPr sz="1200"/>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lvl="0"/>
          </a:p>
        </p:txBody>
      </p:sp>
      <p:sp>
        <p:nvSpPr>
          <p:cNvPr id="201" name="Shape 201"/>
          <p:cNvSpPr/>
          <p:nvPr>
            <p:ph type="body" idx="1"/>
          </p:nvPr>
        </p:nvSpPr>
        <p:spPr>
          <a:prstGeom prst="rect">
            <a:avLst/>
          </a:prstGeom>
        </p:spPr>
        <p:txBody>
          <a:bodyPr/>
          <a:lstStyle/>
          <a:p>
            <a:pPr lvl="0">
              <a:defRPr sz="1800"/>
            </a:pPr>
            <a:r>
              <a:rPr sz="1900"/>
              <a:t>网格(grid)是</a:t>
            </a:r>
            <a:r>
              <a:rPr b="1" sz="1900">
                <a:solidFill>
                  <a:srgbClr val="0433FF"/>
                </a:solidFill>
              </a:rPr>
              <a:t>2D</a:t>
            </a:r>
            <a:r>
              <a:rPr sz="1900"/>
              <a:t>的- 线程块(block)是</a:t>
            </a:r>
            <a:r>
              <a:rPr b="1" sz="1900">
                <a:solidFill>
                  <a:srgbClr val="FF2600"/>
                </a:solidFill>
              </a:rPr>
              <a:t>3D</a:t>
            </a:r>
            <a:br>
              <a:rPr b="1" sz="1900">
                <a:solidFill>
                  <a:srgbClr val="FF2600"/>
                </a:solidFill>
              </a:rPr>
            </a:br>
            <a:br>
              <a:rPr b="1" sz="1900">
                <a:solidFill>
                  <a:srgbClr val="FF2600"/>
                </a:solidFill>
              </a:rPr>
            </a:br>
            <a:br>
              <a:rPr b="1" sz="1900">
                <a:solidFill>
                  <a:srgbClr val="FF2600"/>
                </a:solidFill>
              </a:rPr>
            </a:br>
            <a:br>
              <a:rPr b="1" sz="1900">
                <a:solidFill>
                  <a:srgbClr val="FF2600"/>
                </a:solidFill>
              </a:rPr>
            </a:br>
            <a:r>
              <a:rPr sz="1900"/>
              <a:t>加载方式：</a:t>
            </a:r>
          </a:p>
        </p:txBody>
      </p:sp>
      <p:sp>
        <p:nvSpPr>
          <p:cNvPr id="202" name="Shape 202"/>
          <p:cNvSpPr/>
          <p:nvPr/>
        </p:nvSpPr>
        <p:spPr>
          <a:xfrm>
            <a:off x="1085850" y="1610462"/>
            <a:ext cx="10654658" cy="1008112"/>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int blockId = blockIdx.y * gridDim.x + blockIdx.x; </a:t>
            </a:r>
            <a:endParaRPr sz="1200"/>
          </a:p>
          <a:p>
            <a:pPr lvl="0"/>
            <a:r>
              <a:t>int Idx = blockId * (blockDim.x * blockDim.y * blockDim.z) + (threadIdx.z * (blockDim.x * blockDim.y)) + (threadIdx.y * blockDim.x)+ threadIdx.x; </a:t>
            </a:r>
            <a:endParaRPr sz="1200"/>
          </a:p>
        </p:txBody>
      </p:sp>
      <p:sp>
        <p:nvSpPr>
          <p:cNvPr id="203" name="Shape 203"/>
          <p:cNvSpPr/>
          <p:nvPr/>
        </p:nvSpPr>
        <p:spPr>
          <a:xfrm>
            <a:off x="1098550" y="3421896"/>
            <a:ext cx="6097737" cy="801634"/>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dim3 dimGrid(x1,y1),dimBlock(x2,y2,z2)；</a:t>
            </a:r>
            <a:br/>
            <a:r>
              <a:t>Kernel&lt;&lt;&lt;dimGrid,dimBlock&gt;&gt;&gt;(argv)；</a:t>
            </a:r>
            <a:endParaRPr sz="1200"/>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pPr lvl="0">
              <a:defRPr b="0" sz="1800"/>
            </a:pPr>
            <a:r>
              <a:rPr b="1" sz="2900"/>
              <a:t>Kernel加载——3D模式</a:t>
            </a:r>
          </a:p>
        </p:txBody>
      </p:sp>
      <p:sp>
        <p:nvSpPr>
          <p:cNvPr id="206" name="Shape 206"/>
          <p:cNvSpPr/>
          <p:nvPr>
            <p:ph type="body" idx="1"/>
          </p:nvPr>
        </p:nvSpPr>
        <p:spPr>
          <a:xfrm>
            <a:off x="610234" y="1000918"/>
            <a:ext cx="10984232" cy="5660455"/>
          </a:xfrm>
          <a:prstGeom prst="rect">
            <a:avLst/>
          </a:prstGeom>
        </p:spPr>
        <p:txBody>
          <a:bodyPr lIns="0" tIns="0" rIns="0" bIns="0"/>
          <a:lstStyle/>
          <a:p>
            <a:pPr lvl="0">
              <a:defRPr sz="1800"/>
            </a:pPr>
            <a:r>
              <a:rPr sz="1900"/>
              <a:t>网格(grid)是</a:t>
            </a:r>
            <a:r>
              <a:rPr b="1" sz="1900">
                <a:solidFill>
                  <a:srgbClr val="0433FF"/>
                </a:solidFill>
              </a:rPr>
              <a:t>3D</a:t>
            </a:r>
            <a:r>
              <a:rPr sz="1900"/>
              <a:t>的- 线程块(block)是</a:t>
            </a:r>
            <a:r>
              <a:rPr b="1" sz="1900">
                <a:solidFill>
                  <a:srgbClr val="FF2600"/>
                </a:solidFill>
              </a:rPr>
              <a:t>1D</a:t>
            </a:r>
            <a:br>
              <a:rPr b="1" sz="1900">
                <a:solidFill>
                  <a:srgbClr val="FF2600"/>
                </a:solidFill>
              </a:rPr>
            </a:br>
            <a:br>
              <a:rPr b="1" sz="1900">
                <a:solidFill>
                  <a:srgbClr val="FF2600"/>
                </a:solidFill>
              </a:rPr>
            </a:br>
            <a:br>
              <a:rPr b="1" sz="1900">
                <a:solidFill>
                  <a:srgbClr val="FF2600"/>
                </a:solidFill>
              </a:rPr>
            </a:br>
            <a:r>
              <a:rPr sz="1900"/>
              <a:t>加载方式：</a:t>
            </a:r>
            <a:endParaRPr sz="1900"/>
          </a:p>
          <a:p>
            <a:pPr lvl="0">
              <a:defRPr sz="1800"/>
            </a:pPr>
            <a:endParaRPr sz="1900"/>
          </a:p>
          <a:p>
            <a:pPr lvl="0">
              <a:defRPr sz="1800"/>
            </a:pPr>
            <a:endParaRPr sz="1900"/>
          </a:p>
          <a:p>
            <a:pPr lvl="0">
              <a:defRPr sz="1800"/>
            </a:pPr>
            <a:r>
              <a:rPr sz="1900"/>
              <a:t>网格(grid)是</a:t>
            </a:r>
            <a:r>
              <a:rPr b="1" sz="1900">
                <a:solidFill>
                  <a:srgbClr val="0433FF"/>
                </a:solidFill>
              </a:rPr>
              <a:t>3D</a:t>
            </a:r>
            <a:r>
              <a:rPr sz="1900"/>
              <a:t>的- 线程块(block)是</a:t>
            </a:r>
            <a:r>
              <a:rPr b="1" sz="1900">
                <a:solidFill>
                  <a:srgbClr val="FF2600"/>
                </a:solidFill>
              </a:rPr>
              <a:t>2D</a:t>
            </a:r>
            <a:br>
              <a:rPr b="1" sz="1900">
                <a:solidFill>
                  <a:srgbClr val="FF2600"/>
                </a:solidFill>
              </a:rPr>
            </a:br>
            <a:br>
              <a:rPr b="1" sz="1900">
                <a:solidFill>
                  <a:srgbClr val="FF2600"/>
                </a:solidFill>
              </a:rPr>
            </a:br>
            <a:br>
              <a:rPr b="1" sz="1900">
                <a:solidFill>
                  <a:srgbClr val="FF2600"/>
                </a:solidFill>
              </a:rPr>
            </a:br>
            <a:r>
              <a:rPr sz="1900"/>
              <a:t>加载方式：</a:t>
            </a:r>
            <a:br>
              <a:rPr b="1" sz="1900">
                <a:solidFill>
                  <a:srgbClr val="FF2600"/>
                </a:solidFill>
              </a:rPr>
            </a:br>
            <a:br>
              <a:rPr b="1" sz="1900">
                <a:solidFill>
                  <a:srgbClr val="FF2600"/>
                </a:solidFill>
              </a:rPr>
            </a:br>
          </a:p>
        </p:txBody>
      </p:sp>
      <p:sp>
        <p:nvSpPr>
          <p:cNvPr id="207" name="Shape 207"/>
          <p:cNvSpPr/>
          <p:nvPr/>
        </p:nvSpPr>
        <p:spPr>
          <a:xfrm>
            <a:off x="1085850" y="1369162"/>
            <a:ext cx="8845947" cy="917923"/>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int blockId = blockIdx.x+ blockIdx.y * gridDim.x+ gridDim.x * gridDim.y * blockIdx.z; </a:t>
            </a:r>
            <a:endParaRPr sz="1200"/>
          </a:p>
          <a:p>
            <a:pPr lvl="0"/>
            <a:r>
              <a:t>int Idx = blockId * blockDim.x + threadIdx.x; </a:t>
            </a:r>
            <a:endParaRPr sz="1200"/>
          </a:p>
        </p:txBody>
      </p:sp>
      <p:sp>
        <p:nvSpPr>
          <p:cNvPr id="208" name="Shape 208"/>
          <p:cNvSpPr/>
          <p:nvPr/>
        </p:nvSpPr>
        <p:spPr>
          <a:xfrm>
            <a:off x="1073150" y="2658279"/>
            <a:ext cx="6097737" cy="801634"/>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dim3 dimGrid(x,y,z)；</a:t>
            </a:r>
            <a:br/>
            <a:r>
              <a:t>Kernel&lt;&lt;&lt;dimGrid,threadsPerBlock&gt;&gt;&gt;(argv)；</a:t>
            </a:r>
            <a:endParaRPr sz="1200"/>
          </a:p>
        </p:txBody>
      </p:sp>
      <p:sp>
        <p:nvSpPr>
          <p:cNvPr id="209" name="Shape 209"/>
          <p:cNvSpPr/>
          <p:nvPr/>
        </p:nvSpPr>
        <p:spPr>
          <a:xfrm>
            <a:off x="1098550" y="4140199"/>
            <a:ext cx="9229676" cy="917924"/>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int blockId = blockIdx.x+ blockIdx.y * gridDim.x + gridDim.x * gridDim.y * blockIdx.z; </a:t>
            </a:r>
            <a:endParaRPr sz="1200"/>
          </a:p>
          <a:p>
            <a:pPr lvl="0"/>
            <a:r>
              <a:t>int Idx = blockId * (blockDim.x * blockDim.y)+ (threadIdx.y * blockDim.x) + threadIdx.x; </a:t>
            </a:r>
            <a:endParaRPr sz="1200"/>
          </a:p>
        </p:txBody>
      </p:sp>
      <p:sp>
        <p:nvSpPr>
          <p:cNvPr id="210" name="Shape 210"/>
          <p:cNvSpPr/>
          <p:nvPr/>
        </p:nvSpPr>
        <p:spPr>
          <a:xfrm>
            <a:off x="1073150" y="5452279"/>
            <a:ext cx="6097737" cy="801633"/>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dim3 dimGrid(x1,y1,z1),dimBlock(x2,y2)；</a:t>
            </a:r>
            <a:br/>
            <a:r>
              <a:t>Kernel&lt;&lt;&lt;dimGrid,dimBlock&gt;&gt;&gt;(argv)；</a:t>
            </a:r>
            <a:endParaRPr sz="1200"/>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p>
            <a:pPr lvl="0"/>
          </a:p>
        </p:txBody>
      </p:sp>
      <p:sp>
        <p:nvSpPr>
          <p:cNvPr id="213" name="Shape 213"/>
          <p:cNvSpPr/>
          <p:nvPr>
            <p:ph type="body" idx="1"/>
          </p:nvPr>
        </p:nvSpPr>
        <p:spPr>
          <a:xfrm>
            <a:off x="610234" y="1197545"/>
            <a:ext cx="11251212" cy="5660456"/>
          </a:xfrm>
          <a:prstGeom prst="rect">
            <a:avLst/>
          </a:prstGeom>
        </p:spPr>
        <p:txBody>
          <a:bodyPr/>
          <a:lstStyle/>
          <a:p>
            <a:pPr lvl="0">
              <a:defRPr sz="1800"/>
            </a:pPr>
            <a:r>
              <a:rPr sz="1900"/>
              <a:t>网格(grid)是</a:t>
            </a:r>
            <a:r>
              <a:rPr b="1" sz="1900">
                <a:solidFill>
                  <a:srgbClr val="0433FF"/>
                </a:solidFill>
              </a:rPr>
              <a:t>3D</a:t>
            </a:r>
            <a:r>
              <a:rPr sz="1900"/>
              <a:t>的- 线程块(block)是</a:t>
            </a:r>
            <a:r>
              <a:rPr b="1" sz="1900">
                <a:solidFill>
                  <a:srgbClr val="FF2600"/>
                </a:solidFill>
              </a:rPr>
              <a:t>3D</a:t>
            </a:r>
            <a:br>
              <a:rPr b="1" sz="1900">
                <a:solidFill>
                  <a:srgbClr val="FF2600"/>
                </a:solidFill>
              </a:rPr>
            </a:br>
            <a:br>
              <a:rPr b="1" sz="1900">
                <a:solidFill>
                  <a:srgbClr val="FF2600"/>
                </a:solidFill>
              </a:rPr>
            </a:br>
            <a:br>
              <a:rPr b="1" sz="1900">
                <a:solidFill>
                  <a:srgbClr val="FF2600"/>
                </a:solidFill>
              </a:rPr>
            </a:br>
            <a:br>
              <a:rPr b="1" sz="1900">
                <a:solidFill>
                  <a:srgbClr val="FF2600"/>
                </a:solidFill>
              </a:rPr>
            </a:br>
            <a:r>
              <a:rPr sz="1900"/>
              <a:t>加载方式：</a:t>
            </a:r>
          </a:p>
        </p:txBody>
      </p:sp>
      <p:sp>
        <p:nvSpPr>
          <p:cNvPr id="214" name="Shape 214"/>
          <p:cNvSpPr/>
          <p:nvPr/>
        </p:nvSpPr>
        <p:spPr>
          <a:xfrm>
            <a:off x="1085850" y="1610462"/>
            <a:ext cx="10654658" cy="1028702"/>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int blockId = blockIdx.x+ blockIdx.y * gridDim.x+ gridDim.x * gridDim.y * blockIdx.z; </a:t>
            </a:r>
            <a:endParaRPr sz="1200"/>
          </a:p>
          <a:p>
            <a:pPr lvl="0"/>
            <a:r>
              <a:t>int Idx = blockId * (blockDim.x * blockDim.y * blockDim.z) + (threadIdx.z * (blockDim.x * blockDim.y)) + (threadIdx.y * blockDim.x)+ threadIdx.x; </a:t>
            </a:r>
            <a:endParaRPr sz="1200"/>
          </a:p>
        </p:txBody>
      </p:sp>
      <p:sp>
        <p:nvSpPr>
          <p:cNvPr id="215" name="Shape 215"/>
          <p:cNvSpPr/>
          <p:nvPr/>
        </p:nvSpPr>
        <p:spPr>
          <a:xfrm>
            <a:off x="1098550" y="3421896"/>
            <a:ext cx="6097737" cy="801633"/>
          </a:xfrm>
          <a:prstGeom prst="rect">
            <a:avLst/>
          </a:prstGeom>
          <a:solidFill>
            <a:srgbClr val="FFFFFF"/>
          </a:solidFill>
          <a:ln w="12700">
            <a:miter lim="400000"/>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dim3 dimGrid(x1,y1),dimBlock(x2,y2,z2)；</a:t>
            </a:r>
            <a:br/>
            <a:r>
              <a:t>Kernel&lt;&lt;&lt;dimGrid,dimBlock&gt;&gt;&gt;(argv)；</a:t>
            </a:r>
            <a:endParaRPr sz="1200"/>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p>
            <a:pPr lvl="0">
              <a:defRPr b="0" sz="1800"/>
            </a:pPr>
            <a:r>
              <a:rPr b="1" sz="2900"/>
              <a:t>2.3 Kernel 函数关键字</a:t>
            </a:r>
          </a:p>
        </p:txBody>
      </p:sp>
      <p:graphicFrame>
        <p:nvGraphicFramePr>
          <p:cNvPr id="218" name="Table 218"/>
          <p:cNvGraphicFramePr/>
          <p:nvPr/>
        </p:nvGraphicFramePr>
        <p:xfrm>
          <a:off x="746855" y="1575380"/>
          <a:ext cx="10723689" cy="214087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451911"/>
                <a:gridCol w="3129538"/>
                <a:gridCol w="3129538"/>
              </a:tblGrid>
              <a:tr h="532043">
                <a:tc>
                  <a:txBody>
                    <a:bodyPr/>
                    <a:lstStyle/>
                    <a:p>
                      <a:pPr lvl="0" algn="ctr" defTabSz="1089324">
                        <a:defRPr sz="2100">
                          <a:sym typeface="微软雅黑"/>
                        </a:defRPr>
                      </a:pPr>
                    </a:p>
                  </a:txBody>
                  <a:tcPr marL="63500" marR="63500" marT="63500" marB="63500" anchor="t" anchorCtr="0" horzOverflow="overflow"/>
                </a:tc>
                <a:tc>
                  <a:txBody>
                    <a:bodyPr/>
                    <a:lstStyle/>
                    <a:p>
                      <a:pPr lvl="0" algn="ctr" defTabSz="1089324">
                        <a:defRPr b="0" i="0" sz="1800"/>
                      </a:pPr>
                      <a:r>
                        <a:rPr b="1" i="1" sz="2100">
                          <a:sym typeface="微软雅黑"/>
                        </a:rPr>
                        <a:t>执行设备</a:t>
                      </a:r>
                    </a:p>
                  </a:txBody>
                  <a:tcPr marL="63500" marR="63500" marT="63500" marB="63500" anchor="t" anchorCtr="0" horzOverflow="overflow"/>
                </a:tc>
                <a:tc>
                  <a:txBody>
                    <a:bodyPr/>
                    <a:lstStyle/>
                    <a:p>
                      <a:pPr lvl="0" algn="ctr" defTabSz="1089324">
                        <a:defRPr b="0" i="0" sz="1800"/>
                      </a:pPr>
                      <a:r>
                        <a:rPr b="1" i="1" sz="2100">
                          <a:sym typeface="微软雅黑"/>
                        </a:rPr>
                        <a:t>可被调用的设备</a:t>
                      </a:r>
                    </a:p>
                  </a:txBody>
                  <a:tcPr marL="63500" marR="63500" marT="63500" marB="63500" anchor="t" anchorCtr="0" horzOverflow="overflow"/>
                </a:tc>
              </a:tr>
              <a:tr h="532043">
                <a:tc>
                  <a:txBody>
                    <a:bodyPr/>
                    <a:lstStyle/>
                    <a:p>
                      <a:pPr lvl="0" algn="ctr" defTabSz="457200">
                        <a:defRPr b="0" i="0" sz="1800"/>
                      </a:pPr>
                      <a:r>
                        <a:rPr sz="2700">
                          <a:solidFill>
                            <a:srgbClr val="3433CC"/>
                          </a:solidFill>
                          <a:latin typeface="Times"/>
                          <a:ea typeface="Times"/>
                          <a:cs typeface="Times"/>
                          <a:sym typeface="Times"/>
                        </a:rPr>
                        <a:t>__device__ </a:t>
                      </a:r>
                      <a:r>
                        <a:rPr sz="2700">
                          <a:latin typeface="Times"/>
                          <a:ea typeface="Times"/>
                          <a:cs typeface="Times"/>
                          <a:sym typeface="Times"/>
                        </a:rPr>
                        <a:t>float DeviceFunc()</a:t>
                      </a:r>
                      <a:endParaRPr sz="2700">
                        <a:latin typeface="Times"/>
                        <a:ea typeface="Times"/>
                        <a:cs typeface="Times"/>
                        <a:sym typeface="Times"/>
                      </a:endParaRPr>
                    </a:p>
                  </a:txBody>
                  <a:tcPr marL="63500" marR="63500" marT="63500" marB="63500" anchor="t" anchorCtr="0" horzOverflow="overflow"/>
                </a:tc>
                <a:tc>
                  <a:txBody>
                    <a:bodyPr/>
                    <a:lstStyle/>
                    <a:p>
                      <a:pPr lvl="0" algn="ctr" defTabSz="457200">
                        <a:spcBef>
                          <a:spcPts val="1200"/>
                        </a:spcBef>
                        <a:defRPr b="0" i="0" sz="1800"/>
                      </a:pPr>
                      <a:r>
                        <a:rPr sz="2700">
                          <a:latin typeface="Arial"/>
                          <a:ea typeface="Arial"/>
                          <a:cs typeface="Arial"/>
                        </a:rPr>
                        <a:t>device </a:t>
                      </a:r>
                      <a:endParaRPr sz="1200">
                        <a:latin typeface="Times"/>
                        <a:ea typeface="Times"/>
                        <a:cs typeface="Times"/>
                        <a:sym typeface="Times"/>
                      </a:endParaRPr>
                    </a:p>
                  </a:txBody>
                  <a:tcPr marL="63500" marR="63500" marT="63500" marB="63500" anchor="t" anchorCtr="0" horzOverflow="overflow"/>
                </a:tc>
                <a:tc>
                  <a:txBody>
                    <a:bodyPr/>
                    <a:lstStyle/>
                    <a:p>
                      <a:pPr lvl="0" algn="ctr" defTabSz="457200">
                        <a:spcBef>
                          <a:spcPts val="1200"/>
                        </a:spcBef>
                        <a:defRPr b="0" i="0" sz="1800"/>
                      </a:pPr>
                      <a:r>
                        <a:rPr sz="1400">
                          <a:latin typeface="Arial"/>
                          <a:ea typeface="Arial"/>
                          <a:cs typeface="Arial"/>
                        </a:rPr>
                        <a:t>device(只能被__device__和__global__调用)</a:t>
                      </a:r>
                      <a:endParaRPr sz="1400">
                        <a:latin typeface="Times"/>
                        <a:ea typeface="Times"/>
                        <a:cs typeface="Times"/>
                        <a:sym typeface="Times"/>
                      </a:endParaRPr>
                    </a:p>
                  </a:txBody>
                  <a:tcPr marL="63500" marR="63500" marT="63500" marB="63500" anchor="t" anchorCtr="0" horzOverflow="overflow"/>
                </a:tc>
              </a:tr>
              <a:tr h="532043">
                <a:tc>
                  <a:txBody>
                    <a:bodyPr/>
                    <a:lstStyle/>
                    <a:p>
                      <a:pPr lvl="0" algn="ctr" defTabSz="457200">
                        <a:defRPr b="0" i="0" sz="1800"/>
                      </a:pPr>
                      <a:r>
                        <a:rPr sz="2700">
                          <a:solidFill>
                            <a:srgbClr val="3433CC"/>
                          </a:solidFill>
                          <a:latin typeface="Times"/>
                          <a:ea typeface="Times"/>
                          <a:cs typeface="Times"/>
                          <a:sym typeface="Times"/>
                        </a:rPr>
                        <a:t>__global__ </a:t>
                      </a:r>
                      <a:r>
                        <a:rPr sz="2700">
                          <a:latin typeface="Times"/>
                          <a:ea typeface="Times"/>
                          <a:cs typeface="Times"/>
                          <a:sym typeface="Times"/>
                        </a:rPr>
                        <a:t>void  KernelFunc()</a:t>
                      </a:r>
                    </a:p>
                  </a:txBody>
                  <a:tcPr marL="63500" marR="63500" marT="63500" marB="63500" anchor="t" anchorCtr="0" horzOverflow="overflow"/>
                </a:tc>
                <a:tc>
                  <a:txBody>
                    <a:bodyPr/>
                    <a:lstStyle/>
                    <a:p>
                      <a:pPr lvl="0" algn="ctr" defTabSz="457200">
                        <a:spcBef>
                          <a:spcPts val="1200"/>
                        </a:spcBef>
                        <a:defRPr b="0" i="0" sz="1800"/>
                      </a:pPr>
                      <a:r>
                        <a:rPr sz="2700">
                          <a:latin typeface="Arial"/>
                          <a:ea typeface="Arial"/>
                          <a:cs typeface="Arial"/>
                        </a:rPr>
                        <a:t>device </a:t>
                      </a:r>
                      <a:endParaRPr sz="1200">
                        <a:latin typeface="Times"/>
                        <a:ea typeface="Times"/>
                        <a:cs typeface="Times"/>
                        <a:sym typeface="Times"/>
                      </a:endParaRPr>
                    </a:p>
                  </a:txBody>
                  <a:tcPr marL="63500" marR="63500" marT="63500" marB="63500" anchor="t" anchorCtr="0" horzOverflow="overflow"/>
                </a:tc>
                <a:tc>
                  <a:txBody>
                    <a:bodyPr/>
                    <a:lstStyle/>
                    <a:p>
                      <a:pPr lvl="0" algn="ctr" defTabSz="457200">
                        <a:spcBef>
                          <a:spcPts val="1200"/>
                        </a:spcBef>
                        <a:defRPr b="0" i="0" sz="1800"/>
                      </a:pPr>
                      <a:r>
                        <a:rPr sz="1400">
                          <a:latin typeface="Arial"/>
                          <a:ea typeface="Arial"/>
                          <a:cs typeface="Arial"/>
                        </a:rPr>
                        <a:t>host （只能被主函数和CPU上运行函数调用）</a:t>
                      </a:r>
                      <a:endParaRPr sz="1400">
                        <a:latin typeface="Times"/>
                        <a:ea typeface="Times"/>
                        <a:cs typeface="Times"/>
                        <a:sym typeface="Times"/>
                      </a:endParaRPr>
                    </a:p>
                  </a:txBody>
                  <a:tcPr marL="63500" marR="63500" marT="63500" marB="63500" anchor="t" anchorCtr="0" horzOverflow="overflow"/>
                </a:tc>
              </a:tr>
              <a:tr h="532043">
                <a:tc>
                  <a:txBody>
                    <a:bodyPr/>
                    <a:lstStyle/>
                    <a:p>
                      <a:pPr lvl="0" algn="ctr" defTabSz="457200">
                        <a:defRPr b="0" i="0" sz="1800"/>
                      </a:pPr>
                      <a:r>
                        <a:rPr sz="2700">
                          <a:solidFill>
                            <a:srgbClr val="3433CC"/>
                          </a:solidFill>
                          <a:latin typeface="Times"/>
                          <a:ea typeface="Times"/>
                          <a:cs typeface="Times"/>
                          <a:sym typeface="Times"/>
                        </a:rPr>
                        <a:t>__host__ </a:t>
                      </a:r>
                      <a:r>
                        <a:rPr sz="2700">
                          <a:latin typeface="Times"/>
                          <a:ea typeface="Times"/>
                          <a:cs typeface="Times"/>
                          <a:sym typeface="Times"/>
                        </a:rPr>
                        <a:t>  float HostFunc()</a:t>
                      </a:r>
                    </a:p>
                  </a:txBody>
                  <a:tcPr marL="63500" marR="63500" marT="63500" marB="63500" anchor="t" anchorCtr="0" horzOverflow="overflow"/>
                </a:tc>
                <a:tc>
                  <a:txBody>
                    <a:bodyPr/>
                    <a:lstStyle/>
                    <a:p>
                      <a:pPr lvl="0" algn="ctr" defTabSz="457200">
                        <a:spcBef>
                          <a:spcPts val="1200"/>
                        </a:spcBef>
                        <a:defRPr b="0" i="0" sz="1800"/>
                      </a:pPr>
                      <a:r>
                        <a:rPr sz="2700">
                          <a:latin typeface="Arial"/>
                          <a:ea typeface="Arial"/>
                          <a:cs typeface="Arial"/>
                        </a:rPr>
                        <a:t>host </a:t>
                      </a:r>
                      <a:endParaRPr sz="1200">
                        <a:latin typeface="Times"/>
                        <a:ea typeface="Times"/>
                        <a:cs typeface="Times"/>
                        <a:sym typeface="Times"/>
                      </a:endParaRPr>
                    </a:p>
                  </a:txBody>
                  <a:tcPr marL="63500" marR="63500" marT="63500" marB="63500" anchor="t" anchorCtr="0" horzOverflow="overflow"/>
                </a:tc>
                <a:tc>
                  <a:txBody>
                    <a:bodyPr/>
                    <a:lstStyle/>
                    <a:p>
                      <a:pPr lvl="0" algn="ctr" defTabSz="1089324">
                        <a:spcBef>
                          <a:spcPts val="1200"/>
                        </a:spcBef>
                        <a:defRPr b="0" i="0" sz="1800"/>
                      </a:pPr>
                      <a:r>
                        <a:rPr sz="2700">
                          <a:sym typeface="微软雅黑"/>
                        </a:rPr>
                        <a:t>host </a:t>
                      </a:r>
                    </a:p>
                  </a:txBody>
                  <a:tcPr marL="63500" marR="63500" marT="63500" marB="63500" anchor="t" anchorCtr="0" horzOverflow="overflow"/>
                </a:tc>
              </a:tr>
            </a:tbl>
          </a:graphicData>
        </a:graphic>
      </p:graphicFrame>
      <p:sp>
        <p:nvSpPr>
          <p:cNvPr id="219" name="Shape 219"/>
          <p:cNvSpPr/>
          <p:nvPr/>
        </p:nvSpPr>
        <p:spPr>
          <a:xfrm>
            <a:off x="773355" y="3954780"/>
            <a:ext cx="2803387"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rPr sz="1600"/>
              <a:t>注：</a:t>
            </a:r>
            <a:r>
              <a:rPr sz="1600">
                <a:solidFill>
                  <a:srgbClr val="3433CC"/>
                </a:solidFill>
              </a:rPr>
              <a:t>__global__  </a:t>
            </a:r>
            <a:r>
              <a:rPr sz="1600"/>
              <a:t>只能返回void</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xfrm>
            <a:off x="629741" y="150937"/>
            <a:ext cx="8279326" cy="1008112"/>
          </a:xfrm>
          <a:prstGeom prst="rect">
            <a:avLst/>
          </a:prstGeom>
        </p:spPr>
        <p:txBody>
          <a:bodyPr/>
          <a:lstStyle/>
          <a:p>
            <a:pPr lvl="0">
              <a:defRPr b="0" sz="1800"/>
            </a:pPr>
            <a:r>
              <a:rPr b="1" sz="2900"/>
              <a:t>本周介绍内容</a:t>
            </a:r>
          </a:p>
        </p:txBody>
      </p:sp>
      <p:sp>
        <p:nvSpPr>
          <p:cNvPr id="49" name="Shape 49"/>
          <p:cNvSpPr/>
          <p:nvPr>
            <p:ph type="body" idx="1"/>
          </p:nvPr>
        </p:nvSpPr>
        <p:spPr>
          <a:xfrm>
            <a:off x="610234" y="994345"/>
            <a:ext cx="5055167" cy="6093610"/>
          </a:xfrm>
          <a:prstGeom prst="rect">
            <a:avLst/>
          </a:prstGeom>
        </p:spPr>
        <p:txBody>
          <a:bodyPr/>
          <a:lstStyle/>
          <a:p>
            <a:pPr lvl="0" marL="408496" indent="-408496">
              <a:defRPr sz="1800"/>
            </a:pPr>
            <a:r>
              <a:rPr sz="1900"/>
              <a:t>1. CUDA代码的高效策略</a:t>
            </a:r>
            <a:endParaRPr sz="1900"/>
          </a:p>
          <a:p>
            <a:pPr lvl="1" marL="953158" indent="-408496">
              <a:buChar char="■"/>
              <a:defRPr sz="1800"/>
            </a:pPr>
            <a:r>
              <a:rPr sz="1900"/>
              <a:t> 1.1 高效公式</a:t>
            </a:r>
            <a:endParaRPr sz="1900"/>
          </a:p>
          <a:p>
            <a:pPr lvl="1" marL="953158" indent="-408496">
              <a:buChar char="■"/>
              <a:defRPr sz="1800"/>
            </a:pPr>
            <a:r>
              <a:rPr sz="1900"/>
              <a:t> 1.2 合并全局内存</a:t>
            </a:r>
            <a:endParaRPr sz="1900"/>
          </a:p>
          <a:p>
            <a:pPr lvl="1" marL="953158" indent="-408496">
              <a:buChar char="■"/>
              <a:defRPr sz="1800"/>
            </a:pPr>
            <a:r>
              <a:rPr sz="1900"/>
              <a:t> 1.3 避免线程发散</a:t>
            </a:r>
            <a:endParaRPr sz="1900"/>
          </a:p>
          <a:p>
            <a:pPr lvl="0" marL="408496" indent="-408496">
              <a:defRPr sz="1800"/>
            </a:pPr>
            <a:r>
              <a:rPr sz="1900"/>
              <a:t>2. Kernel加载方式</a:t>
            </a:r>
            <a:endParaRPr sz="1900"/>
          </a:p>
          <a:p>
            <a:pPr lvl="1" marL="953158" indent="-408496">
              <a:buChar char="■"/>
              <a:defRPr sz="1800"/>
            </a:pPr>
            <a:r>
              <a:rPr sz="1900"/>
              <a:t>2.1 查询本机参数</a:t>
            </a:r>
            <a:endParaRPr sz="1900"/>
          </a:p>
          <a:p>
            <a:pPr lvl="1" marL="953158" indent="-408496">
              <a:buChar char="■"/>
              <a:defRPr sz="1800"/>
            </a:pPr>
            <a:r>
              <a:rPr sz="1900"/>
              <a:t>2.2 Kernel加载的1D,2D,3D模式</a:t>
            </a:r>
            <a:endParaRPr sz="1900"/>
          </a:p>
          <a:p>
            <a:pPr lvl="1" marL="953158" indent="-408496">
              <a:buChar char="■"/>
              <a:defRPr sz="1800"/>
            </a:pPr>
            <a:r>
              <a:rPr sz="1900"/>
              <a:t>2.3 Kernel函数的关键字</a:t>
            </a:r>
            <a:endParaRPr sz="1900"/>
          </a:p>
          <a:p>
            <a:pPr lvl="0" marL="408496" indent="-408496">
              <a:defRPr sz="1800"/>
            </a:pPr>
            <a:r>
              <a:rPr sz="1900"/>
              <a:t>3. CUDA中的各种内存的代码使用</a:t>
            </a:r>
            <a:endParaRPr sz="1900"/>
          </a:p>
          <a:p>
            <a:pPr lvl="1" marL="953158" indent="-408496">
              <a:buChar char="■"/>
              <a:defRPr sz="1800"/>
            </a:pPr>
            <a:r>
              <a:rPr sz="1900"/>
              <a:t>3.1 全局内存</a:t>
            </a:r>
            <a:endParaRPr sz="1900"/>
          </a:p>
          <a:p>
            <a:pPr lvl="1" marL="953158" indent="-408496">
              <a:buChar char="■"/>
              <a:defRPr sz="1800"/>
            </a:pPr>
            <a:r>
              <a:rPr sz="1900"/>
              <a:t>3.2 共享内存</a:t>
            </a:r>
          </a:p>
        </p:txBody>
      </p:sp>
      <p:sp>
        <p:nvSpPr>
          <p:cNvPr id="50" name="Shape 50"/>
          <p:cNvSpPr/>
          <p:nvPr/>
        </p:nvSpPr>
        <p:spPr>
          <a:xfrm>
            <a:off x="6503034" y="1204118"/>
            <a:ext cx="5055167" cy="511425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marL="953158" indent="-408496">
              <a:lnSpc>
                <a:spcPct val="150000"/>
              </a:lnSpc>
              <a:spcBef>
                <a:spcPts val="400"/>
              </a:spcBef>
              <a:buClr>
                <a:srgbClr val="00576E"/>
              </a:buClr>
              <a:buSzPct val="100000"/>
              <a:buFont typeface="Wingdings"/>
              <a:buChar char="■"/>
            </a:pPr>
            <a:r>
              <a:rPr sz="1900"/>
              <a:t>3.3 本地内存</a:t>
            </a:r>
            <a:endParaRPr sz="1900"/>
          </a:p>
          <a:p>
            <a:pPr lvl="0" marL="408496" indent="-408496">
              <a:lnSpc>
                <a:spcPct val="150000"/>
              </a:lnSpc>
              <a:spcBef>
                <a:spcPts val="400"/>
              </a:spcBef>
              <a:buClr>
                <a:srgbClr val="00576E"/>
              </a:buClr>
              <a:buSzPct val="100000"/>
              <a:buFont typeface="Wingdings"/>
              <a:buChar char="■"/>
            </a:pPr>
            <a:r>
              <a:rPr sz="1900"/>
              <a:t>4. CUDA同步操作</a:t>
            </a:r>
            <a:endParaRPr sz="1900"/>
          </a:p>
          <a:p>
            <a:pPr lvl="1" marL="953158" indent="-408496">
              <a:lnSpc>
                <a:spcPct val="150000"/>
              </a:lnSpc>
              <a:spcBef>
                <a:spcPts val="400"/>
              </a:spcBef>
              <a:buClr>
                <a:srgbClr val="00576E"/>
              </a:buClr>
              <a:buSzPct val="100000"/>
              <a:buFont typeface="Wingdings"/>
              <a:buChar char="■"/>
            </a:pPr>
            <a:r>
              <a:rPr sz="1900"/>
              <a:t>4.1 原子操作</a:t>
            </a:r>
            <a:endParaRPr sz="1900"/>
          </a:p>
          <a:p>
            <a:pPr lvl="1" marL="953158" indent="-408496">
              <a:lnSpc>
                <a:spcPct val="150000"/>
              </a:lnSpc>
              <a:spcBef>
                <a:spcPts val="400"/>
              </a:spcBef>
              <a:buClr>
                <a:srgbClr val="00576E"/>
              </a:buClr>
              <a:buSzPct val="100000"/>
              <a:buFont typeface="Wingdings"/>
              <a:buChar char="■"/>
            </a:pPr>
            <a:r>
              <a:rPr sz="1900"/>
              <a:t>4.2 同步函数</a:t>
            </a:r>
            <a:endParaRPr sz="1900"/>
          </a:p>
          <a:p>
            <a:pPr lvl="1" marL="953158" indent="-408496">
              <a:lnSpc>
                <a:spcPct val="150000"/>
              </a:lnSpc>
              <a:spcBef>
                <a:spcPts val="400"/>
              </a:spcBef>
              <a:buClr>
                <a:srgbClr val="00576E"/>
              </a:buClr>
              <a:buSzPct val="100000"/>
              <a:buFont typeface="Wingdings"/>
              <a:buChar char="■"/>
            </a:pPr>
            <a:r>
              <a:rPr sz="1900"/>
              <a:t>4.3 CPU/GPU同步</a:t>
            </a:r>
            <a:endParaRPr sz="1900"/>
          </a:p>
          <a:p>
            <a:pPr lvl="0" marL="408496" indent="-408496">
              <a:lnSpc>
                <a:spcPct val="150000"/>
              </a:lnSpc>
              <a:spcBef>
                <a:spcPts val="400"/>
              </a:spcBef>
              <a:buClr>
                <a:srgbClr val="00576E"/>
              </a:buClr>
              <a:buSzPct val="100000"/>
              <a:buFont typeface="Wingdings"/>
              <a:buChar char="■"/>
            </a:pPr>
            <a:r>
              <a:rPr sz="1900"/>
              <a:t>5. 并行化高效策略（一）</a:t>
            </a:r>
            <a:endParaRPr sz="1900"/>
          </a:p>
          <a:p>
            <a:pPr lvl="1" marL="953158" indent="-408496">
              <a:lnSpc>
                <a:spcPct val="150000"/>
              </a:lnSpc>
              <a:spcBef>
                <a:spcPts val="400"/>
              </a:spcBef>
              <a:buClr>
                <a:srgbClr val="00576E"/>
              </a:buClr>
              <a:buSzPct val="100000"/>
              <a:buFont typeface="Wingdings"/>
              <a:buChar char="■"/>
            </a:pPr>
            <a:r>
              <a:rPr sz="1900"/>
              <a:t>5.1 归约（实例）</a:t>
            </a:r>
            <a:endParaRPr sz="1900"/>
          </a:p>
          <a:p>
            <a:pPr lvl="1" marL="953158" indent="-408496">
              <a:lnSpc>
                <a:spcPct val="150000"/>
              </a:lnSpc>
              <a:spcBef>
                <a:spcPts val="400"/>
              </a:spcBef>
              <a:buClr>
                <a:srgbClr val="00576E"/>
              </a:buClr>
              <a:buSzPct val="100000"/>
              <a:buFont typeface="Wingdings"/>
              <a:buChar char="■"/>
            </a:pPr>
            <a:r>
              <a:rPr sz="1900"/>
              <a:t>5.2 扫描（实例）</a:t>
            </a:r>
            <a:endParaRPr sz="1900"/>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lvl="0">
              <a:defRPr b="0" sz="1800"/>
            </a:pPr>
            <a:r>
              <a:rPr b="1" sz="4300"/>
              <a:t>3.CUDA中的各种内存的代码使用</a:t>
            </a:r>
          </a:p>
        </p:txBody>
      </p:sp>
      <p:sp>
        <p:nvSpPr>
          <p:cNvPr id="222" name="Shape 222"/>
          <p:cNvSpPr/>
          <p:nvPr>
            <p:ph type="body" idx="1"/>
          </p:nvPr>
        </p:nvSpPr>
        <p:spPr>
          <a:prstGeom prst="rect">
            <a:avLst/>
          </a:prstGeom>
        </p:spPr>
        <p:txBody>
          <a:bodyPr/>
          <a:lstStyle/>
          <a:p>
            <a:pPr lvl="0">
              <a:defRPr b="0" sz="1800">
                <a:solidFill>
                  <a:srgbClr val="000000"/>
                </a:solidFill>
              </a:defRPr>
            </a:pPr>
            <a:r>
              <a:rPr b="1" sz="2000">
                <a:solidFill>
                  <a:srgbClr val="888888"/>
                </a:solidFill>
              </a:rPr>
              <a:t>1. 全局内存</a:t>
            </a:r>
            <a:endParaRPr b="1" sz="2000">
              <a:solidFill>
                <a:srgbClr val="888888"/>
              </a:solidFill>
            </a:endParaRPr>
          </a:p>
          <a:p>
            <a:pPr lvl="0">
              <a:defRPr b="0" sz="1800">
                <a:solidFill>
                  <a:srgbClr val="000000"/>
                </a:solidFill>
              </a:defRPr>
            </a:pPr>
            <a:r>
              <a:rPr b="1" sz="2000">
                <a:solidFill>
                  <a:srgbClr val="888888"/>
                </a:solidFill>
              </a:rPr>
              <a:t>2. 共享内存</a:t>
            </a:r>
            <a:endParaRPr b="1" sz="2000">
              <a:solidFill>
                <a:srgbClr val="888888"/>
              </a:solidFill>
            </a:endParaRPr>
          </a:p>
          <a:p>
            <a:pPr lvl="0">
              <a:defRPr b="0" sz="1800">
                <a:solidFill>
                  <a:srgbClr val="000000"/>
                </a:solidFill>
              </a:defRPr>
            </a:pPr>
            <a:r>
              <a:rPr b="1" sz="2000">
                <a:solidFill>
                  <a:srgbClr val="888888"/>
                </a:solidFill>
              </a:rPr>
              <a:t>3. 本地内存</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pPr lvl="0">
              <a:defRPr b="0" sz="1800"/>
            </a:pPr>
            <a:r>
              <a:rPr b="1" sz="3800"/>
              <a:t>3.1 本地变量</a:t>
            </a:r>
          </a:p>
        </p:txBody>
      </p:sp>
      <p:pic>
        <p:nvPicPr>
          <p:cNvPr id="225" name="Snip20170304_25.png"/>
          <p:cNvPicPr/>
          <p:nvPr/>
        </p:nvPicPr>
        <p:blipFill>
          <a:blip r:embed="rId2">
            <a:extLst/>
          </a:blip>
          <a:stretch>
            <a:fillRect/>
          </a:stretch>
        </p:blipFill>
        <p:spPr>
          <a:xfrm>
            <a:off x="744990" y="1175045"/>
            <a:ext cx="9745211" cy="3120008"/>
          </a:xfrm>
          <a:prstGeom prst="rect">
            <a:avLst/>
          </a:prstGeom>
          <a:ln w="12700">
            <a:miter lim="400000"/>
          </a:ln>
        </p:spPr>
      </p:pic>
      <p:pic>
        <p:nvPicPr>
          <p:cNvPr id="226" name="Snip20170304_26.png"/>
          <p:cNvPicPr/>
          <p:nvPr/>
        </p:nvPicPr>
        <p:blipFill>
          <a:blip r:embed="rId3">
            <a:extLst/>
          </a:blip>
          <a:stretch>
            <a:fillRect/>
          </a:stretch>
        </p:blipFill>
        <p:spPr>
          <a:xfrm>
            <a:off x="742950" y="4550048"/>
            <a:ext cx="9749291" cy="1642837"/>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lvl="0">
              <a:defRPr b="0" sz="1800"/>
            </a:pPr>
            <a:r>
              <a:rPr b="1" sz="3800"/>
              <a:t>3.2 全局变量</a:t>
            </a:r>
          </a:p>
        </p:txBody>
      </p:sp>
      <p:sp>
        <p:nvSpPr>
          <p:cNvPr id="229" name="Shape 229"/>
          <p:cNvSpPr/>
          <p:nvPr>
            <p:ph type="body" idx="1"/>
          </p:nvPr>
        </p:nvSpPr>
        <p:spPr>
          <a:prstGeom prst="rect">
            <a:avLst/>
          </a:prstGeom>
        </p:spPr>
        <p:txBody>
          <a:bodyPr/>
          <a:lstStyle/>
          <a:p>
            <a:pPr lvl="0"/>
          </a:p>
        </p:txBody>
      </p:sp>
      <p:pic>
        <p:nvPicPr>
          <p:cNvPr id="230" name="Snip20170304_21.png"/>
          <p:cNvPicPr/>
          <p:nvPr/>
        </p:nvPicPr>
        <p:blipFill>
          <a:blip r:embed="rId2">
            <a:extLst/>
          </a:blip>
          <a:stretch>
            <a:fillRect/>
          </a:stretch>
        </p:blipFill>
        <p:spPr>
          <a:xfrm>
            <a:off x="679449" y="1204118"/>
            <a:ext cx="6552335" cy="2301758"/>
          </a:xfrm>
          <a:prstGeom prst="rect">
            <a:avLst/>
          </a:prstGeom>
          <a:ln w="12700">
            <a:miter lim="400000"/>
          </a:ln>
        </p:spPr>
      </p:pic>
      <p:pic>
        <p:nvPicPr>
          <p:cNvPr id="231" name="Snip20170304_22.png"/>
          <p:cNvPicPr/>
          <p:nvPr/>
        </p:nvPicPr>
        <p:blipFill>
          <a:blip r:embed="rId3">
            <a:extLst/>
          </a:blip>
          <a:stretch>
            <a:fillRect/>
          </a:stretch>
        </p:blipFill>
        <p:spPr>
          <a:xfrm>
            <a:off x="679449" y="3724267"/>
            <a:ext cx="6552335" cy="2542874"/>
          </a:xfrm>
          <a:prstGeom prst="rect">
            <a:avLst/>
          </a:prstGeom>
          <a:ln w="12700">
            <a:miter lim="400000"/>
          </a:ln>
        </p:spPr>
      </p:pic>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pPr lvl="0">
              <a:defRPr b="0" sz="1800"/>
            </a:pPr>
            <a:r>
              <a:rPr b="1" sz="3800"/>
              <a:t>3.3 共享变量</a:t>
            </a:r>
          </a:p>
        </p:txBody>
      </p:sp>
      <p:pic>
        <p:nvPicPr>
          <p:cNvPr id="234" name="Snip20170304_23.png"/>
          <p:cNvPicPr/>
          <p:nvPr/>
        </p:nvPicPr>
        <p:blipFill>
          <a:blip r:embed="rId2">
            <a:extLst/>
          </a:blip>
          <a:stretch>
            <a:fillRect/>
          </a:stretch>
        </p:blipFill>
        <p:spPr>
          <a:xfrm>
            <a:off x="3129930" y="1204118"/>
            <a:ext cx="5818785" cy="4860397"/>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lvl="0"/>
          </a:p>
        </p:txBody>
      </p:sp>
      <p:pic>
        <p:nvPicPr>
          <p:cNvPr id="237" name="Snip20170304_24.png"/>
          <p:cNvPicPr/>
          <p:nvPr/>
        </p:nvPicPr>
        <p:blipFill>
          <a:blip r:embed="rId2">
            <a:extLst/>
          </a:blip>
          <a:stretch>
            <a:fillRect/>
          </a:stretch>
        </p:blipFill>
        <p:spPr>
          <a:xfrm>
            <a:off x="832734" y="1204118"/>
            <a:ext cx="10539232" cy="2417603"/>
          </a:xfrm>
          <a:prstGeom prst="rect">
            <a:avLst/>
          </a:prstGeom>
          <a:ln w="12700">
            <a:miter lim="400000"/>
          </a:ln>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p>
            <a:pPr lvl="0">
              <a:defRPr b="0" sz="1800"/>
            </a:pPr>
            <a:r>
              <a:rPr b="1" sz="4300"/>
              <a:t>4. CUDA同步操作</a:t>
            </a:r>
          </a:p>
        </p:txBody>
      </p:sp>
      <p:sp>
        <p:nvSpPr>
          <p:cNvPr id="240" name="Shape 240"/>
          <p:cNvSpPr/>
          <p:nvPr>
            <p:ph type="body" idx="1"/>
          </p:nvPr>
        </p:nvSpPr>
        <p:spPr>
          <a:prstGeom prst="rect">
            <a:avLst/>
          </a:prstGeom>
        </p:spPr>
        <p:txBody>
          <a:bodyPr/>
          <a:lstStyle/>
          <a:p>
            <a:pPr lvl="0">
              <a:defRPr b="0" sz="1800">
                <a:solidFill>
                  <a:srgbClr val="000000"/>
                </a:solidFill>
              </a:defRPr>
            </a:pPr>
            <a:r>
              <a:rPr b="1" sz="2000">
                <a:solidFill>
                  <a:srgbClr val="888888"/>
                </a:solidFill>
              </a:rPr>
              <a:t>1. 原子操作</a:t>
            </a:r>
            <a:endParaRPr b="1" sz="2000">
              <a:solidFill>
                <a:srgbClr val="888888"/>
              </a:solidFill>
            </a:endParaRPr>
          </a:p>
          <a:p>
            <a:pPr lvl="0">
              <a:defRPr b="0" sz="1800">
                <a:solidFill>
                  <a:srgbClr val="000000"/>
                </a:solidFill>
              </a:defRPr>
            </a:pPr>
            <a:r>
              <a:rPr b="1" sz="2000">
                <a:solidFill>
                  <a:srgbClr val="888888"/>
                </a:solidFill>
              </a:rPr>
              <a:t>2. 同步函数</a:t>
            </a:r>
            <a:endParaRPr b="1" sz="2000">
              <a:solidFill>
                <a:srgbClr val="888888"/>
              </a:solidFill>
            </a:endParaRPr>
          </a:p>
          <a:p>
            <a:pPr lvl="0">
              <a:defRPr b="0" sz="1800">
                <a:solidFill>
                  <a:srgbClr val="000000"/>
                </a:solidFill>
              </a:defRPr>
            </a:pPr>
            <a:r>
              <a:rPr b="1" sz="2000">
                <a:solidFill>
                  <a:srgbClr val="888888"/>
                </a:solidFill>
              </a:rPr>
              <a:t>3. CPU/GPU 同步</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lvl="0">
              <a:defRPr b="0" sz="1800"/>
            </a:pPr>
            <a:r>
              <a:rPr b="1" sz="2900"/>
              <a:t>4.1 原子操作</a:t>
            </a:r>
          </a:p>
        </p:txBody>
      </p:sp>
      <p:sp>
        <p:nvSpPr>
          <p:cNvPr id="243" name="Shape 243"/>
          <p:cNvSpPr/>
          <p:nvPr>
            <p:ph type="body" idx="1"/>
          </p:nvPr>
        </p:nvSpPr>
        <p:spPr>
          <a:prstGeom prst="rect">
            <a:avLst/>
          </a:prstGeom>
        </p:spPr>
        <p:txBody>
          <a:bodyPr/>
          <a:lstStyle/>
          <a:p>
            <a:pPr lvl="0">
              <a:defRPr sz="1800"/>
            </a:pPr>
            <a:r>
              <a:rPr sz="1900"/>
              <a:t>原子操作解决的问题：</a:t>
            </a:r>
            <a:endParaRPr sz="1900"/>
          </a:p>
          <a:p>
            <a:pPr lvl="0">
              <a:defRPr sz="1800"/>
            </a:pPr>
            <a:r>
              <a:rPr sz="1900"/>
              <a:t>对于有很多线程需要同时读取或写入相同的内存时，保证同一时间只有一个线程能进行操作。</a:t>
            </a:r>
            <a:endParaRPr sz="1900"/>
          </a:p>
          <a:p>
            <a:pPr lvl="0">
              <a:defRPr sz="1800"/>
            </a:pPr>
            <a:endParaRPr sz="1900"/>
          </a:p>
          <a:p>
            <a:pPr lvl="0">
              <a:defRPr sz="1800"/>
            </a:pPr>
            <a:r>
              <a:rPr sz="1900"/>
              <a:t>原子操作的</a:t>
            </a:r>
            <a:endParaRPr sz="1900"/>
          </a:p>
          <a:p>
            <a:pPr lvl="0">
              <a:defRPr sz="1800"/>
            </a:pPr>
            <a:r>
              <a:rPr sz="1900"/>
              <a:t>1. 只支持某些运算(加、减、最小值、异或运算等，不支持求余和求幂等)和数据类型（整型）</a:t>
            </a:r>
            <a:endParaRPr sz="1900"/>
          </a:p>
          <a:p>
            <a:pPr lvl="0">
              <a:defRPr sz="1800"/>
            </a:pPr>
            <a:r>
              <a:rPr sz="1900"/>
              <a:t>2. 运行顺序不定</a:t>
            </a:r>
            <a:endParaRPr sz="1900"/>
          </a:p>
          <a:p>
            <a:pPr lvl="0">
              <a:defRPr sz="1800"/>
            </a:pPr>
            <a:r>
              <a:rPr sz="1900"/>
              <a:t>3. 安排不当，会使速度很慢（因为内部是个串行的运行）</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prstGeom prst="rect">
            <a:avLst/>
          </a:prstGeom>
        </p:spPr>
        <p:txBody>
          <a:bodyPr/>
          <a:lstStyle/>
          <a:p>
            <a:pPr lvl="0"/>
          </a:p>
        </p:txBody>
      </p:sp>
      <p:sp>
        <p:nvSpPr>
          <p:cNvPr id="246" name="Shape 246"/>
          <p:cNvSpPr/>
          <p:nvPr>
            <p:ph type="body" idx="1"/>
          </p:nvPr>
        </p:nvSpPr>
        <p:spPr>
          <a:xfrm>
            <a:off x="610234" y="1206517"/>
            <a:ext cx="10984232" cy="5660455"/>
          </a:xfrm>
          <a:prstGeom prst="rect">
            <a:avLst/>
          </a:prstGeom>
        </p:spPr>
        <p:txBody>
          <a:bodyPr/>
          <a:lstStyle/>
          <a:p>
            <a:pPr lvl="0">
              <a:defRPr sz="1800"/>
            </a:pPr>
            <a:r>
              <a:rPr sz="1900"/>
              <a:t>代码案例讲解：</a:t>
            </a:r>
            <a:r>
              <a:rPr b="1" sz="1900"/>
              <a:t>atomics.cu</a:t>
            </a:r>
            <a:endParaRPr sz="1900"/>
          </a:p>
          <a:p>
            <a:pPr lvl="0">
              <a:defRPr sz="1800"/>
            </a:pPr>
            <a:r>
              <a:rPr sz="1900"/>
              <a:t>让10000个线程增加10个数组元素(</a:t>
            </a:r>
            <a:r>
              <a:rPr sz="1900">
                <a:solidFill>
                  <a:srgbClr val="FF2600"/>
                </a:solidFill>
              </a:rPr>
              <a:t>如果直接相加会出错</a:t>
            </a:r>
            <a:r>
              <a:rPr sz="1900"/>
              <a:t>)</a:t>
            </a:r>
            <a:endParaRPr sz="1900"/>
          </a:p>
          <a:p>
            <a:pPr lvl="0">
              <a:defRPr sz="1800"/>
            </a:pPr>
            <a:r>
              <a:rPr sz="1900"/>
              <a:t>采用原子内存操作来解决atomicAdd()</a:t>
            </a:r>
          </a:p>
        </p:txBody>
      </p:sp>
      <p:grpSp>
        <p:nvGrpSpPr>
          <p:cNvPr id="265" name="Group 265"/>
          <p:cNvGrpSpPr/>
          <p:nvPr/>
        </p:nvGrpSpPr>
        <p:grpSpPr>
          <a:xfrm>
            <a:off x="8426450" y="1338867"/>
            <a:ext cx="3017446" cy="3246708"/>
            <a:chOff x="0" y="0"/>
            <a:chExt cx="3017445" cy="3246706"/>
          </a:xfrm>
        </p:grpSpPr>
        <p:grpSp>
          <p:nvGrpSpPr>
            <p:cNvPr id="257" name="Group 257"/>
            <p:cNvGrpSpPr/>
            <p:nvPr/>
          </p:nvGrpSpPr>
          <p:grpSpPr>
            <a:xfrm>
              <a:off x="0" y="0"/>
              <a:ext cx="312133" cy="3246707"/>
              <a:chOff x="0" y="0"/>
              <a:chExt cx="312132" cy="3246706"/>
            </a:xfrm>
          </p:grpSpPr>
          <p:sp>
            <p:nvSpPr>
              <p:cNvPr id="247" name="Shape 247"/>
              <p:cNvSpPr/>
              <p:nvPr/>
            </p:nvSpPr>
            <p:spPr>
              <a:xfrm>
                <a:off x="0" y="0"/>
                <a:ext cx="312133" cy="312133"/>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45719" tIns="45719" rIns="45719" bIns="45719" numCol="1" anchor="ctr">
                <a:noAutofit/>
              </a:bodyPr>
              <a:lstStyle/>
              <a:p>
                <a:pPr lvl="0"/>
              </a:p>
            </p:txBody>
          </p:sp>
          <p:sp>
            <p:nvSpPr>
              <p:cNvPr id="248" name="Shape 248"/>
              <p:cNvSpPr/>
              <p:nvPr/>
            </p:nvSpPr>
            <p:spPr>
              <a:xfrm>
                <a:off x="0" y="330199"/>
                <a:ext cx="312133" cy="312133"/>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45719" tIns="45719" rIns="45719" bIns="45719" numCol="1" anchor="ctr">
                <a:noAutofit/>
              </a:bodyPr>
              <a:lstStyle/>
              <a:p>
                <a:pPr lvl="0"/>
              </a:p>
            </p:txBody>
          </p:sp>
          <p:sp>
            <p:nvSpPr>
              <p:cNvPr id="249" name="Shape 249"/>
              <p:cNvSpPr/>
              <p:nvPr/>
            </p:nvSpPr>
            <p:spPr>
              <a:xfrm>
                <a:off x="0" y="647699"/>
                <a:ext cx="312133" cy="312133"/>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45719" tIns="45719" rIns="45719" bIns="45719" numCol="1" anchor="ctr">
                <a:noAutofit/>
              </a:bodyPr>
              <a:lstStyle/>
              <a:p>
                <a:pPr lvl="0"/>
              </a:p>
            </p:txBody>
          </p:sp>
          <p:sp>
            <p:nvSpPr>
              <p:cNvPr id="250" name="Shape 250"/>
              <p:cNvSpPr/>
              <p:nvPr/>
            </p:nvSpPr>
            <p:spPr>
              <a:xfrm>
                <a:off x="0" y="977899"/>
                <a:ext cx="312133" cy="312133"/>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45719" tIns="45719" rIns="45719" bIns="45719" numCol="1" anchor="ctr">
                <a:noAutofit/>
              </a:bodyPr>
              <a:lstStyle/>
              <a:p>
                <a:pPr lvl="0"/>
              </a:p>
            </p:txBody>
          </p:sp>
          <p:sp>
            <p:nvSpPr>
              <p:cNvPr id="251" name="Shape 251"/>
              <p:cNvSpPr/>
              <p:nvPr/>
            </p:nvSpPr>
            <p:spPr>
              <a:xfrm>
                <a:off x="0" y="1295399"/>
                <a:ext cx="312133" cy="312133"/>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45719" tIns="45719" rIns="45719" bIns="45719" numCol="1" anchor="ctr">
                <a:noAutofit/>
              </a:bodyPr>
              <a:lstStyle/>
              <a:p>
                <a:pPr lvl="0"/>
              </a:p>
            </p:txBody>
          </p:sp>
          <p:sp>
            <p:nvSpPr>
              <p:cNvPr id="252" name="Shape 252"/>
              <p:cNvSpPr/>
              <p:nvPr/>
            </p:nvSpPr>
            <p:spPr>
              <a:xfrm>
                <a:off x="0" y="1625599"/>
                <a:ext cx="312133" cy="312133"/>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45719" tIns="45719" rIns="45719" bIns="45719" numCol="1" anchor="ctr">
                <a:noAutofit/>
              </a:bodyPr>
              <a:lstStyle/>
              <a:p>
                <a:pPr lvl="0"/>
              </a:p>
            </p:txBody>
          </p:sp>
          <p:sp>
            <p:nvSpPr>
              <p:cNvPr id="253" name="Shape 253"/>
              <p:cNvSpPr/>
              <p:nvPr/>
            </p:nvSpPr>
            <p:spPr>
              <a:xfrm>
                <a:off x="0" y="1943099"/>
                <a:ext cx="312133" cy="312133"/>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45719" tIns="45719" rIns="45719" bIns="45719" numCol="1" anchor="ctr">
                <a:noAutofit/>
              </a:bodyPr>
              <a:lstStyle/>
              <a:p>
                <a:pPr lvl="0"/>
              </a:p>
            </p:txBody>
          </p:sp>
          <p:sp>
            <p:nvSpPr>
              <p:cNvPr id="254" name="Shape 254"/>
              <p:cNvSpPr/>
              <p:nvPr/>
            </p:nvSpPr>
            <p:spPr>
              <a:xfrm>
                <a:off x="0" y="2273299"/>
                <a:ext cx="312133" cy="312133"/>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45719" tIns="45719" rIns="45719" bIns="45719" numCol="1" anchor="ctr">
                <a:noAutofit/>
              </a:bodyPr>
              <a:lstStyle/>
              <a:p>
                <a:pPr lvl="0"/>
              </a:p>
            </p:txBody>
          </p:sp>
          <p:sp>
            <p:nvSpPr>
              <p:cNvPr id="255" name="Shape 255"/>
              <p:cNvSpPr/>
              <p:nvPr/>
            </p:nvSpPr>
            <p:spPr>
              <a:xfrm>
                <a:off x="0" y="2604374"/>
                <a:ext cx="312133" cy="312133"/>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45719" tIns="45719" rIns="45719" bIns="45719" numCol="1" anchor="ctr">
                <a:noAutofit/>
              </a:bodyPr>
              <a:lstStyle/>
              <a:p>
                <a:pPr lvl="0"/>
              </a:p>
            </p:txBody>
          </p:sp>
          <p:sp>
            <p:nvSpPr>
              <p:cNvPr id="256" name="Shape 256"/>
              <p:cNvSpPr/>
              <p:nvPr/>
            </p:nvSpPr>
            <p:spPr>
              <a:xfrm>
                <a:off x="0" y="2934574"/>
                <a:ext cx="312133" cy="312133"/>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45719" tIns="45719" rIns="45719" bIns="45719" numCol="1" anchor="ctr">
                <a:noAutofit/>
              </a:bodyPr>
              <a:lstStyle/>
              <a:p>
                <a:pPr lvl="0"/>
              </a:p>
            </p:txBody>
          </p:sp>
        </p:grpSp>
        <p:sp>
          <p:nvSpPr>
            <p:cNvPr id="258" name="Shape 258"/>
            <p:cNvSpPr/>
            <p:nvPr/>
          </p:nvSpPr>
          <p:spPr>
            <a:xfrm>
              <a:off x="1561558" y="818108"/>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259" name="Shape 259"/>
            <p:cNvSpPr/>
            <p:nvPr/>
          </p:nvSpPr>
          <p:spPr>
            <a:xfrm>
              <a:off x="1967958" y="818108"/>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260" name="Shape 260"/>
            <p:cNvSpPr/>
            <p:nvPr/>
          </p:nvSpPr>
          <p:spPr>
            <a:xfrm>
              <a:off x="2374358" y="818108"/>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261" name="Shape 261"/>
            <p:cNvSpPr/>
            <p:nvPr/>
          </p:nvSpPr>
          <p:spPr>
            <a:xfrm flipH="1" flipV="1">
              <a:off x="380471" y="774231"/>
              <a:ext cx="1236875" cy="1"/>
            </a:xfrm>
            <a:prstGeom prst="line">
              <a:avLst/>
            </a:prstGeom>
            <a:noFill/>
            <a:ln w="25400" cap="flat">
              <a:solidFill>
                <a:srgbClr val="FF2600"/>
              </a:solidFill>
              <a:prstDash val="solid"/>
              <a:bevel/>
              <a:tailEnd type="triangle" w="med" len="med"/>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262" name="Shape 262"/>
            <p:cNvSpPr/>
            <p:nvPr/>
          </p:nvSpPr>
          <p:spPr>
            <a:xfrm flipH="1" flipV="1">
              <a:off x="378983" y="154793"/>
              <a:ext cx="1607258" cy="594839"/>
            </a:xfrm>
            <a:prstGeom prst="line">
              <a:avLst/>
            </a:prstGeom>
            <a:noFill/>
            <a:ln w="25400" cap="flat">
              <a:solidFill>
                <a:srgbClr val="FF2600"/>
              </a:solidFill>
              <a:prstDash val="solid"/>
              <a:bevel/>
              <a:tailEnd type="triangle" w="med" len="med"/>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263" name="Shape 263"/>
            <p:cNvSpPr/>
            <p:nvPr/>
          </p:nvSpPr>
          <p:spPr>
            <a:xfrm flipH="1">
              <a:off x="502193" y="1498936"/>
              <a:ext cx="1954887" cy="877669"/>
            </a:xfrm>
            <a:prstGeom prst="line">
              <a:avLst/>
            </a:prstGeom>
            <a:noFill/>
            <a:ln w="25400" cap="flat">
              <a:solidFill>
                <a:srgbClr val="FF2600"/>
              </a:solidFill>
              <a:prstDash val="solid"/>
              <a:bevel/>
              <a:tailEnd type="triangle" w="med" len="med"/>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264" name="Shape 264"/>
            <p:cNvSpPr/>
            <p:nvPr/>
          </p:nvSpPr>
          <p:spPr>
            <a:xfrm>
              <a:off x="2684705" y="862826"/>
              <a:ext cx="332741"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0433FF"/>
                  </a:solidFill>
                </a:defRPr>
              </a:lvl1pPr>
            </a:lstStyle>
            <a:p>
              <a:pPr lvl="0">
                <a:defRPr>
                  <a:solidFill>
                    <a:srgbClr val="000000"/>
                  </a:solidFill>
                </a:defRPr>
              </a:pPr>
              <a:r>
                <a:rPr>
                  <a:solidFill>
                    <a:srgbClr val="0433FF"/>
                  </a:solidFill>
                </a:rPr>
                <a:t>…</a:t>
              </a:r>
            </a:p>
          </p:txBody>
        </p:sp>
      </p:grpSp>
      <p:pic>
        <p:nvPicPr>
          <p:cNvPr id="266" name="Snip20170305_29.png"/>
          <p:cNvPicPr/>
          <p:nvPr/>
        </p:nvPicPr>
        <p:blipFill>
          <a:blip r:embed="rId2">
            <a:extLst/>
          </a:blip>
          <a:stretch>
            <a:fillRect/>
          </a:stretch>
        </p:blipFill>
        <p:spPr>
          <a:xfrm>
            <a:off x="1084631" y="2609553"/>
            <a:ext cx="6637152" cy="3497959"/>
          </a:xfrm>
          <a:prstGeom prst="rect">
            <a:avLst/>
          </a:prstGeom>
          <a:ln w="12700">
            <a:miter lim="400000"/>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prstGeom prst="rect">
            <a:avLst/>
          </a:prstGeom>
        </p:spPr>
        <p:txBody>
          <a:bodyPr/>
          <a:lstStyle/>
          <a:p>
            <a:pPr lvl="0">
              <a:defRPr b="0" sz="1800"/>
            </a:pPr>
            <a:r>
              <a:rPr b="1" sz="2900"/>
              <a:t>4.2 同步函数</a:t>
            </a:r>
          </a:p>
        </p:txBody>
      </p:sp>
      <p:sp>
        <p:nvSpPr>
          <p:cNvPr id="269" name="Shape 269"/>
          <p:cNvSpPr/>
          <p:nvPr>
            <p:ph type="body" idx="1"/>
          </p:nvPr>
        </p:nvSpPr>
        <p:spPr>
          <a:prstGeom prst="rect">
            <a:avLst/>
          </a:prstGeom>
        </p:spPr>
        <p:txBody>
          <a:bodyPr/>
          <a:lstStyle/>
          <a:p>
            <a:pPr lvl="0">
              <a:defRPr sz="1800"/>
            </a:pPr>
            <a:r>
              <a:rPr b="1" sz="1900"/>
              <a:t>_syncthreads（）</a:t>
            </a:r>
            <a:endParaRPr b="1" sz="1900"/>
          </a:p>
          <a:p>
            <a:pPr lvl="0">
              <a:defRPr sz="1800"/>
            </a:pPr>
            <a:r>
              <a:rPr sz="1900"/>
              <a:t>线程块内线程同步</a:t>
            </a:r>
            <a:endParaRPr sz="1900"/>
          </a:p>
          <a:p>
            <a:pPr lvl="0">
              <a:defRPr sz="1800"/>
            </a:pPr>
            <a:r>
              <a:rPr sz="1900"/>
              <a:t>保证线程块内所有线程都执行到统一位置</a:t>
            </a:r>
          </a:p>
        </p:txBody>
      </p:sp>
      <p:pic>
        <p:nvPicPr>
          <p:cNvPr id="270" name="Snip20170304_23.png"/>
          <p:cNvPicPr/>
          <p:nvPr/>
        </p:nvPicPr>
        <p:blipFill>
          <a:blip r:embed="rId2">
            <a:extLst/>
          </a:blip>
          <a:stretch>
            <a:fillRect/>
          </a:stretch>
        </p:blipFill>
        <p:spPr>
          <a:xfrm>
            <a:off x="5847730" y="1204118"/>
            <a:ext cx="5818785" cy="4860397"/>
          </a:xfrm>
          <a:prstGeom prst="rect">
            <a:avLst/>
          </a:prstGeom>
          <a:ln w="12700">
            <a:miter lim="400000"/>
          </a:ln>
        </p:spPr>
      </p:pic>
      <p:sp>
        <p:nvSpPr>
          <p:cNvPr id="271" name="Shape 271"/>
          <p:cNvSpPr/>
          <p:nvPr/>
        </p:nvSpPr>
        <p:spPr>
          <a:xfrm>
            <a:off x="5467350" y="3794760"/>
            <a:ext cx="6275239" cy="269240"/>
          </a:xfrm>
          <a:prstGeom prst="rect">
            <a:avLst/>
          </a:prstGeom>
          <a:ln w="25400">
            <a:solidFill>
              <a:srgbClr val="FF2600"/>
            </a:solidFill>
          </a:ln>
          <a:effectLst>
            <a:outerShdw sx="100000" sy="100000" kx="0" ky="0" algn="b" rotWithShape="0" blurRad="50800" dist="20000" dir="5400000">
              <a:srgbClr val="000000">
                <a:alpha val="42000"/>
              </a:srgbClr>
            </a:outerShdw>
          </a:effectLst>
        </p:spPr>
        <p:txBody>
          <a:bodyPr lIns="45719" rIns="45719" anchor="ctr"/>
          <a:lstStyle/>
          <a:p>
            <a:pPr lvl="0"/>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prstGeom prst="rect">
            <a:avLst/>
          </a:prstGeom>
        </p:spPr>
        <p:txBody>
          <a:bodyPr/>
          <a:lstStyle/>
          <a:p>
            <a:pPr lvl="0"/>
          </a:p>
        </p:txBody>
      </p:sp>
      <p:sp>
        <p:nvSpPr>
          <p:cNvPr id="274" name="Shape 274"/>
          <p:cNvSpPr/>
          <p:nvPr>
            <p:ph type="body" idx="1"/>
          </p:nvPr>
        </p:nvSpPr>
        <p:spPr>
          <a:prstGeom prst="rect">
            <a:avLst/>
          </a:prstGeom>
        </p:spPr>
        <p:txBody>
          <a:bodyPr/>
          <a:lstStyle/>
          <a:p>
            <a:pPr lvl="0">
              <a:defRPr sz="1800"/>
            </a:pPr>
            <a:r>
              <a:rPr b="1" sz="1900"/>
              <a:t>_threadfence()</a:t>
            </a:r>
            <a:endParaRPr b="1" sz="1900"/>
          </a:p>
          <a:p>
            <a:pPr lvl="0">
              <a:defRPr sz="1800"/>
            </a:pPr>
            <a:r>
              <a:rPr sz="1900"/>
              <a:t>一个线程调用__threadfence后，该线程在该语句前对全局存储器或共享存储器的访问已经全部完成，执行结果对grid中的所有线程可见。</a:t>
            </a:r>
            <a:endParaRPr sz="1900"/>
          </a:p>
          <a:p>
            <a:pPr lvl="0">
              <a:defRPr sz="1800"/>
            </a:pPr>
            <a:endParaRPr sz="1900"/>
          </a:p>
          <a:p>
            <a:pPr lvl="0">
              <a:defRPr sz="1800"/>
            </a:pPr>
            <a:r>
              <a:rPr b="1" sz="1900"/>
              <a:t>_threadfence_block()</a:t>
            </a:r>
            <a:endParaRPr b="1" sz="1900"/>
          </a:p>
          <a:p>
            <a:pPr lvl="0">
              <a:defRPr sz="1800"/>
            </a:pPr>
            <a:r>
              <a:rPr sz="1900"/>
              <a:t>一个线程调用__threadfence_block后，该线程在该语句前对全局存储器或者共享存储器的访问已经全部完成，执行结果对block中的所有线程可见。</a:t>
            </a:r>
            <a:endParaRPr sz="1900"/>
          </a:p>
          <a:p>
            <a:pPr lvl="0">
              <a:defRPr sz="1800"/>
            </a:pPr>
            <a:endParaRPr sz="1900"/>
          </a:p>
          <a:p>
            <a:pPr lvl="0">
              <a:defRPr sz="1800"/>
            </a:pPr>
            <a:r>
              <a:rPr b="1" sz="1900"/>
              <a:t>以上两个函数的重要作用是，及时通知其他线程，全局内存或者共享内存内的结果已经读入或写入完成了。</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p>
            <a:pPr lvl="0">
              <a:defRPr b="0" sz="1800"/>
            </a:pPr>
            <a:r>
              <a:rPr b="1" sz="4300"/>
              <a:t>1. CUDA代码的高效策略</a:t>
            </a:r>
          </a:p>
        </p:txBody>
      </p:sp>
      <p:sp>
        <p:nvSpPr>
          <p:cNvPr id="53" name="Shape 53"/>
          <p:cNvSpPr/>
          <p:nvPr>
            <p:ph type="body" idx="1"/>
          </p:nvPr>
        </p:nvSpPr>
        <p:spPr>
          <a:prstGeom prst="rect">
            <a:avLst/>
          </a:prstGeom>
        </p:spPr>
        <p:txBody>
          <a:bodyPr/>
          <a:lstStyle/>
          <a:p>
            <a:pPr lvl="0">
              <a:defRPr b="0" sz="1800">
                <a:solidFill>
                  <a:srgbClr val="000000"/>
                </a:solidFill>
              </a:defRPr>
            </a:pPr>
            <a:r>
              <a:rPr b="1" sz="2000">
                <a:solidFill>
                  <a:srgbClr val="888888"/>
                </a:solidFill>
              </a:rPr>
              <a:t>1. 高效公式</a:t>
            </a:r>
            <a:endParaRPr b="1" sz="2000">
              <a:solidFill>
                <a:srgbClr val="888888"/>
              </a:solidFill>
            </a:endParaRPr>
          </a:p>
          <a:p>
            <a:pPr lvl="0">
              <a:defRPr b="0" sz="1800">
                <a:solidFill>
                  <a:srgbClr val="000000"/>
                </a:solidFill>
              </a:defRPr>
            </a:pPr>
            <a:r>
              <a:rPr b="1" sz="2000">
                <a:solidFill>
                  <a:srgbClr val="888888"/>
                </a:solidFill>
              </a:rPr>
              <a:t>2. 合并归约</a:t>
            </a:r>
            <a:endParaRPr b="1" sz="2000">
              <a:solidFill>
                <a:srgbClr val="888888"/>
              </a:solidFill>
            </a:endParaRPr>
          </a:p>
          <a:p>
            <a:pPr lvl="0">
              <a:defRPr b="0" sz="1800">
                <a:solidFill>
                  <a:srgbClr val="000000"/>
                </a:solidFill>
              </a:defRPr>
            </a:pPr>
            <a:r>
              <a:rPr b="1" sz="2000">
                <a:solidFill>
                  <a:srgbClr val="888888"/>
                </a:solidFill>
              </a:rPr>
              <a:t>3. 避免线程发散</a:t>
            </a:r>
            <a:endParaRPr b="1" sz="2000">
              <a:solidFill>
                <a:srgbClr val="888888"/>
              </a:solidFill>
            </a:endParaRP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p:nvPr>
        </p:nvSpPr>
        <p:spPr>
          <a:prstGeom prst="rect">
            <a:avLst/>
          </a:prstGeom>
        </p:spPr>
        <p:txBody>
          <a:bodyPr/>
          <a:lstStyle/>
          <a:p>
            <a:pPr lvl="0">
              <a:defRPr b="0" sz="1800"/>
            </a:pPr>
            <a:r>
              <a:rPr b="1" sz="2900"/>
              <a:t>4.3 CPU/GPU同步</a:t>
            </a:r>
          </a:p>
        </p:txBody>
      </p:sp>
      <p:sp>
        <p:nvSpPr>
          <p:cNvPr id="277" name="Shape 277"/>
          <p:cNvSpPr/>
          <p:nvPr>
            <p:ph type="body" idx="1"/>
          </p:nvPr>
        </p:nvSpPr>
        <p:spPr>
          <a:prstGeom prst="rect">
            <a:avLst/>
          </a:prstGeom>
        </p:spPr>
        <p:txBody>
          <a:bodyPr/>
          <a:lstStyle/>
          <a:p>
            <a:pPr lvl="0">
              <a:defRPr sz="1800"/>
            </a:pPr>
            <a:r>
              <a:rPr b="1" sz="1900"/>
              <a:t>cudaStreamSynchronize()/cudaEventSynchronize()</a:t>
            </a:r>
            <a:endParaRPr b="1" sz="1900"/>
          </a:p>
          <a:p>
            <a:pPr lvl="0">
              <a:defRPr sz="1800"/>
            </a:pPr>
            <a:r>
              <a:rPr sz="1900"/>
              <a:t>主机端代码中使用cudaThreadSynchronize():实现CPU和GPU线程同步</a:t>
            </a:r>
            <a:endParaRPr sz="1900"/>
          </a:p>
          <a:p>
            <a:pPr lvl="0">
              <a:defRPr sz="1800"/>
            </a:pPr>
            <a:r>
              <a:rPr sz="1900"/>
              <a:t>kernel启动后控制权将异步返回，利用该函数可以确定所有设备端线程均已运行结束；</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prstGeom prst="rect">
            <a:avLst/>
          </a:prstGeom>
        </p:spPr>
        <p:txBody>
          <a:bodyPr/>
          <a:lstStyle/>
          <a:p>
            <a:pPr lvl="0">
              <a:defRPr b="0" sz="1800"/>
            </a:pPr>
            <a:r>
              <a:rPr b="1" sz="4300"/>
              <a:t>5. 并行化高效策略（一）</a:t>
            </a:r>
          </a:p>
        </p:txBody>
      </p:sp>
      <p:sp>
        <p:nvSpPr>
          <p:cNvPr id="280" name="Shape 280"/>
          <p:cNvSpPr/>
          <p:nvPr>
            <p:ph type="body" idx="1"/>
          </p:nvPr>
        </p:nvSpPr>
        <p:spPr>
          <a:prstGeom prst="rect">
            <a:avLst/>
          </a:prstGeom>
        </p:spPr>
        <p:txBody>
          <a:bodyPr/>
          <a:lstStyle/>
          <a:p>
            <a:pPr lvl="0">
              <a:defRPr b="0" sz="1800">
                <a:solidFill>
                  <a:srgbClr val="000000"/>
                </a:solidFill>
              </a:defRPr>
            </a:pPr>
            <a:r>
              <a:rPr b="1" sz="2000">
                <a:solidFill>
                  <a:srgbClr val="888888"/>
                </a:solidFill>
              </a:rPr>
              <a:t>1. 归约Reduce（实例）</a:t>
            </a:r>
            <a:endParaRPr b="1" sz="2000">
              <a:solidFill>
                <a:srgbClr val="888888"/>
              </a:solidFill>
            </a:endParaRPr>
          </a:p>
          <a:p>
            <a:pPr lvl="0">
              <a:defRPr b="0" sz="1800">
                <a:solidFill>
                  <a:srgbClr val="000000"/>
                </a:solidFill>
              </a:defRPr>
            </a:pPr>
            <a:r>
              <a:rPr b="1" sz="2000">
                <a:solidFill>
                  <a:srgbClr val="888888"/>
                </a:solidFill>
              </a:rPr>
              <a:t>2. 扫描Scan（实例）</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prstGeom prst="rect">
            <a:avLst/>
          </a:prstGeom>
        </p:spPr>
        <p:txBody>
          <a:bodyPr/>
          <a:lstStyle/>
          <a:p>
            <a:pPr lvl="0">
              <a:defRPr b="0" sz="1800"/>
            </a:pPr>
            <a:r>
              <a:rPr b="1" sz="2900"/>
              <a:t>5.1 归约Reduce</a:t>
            </a:r>
          </a:p>
        </p:txBody>
      </p:sp>
      <p:sp>
        <p:nvSpPr>
          <p:cNvPr id="283" name="Shape 283"/>
          <p:cNvSpPr/>
          <p:nvPr>
            <p:ph type="body" idx="1"/>
          </p:nvPr>
        </p:nvSpPr>
        <p:spPr>
          <a:prstGeom prst="rect">
            <a:avLst/>
          </a:prstGeom>
        </p:spPr>
        <p:txBody>
          <a:bodyPr/>
          <a:lstStyle/>
          <a:p>
            <a:pPr lvl="0">
              <a:defRPr sz="1800"/>
            </a:pPr>
            <a:r>
              <a:rPr sz="1900"/>
              <a:t>实例：做求和：1+2+3+4+···</a:t>
            </a:r>
            <a:endParaRPr sz="1900"/>
          </a:p>
          <a:p>
            <a:pPr lvl="0">
              <a:defRPr sz="1800"/>
            </a:pPr>
            <a:endParaRPr sz="1900"/>
          </a:p>
          <a:p>
            <a:pPr lvl="0">
              <a:defRPr sz="1800"/>
            </a:pPr>
            <a:r>
              <a:rPr sz="1900"/>
              <a:t>串行的做法：</a:t>
            </a:r>
          </a:p>
        </p:txBody>
      </p:sp>
      <p:sp>
        <p:nvSpPr>
          <p:cNvPr id="284" name="Shape 284"/>
          <p:cNvSpPr/>
          <p:nvPr/>
        </p:nvSpPr>
        <p:spPr>
          <a:xfrm>
            <a:off x="1428750" y="2701329"/>
            <a:ext cx="473671" cy="47367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1</a:t>
            </a:r>
          </a:p>
        </p:txBody>
      </p:sp>
      <p:sp>
        <p:nvSpPr>
          <p:cNvPr id="285" name="Shape 285"/>
          <p:cNvSpPr/>
          <p:nvPr/>
        </p:nvSpPr>
        <p:spPr>
          <a:xfrm>
            <a:off x="2165253" y="2701329"/>
            <a:ext cx="473671" cy="47367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2</a:t>
            </a:r>
          </a:p>
        </p:txBody>
      </p:sp>
      <p:sp>
        <p:nvSpPr>
          <p:cNvPr id="286" name="Shape 286"/>
          <p:cNvSpPr/>
          <p:nvPr/>
        </p:nvSpPr>
        <p:spPr>
          <a:xfrm>
            <a:off x="2813050" y="3517838"/>
            <a:ext cx="473671" cy="47367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3</a:t>
            </a:r>
          </a:p>
        </p:txBody>
      </p:sp>
      <p:sp>
        <p:nvSpPr>
          <p:cNvPr id="287" name="Shape 287"/>
          <p:cNvSpPr/>
          <p:nvPr/>
        </p:nvSpPr>
        <p:spPr>
          <a:xfrm>
            <a:off x="3359150" y="4292538"/>
            <a:ext cx="473671" cy="47367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4</a:t>
            </a:r>
          </a:p>
        </p:txBody>
      </p:sp>
      <p:sp>
        <p:nvSpPr>
          <p:cNvPr id="288" name="Shape 288"/>
          <p:cNvSpPr/>
          <p:nvPr/>
        </p:nvSpPr>
        <p:spPr>
          <a:xfrm>
            <a:off x="1687611" y="3216697"/>
            <a:ext cx="276681" cy="276680"/>
          </a:xfrm>
          <a:prstGeom prst="line">
            <a:avLst/>
          </a:prstGeom>
          <a:ln w="25400">
            <a:solidFill>
              <a:srgbClr val="7FD13B"/>
            </a:solidFill>
          </a:ln>
          <a:effectLst>
            <a:outerShdw sx="100000" sy="100000" kx="0" ky="0" algn="b" rotWithShape="0" blurRad="50800" dist="25000" dir="5400000">
              <a:srgbClr val="000000">
                <a:alpha val="40000"/>
              </a:srgbClr>
            </a:outerShdw>
          </a:effectLst>
        </p:spPr>
        <p:txBody>
          <a:bodyPr lIns="45719" rIns="45719"/>
          <a:lstStyle/>
          <a:p>
            <a:pPr lvl="0" defTabSz="457200">
              <a:defRPr sz="1200">
                <a:latin typeface="+mj-lt"/>
                <a:ea typeface="+mj-ea"/>
                <a:cs typeface="+mj-cs"/>
                <a:sym typeface="Helvetica"/>
              </a:defRPr>
            </a:pPr>
          </a:p>
        </p:txBody>
      </p:sp>
      <p:sp>
        <p:nvSpPr>
          <p:cNvPr id="289" name="Shape 289"/>
          <p:cNvSpPr/>
          <p:nvPr/>
        </p:nvSpPr>
        <p:spPr>
          <a:xfrm flipH="1">
            <a:off x="2169444" y="3216697"/>
            <a:ext cx="276681" cy="276680"/>
          </a:xfrm>
          <a:prstGeom prst="line">
            <a:avLst/>
          </a:prstGeom>
          <a:ln w="25400">
            <a:solidFill>
              <a:srgbClr val="7FD13B"/>
            </a:solidFill>
          </a:ln>
          <a:effectLst>
            <a:outerShdw sx="100000" sy="100000" kx="0" ky="0" algn="b" rotWithShape="0" blurRad="50800" dist="25000" dir="5400000">
              <a:srgbClr val="000000">
                <a:alpha val="40000"/>
              </a:srgbClr>
            </a:outerShdw>
          </a:effectLst>
        </p:spPr>
        <p:txBody>
          <a:bodyPr lIns="45719" rIns="45719"/>
          <a:lstStyle/>
          <a:p>
            <a:pPr lvl="0" defTabSz="457200">
              <a:defRPr sz="1200">
                <a:latin typeface="+mj-lt"/>
                <a:ea typeface="+mj-ea"/>
                <a:cs typeface="+mj-cs"/>
                <a:sym typeface="Helvetica"/>
              </a:defRPr>
            </a:pPr>
          </a:p>
        </p:txBody>
      </p:sp>
      <p:sp>
        <p:nvSpPr>
          <p:cNvPr id="290" name="Shape 290"/>
          <p:cNvSpPr/>
          <p:nvPr/>
        </p:nvSpPr>
        <p:spPr>
          <a:xfrm>
            <a:off x="1860550" y="3517838"/>
            <a:ext cx="473671" cy="47367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a:t>
            </a:r>
          </a:p>
        </p:txBody>
      </p:sp>
      <p:sp>
        <p:nvSpPr>
          <p:cNvPr id="291" name="Shape 291"/>
          <p:cNvSpPr/>
          <p:nvPr/>
        </p:nvSpPr>
        <p:spPr>
          <a:xfrm>
            <a:off x="2141578" y="4012349"/>
            <a:ext cx="332413" cy="332412"/>
          </a:xfrm>
          <a:prstGeom prst="line">
            <a:avLst/>
          </a:prstGeom>
          <a:ln w="25400">
            <a:solidFill>
              <a:srgbClr val="7FD13B"/>
            </a:solidFill>
          </a:ln>
          <a:effectLst>
            <a:outerShdw sx="100000" sy="100000" kx="0" ky="0" algn="b" rotWithShape="0" blurRad="50800" dist="25000" dir="5400000">
              <a:srgbClr val="000000">
                <a:alpha val="40000"/>
              </a:srgbClr>
            </a:outerShdw>
          </a:effectLst>
        </p:spPr>
        <p:txBody>
          <a:bodyPr lIns="45719" rIns="45719"/>
          <a:lstStyle/>
          <a:p>
            <a:pPr lvl="0" defTabSz="457200">
              <a:defRPr sz="1200">
                <a:latin typeface="+mj-lt"/>
                <a:ea typeface="+mj-ea"/>
                <a:cs typeface="+mj-cs"/>
                <a:sym typeface="Helvetica"/>
              </a:defRPr>
            </a:pPr>
          </a:p>
        </p:txBody>
      </p:sp>
      <p:sp>
        <p:nvSpPr>
          <p:cNvPr id="292" name="Shape 292"/>
          <p:cNvSpPr/>
          <p:nvPr/>
        </p:nvSpPr>
        <p:spPr>
          <a:xfrm flipH="1">
            <a:off x="2728244" y="4037872"/>
            <a:ext cx="276681" cy="276681"/>
          </a:xfrm>
          <a:prstGeom prst="line">
            <a:avLst/>
          </a:prstGeom>
          <a:ln w="25400">
            <a:solidFill>
              <a:srgbClr val="7FD13B"/>
            </a:solidFill>
          </a:ln>
          <a:effectLst>
            <a:outerShdw sx="100000" sy="100000" kx="0" ky="0" algn="b" rotWithShape="0" blurRad="50800" dist="25000" dir="5400000">
              <a:srgbClr val="000000">
                <a:alpha val="40000"/>
              </a:srgbClr>
            </a:outerShdw>
          </a:effectLst>
        </p:spPr>
        <p:txBody>
          <a:bodyPr lIns="45719" rIns="45719"/>
          <a:lstStyle/>
          <a:p>
            <a:pPr lvl="0" defTabSz="457200">
              <a:defRPr sz="1200">
                <a:latin typeface="+mj-lt"/>
                <a:ea typeface="+mj-ea"/>
                <a:cs typeface="+mj-cs"/>
                <a:sym typeface="Helvetica"/>
              </a:defRPr>
            </a:pPr>
          </a:p>
        </p:txBody>
      </p:sp>
      <p:sp>
        <p:nvSpPr>
          <p:cNvPr id="293" name="Shape 293"/>
          <p:cNvSpPr/>
          <p:nvPr/>
        </p:nvSpPr>
        <p:spPr>
          <a:xfrm>
            <a:off x="2368550" y="4292538"/>
            <a:ext cx="473671" cy="47367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a:t>
            </a:r>
          </a:p>
        </p:txBody>
      </p:sp>
      <p:sp>
        <p:nvSpPr>
          <p:cNvPr id="294" name="Shape 294"/>
          <p:cNvSpPr/>
          <p:nvPr/>
        </p:nvSpPr>
        <p:spPr>
          <a:xfrm>
            <a:off x="2618212" y="4787048"/>
            <a:ext cx="332412" cy="332413"/>
          </a:xfrm>
          <a:prstGeom prst="line">
            <a:avLst/>
          </a:prstGeom>
          <a:ln w="25400">
            <a:solidFill>
              <a:srgbClr val="7FD13B"/>
            </a:solidFill>
          </a:ln>
          <a:effectLst>
            <a:outerShdw sx="100000" sy="100000" kx="0" ky="0" algn="b" rotWithShape="0" blurRad="50800" dist="25000" dir="5400000">
              <a:srgbClr val="000000">
                <a:alpha val="40000"/>
              </a:srgbClr>
            </a:outerShdw>
          </a:effectLst>
        </p:spPr>
        <p:txBody>
          <a:bodyPr lIns="45719" rIns="45719"/>
          <a:lstStyle/>
          <a:p>
            <a:pPr lvl="0" defTabSz="457200">
              <a:defRPr sz="1200">
                <a:latin typeface="+mj-lt"/>
                <a:ea typeface="+mj-ea"/>
                <a:cs typeface="+mj-cs"/>
                <a:sym typeface="Helvetica"/>
              </a:defRPr>
            </a:pPr>
          </a:p>
        </p:txBody>
      </p:sp>
      <p:sp>
        <p:nvSpPr>
          <p:cNvPr id="295" name="Shape 295"/>
          <p:cNvSpPr/>
          <p:nvPr/>
        </p:nvSpPr>
        <p:spPr>
          <a:xfrm flipH="1">
            <a:off x="3204878" y="4812572"/>
            <a:ext cx="276680" cy="276681"/>
          </a:xfrm>
          <a:prstGeom prst="line">
            <a:avLst/>
          </a:prstGeom>
          <a:ln w="25400">
            <a:solidFill>
              <a:srgbClr val="7FD13B"/>
            </a:solidFill>
          </a:ln>
          <a:effectLst>
            <a:outerShdw sx="100000" sy="100000" kx="0" ky="0" algn="b" rotWithShape="0" blurRad="50800" dist="25000" dir="5400000">
              <a:srgbClr val="000000">
                <a:alpha val="40000"/>
              </a:srgbClr>
            </a:outerShdw>
          </a:effectLst>
        </p:spPr>
        <p:txBody>
          <a:bodyPr lIns="45719" rIns="45719"/>
          <a:lstStyle/>
          <a:p>
            <a:pPr lvl="0" defTabSz="457200">
              <a:defRPr sz="1200">
                <a:latin typeface="+mj-lt"/>
                <a:ea typeface="+mj-ea"/>
                <a:cs typeface="+mj-cs"/>
                <a:sym typeface="Helvetica"/>
              </a:defRPr>
            </a:pPr>
          </a:p>
        </p:txBody>
      </p:sp>
      <p:sp>
        <p:nvSpPr>
          <p:cNvPr id="296" name="Shape 296"/>
          <p:cNvSpPr/>
          <p:nvPr/>
        </p:nvSpPr>
        <p:spPr>
          <a:xfrm>
            <a:off x="2901950" y="5042674"/>
            <a:ext cx="473671" cy="47367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prstGeom prst="rect">
            <a:avLst/>
          </a:prstGeom>
        </p:spPr>
        <p:txBody>
          <a:bodyPr/>
          <a:lstStyle/>
          <a:p>
            <a:pPr lvl="0"/>
          </a:p>
        </p:txBody>
      </p:sp>
      <p:sp>
        <p:nvSpPr>
          <p:cNvPr id="299" name="Shape 299"/>
          <p:cNvSpPr/>
          <p:nvPr>
            <p:ph type="body" idx="1"/>
          </p:nvPr>
        </p:nvSpPr>
        <p:spPr>
          <a:prstGeom prst="rect">
            <a:avLst/>
          </a:prstGeom>
        </p:spPr>
        <p:txBody>
          <a:bodyPr/>
          <a:lstStyle/>
          <a:p>
            <a:pPr lvl="0">
              <a:defRPr sz="1800"/>
            </a:pPr>
            <a:r>
              <a:rPr sz="1900"/>
              <a:t>并行化做法：</a:t>
            </a:r>
          </a:p>
        </p:txBody>
      </p:sp>
      <p:grpSp>
        <p:nvGrpSpPr>
          <p:cNvPr id="316" name="Group 316"/>
          <p:cNvGrpSpPr/>
          <p:nvPr/>
        </p:nvGrpSpPr>
        <p:grpSpPr>
          <a:xfrm>
            <a:off x="1055539" y="2641600"/>
            <a:ext cx="3048001" cy="1574800"/>
            <a:chOff x="0" y="0"/>
            <a:chExt cx="3048000" cy="1574800"/>
          </a:xfrm>
        </p:grpSpPr>
        <p:grpSp>
          <p:nvGrpSpPr>
            <p:cNvPr id="304" name="Group 304"/>
            <p:cNvGrpSpPr/>
            <p:nvPr/>
          </p:nvGrpSpPr>
          <p:grpSpPr>
            <a:xfrm>
              <a:off x="221919" y="368424"/>
              <a:ext cx="826162" cy="837952"/>
              <a:chOff x="0" y="0"/>
              <a:chExt cx="826161" cy="837951"/>
            </a:xfrm>
          </p:grpSpPr>
          <p:sp>
            <p:nvSpPr>
              <p:cNvPr id="300" name="Shape 300"/>
              <p:cNvSpPr/>
              <p:nvPr/>
            </p:nvSpPr>
            <p:spPr>
              <a:xfrm>
                <a:off x="150749" y="112673"/>
                <a:ext cx="166888" cy="612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301" name="Shape 301"/>
              <p:cNvSpPr/>
              <p:nvPr/>
            </p:nvSpPr>
            <p:spPr>
              <a:xfrm>
                <a:off x="328549" y="112673"/>
                <a:ext cx="166888" cy="612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302" name="Shape 302"/>
              <p:cNvSpPr/>
              <p:nvPr/>
            </p:nvSpPr>
            <p:spPr>
              <a:xfrm>
                <a:off x="519049" y="112673"/>
                <a:ext cx="166888" cy="612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303" name="Shape 303"/>
              <p:cNvSpPr/>
              <p:nvPr/>
            </p:nvSpPr>
            <p:spPr>
              <a:xfrm>
                <a:off x="0" y="0"/>
                <a:ext cx="826162" cy="837952"/>
              </a:xfrm>
              <a:prstGeom prst="rect">
                <a:avLst/>
              </a:pr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ctr">
                <a:noAutofit/>
              </a:bodyPr>
              <a:lstStyle/>
              <a:p>
                <a:pPr lvl="0"/>
              </a:p>
            </p:txBody>
          </p:sp>
        </p:grpSp>
        <p:grpSp>
          <p:nvGrpSpPr>
            <p:cNvPr id="309" name="Group 309"/>
            <p:cNvGrpSpPr/>
            <p:nvPr/>
          </p:nvGrpSpPr>
          <p:grpSpPr>
            <a:xfrm>
              <a:off x="1110919" y="368424"/>
              <a:ext cx="826162" cy="837952"/>
              <a:chOff x="0" y="0"/>
              <a:chExt cx="826161" cy="837951"/>
            </a:xfrm>
          </p:grpSpPr>
          <p:sp>
            <p:nvSpPr>
              <p:cNvPr id="305" name="Shape 305"/>
              <p:cNvSpPr/>
              <p:nvPr/>
            </p:nvSpPr>
            <p:spPr>
              <a:xfrm>
                <a:off x="150749" y="112673"/>
                <a:ext cx="166888" cy="612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306" name="Shape 306"/>
              <p:cNvSpPr/>
              <p:nvPr/>
            </p:nvSpPr>
            <p:spPr>
              <a:xfrm>
                <a:off x="328549" y="112673"/>
                <a:ext cx="166888" cy="612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307" name="Shape 307"/>
              <p:cNvSpPr/>
              <p:nvPr/>
            </p:nvSpPr>
            <p:spPr>
              <a:xfrm>
                <a:off x="519049" y="112673"/>
                <a:ext cx="166888" cy="612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308" name="Shape 308"/>
              <p:cNvSpPr/>
              <p:nvPr/>
            </p:nvSpPr>
            <p:spPr>
              <a:xfrm>
                <a:off x="0" y="0"/>
                <a:ext cx="826162" cy="837952"/>
              </a:xfrm>
              <a:prstGeom prst="rect">
                <a:avLst/>
              </a:pr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ctr">
                <a:noAutofit/>
              </a:bodyPr>
              <a:lstStyle/>
              <a:p>
                <a:pPr lvl="0"/>
              </a:p>
            </p:txBody>
          </p:sp>
        </p:grpSp>
        <p:grpSp>
          <p:nvGrpSpPr>
            <p:cNvPr id="314" name="Group 314"/>
            <p:cNvGrpSpPr/>
            <p:nvPr/>
          </p:nvGrpSpPr>
          <p:grpSpPr>
            <a:xfrm>
              <a:off x="1999919" y="368424"/>
              <a:ext cx="826162" cy="837952"/>
              <a:chOff x="0" y="0"/>
              <a:chExt cx="826161" cy="837951"/>
            </a:xfrm>
          </p:grpSpPr>
          <p:sp>
            <p:nvSpPr>
              <p:cNvPr id="310" name="Shape 310"/>
              <p:cNvSpPr/>
              <p:nvPr/>
            </p:nvSpPr>
            <p:spPr>
              <a:xfrm>
                <a:off x="150749" y="112673"/>
                <a:ext cx="166888" cy="612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311" name="Shape 311"/>
              <p:cNvSpPr/>
              <p:nvPr/>
            </p:nvSpPr>
            <p:spPr>
              <a:xfrm>
                <a:off x="328549" y="112673"/>
                <a:ext cx="166888" cy="612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312" name="Shape 312"/>
              <p:cNvSpPr/>
              <p:nvPr/>
            </p:nvSpPr>
            <p:spPr>
              <a:xfrm>
                <a:off x="519049" y="112673"/>
                <a:ext cx="166888" cy="612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313" name="Shape 313"/>
              <p:cNvSpPr/>
              <p:nvPr/>
            </p:nvSpPr>
            <p:spPr>
              <a:xfrm>
                <a:off x="0" y="0"/>
                <a:ext cx="826162" cy="837952"/>
              </a:xfrm>
              <a:prstGeom prst="rect">
                <a:avLst/>
              </a:pr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ctr">
                <a:noAutofit/>
              </a:bodyPr>
              <a:lstStyle/>
              <a:p>
                <a:pPr lvl="0"/>
              </a:p>
            </p:txBody>
          </p:sp>
        </p:grpSp>
        <p:sp>
          <p:nvSpPr>
            <p:cNvPr id="315" name="Shape 315"/>
            <p:cNvSpPr/>
            <p:nvPr/>
          </p:nvSpPr>
          <p:spPr>
            <a:xfrm>
              <a:off x="0" y="0"/>
              <a:ext cx="3048001" cy="1574800"/>
            </a:xfrm>
            <a:prstGeom prst="rect">
              <a:avLst/>
            </a:prstGeom>
            <a:noFill/>
            <a:ln w="25400" cap="flat">
              <a:solidFill>
                <a:srgbClr val="7FD13B"/>
              </a:solidFill>
              <a:prstDash val="solid"/>
              <a:bevel/>
            </a:ln>
            <a:effectLst/>
          </p:spPr>
          <p:txBody>
            <a:bodyPr wrap="square" lIns="0" tIns="0" rIns="0" bIns="0" numCol="1" anchor="ctr">
              <a:noAutofit/>
            </a:bodyPr>
            <a:lstStyle/>
            <a:p>
              <a:pPr lvl="0"/>
            </a:p>
          </p:txBody>
        </p:sp>
      </p:grpSp>
      <p:sp>
        <p:nvSpPr>
          <p:cNvPr id="317" name="Shape 317"/>
          <p:cNvSpPr/>
          <p:nvPr/>
        </p:nvSpPr>
        <p:spPr>
          <a:xfrm>
            <a:off x="1599754" y="1686077"/>
            <a:ext cx="473671" cy="473671"/>
          </a:xfrm>
          <a:prstGeom prst="rect">
            <a:avLst/>
          </a:pr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1</a:t>
            </a:r>
          </a:p>
        </p:txBody>
      </p:sp>
      <p:sp>
        <p:nvSpPr>
          <p:cNvPr id="318" name="Shape 318"/>
          <p:cNvSpPr/>
          <p:nvPr/>
        </p:nvSpPr>
        <p:spPr>
          <a:xfrm>
            <a:off x="2095054" y="1681624"/>
            <a:ext cx="473671" cy="473671"/>
          </a:xfrm>
          <a:prstGeom prst="rect">
            <a:avLst/>
          </a:pr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2</a:t>
            </a:r>
          </a:p>
        </p:txBody>
      </p:sp>
      <p:sp>
        <p:nvSpPr>
          <p:cNvPr id="319" name="Shape 319"/>
          <p:cNvSpPr/>
          <p:nvPr/>
        </p:nvSpPr>
        <p:spPr>
          <a:xfrm>
            <a:off x="2590354" y="1683850"/>
            <a:ext cx="473671" cy="473672"/>
          </a:xfrm>
          <a:prstGeom prst="rect">
            <a:avLst/>
          </a:pr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3</a:t>
            </a:r>
          </a:p>
        </p:txBody>
      </p:sp>
      <p:sp>
        <p:nvSpPr>
          <p:cNvPr id="320" name="Shape 320"/>
          <p:cNvSpPr/>
          <p:nvPr/>
        </p:nvSpPr>
        <p:spPr>
          <a:xfrm>
            <a:off x="3085654" y="1679398"/>
            <a:ext cx="473671" cy="473671"/>
          </a:xfrm>
          <a:prstGeom prst="rect">
            <a:avLst/>
          </a:prstGeom>
          <a:solidFill>
            <a:srgbClr val="CCE8CF"/>
          </a:solidFill>
          <a:ln w="25400">
            <a:solidFill>
              <a:srgbClr val="7FD13B"/>
            </a:solidFil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lIns="45719" rIns="45719" anchor="ctr"/>
          <a:lstStyle/>
          <a:p>
            <a:pPr lvl="0"/>
            <a:r>
              <a:t>4</a:t>
            </a:r>
          </a:p>
        </p:txBody>
      </p:sp>
      <p:sp>
        <p:nvSpPr>
          <p:cNvPr id="321" name="Shape 321"/>
          <p:cNvSpPr/>
          <p:nvPr/>
        </p:nvSpPr>
        <p:spPr>
          <a:xfrm flipH="1">
            <a:off x="1511994" y="2184598"/>
            <a:ext cx="325488" cy="816174"/>
          </a:xfrm>
          <a:prstGeom prst="line">
            <a:avLst/>
          </a:prstGeom>
          <a:ln w="25400">
            <a:solidFill>
              <a:srgbClr val="FF26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322" name="Shape 322"/>
          <p:cNvSpPr/>
          <p:nvPr/>
        </p:nvSpPr>
        <p:spPr>
          <a:xfrm flipH="1">
            <a:off x="1695301" y="2187608"/>
            <a:ext cx="601266" cy="812782"/>
          </a:xfrm>
          <a:prstGeom prst="line">
            <a:avLst/>
          </a:prstGeom>
          <a:ln w="25400">
            <a:solidFill>
              <a:srgbClr val="FF26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323" name="Shape 323"/>
          <p:cNvSpPr/>
          <p:nvPr/>
        </p:nvSpPr>
        <p:spPr>
          <a:xfrm flipH="1">
            <a:off x="1921665" y="2184598"/>
            <a:ext cx="820450" cy="820450"/>
          </a:xfrm>
          <a:prstGeom prst="line">
            <a:avLst/>
          </a:prstGeom>
          <a:ln w="25400">
            <a:solidFill>
              <a:srgbClr val="FF26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324" name="Shape 324"/>
          <p:cNvSpPr/>
          <p:nvPr/>
        </p:nvSpPr>
        <p:spPr>
          <a:xfrm flipH="1">
            <a:off x="2339981" y="2184598"/>
            <a:ext cx="820450" cy="820450"/>
          </a:xfrm>
          <a:prstGeom prst="line">
            <a:avLst/>
          </a:prstGeom>
          <a:ln w="25400">
            <a:solidFill>
              <a:srgbClr val="FF26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325" name="Shape 325"/>
          <p:cNvSpPr/>
          <p:nvPr/>
        </p:nvSpPr>
        <p:spPr>
          <a:xfrm>
            <a:off x="3568254" y="1801607"/>
            <a:ext cx="33274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a:t>
            </a:r>
          </a:p>
        </p:txBody>
      </p:sp>
      <p:pic>
        <p:nvPicPr>
          <p:cNvPr id="326" name="IMG_1117.jpeg"/>
          <p:cNvPicPr/>
          <p:nvPr/>
        </p:nvPicPr>
        <p:blipFill>
          <a:blip r:embed="rId2">
            <a:extLst/>
          </a:blip>
          <a:stretch>
            <a:fillRect/>
          </a:stretch>
        </p:blipFill>
        <p:spPr>
          <a:xfrm>
            <a:off x="5492419" y="1261118"/>
            <a:ext cx="5093031" cy="4774717"/>
          </a:xfrm>
          <a:prstGeom prst="rect">
            <a:avLst/>
          </a:prstGeom>
          <a:ln w="12700">
            <a:miter lim="400000"/>
          </a:ln>
        </p:spPr>
      </p:pic>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title"/>
          </p:nvPr>
        </p:nvSpPr>
        <p:spPr>
          <a:prstGeom prst="rect">
            <a:avLst/>
          </a:prstGeom>
        </p:spPr>
        <p:txBody>
          <a:bodyPr/>
          <a:lstStyle/>
          <a:p>
            <a:pPr lvl="0"/>
          </a:p>
        </p:txBody>
      </p:sp>
      <p:sp>
        <p:nvSpPr>
          <p:cNvPr id="329" name="Shape 329"/>
          <p:cNvSpPr/>
          <p:nvPr>
            <p:ph type="body" idx="1"/>
          </p:nvPr>
        </p:nvSpPr>
        <p:spPr>
          <a:xfrm>
            <a:off x="610234" y="1197545"/>
            <a:ext cx="5155825" cy="5660456"/>
          </a:xfrm>
          <a:prstGeom prst="rect">
            <a:avLst/>
          </a:prstGeom>
        </p:spPr>
        <p:txBody>
          <a:bodyPr/>
          <a:lstStyle/>
          <a:p>
            <a:pPr lvl="0">
              <a:defRPr sz="1800"/>
            </a:pPr>
            <a:r>
              <a:rPr sz="1900"/>
              <a:t>使用global memory</a:t>
            </a:r>
          </a:p>
        </p:txBody>
      </p:sp>
      <p:sp>
        <p:nvSpPr>
          <p:cNvPr id="330" name="Shape 330"/>
          <p:cNvSpPr/>
          <p:nvPr/>
        </p:nvSpPr>
        <p:spPr>
          <a:xfrm>
            <a:off x="6083934" y="1204118"/>
            <a:ext cx="5155825" cy="566045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408497" indent="-408497">
              <a:lnSpc>
                <a:spcPct val="150000"/>
              </a:lnSpc>
              <a:spcBef>
                <a:spcPts val="400"/>
              </a:spcBef>
              <a:buClr>
                <a:srgbClr val="00576E"/>
              </a:buClr>
              <a:buSzPct val="100000"/>
              <a:buFont typeface="Wingdings"/>
              <a:buChar char="■"/>
              <a:defRPr sz="1900"/>
            </a:lvl1pPr>
          </a:lstStyle>
          <a:p>
            <a:pPr lvl="0">
              <a:defRPr sz="1800"/>
            </a:pPr>
            <a:r>
              <a:rPr sz="1900"/>
              <a:t>使用shared memory</a:t>
            </a:r>
          </a:p>
        </p:txBody>
      </p:sp>
      <p:pic>
        <p:nvPicPr>
          <p:cNvPr id="331" name="Snip20170305_32.png"/>
          <p:cNvPicPr/>
          <p:nvPr/>
        </p:nvPicPr>
        <p:blipFill>
          <a:blip r:embed="rId2">
            <a:extLst/>
          </a:blip>
          <a:stretch>
            <a:fillRect/>
          </a:stretch>
        </p:blipFill>
        <p:spPr>
          <a:xfrm>
            <a:off x="660928" y="1596330"/>
            <a:ext cx="5319573" cy="3436740"/>
          </a:xfrm>
          <a:prstGeom prst="rect">
            <a:avLst/>
          </a:prstGeom>
          <a:ln w="12700">
            <a:miter lim="400000"/>
          </a:ln>
        </p:spPr>
      </p:pic>
      <p:pic>
        <p:nvPicPr>
          <p:cNvPr id="332" name="Snip20170305_33.png"/>
          <p:cNvPicPr/>
          <p:nvPr/>
        </p:nvPicPr>
        <p:blipFill>
          <a:blip r:embed="rId3">
            <a:extLst/>
          </a:blip>
          <a:stretch>
            <a:fillRect/>
          </a:stretch>
        </p:blipFill>
        <p:spPr>
          <a:xfrm>
            <a:off x="6184268" y="1601596"/>
            <a:ext cx="5513956" cy="4653128"/>
          </a:xfrm>
          <a:prstGeom prst="rect">
            <a:avLst/>
          </a:prstGeom>
          <a:ln w="12700">
            <a:miter lim="400000"/>
          </a:ln>
        </p:spPr>
      </p:pic>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4" name="Shape 334"/>
          <p:cNvSpPr/>
          <p:nvPr>
            <p:ph type="title"/>
          </p:nvPr>
        </p:nvSpPr>
        <p:spPr>
          <a:prstGeom prst="rect">
            <a:avLst/>
          </a:prstGeom>
        </p:spPr>
        <p:txBody>
          <a:bodyPr/>
          <a:lstStyle/>
          <a:p>
            <a:pPr lvl="0">
              <a:defRPr b="0" sz="1800"/>
            </a:pPr>
            <a:r>
              <a:rPr b="1" sz="2900"/>
              <a:t>5.2 扫描Scan</a:t>
            </a:r>
          </a:p>
        </p:txBody>
      </p:sp>
      <p:sp>
        <p:nvSpPr>
          <p:cNvPr id="335" name="Shape 335"/>
          <p:cNvSpPr/>
          <p:nvPr>
            <p:ph type="body" idx="1"/>
          </p:nvPr>
        </p:nvSpPr>
        <p:spPr>
          <a:xfrm>
            <a:off x="610234" y="1204118"/>
            <a:ext cx="3329108" cy="5660455"/>
          </a:xfrm>
          <a:prstGeom prst="rect">
            <a:avLst/>
          </a:prstGeom>
        </p:spPr>
        <p:txBody>
          <a:bodyPr/>
          <a:lstStyle/>
          <a:p>
            <a:pPr lvl="0">
              <a:defRPr sz="1800"/>
            </a:pPr>
            <a:r>
              <a:rPr sz="1900"/>
              <a:t>实例：</a:t>
            </a:r>
          </a:p>
        </p:txBody>
      </p:sp>
      <p:grpSp>
        <p:nvGrpSpPr>
          <p:cNvPr id="351" name="Group 351"/>
          <p:cNvGrpSpPr/>
          <p:nvPr/>
        </p:nvGrpSpPr>
        <p:grpSpPr>
          <a:xfrm>
            <a:off x="1079500" y="1686718"/>
            <a:ext cx="1923009" cy="1714674"/>
            <a:chOff x="0" y="0"/>
            <a:chExt cx="1923008" cy="1714672"/>
          </a:xfrm>
        </p:grpSpPr>
        <p:grpSp>
          <p:nvGrpSpPr>
            <p:cNvPr id="340" name="Group 340"/>
            <p:cNvGrpSpPr/>
            <p:nvPr/>
          </p:nvGrpSpPr>
          <p:grpSpPr>
            <a:xfrm>
              <a:off x="0" y="0"/>
              <a:ext cx="1923009" cy="473671"/>
              <a:chOff x="0" y="0"/>
              <a:chExt cx="1923008" cy="473670"/>
            </a:xfrm>
          </p:grpSpPr>
          <p:sp>
            <p:nvSpPr>
              <p:cNvPr id="336" name="Shape 336"/>
              <p:cNvSpPr/>
              <p:nvPr/>
            </p:nvSpPr>
            <p:spPr>
              <a:xfrm>
                <a:off x="0" y="0"/>
                <a:ext cx="475209"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p>
                <a:pPr lvl="0"/>
                <a:r>
                  <a:t>1</a:t>
                </a:r>
              </a:p>
            </p:txBody>
          </p:sp>
          <p:sp>
            <p:nvSpPr>
              <p:cNvPr id="337" name="Shape 337"/>
              <p:cNvSpPr/>
              <p:nvPr/>
            </p:nvSpPr>
            <p:spPr>
              <a:xfrm>
                <a:off x="495300" y="0"/>
                <a:ext cx="475209"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t>2</a:t>
                </a:r>
              </a:p>
            </p:txBody>
          </p:sp>
          <p:sp>
            <p:nvSpPr>
              <p:cNvPr id="338" name="Shape 338"/>
              <p:cNvSpPr/>
              <p:nvPr/>
            </p:nvSpPr>
            <p:spPr>
              <a:xfrm>
                <a:off x="971550" y="0"/>
                <a:ext cx="475209"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t>3</a:t>
                </a:r>
              </a:p>
            </p:txBody>
          </p:sp>
          <p:sp>
            <p:nvSpPr>
              <p:cNvPr id="339" name="Shape 339"/>
              <p:cNvSpPr/>
              <p:nvPr/>
            </p:nvSpPr>
            <p:spPr>
              <a:xfrm>
                <a:off x="1447800" y="0"/>
                <a:ext cx="475209"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t>4</a:t>
                </a:r>
              </a:p>
            </p:txBody>
          </p:sp>
        </p:grpSp>
        <p:grpSp>
          <p:nvGrpSpPr>
            <p:cNvPr id="345" name="Group 345"/>
            <p:cNvGrpSpPr/>
            <p:nvPr/>
          </p:nvGrpSpPr>
          <p:grpSpPr>
            <a:xfrm>
              <a:off x="0" y="1241002"/>
              <a:ext cx="1923009" cy="473671"/>
              <a:chOff x="0" y="0"/>
              <a:chExt cx="1923008" cy="473670"/>
            </a:xfrm>
          </p:grpSpPr>
          <p:sp>
            <p:nvSpPr>
              <p:cNvPr id="341" name="Shape 341"/>
              <p:cNvSpPr/>
              <p:nvPr/>
            </p:nvSpPr>
            <p:spPr>
              <a:xfrm>
                <a:off x="0" y="0"/>
                <a:ext cx="475209"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t>1</a:t>
                </a:r>
              </a:p>
            </p:txBody>
          </p:sp>
          <p:sp>
            <p:nvSpPr>
              <p:cNvPr id="342" name="Shape 342"/>
              <p:cNvSpPr/>
              <p:nvPr/>
            </p:nvSpPr>
            <p:spPr>
              <a:xfrm>
                <a:off x="495300" y="0"/>
                <a:ext cx="475209"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t>3</a:t>
                </a:r>
              </a:p>
            </p:txBody>
          </p:sp>
          <p:sp>
            <p:nvSpPr>
              <p:cNvPr id="343" name="Shape 343"/>
              <p:cNvSpPr/>
              <p:nvPr/>
            </p:nvSpPr>
            <p:spPr>
              <a:xfrm>
                <a:off x="971550" y="0"/>
                <a:ext cx="475209"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t>6</a:t>
                </a:r>
              </a:p>
            </p:txBody>
          </p:sp>
          <p:sp>
            <p:nvSpPr>
              <p:cNvPr id="344" name="Shape 344"/>
              <p:cNvSpPr/>
              <p:nvPr/>
            </p:nvSpPr>
            <p:spPr>
              <a:xfrm>
                <a:off x="1447800" y="0"/>
                <a:ext cx="475209"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p>
                <a:pPr lvl="0"/>
                <a:r>
                  <a:t>10</a:t>
                </a:r>
              </a:p>
            </p:txBody>
          </p:sp>
        </p:grpSp>
        <p:sp>
          <p:nvSpPr>
            <p:cNvPr id="346" name="Shape 346"/>
            <p:cNvSpPr/>
            <p:nvPr/>
          </p:nvSpPr>
          <p:spPr>
            <a:xfrm>
              <a:off x="563855" y="519516"/>
              <a:ext cx="586790"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a:solidFill>
                    <a:srgbClr val="FF2600"/>
                  </a:solidFill>
                </a:defRPr>
              </a:lvl1pPr>
            </a:lstStyle>
            <a:p>
              <a:pPr lvl="0">
                <a:defRPr>
                  <a:solidFill>
                    <a:srgbClr val="000000"/>
                  </a:solidFill>
                </a:defRPr>
              </a:pPr>
              <a:r>
                <a:rPr>
                  <a:solidFill>
                    <a:srgbClr val="FF2600"/>
                  </a:solidFill>
                </a:rPr>
                <a:t>ADD</a:t>
              </a:r>
            </a:p>
          </p:txBody>
        </p:sp>
        <p:sp>
          <p:nvSpPr>
            <p:cNvPr id="347" name="Shape 347"/>
            <p:cNvSpPr/>
            <p:nvPr/>
          </p:nvSpPr>
          <p:spPr>
            <a:xfrm rot="2653824">
              <a:off x="411997" y="787418"/>
              <a:ext cx="126983" cy="483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31" y="0"/>
                  </a:moveTo>
                  <a:lnTo>
                    <a:pt x="0" y="3228"/>
                  </a:lnTo>
                  <a:lnTo>
                    <a:pt x="21600" y="6015"/>
                  </a:lnTo>
                  <a:lnTo>
                    <a:pt x="6090" y="10481"/>
                  </a:lnTo>
                  <a:lnTo>
                    <a:pt x="16875" y="14959"/>
                  </a:lnTo>
                  <a:lnTo>
                    <a:pt x="9745"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348" name="Shape 348"/>
            <p:cNvSpPr/>
            <p:nvPr/>
          </p:nvSpPr>
          <p:spPr>
            <a:xfrm rot="1436420">
              <a:off x="681125" y="858757"/>
              <a:ext cx="147851" cy="344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31" y="0"/>
                  </a:moveTo>
                  <a:lnTo>
                    <a:pt x="0" y="3228"/>
                  </a:lnTo>
                  <a:lnTo>
                    <a:pt x="21600" y="6015"/>
                  </a:lnTo>
                  <a:lnTo>
                    <a:pt x="6090" y="10481"/>
                  </a:lnTo>
                  <a:lnTo>
                    <a:pt x="16875" y="14959"/>
                  </a:lnTo>
                  <a:lnTo>
                    <a:pt x="9745"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349" name="Shape 349"/>
            <p:cNvSpPr/>
            <p:nvPr/>
          </p:nvSpPr>
          <p:spPr>
            <a:xfrm rot="19784504">
              <a:off x="1016802" y="864489"/>
              <a:ext cx="80838" cy="338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69" y="0"/>
                  </a:moveTo>
                  <a:lnTo>
                    <a:pt x="21600" y="3228"/>
                  </a:lnTo>
                  <a:lnTo>
                    <a:pt x="0" y="6015"/>
                  </a:lnTo>
                  <a:lnTo>
                    <a:pt x="15510" y="10481"/>
                  </a:lnTo>
                  <a:lnTo>
                    <a:pt x="4725" y="14959"/>
                  </a:lnTo>
                  <a:lnTo>
                    <a:pt x="11855"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sp>
          <p:nvSpPr>
            <p:cNvPr id="350" name="Shape 350"/>
            <p:cNvSpPr/>
            <p:nvPr/>
          </p:nvSpPr>
          <p:spPr>
            <a:xfrm rot="18628211">
              <a:off x="1278208" y="769833"/>
              <a:ext cx="126983" cy="483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31" y="0"/>
                  </a:moveTo>
                  <a:lnTo>
                    <a:pt x="0" y="3228"/>
                  </a:lnTo>
                  <a:lnTo>
                    <a:pt x="21600" y="6015"/>
                  </a:lnTo>
                  <a:lnTo>
                    <a:pt x="6090" y="10481"/>
                  </a:lnTo>
                  <a:lnTo>
                    <a:pt x="16875" y="14959"/>
                  </a:lnTo>
                  <a:lnTo>
                    <a:pt x="9745" y="21600"/>
                  </a:lnTo>
                </a:path>
              </a:pathLst>
            </a:custGeom>
            <a:noFill/>
            <a:ln w="25400" cap="flat">
              <a:solidFill>
                <a:srgbClr val="0433FF"/>
              </a:solidFill>
              <a:prstDash val="solid"/>
              <a:bevel/>
            </a:ln>
            <a:effectLst>
              <a:outerShdw sx="100000" sy="100000" kx="0" ky="0" algn="b" rotWithShape="0" blurRad="50800" dist="25000" dir="5400000">
                <a:srgbClr val="000000">
                  <a:alpha val="40000"/>
                </a:srgbClr>
              </a:outerShdw>
            </a:effectLst>
          </p:spPr>
          <p:txBody>
            <a:bodyPr wrap="square" lIns="0" tIns="0" rIns="0" bIns="0" numCol="1" anchor="t">
              <a:noAutofit/>
            </a:bodyPr>
            <a:lstStyle/>
            <a:p>
              <a:pPr lvl="0" defTabSz="457200">
                <a:defRPr sz="1200">
                  <a:latin typeface="+mj-lt"/>
                  <a:ea typeface="+mj-ea"/>
                  <a:cs typeface="+mj-cs"/>
                  <a:sym typeface="Helvetica"/>
                </a:defRPr>
              </a:pPr>
            </a:p>
          </p:txBody>
        </p:sp>
      </p:grpSp>
      <p:sp>
        <p:nvSpPr>
          <p:cNvPr id="352" name="Shape 352"/>
          <p:cNvSpPr/>
          <p:nvPr/>
        </p:nvSpPr>
        <p:spPr>
          <a:xfrm>
            <a:off x="4267834" y="1204118"/>
            <a:ext cx="7360167" cy="566045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408497" indent="-408497">
              <a:lnSpc>
                <a:spcPct val="150000"/>
              </a:lnSpc>
              <a:spcBef>
                <a:spcPts val="400"/>
              </a:spcBef>
              <a:buClr>
                <a:srgbClr val="00576E"/>
              </a:buClr>
              <a:buSzPct val="100000"/>
              <a:buFont typeface="Wingdings"/>
              <a:buChar char="■"/>
              <a:defRPr sz="1900"/>
            </a:lvl1pPr>
          </a:lstStyle>
          <a:p>
            <a:pPr lvl="0">
              <a:defRPr sz="1800"/>
            </a:pPr>
            <a:r>
              <a:rPr sz="1900"/>
              <a:t>并行化算法思路：（Hillis Steele Scan）</a:t>
            </a:r>
          </a:p>
        </p:txBody>
      </p:sp>
      <p:pic>
        <p:nvPicPr>
          <p:cNvPr id="353" name="IMG_1118.jpeg"/>
          <p:cNvPicPr/>
          <p:nvPr/>
        </p:nvPicPr>
        <p:blipFill>
          <a:blip r:embed="rId2">
            <a:extLst/>
          </a:blip>
          <a:stretch>
            <a:fillRect/>
          </a:stretch>
        </p:blipFill>
        <p:spPr>
          <a:xfrm>
            <a:off x="4765823" y="1646564"/>
            <a:ext cx="6765207" cy="4139904"/>
          </a:xfrm>
          <a:prstGeom prst="rect">
            <a:avLst/>
          </a:prstGeom>
          <a:ln w="12700">
            <a:miter lim="400000"/>
          </a:ln>
        </p:spPr>
      </p:pic>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title"/>
          </p:nvPr>
        </p:nvSpPr>
        <p:spPr>
          <a:prstGeom prst="rect">
            <a:avLst/>
          </a:prstGeom>
        </p:spPr>
        <p:txBody>
          <a:bodyPr/>
          <a:lstStyle/>
          <a:p>
            <a:pPr lvl="0"/>
          </a:p>
        </p:txBody>
      </p:sp>
      <p:pic>
        <p:nvPicPr>
          <p:cNvPr id="356" name="Snip20170305_39.png"/>
          <p:cNvPicPr/>
          <p:nvPr/>
        </p:nvPicPr>
        <p:blipFill>
          <a:blip r:embed="rId2">
            <a:extLst/>
          </a:blip>
          <a:stretch>
            <a:fillRect/>
          </a:stretch>
        </p:blipFill>
        <p:spPr>
          <a:xfrm>
            <a:off x="2212024" y="1204118"/>
            <a:ext cx="7654596" cy="4882737"/>
          </a:xfrm>
          <a:prstGeom prst="rect">
            <a:avLst/>
          </a:prstGeom>
          <a:ln w="12700">
            <a:miter lim="400000"/>
          </a:ln>
        </p:spPr>
      </p:pic>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title"/>
          </p:nvPr>
        </p:nvSpPr>
        <p:spPr>
          <a:prstGeom prst="rect">
            <a:avLst/>
          </a:prstGeom>
        </p:spPr>
        <p:txBody>
          <a:bodyPr/>
          <a:lstStyle/>
          <a:p>
            <a:pPr lvl="0">
              <a:defRPr b="0" sz="1800"/>
            </a:pPr>
            <a:r>
              <a:rPr b="1" sz="4300"/>
              <a:t>本周作业</a:t>
            </a:r>
          </a:p>
        </p:txBody>
      </p:sp>
      <p:sp>
        <p:nvSpPr>
          <p:cNvPr id="359" name="Shape 359"/>
          <p:cNvSpPr/>
          <p:nvPr>
            <p:ph type="body" idx="1"/>
          </p:nvPr>
        </p:nvSpPr>
        <p:spPr>
          <a:prstGeom prst="rect">
            <a:avLst/>
          </a:prstGeom>
        </p:spPr>
        <p:txBody>
          <a:bodyPr/>
          <a:lstStyle/>
          <a:p>
            <a:pPr lvl="0"/>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title"/>
          </p:nvPr>
        </p:nvSpPr>
        <p:spPr>
          <a:prstGeom prst="rect">
            <a:avLst/>
          </a:prstGeom>
        </p:spPr>
        <p:txBody>
          <a:bodyPr/>
          <a:lstStyle/>
          <a:p>
            <a:pPr lvl="0"/>
          </a:p>
        </p:txBody>
      </p:sp>
      <p:sp>
        <p:nvSpPr>
          <p:cNvPr id="362" name="Shape 362"/>
          <p:cNvSpPr/>
          <p:nvPr>
            <p:ph type="body" idx="1"/>
          </p:nvPr>
        </p:nvSpPr>
        <p:spPr>
          <a:prstGeom prst="rect">
            <a:avLst/>
          </a:prstGeom>
        </p:spPr>
        <p:txBody>
          <a:bodyPr/>
          <a:lstStyle/>
          <a:p>
            <a:pPr lvl="0">
              <a:defRPr sz="1800"/>
            </a:pPr>
            <a:r>
              <a:rPr sz="1900"/>
              <a:t>把Hillis Steele Scan算法使用共享内存实现, 在homework_scan.cu中实现，并运行成功，上传代码与结果截图。</a:t>
            </a:r>
          </a:p>
        </p:txBody>
      </p:sp>
      <p:pic>
        <p:nvPicPr>
          <p:cNvPr id="363" name="Snip20170305_35.png"/>
          <p:cNvPicPr/>
          <p:nvPr/>
        </p:nvPicPr>
        <p:blipFill>
          <a:blip r:embed="rId2">
            <a:extLst/>
          </a:blip>
          <a:stretch>
            <a:fillRect/>
          </a:stretch>
        </p:blipFill>
        <p:spPr>
          <a:xfrm>
            <a:off x="1114507" y="2168035"/>
            <a:ext cx="5403440" cy="4019952"/>
          </a:xfrm>
          <a:prstGeom prst="rect">
            <a:avLst/>
          </a:prstGeom>
          <a:ln w="12700">
            <a:miter lim="400000"/>
          </a:ln>
        </p:spPr>
      </p:pic>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title"/>
          </p:nvPr>
        </p:nvSpPr>
        <p:spPr>
          <a:xfrm>
            <a:off x="629742" y="405457"/>
            <a:ext cx="8279325" cy="576067"/>
          </a:xfrm>
          <a:prstGeom prst="rect">
            <a:avLst/>
          </a:prstGeom>
        </p:spPr>
        <p:txBody>
          <a:bodyPr lIns="0" tIns="0" rIns="0" bIns="0">
            <a:normAutofit fontScale="100000" lnSpcReduction="0"/>
          </a:bodyPr>
          <a:lstStyle/>
          <a:p>
            <a:pPr lvl="0">
              <a:defRPr b="0" sz="1800"/>
            </a:pPr>
            <a:r>
              <a:rPr b="1" sz="2900"/>
              <a:t>法律声明</a:t>
            </a:r>
          </a:p>
        </p:txBody>
      </p:sp>
      <p:sp>
        <p:nvSpPr>
          <p:cNvPr id="366" name="Shape 366"/>
          <p:cNvSpPr/>
          <p:nvPr>
            <p:ph type="body" idx="1"/>
          </p:nvPr>
        </p:nvSpPr>
        <p:spPr>
          <a:xfrm>
            <a:off x="610234" y="1429080"/>
            <a:ext cx="10970426" cy="4809654"/>
          </a:xfrm>
          <a:prstGeom prst="rect">
            <a:avLst/>
          </a:prstGeom>
        </p:spPr>
        <p:txBody>
          <a:bodyPr lIns="0" tIns="0" rIns="0" bIns="0">
            <a:normAutofit fontScale="100000" lnSpcReduction="0"/>
          </a:bodyPr>
          <a:lstStyle/>
          <a:p>
            <a:pPr lvl="0">
              <a:spcBef>
                <a:spcPts val="700"/>
              </a:spcBef>
              <a:buSzTx/>
              <a:buNone/>
              <a:defRPr sz="1800"/>
            </a:pPr>
            <a:r>
              <a:rPr b="1" sz="3300">
                <a:solidFill>
                  <a:srgbClr val="FF0000"/>
                </a:solidFill>
              </a:rPr>
              <a:t>【</a:t>
            </a:r>
            <a:r>
              <a:rPr b="1" sz="3300">
                <a:solidFill>
                  <a:srgbClr val="FF0000"/>
                </a:solidFill>
              </a:rPr>
              <a:t>声明</a:t>
            </a:r>
            <a:r>
              <a:rPr b="1" sz="3300">
                <a:solidFill>
                  <a:srgbClr val="FF0000"/>
                </a:solidFill>
              </a:rPr>
              <a:t>】</a:t>
            </a:r>
            <a:r>
              <a:rPr b="1" sz="3300"/>
              <a:t>本视频和幻灯片为炼数成金网络课程的教学资料，所有资料只能在课程内使用，不得在课程以外范围散播，违者将可能被追究法律和经济责任。</a:t>
            </a:r>
            <a:endParaRPr b="1" sz="3300"/>
          </a:p>
          <a:p>
            <a:pPr lvl="0">
              <a:spcBef>
                <a:spcPts val="700"/>
              </a:spcBef>
              <a:buSzTx/>
              <a:buNone/>
              <a:defRPr sz="1800"/>
            </a:pPr>
            <a:r>
              <a:rPr b="1" sz="3300">
                <a:solidFill>
                  <a:srgbClr val="003399"/>
                </a:solidFill>
              </a:rPr>
              <a:t>课程详情访问炼数成金培训网站</a:t>
            </a:r>
            <a:endParaRPr b="1" sz="3300">
              <a:solidFill>
                <a:srgbClr val="003399"/>
              </a:solidFill>
            </a:endParaRPr>
          </a:p>
          <a:p>
            <a:pPr lvl="0">
              <a:spcBef>
                <a:spcPts val="700"/>
              </a:spcBef>
              <a:buSzTx/>
              <a:buNone/>
              <a:defRPr sz="1800"/>
            </a:pPr>
            <a:r>
              <a:rPr b="1" sz="3300">
                <a:hlinkClick r:id="rId2" invalidUrl="" action="" tgtFrame="" tooltip="" history="1" highlightClick="0" endSnd="0"/>
              </a:rPr>
              <a:t>http://edu.dataguru.cn</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body" idx="1"/>
          </p:nvPr>
        </p:nvSpPr>
        <p:spPr>
          <a:xfrm>
            <a:off x="610234" y="1204118"/>
            <a:ext cx="10858176" cy="4888717"/>
          </a:xfrm>
          <a:prstGeom prst="rect">
            <a:avLst/>
          </a:prstGeom>
        </p:spPr>
        <p:txBody>
          <a:bodyPr/>
          <a:lstStyle/>
          <a:p>
            <a:pPr lvl="0">
              <a:defRPr sz="1800"/>
            </a:pPr>
            <a:r>
              <a:rPr sz="1900"/>
              <a:t>最大化计算强度：</a:t>
            </a:r>
            <a:endParaRPr sz="1900"/>
          </a:p>
          <a:p>
            <a:pPr lvl="0">
              <a:defRPr sz="1800"/>
            </a:pPr>
            <a:endParaRPr sz="1900"/>
          </a:p>
          <a:p>
            <a:pPr lvl="0">
              <a:defRPr sz="1800"/>
            </a:pPr>
            <a:endParaRPr sz="1900"/>
          </a:p>
          <a:p>
            <a:pPr lvl="0">
              <a:defRPr sz="1800"/>
            </a:pPr>
            <a:endParaRPr sz="1900"/>
          </a:p>
          <a:p>
            <a:pPr lvl="0">
              <a:defRPr sz="1800"/>
            </a:pPr>
            <a:endParaRPr sz="1900"/>
          </a:p>
          <a:p>
            <a:pPr lvl="0">
              <a:defRPr sz="1800"/>
            </a:pPr>
            <a:r>
              <a:rPr sz="1900"/>
              <a:t>1. 最大化每个线程的计算量</a:t>
            </a:r>
            <a:endParaRPr sz="1900"/>
          </a:p>
          <a:p>
            <a:pPr lvl="0">
              <a:defRPr sz="1800"/>
            </a:pPr>
            <a:r>
              <a:rPr sz="1900"/>
              <a:t>2. 最小化每个线程的内存读取速度</a:t>
            </a:r>
            <a:endParaRPr sz="1900"/>
          </a:p>
          <a:p>
            <a:pPr lvl="1" marL="953159" indent="-408497">
              <a:buChar char="■"/>
              <a:defRPr sz="1800"/>
            </a:pPr>
            <a:r>
              <a:rPr sz="1900"/>
              <a:t>- 每个线程读取的数据量少</a:t>
            </a:r>
            <a:endParaRPr sz="1900"/>
          </a:p>
          <a:p>
            <a:pPr lvl="1" marL="953159" indent="-408497">
              <a:buChar char="■"/>
              <a:defRPr sz="1800"/>
            </a:pPr>
            <a:r>
              <a:rPr sz="1900"/>
              <a:t>- 每个线程读取的速度快</a:t>
            </a:r>
          </a:p>
        </p:txBody>
      </p:sp>
      <p:sp>
        <p:nvSpPr>
          <p:cNvPr id="56" name="Shape 56"/>
          <p:cNvSpPr/>
          <p:nvPr>
            <p:ph type="title"/>
          </p:nvPr>
        </p:nvSpPr>
        <p:spPr>
          <a:prstGeom prst="rect">
            <a:avLst/>
          </a:prstGeom>
        </p:spPr>
        <p:txBody>
          <a:bodyPr/>
          <a:lstStyle/>
          <a:p>
            <a:pPr lvl="0">
              <a:defRPr b="0" sz="1800"/>
            </a:pPr>
            <a:r>
              <a:rPr b="1" sz="3800"/>
              <a:t>1.1 高效公式</a:t>
            </a:r>
          </a:p>
        </p:txBody>
      </p:sp>
      <p:pic>
        <p:nvPicPr>
          <p:cNvPr id="57" name="MathTypeEquation.pdf"/>
          <p:cNvPicPr/>
          <p:nvPr/>
        </p:nvPicPr>
        <p:blipFill>
          <a:blip r:embed="rId2">
            <a:extLst/>
          </a:blip>
          <a:stretch>
            <a:fillRect/>
          </a:stretch>
        </p:blipFill>
        <p:spPr>
          <a:xfrm>
            <a:off x="965200" y="1891482"/>
            <a:ext cx="1781726" cy="1278195"/>
          </a:xfrm>
          <a:prstGeom prst="rect">
            <a:avLst/>
          </a:prstGeom>
          <a:ln w="12700">
            <a:miter lim="400000"/>
          </a:ln>
        </p:spPr>
      </p:pic>
      <p:sp>
        <p:nvSpPr>
          <p:cNvPr id="58" name="Shape 58"/>
          <p:cNvSpPr/>
          <p:nvPr/>
        </p:nvSpPr>
        <p:spPr>
          <a:xfrm flipH="1" flipV="1">
            <a:off x="3145184" y="2237755"/>
            <a:ext cx="926933" cy="1"/>
          </a:xfrm>
          <a:prstGeom prst="line">
            <a:avLst/>
          </a:prstGeom>
          <a:ln w="25400">
            <a:solidFill>
              <a:srgbClr val="7FD13B"/>
            </a:solidFill>
            <a:tailEnd type="triangle"/>
          </a:ln>
          <a:effectLst>
            <a:outerShdw sx="100000" sy="100000" kx="0" ky="0" algn="b" rotWithShape="0" blurRad="50800" dist="25000" dir="5400000">
              <a:srgbClr val="000000">
                <a:alpha val="40000"/>
              </a:srgbClr>
            </a:outerShdw>
          </a:effectLst>
        </p:spPr>
        <p:txBody>
          <a:bodyPr lIns="45719" rIns="45719"/>
          <a:lstStyle/>
          <a:p>
            <a:pPr lvl="0" defTabSz="457200">
              <a:defRPr sz="1200">
                <a:latin typeface="+mj-lt"/>
                <a:ea typeface="+mj-ea"/>
                <a:cs typeface="+mj-cs"/>
                <a:sym typeface="Helvetica"/>
              </a:defRPr>
            </a:pPr>
          </a:p>
        </p:txBody>
      </p:sp>
      <p:sp>
        <p:nvSpPr>
          <p:cNvPr id="59" name="Shape 59"/>
          <p:cNvSpPr/>
          <p:nvPr/>
        </p:nvSpPr>
        <p:spPr>
          <a:xfrm>
            <a:off x="4202355" y="2074814"/>
            <a:ext cx="1247141" cy="32588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数学计算量</a:t>
            </a:r>
          </a:p>
        </p:txBody>
      </p:sp>
      <p:sp>
        <p:nvSpPr>
          <p:cNvPr id="60" name="Shape 60"/>
          <p:cNvSpPr/>
          <p:nvPr/>
        </p:nvSpPr>
        <p:spPr>
          <a:xfrm flipH="1">
            <a:off x="3119784" y="2872755"/>
            <a:ext cx="926933" cy="1"/>
          </a:xfrm>
          <a:prstGeom prst="line">
            <a:avLst/>
          </a:prstGeom>
          <a:ln w="25400">
            <a:solidFill>
              <a:srgbClr val="7FD13B"/>
            </a:solidFill>
            <a:tailEnd type="triangle"/>
          </a:ln>
          <a:effectLst>
            <a:outerShdw sx="100000" sy="100000" kx="0" ky="0" algn="b" rotWithShape="0" blurRad="50800" dist="25000" dir="5400000">
              <a:srgbClr val="000000">
                <a:alpha val="40000"/>
              </a:srgbClr>
            </a:outerShdw>
          </a:effectLst>
        </p:spPr>
        <p:txBody>
          <a:bodyPr lIns="45719" rIns="45719"/>
          <a:lstStyle/>
          <a:p>
            <a:pPr lvl="0" defTabSz="457200">
              <a:defRPr sz="1200">
                <a:latin typeface="+mj-lt"/>
                <a:ea typeface="+mj-ea"/>
                <a:cs typeface="+mj-cs"/>
                <a:sym typeface="Helvetica"/>
              </a:defRPr>
            </a:pPr>
          </a:p>
        </p:txBody>
      </p:sp>
      <p:sp>
        <p:nvSpPr>
          <p:cNvPr id="61" name="Shape 61"/>
          <p:cNvSpPr/>
          <p:nvPr/>
        </p:nvSpPr>
        <p:spPr>
          <a:xfrm>
            <a:off x="4176955" y="2709814"/>
            <a:ext cx="1704341" cy="32588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每个线程的内存</a:t>
            </a:r>
          </a:p>
        </p:txBody>
      </p:sp>
      <p:sp>
        <p:nvSpPr>
          <p:cNvPr id="62" name="Shape 62"/>
          <p:cNvSpPr/>
          <p:nvPr/>
        </p:nvSpPr>
        <p:spPr>
          <a:xfrm flipV="1">
            <a:off x="4398615" y="4778257"/>
            <a:ext cx="860558" cy="487845"/>
          </a:xfrm>
          <a:prstGeom prst="line">
            <a:avLst/>
          </a:prstGeom>
          <a:ln w="25400">
            <a:solidFill>
              <a:srgbClr val="7FD13B"/>
            </a:solidFill>
            <a:tailEnd type="triangle"/>
          </a:ln>
          <a:effectLst>
            <a:outerShdw sx="100000" sy="100000" kx="0" ky="0" algn="b" rotWithShape="0" blurRad="50800" dist="25000" dir="5400000">
              <a:srgbClr val="000000">
                <a:alpha val="40000"/>
              </a:srgbClr>
            </a:outerShdw>
          </a:effectLst>
        </p:spPr>
        <p:txBody>
          <a:bodyPr lIns="45719" rIns="45719"/>
          <a:lstStyle/>
          <a:p>
            <a:pPr lvl="0" defTabSz="457200">
              <a:defRPr sz="1200">
                <a:latin typeface="+mj-lt"/>
                <a:ea typeface="+mj-ea"/>
                <a:cs typeface="+mj-cs"/>
                <a:sym typeface="Helvetica"/>
              </a:defRPr>
            </a:pPr>
          </a:p>
        </p:txBody>
      </p:sp>
      <p:sp>
        <p:nvSpPr>
          <p:cNvPr id="63" name="Shape 63"/>
          <p:cNvSpPr/>
          <p:nvPr/>
        </p:nvSpPr>
        <p:spPr>
          <a:xfrm>
            <a:off x="4398778" y="5418501"/>
            <a:ext cx="860466" cy="487971"/>
          </a:xfrm>
          <a:prstGeom prst="line">
            <a:avLst/>
          </a:prstGeom>
          <a:ln w="25400">
            <a:solidFill>
              <a:srgbClr val="7FD13B"/>
            </a:solidFill>
            <a:tailEnd type="triangle"/>
          </a:ln>
          <a:effectLst>
            <a:outerShdw sx="100000" sy="100000" kx="0" ky="0" algn="b" rotWithShape="0" blurRad="50800" dist="25000" dir="5400000">
              <a:srgbClr val="000000">
                <a:alpha val="40000"/>
              </a:srgbClr>
            </a:outerShdw>
          </a:effectLst>
        </p:spPr>
        <p:txBody>
          <a:bodyPr lIns="45719" rIns="45719"/>
          <a:lstStyle/>
          <a:p>
            <a:pPr lvl="0" defTabSz="457200">
              <a:defRPr sz="1200">
                <a:latin typeface="+mj-lt"/>
                <a:ea typeface="+mj-ea"/>
                <a:cs typeface="+mj-cs"/>
                <a:sym typeface="Helvetica"/>
              </a:defRPr>
            </a:pPr>
          </a:p>
        </p:txBody>
      </p:sp>
      <p:sp>
        <p:nvSpPr>
          <p:cNvPr id="64" name="Shape 64"/>
          <p:cNvSpPr/>
          <p:nvPr/>
        </p:nvSpPr>
        <p:spPr>
          <a:xfrm>
            <a:off x="5421555" y="4547965"/>
            <a:ext cx="356540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本地内存  &gt; 共享内存 &gt;&gt; 全局内存</a:t>
            </a:r>
          </a:p>
        </p:txBody>
      </p:sp>
      <p:sp>
        <p:nvSpPr>
          <p:cNvPr id="65" name="Shape 65"/>
          <p:cNvSpPr/>
          <p:nvPr/>
        </p:nvSpPr>
        <p:spPr>
          <a:xfrm>
            <a:off x="5510455" y="5665565"/>
            <a:ext cx="1475741" cy="32588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合并全局内存</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Shape 368"/>
          <p:cNvSpPr/>
          <p:nvPr>
            <p:ph type="title"/>
          </p:nvPr>
        </p:nvSpPr>
        <p:spPr>
          <a:xfrm>
            <a:off x="629742" y="405457"/>
            <a:ext cx="8279325" cy="576067"/>
          </a:xfrm>
          <a:prstGeom prst="rect">
            <a:avLst/>
          </a:prstGeom>
        </p:spPr>
        <p:txBody>
          <a:bodyPr lIns="0" tIns="0" rIns="0" bIns="0">
            <a:normAutofit fontScale="100000" lnSpcReduction="0"/>
          </a:bodyPr>
          <a:lstStyle/>
          <a:p>
            <a:pPr lvl="0">
              <a:defRPr b="0" sz="1800"/>
            </a:pPr>
            <a:r>
              <a:rPr b="1" sz="2900"/>
              <a:t>炼数成金逆向收费式网络课程</a:t>
            </a:r>
          </a:p>
        </p:txBody>
      </p:sp>
      <p:sp>
        <p:nvSpPr>
          <p:cNvPr id="369" name="Shape 369"/>
          <p:cNvSpPr/>
          <p:nvPr>
            <p:ph type="body" idx="1"/>
          </p:nvPr>
        </p:nvSpPr>
        <p:spPr>
          <a:xfrm>
            <a:off x="610234" y="1197545"/>
            <a:ext cx="10984232" cy="5041189"/>
          </a:xfrm>
          <a:prstGeom prst="rect">
            <a:avLst/>
          </a:prstGeom>
        </p:spPr>
        <p:txBody>
          <a:bodyPr lIns="0" tIns="0" rIns="0" bIns="0">
            <a:normAutofit fontScale="100000" lnSpcReduction="0"/>
          </a:bodyPr>
          <a:lstStyle/>
          <a:p>
            <a:pPr lvl="0">
              <a:defRPr sz="1800"/>
            </a:pPr>
            <a:r>
              <a:rPr b="1" sz="1900">
                <a:solidFill>
                  <a:srgbClr val="003399"/>
                </a:solidFill>
              </a:rPr>
              <a:t>Dataguru</a:t>
            </a:r>
            <a:r>
              <a:rPr b="1" sz="1900">
                <a:solidFill>
                  <a:srgbClr val="003399"/>
                </a:solidFill>
              </a:rPr>
              <a:t>（炼数成金）是专业数据分析网站，提供教育，媒体，内容，社区，出版，数据分析业务等服务。我们的课程采用新兴的互联网教育形式，独创地发展了逆向收费式网络培训课程模式。既继承传统教育重学习氛围，重竞争压力的特点，同时又发挥互联网的威力打破时空限制，把天南地北志同道合的朋友组织在一起交流学习，使到原先孤立的学习个体组合成有组织的探索力量。并且把原先动辄成千上万的学习成本，直线下降至百元范围，造福大众。我们的目标是：低成本传播高价值知识，构架中国第一的网上知识流转阵地。</a:t>
            </a:r>
            <a:endParaRPr b="1" sz="1900">
              <a:solidFill>
                <a:srgbClr val="003399"/>
              </a:solidFill>
            </a:endParaRPr>
          </a:p>
          <a:p>
            <a:pPr lvl="0">
              <a:defRPr sz="1800"/>
            </a:pPr>
            <a:r>
              <a:rPr b="1" sz="1900">
                <a:solidFill>
                  <a:srgbClr val="003399"/>
                </a:solidFill>
              </a:rPr>
              <a:t>关于逆向收费式网络的详情，请看我们的培训网站 </a:t>
            </a:r>
            <a:r>
              <a:rPr b="1" sz="1900">
                <a:solidFill>
                  <a:srgbClr val="003399"/>
                </a:solidFill>
              </a:rPr>
              <a:t>http://edu.dataguru.cn</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sldNum" sz="quarter" idx="4294967295"/>
          </p:nvPr>
        </p:nvSpPr>
        <p:spPr>
          <a:xfrm>
            <a:off x="8746701" y="6432453"/>
            <a:ext cx="2847764" cy="35066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defRPr>
                <a:latin typeface="Arial"/>
                <a:ea typeface="Arial"/>
                <a:cs typeface="Arial"/>
                <a:sym typeface="Arial"/>
              </a:defRPr>
            </a:lvl1pPr>
          </a:lstStyle>
          <a:p>
            <a:pPr lvl="0"/>
            <a:fld id="{86CB4B4D-7CA3-9044-876B-883B54F8677D}" type="slidenum"/>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title"/>
          </p:nvPr>
        </p:nvSpPr>
        <p:spPr>
          <a:prstGeom prst="rect">
            <a:avLst/>
          </a:prstGeom>
        </p:spPr>
        <p:txBody>
          <a:bodyPr/>
          <a:lstStyle/>
          <a:p>
            <a:pPr lvl="0">
              <a:defRPr b="0" sz="1800"/>
            </a:pPr>
            <a:r>
              <a:rPr b="1" sz="3800"/>
              <a:t>1.2 合并全局内存</a:t>
            </a:r>
          </a:p>
        </p:txBody>
      </p:sp>
      <p:grpSp>
        <p:nvGrpSpPr>
          <p:cNvPr id="85" name="Group 85"/>
          <p:cNvGrpSpPr/>
          <p:nvPr/>
        </p:nvGrpSpPr>
        <p:grpSpPr>
          <a:xfrm>
            <a:off x="1833041" y="1612022"/>
            <a:ext cx="8133163" cy="484382"/>
            <a:chOff x="0" y="0"/>
            <a:chExt cx="8133161" cy="484381"/>
          </a:xfrm>
        </p:grpSpPr>
        <p:grpSp>
          <p:nvGrpSpPr>
            <p:cNvPr id="82" name="Group 82"/>
            <p:cNvGrpSpPr/>
            <p:nvPr/>
          </p:nvGrpSpPr>
          <p:grpSpPr>
            <a:xfrm>
              <a:off x="806389" y="0"/>
              <a:ext cx="6517463" cy="484382"/>
              <a:chOff x="0" y="0"/>
              <a:chExt cx="6517462" cy="484381"/>
            </a:xfrm>
          </p:grpSpPr>
          <p:sp>
            <p:nvSpPr>
              <p:cNvPr id="68" name="Shape 68"/>
              <p:cNvSpPr/>
              <p:nvPr/>
            </p:nvSpPr>
            <p:spPr>
              <a:xfrm>
                <a:off x="3271768" y="10711"/>
                <a:ext cx="448321"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45719" tIns="45719" rIns="45719" bIns="45719" numCol="1" anchor="ctr">
                <a:noAutofit/>
              </a:bodyPr>
              <a:lstStyle/>
              <a:p>
                <a:pPr lvl="0"/>
              </a:p>
            </p:txBody>
          </p:sp>
          <p:sp>
            <p:nvSpPr>
              <p:cNvPr id="69" name="Shape 69"/>
              <p:cNvSpPr/>
              <p:nvPr/>
            </p:nvSpPr>
            <p:spPr>
              <a:xfrm>
                <a:off x="3750433" y="6950"/>
                <a:ext cx="448321"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sp>
            <p:nvSpPr>
              <p:cNvPr id="70" name="Shape 70"/>
              <p:cNvSpPr/>
              <p:nvPr/>
            </p:nvSpPr>
            <p:spPr>
              <a:xfrm>
                <a:off x="4211568" y="10711"/>
                <a:ext cx="448321"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sp>
            <p:nvSpPr>
              <p:cNvPr id="71" name="Shape 71"/>
              <p:cNvSpPr/>
              <p:nvPr/>
            </p:nvSpPr>
            <p:spPr>
              <a:xfrm>
                <a:off x="4671795" y="5997"/>
                <a:ext cx="448320"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sp>
            <p:nvSpPr>
              <p:cNvPr id="72" name="Shape 72"/>
              <p:cNvSpPr/>
              <p:nvPr/>
            </p:nvSpPr>
            <p:spPr>
              <a:xfrm>
                <a:off x="5128995" y="5997"/>
                <a:ext cx="448320"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sp>
            <p:nvSpPr>
              <p:cNvPr id="73" name="Shape 73"/>
              <p:cNvSpPr/>
              <p:nvPr/>
            </p:nvSpPr>
            <p:spPr>
              <a:xfrm>
                <a:off x="5599242" y="5457"/>
                <a:ext cx="448321"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sp>
            <p:nvSpPr>
              <p:cNvPr id="74" name="Shape 74"/>
              <p:cNvSpPr/>
              <p:nvPr/>
            </p:nvSpPr>
            <p:spPr>
              <a:xfrm>
                <a:off x="6069142" y="5457"/>
                <a:ext cx="448321"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sp>
            <p:nvSpPr>
              <p:cNvPr id="75" name="Shape 75"/>
              <p:cNvSpPr/>
              <p:nvPr/>
            </p:nvSpPr>
            <p:spPr>
              <a:xfrm>
                <a:off x="0" y="0"/>
                <a:ext cx="448320"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sp>
            <p:nvSpPr>
              <p:cNvPr id="76" name="Shape 76"/>
              <p:cNvSpPr/>
              <p:nvPr/>
            </p:nvSpPr>
            <p:spPr>
              <a:xfrm>
                <a:off x="476250" y="0"/>
                <a:ext cx="448320"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sp>
            <p:nvSpPr>
              <p:cNvPr id="77" name="Shape 77"/>
              <p:cNvSpPr/>
              <p:nvPr/>
            </p:nvSpPr>
            <p:spPr>
              <a:xfrm>
                <a:off x="939800" y="0"/>
                <a:ext cx="448320"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sp>
            <p:nvSpPr>
              <p:cNvPr id="78" name="Shape 78"/>
              <p:cNvSpPr/>
              <p:nvPr/>
            </p:nvSpPr>
            <p:spPr>
              <a:xfrm>
                <a:off x="1397000" y="0"/>
                <a:ext cx="448320"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sp>
            <p:nvSpPr>
              <p:cNvPr id="79" name="Shape 79"/>
              <p:cNvSpPr/>
              <p:nvPr/>
            </p:nvSpPr>
            <p:spPr>
              <a:xfrm>
                <a:off x="1863180" y="8980"/>
                <a:ext cx="448321"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sp>
            <p:nvSpPr>
              <p:cNvPr id="80" name="Shape 80"/>
              <p:cNvSpPr/>
              <p:nvPr/>
            </p:nvSpPr>
            <p:spPr>
              <a:xfrm>
                <a:off x="2333080" y="8980"/>
                <a:ext cx="448321"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sp>
            <p:nvSpPr>
              <p:cNvPr id="81" name="Shape 81"/>
              <p:cNvSpPr/>
              <p:nvPr/>
            </p:nvSpPr>
            <p:spPr>
              <a:xfrm>
                <a:off x="2802980" y="8980"/>
                <a:ext cx="448321" cy="473671"/>
              </a:xfrm>
              <a:prstGeom prst="rect">
                <a:avLst/>
              </a:prstGeom>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p:spPr>
            <p:txBody>
              <a:bodyPr wrap="square" lIns="0" tIns="0" rIns="0" bIns="0" numCol="1" anchor="ctr">
                <a:noAutofit/>
              </a:bodyPr>
              <a:lstStyle/>
              <a:p>
                <a:pPr lvl="0"/>
              </a:p>
            </p:txBody>
          </p:sp>
        </p:grpSp>
        <p:sp>
          <p:nvSpPr>
            <p:cNvPr id="83" name="Shape 83"/>
            <p:cNvSpPr/>
            <p:nvPr/>
          </p:nvSpPr>
          <p:spPr>
            <a:xfrm>
              <a:off x="0" y="176347"/>
              <a:ext cx="651387" cy="132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275" y="0"/>
                  </a:lnTo>
                  <a:lnTo>
                    <a:pt x="8431" y="18430"/>
                  </a:lnTo>
                  <a:lnTo>
                    <a:pt x="12722" y="3615"/>
                  </a:lnTo>
                  <a:lnTo>
                    <a:pt x="16357" y="20597"/>
                  </a:lnTo>
                  <a:lnTo>
                    <a:pt x="21600" y="6232"/>
                  </a:lnTo>
                </a:path>
              </a:pathLst>
            </a:custGeom>
            <a:noFill/>
            <a:ln w="25400" cap="flat">
              <a:solidFill>
                <a:srgbClr val="7FD13B"/>
              </a:solidFill>
              <a:prstDash val="solid"/>
              <a:bevel/>
            </a:ln>
            <a:effectLst>
              <a:outerShdw sx="100000" sy="100000" kx="0" ky="0" algn="b" rotWithShape="0" blurRad="50800" dist="25000" dir="5400000">
                <a:srgbClr val="000000">
                  <a:alpha val="40000"/>
                </a:srgbClr>
              </a:outerShdw>
            </a:effectLst>
          </p:spPr>
          <p:txBody>
            <a:bodyPr wrap="square" lIns="45719" tIns="45719" rIns="45719" bIns="45719" numCol="1" anchor="t">
              <a:noAutofit/>
            </a:bodyPr>
            <a:lstStyle/>
            <a:p>
              <a:pPr lvl="0" defTabSz="457200">
                <a:defRPr sz="1200">
                  <a:latin typeface="+mj-lt"/>
                  <a:ea typeface="+mj-ea"/>
                  <a:cs typeface="+mj-cs"/>
                  <a:sym typeface="Helvetica"/>
                </a:defRPr>
              </a:pPr>
            </a:p>
          </p:txBody>
        </p:sp>
        <p:sp>
          <p:nvSpPr>
            <p:cNvPr id="84" name="Shape 84"/>
            <p:cNvSpPr/>
            <p:nvPr/>
          </p:nvSpPr>
          <p:spPr>
            <a:xfrm>
              <a:off x="7481775" y="169106"/>
              <a:ext cx="651387" cy="1322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275" y="0"/>
                  </a:lnTo>
                  <a:lnTo>
                    <a:pt x="8431" y="18430"/>
                  </a:lnTo>
                  <a:lnTo>
                    <a:pt x="12722" y="3615"/>
                  </a:lnTo>
                  <a:lnTo>
                    <a:pt x="16357" y="20597"/>
                  </a:lnTo>
                  <a:lnTo>
                    <a:pt x="21600" y="6232"/>
                  </a:lnTo>
                </a:path>
              </a:pathLst>
            </a:custGeom>
            <a:noFill/>
            <a:ln w="25400" cap="flat">
              <a:solidFill>
                <a:srgbClr val="7FD13B"/>
              </a:solidFill>
              <a:prstDash val="solid"/>
              <a:bevel/>
            </a:ln>
            <a:effectLst>
              <a:outerShdw sx="100000" sy="100000" kx="0" ky="0" algn="b" rotWithShape="0" blurRad="50800" dist="25000" dir="5400000">
                <a:srgbClr val="000000">
                  <a:alpha val="40000"/>
                </a:srgbClr>
              </a:outerShdw>
            </a:effectLst>
          </p:spPr>
          <p:txBody>
            <a:bodyPr wrap="square" lIns="45719" tIns="45719" rIns="45719" bIns="45719" numCol="1" anchor="t">
              <a:noAutofit/>
            </a:bodyPr>
            <a:lstStyle/>
            <a:p>
              <a:pPr lvl="0" defTabSz="457200">
                <a:defRPr sz="1200">
                  <a:latin typeface="+mj-lt"/>
                  <a:ea typeface="+mj-ea"/>
                  <a:cs typeface="+mj-cs"/>
                  <a:sym typeface="Helvetica"/>
                </a:defRPr>
              </a:pPr>
            </a:p>
          </p:txBody>
        </p:sp>
      </p:grpSp>
      <p:sp>
        <p:nvSpPr>
          <p:cNvPr id="86" name="Shape 86"/>
          <p:cNvSpPr/>
          <p:nvPr/>
        </p:nvSpPr>
        <p:spPr>
          <a:xfrm>
            <a:off x="2901408" y="2868176"/>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87" name="Shape 87"/>
          <p:cNvSpPr/>
          <p:nvPr/>
        </p:nvSpPr>
        <p:spPr>
          <a:xfrm>
            <a:off x="3307808" y="2868176"/>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88" name="Shape 88"/>
          <p:cNvSpPr/>
          <p:nvPr/>
        </p:nvSpPr>
        <p:spPr>
          <a:xfrm>
            <a:off x="3663408" y="2868176"/>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89" name="Shape 89"/>
          <p:cNvSpPr/>
          <p:nvPr/>
        </p:nvSpPr>
        <p:spPr>
          <a:xfrm>
            <a:off x="2846859" y="1876985"/>
            <a:ext cx="130713" cy="858451"/>
          </a:xfrm>
          <a:prstGeom prst="line">
            <a:avLst/>
          </a:prstGeom>
          <a:ln w="25400">
            <a:solidFill>
              <a:srgbClr val="FF26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90" name="Shape 90"/>
          <p:cNvSpPr/>
          <p:nvPr/>
        </p:nvSpPr>
        <p:spPr>
          <a:xfrm>
            <a:off x="3355610" y="1876819"/>
            <a:ext cx="1" cy="856870"/>
          </a:xfrm>
          <a:prstGeom prst="line">
            <a:avLst/>
          </a:prstGeom>
          <a:ln w="25400">
            <a:solidFill>
              <a:srgbClr val="FF26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91" name="Shape 91"/>
          <p:cNvSpPr/>
          <p:nvPr/>
        </p:nvSpPr>
        <p:spPr>
          <a:xfrm flipH="1">
            <a:off x="3710190" y="1865594"/>
            <a:ext cx="131551" cy="881652"/>
          </a:xfrm>
          <a:prstGeom prst="line">
            <a:avLst/>
          </a:prstGeom>
          <a:ln w="25400">
            <a:solidFill>
              <a:srgbClr val="FF26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92" name="Shape 92"/>
          <p:cNvSpPr/>
          <p:nvPr/>
        </p:nvSpPr>
        <p:spPr>
          <a:xfrm>
            <a:off x="2520950" y="1488306"/>
            <a:ext cx="1669321" cy="731814"/>
          </a:xfrm>
          <a:prstGeom prst="rect">
            <a:avLst/>
          </a:prstGeom>
          <a:ln w="25400">
            <a:solidFill/>
            <a:custDash>
              <a:ds d="200000" sp="200000"/>
            </a:custDash>
            <a:miter lim="400000"/>
          </a:ln>
          <a:effectLst>
            <a:outerShdw sx="100000" sy="100000" kx="0" ky="0" algn="b" rotWithShape="0" blurRad="50800" dist="20000" dir="5400000">
              <a:srgbClr val="000000">
                <a:alpha val="42000"/>
              </a:srgbClr>
            </a:outerShdw>
          </a:effectLst>
        </p:spPr>
        <p:txBody>
          <a:bodyPr lIns="0" tIns="0" rIns="0" bIns="0" anchor="ctr"/>
          <a:lstStyle/>
          <a:p>
            <a:pPr lvl="0"/>
          </a:p>
        </p:txBody>
      </p:sp>
      <p:sp>
        <p:nvSpPr>
          <p:cNvPr id="93" name="Shape 93"/>
          <p:cNvSpPr/>
          <p:nvPr/>
        </p:nvSpPr>
        <p:spPr>
          <a:xfrm>
            <a:off x="4870450" y="1488306"/>
            <a:ext cx="2986301" cy="731814"/>
          </a:xfrm>
          <a:prstGeom prst="rect">
            <a:avLst/>
          </a:prstGeom>
          <a:ln w="25400">
            <a:solidFill/>
            <a:custDash>
              <a:ds d="200000" sp="200000"/>
            </a:custDash>
            <a:miter lim="400000"/>
          </a:ln>
          <a:effectLst>
            <a:outerShdw sx="100000" sy="100000" kx="0" ky="0" algn="b" rotWithShape="0" blurRad="50800" dist="20000" dir="5400000">
              <a:srgbClr val="000000">
                <a:alpha val="42000"/>
              </a:srgbClr>
            </a:outerShdw>
          </a:effectLst>
        </p:spPr>
        <p:txBody>
          <a:bodyPr lIns="0" tIns="0" rIns="0" bIns="0" anchor="ctr"/>
          <a:lstStyle/>
          <a:p>
            <a:pPr lvl="0"/>
          </a:p>
        </p:txBody>
      </p:sp>
      <p:sp>
        <p:nvSpPr>
          <p:cNvPr id="94" name="Shape 94"/>
          <p:cNvSpPr/>
          <p:nvPr/>
        </p:nvSpPr>
        <p:spPr>
          <a:xfrm>
            <a:off x="5784308" y="2868176"/>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95" name="Shape 95"/>
          <p:cNvSpPr/>
          <p:nvPr/>
        </p:nvSpPr>
        <p:spPr>
          <a:xfrm>
            <a:off x="6190708" y="2868176"/>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96" name="Shape 96"/>
          <p:cNvSpPr/>
          <p:nvPr/>
        </p:nvSpPr>
        <p:spPr>
          <a:xfrm>
            <a:off x="6546308" y="2868176"/>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97" name="Shape 97"/>
          <p:cNvSpPr/>
          <p:nvPr/>
        </p:nvSpPr>
        <p:spPr>
          <a:xfrm>
            <a:off x="5203881" y="1814319"/>
            <a:ext cx="656591" cy="989325"/>
          </a:xfrm>
          <a:prstGeom prst="line">
            <a:avLst/>
          </a:prstGeom>
          <a:ln w="25400">
            <a:solidFill>
              <a:srgbClr val="FF26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98" name="Shape 98"/>
          <p:cNvSpPr/>
          <p:nvPr/>
        </p:nvSpPr>
        <p:spPr>
          <a:xfrm>
            <a:off x="6110114" y="1810645"/>
            <a:ext cx="128397" cy="991252"/>
          </a:xfrm>
          <a:prstGeom prst="line">
            <a:avLst/>
          </a:prstGeom>
          <a:ln w="25400">
            <a:solidFill>
              <a:srgbClr val="FF26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99" name="Shape 99"/>
          <p:cNvSpPr/>
          <p:nvPr/>
        </p:nvSpPr>
        <p:spPr>
          <a:xfrm flipH="1">
            <a:off x="6593090" y="1800681"/>
            <a:ext cx="461655" cy="1014773"/>
          </a:xfrm>
          <a:prstGeom prst="line">
            <a:avLst/>
          </a:prstGeom>
          <a:ln w="25400">
            <a:solidFill>
              <a:srgbClr val="FF26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00" name="Shape 100"/>
          <p:cNvSpPr/>
          <p:nvPr/>
        </p:nvSpPr>
        <p:spPr>
          <a:xfrm>
            <a:off x="3111669" y="3659771"/>
            <a:ext cx="561341" cy="32588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好的</a:t>
            </a:r>
          </a:p>
        </p:txBody>
      </p:sp>
      <p:sp>
        <p:nvSpPr>
          <p:cNvPr id="101" name="Shape 101"/>
          <p:cNvSpPr/>
          <p:nvPr/>
        </p:nvSpPr>
        <p:spPr>
          <a:xfrm>
            <a:off x="5994569" y="3659771"/>
            <a:ext cx="561341" cy="32588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一般</a:t>
            </a:r>
          </a:p>
        </p:txBody>
      </p:sp>
      <p:sp>
        <p:nvSpPr>
          <p:cNvPr id="102" name="Shape 102"/>
          <p:cNvSpPr/>
          <p:nvPr/>
        </p:nvSpPr>
        <p:spPr>
          <a:xfrm>
            <a:off x="9695516" y="2852117"/>
            <a:ext cx="166887" cy="612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03" name="Shape 103"/>
          <p:cNvSpPr/>
          <p:nvPr/>
        </p:nvSpPr>
        <p:spPr>
          <a:xfrm>
            <a:off x="10063816" y="2852117"/>
            <a:ext cx="166887" cy="612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04" name="Shape 104"/>
          <p:cNvSpPr/>
          <p:nvPr/>
        </p:nvSpPr>
        <p:spPr>
          <a:xfrm>
            <a:off x="9301816" y="2852117"/>
            <a:ext cx="166888" cy="6120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05" name="Shape 105"/>
          <p:cNvSpPr/>
          <p:nvPr/>
        </p:nvSpPr>
        <p:spPr>
          <a:xfrm>
            <a:off x="9067347" y="2379361"/>
            <a:ext cx="142540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2600"/>
                </a:solidFill>
              </a:defRPr>
            </a:lvl1pPr>
          </a:lstStyle>
          <a:p>
            <a:pPr lvl="0">
              <a:defRPr>
                <a:solidFill>
                  <a:srgbClr val="000000"/>
                </a:solidFill>
              </a:defRPr>
            </a:pPr>
            <a:r>
              <a:rPr>
                <a:solidFill>
                  <a:srgbClr val="FF2600"/>
                </a:solidFill>
              </a:rPr>
              <a:t>随机Random</a:t>
            </a:r>
          </a:p>
        </p:txBody>
      </p:sp>
      <p:sp>
        <p:nvSpPr>
          <p:cNvPr id="106" name="Shape 106"/>
          <p:cNvSpPr/>
          <p:nvPr/>
        </p:nvSpPr>
        <p:spPr>
          <a:xfrm>
            <a:off x="9499377" y="3643713"/>
            <a:ext cx="561341" cy="32588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不好</a:t>
            </a:r>
          </a:p>
        </p:txBody>
      </p:sp>
      <p:pic>
        <p:nvPicPr>
          <p:cNvPr id="107" name="Snip20170304_12.png"/>
          <p:cNvPicPr/>
          <p:nvPr/>
        </p:nvPicPr>
        <p:blipFill>
          <a:blip r:embed="rId2">
            <a:extLst/>
          </a:blip>
          <a:stretch>
            <a:fillRect/>
          </a:stretch>
        </p:blipFill>
        <p:spPr>
          <a:xfrm>
            <a:off x="1744347" y="4116137"/>
            <a:ext cx="3222526" cy="1362250"/>
          </a:xfrm>
          <a:prstGeom prst="rect">
            <a:avLst/>
          </a:prstGeom>
          <a:ln w="12700">
            <a:miter lim="400000"/>
          </a:ln>
        </p:spPr>
      </p:pic>
      <p:pic>
        <p:nvPicPr>
          <p:cNvPr id="108" name="Snip20170304_14.png"/>
          <p:cNvPicPr/>
          <p:nvPr/>
        </p:nvPicPr>
        <p:blipFill>
          <a:blip r:embed="rId3">
            <a:extLst/>
          </a:blip>
          <a:stretch>
            <a:fillRect/>
          </a:stretch>
        </p:blipFill>
        <p:spPr>
          <a:xfrm>
            <a:off x="5169767" y="4100212"/>
            <a:ext cx="3397611" cy="1362250"/>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lvl="0">
              <a:defRPr b="0" sz="1800"/>
            </a:pPr>
            <a:r>
              <a:rPr b="1" sz="3800"/>
              <a:t>1.3避免线程发散</a:t>
            </a:r>
          </a:p>
        </p:txBody>
      </p:sp>
      <p:sp>
        <p:nvSpPr>
          <p:cNvPr id="111" name="Shape 111"/>
          <p:cNvSpPr/>
          <p:nvPr>
            <p:ph type="body" idx="1"/>
          </p:nvPr>
        </p:nvSpPr>
        <p:spPr>
          <a:prstGeom prst="rect">
            <a:avLst/>
          </a:prstGeom>
        </p:spPr>
        <p:txBody>
          <a:bodyPr/>
          <a:lstStyle/>
          <a:p>
            <a:pPr lvl="0">
              <a:defRPr sz="1800"/>
            </a:pPr>
            <a:r>
              <a:rPr sz="1900"/>
              <a:t>线程发散：同一个线程块中的线程执行不同内容的代码</a:t>
            </a:r>
            <a:endParaRPr sz="1900"/>
          </a:p>
          <a:p>
            <a:pPr lvl="0">
              <a:defRPr sz="1800"/>
            </a:pPr>
            <a:r>
              <a:rPr sz="1900"/>
              <a:t>导致发散的例子：</a:t>
            </a:r>
            <a:endParaRPr sz="1900"/>
          </a:p>
          <a:p>
            <a:pPr lvl="0">
              <a:defRPr sz="1800"/>
            </a:pPr>
            <a:r>
              <a:rPr sz="1900"/>
              <a:t>1. kernel中做条件判断</a:t>
            </a:r>
          </a:p>
        </p:txBody>
      </p:sp>
      <p:pic>
        <p:nvPicPr>
          <p:cNvPr id="112" name="Snip20170304_16.png"/>
          <p:cNvPicPr/>
          <p:nvPr/>
        </p:nvPicPr>
        <p:blipFill>
          <a:blip r:embed="rId2">
            <a:extLst/>
          </a:blip>
          <a:stretch>
            <a:fillRect/>
          </a:stretch>
        </p:blipFill>
        <p:spPr>
          <a:xfrm>
            <a:off x="2851149" y="2552826"/>
            <a:ext cx="2844801" cy="3388393"/>
          </a:xfrm>
          <a:prstGeom prst="rect">
            <a:avLst/>
          </a:prstGeom>
          <a:ln w="12700">
            <a:miter lim="400000"/>
          </a:ln>
        </p:spPr>
      </p:pic>
      <p:sp>
        <p:nvSpPr>
          <p:cNvPr id="113" name="Shape 113"/>
          <p:cNvSpPr/>
          <p:nvPr/>
        </p:nvSpPr>
        <p:spPr>
          <a:xfrm>
            <a:off x="7638508" y="2601476"/>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14" name="Shape 114"/>
          <p:cNvSpPr/>
          <p:nvPr/>
        </p:nvSpPr>
        <p:spPr>
          <a:xfrm>
            <a:off x="8044908" y="2601476"/>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15" name="Shape 115"/>
          <p:cNvSpPr/>
          <p:nvPr/>
        </p:nvSpPr>
        <p:spPr>
          <a:xfrm>
            <a:off x="8451308" y="2601476"/>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16" name="Shape 116"/>
          <p:cNvSpPr/>
          <p:nvPr/>
        </p:nvSpPr>
        <p:spPr>
          <a:xfrm>
            <a:off x="7594440" y="3243580"/>
            <a:ext cx="1069998" cy="3708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FF2600"/>
                </a:solidFill>
              </a:defRPr>
            </a:lvl1pPr>
          </a:lstStyle>
          <a:p>
            <a:pPr lvl="0">
              <a:defRPr>
                <a:solidFill>
                  <a:srgbClr val="000000"/>
                </a:solidFill>
              </a:defRPr>
            </a:pPr>
            <a:r>
              <a:rPr>
                <a:solidFill>
                  <a:srgbClr val="FF2600"/>
                </a:solidFill>
              </a:rPr>
              <a:t>Condition</a:t>
            </a:r>
          </a:p>
        </p:txBody>
      </p:sp>
      <p:sp>
        <p:nvSpPr>
          <p:cNvPr id="117" name="Shape 117"/>
          <p:cNvSpPr/>
          <p:nvPr/>
        </p:nvSpPr>
        <p:spPr>
          <a:xfrm flipH="1">
            <a:off x="7433876" y="3621634"/>
            <a:ext cx="354270" cy="354270"/>
          </a:xfrm>
          <a:prstGeom prst="line">
            <a:avLst/>
          </a:prstGeom>
          <a:ln w="25400">
            <a:solidFill>
              <a:srgbClr val="FF93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18" name="Shape 118"/>
          <p:cNvSpPr/>
          <p:nvPr/>
        </p:nvSpPr>
        <p:spPr>
          <a:xfrm flipH="1">
            <a:off x="7773547" y="3624053"/>
            <a:ext cx="706751" cy="351538"/>
          </a:xfrm>
          <a:prstGeom prst="line">
            <a:avLst/>
          </a:prstGeom>
          <a:ln w="25400">
            <a:solidFill>
              <a:srgbClr val="FF93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19" name="Shape 119"/>
          <p:cNvSpPr/>
          <p:nvPr/>
        </p:nvSpPr>
        <p:spPr>
          <a:xfrm>
            <a:off x="8187500" y="3648341"/>
            <a:ext cx="702359" cy="303234"/>
          </a:xfrm>
          <a:prstGeom prst="line">
            <a:avLst/>
          </a:prstGeom>
          <a:ln w="25400">
            <a:solidFill>
              <a:srgbClr val="942192"/>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20" name="Shape 120"/>
          <p:cNvSpPr/>
          <p:nvPr/>
        </p:nvSpPr>
        <p:spPr>
          <a:xfrm>
            <a:off x="6716955" y="4061602"/>
            <a:ext cx="122236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9300"/>
                </a:solidFill>
              </a:defRPr>
            </a:lvl1pPr>
          </a:lstStyle>
          <a:p>
            <a:pPr lvl="0">
              <a:defRPr>
                <a:solidFill>
                  <a:srgbClr val="000000"/>
                </a:solidFill>
              </a:defRPr>
            </a:pPr>
            <a:r>
              <a:rPr>
                <a:solidFill>
                  <a:srgbClr val="FF9300"/>
                </a:solidFill>
              </a:rPr>
              <a:t>some code</a:t>
            </a:r>
          </a:p>
        </p:txBody>
      </p:sp>
      <p:sp>
        <p:nvSpPr>
          <p:cNvPr id="121" name="Shape 121"/>
          <p:cNvSpPr/>
          <p:nvPr/>
        </p:nvSpPr>
        <p:spPr>
          <a:xfrm>
            <a:off x="8456855" y="4061602"/>
            <a:ext cx="180692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942192"/>
                </a:solidFill>
              </a:defRPr>
            </a:lvl1pPr>
          </a:lstStyle>
          <a:p>
            <a:pPr lvl="0">
              <a:defRPr>
                <a:solidFill>
                  <a:srgbClr val="000000"/>
                </a:solidFill>
              </a:defRPr>
            </a:pPr>
            <a:r>
              <a:rPr>
                <a:solidFill>
                  <a:srgbClr val="942192"/>
                </a:solidFill>
              </a:rPr>
              <a:t>some other code</a:t>
            </a:r>
          </a:p>
        </p:txBody>
      </p:sp>
      <p:sp>
        <p:nvSpPr>
          <p:cNvPr id="122" name="Shape 122"/>
          <p:cNvSpPr/>
          <p:nvPr/>
        </p:nvSpPr>
        <p:spPr>
          <a:xfrm>
            <a:off x="7689308" y="5154176"/>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23" name="Shape 123"/>
          <p:cNvSpPr/>
          <p:nvPr/>
        </p:nvSpPr>
        <p:spPr>
          <a:xfrm>
            <a:off x="8083008" y="5154176"/>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24" name="Shape 124"/>
          <p:cNvSpPr/>
          <p:nvPr/>
        </p:nvSpPr>
        <p:spPr>
          <a:xfrm>
            <a:off x="8451308" y="5154176"/>
            <a:ext cx="166887" cy="612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25" name="Shape 125"/>
          <p:cNvSpPr/>
          <p:nvPr/>
        </p:nvSpPr>
        <p:spPr>
          <a:xfrm>
            <a:off x="7452554" y="4445428"/>
            <a:ext cx="324094" cy="569322"/>
          </a:xfrm>
          <a:prstGeom prst="line">
            <a:avLst/>
          </a:prstGeom>
          <a:ln w="25400">
            <a:solidFill>
              <a:srgbClr val="FF93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26" name="Shape 126"/>
          <p:cNvSpPr/>
          <p:nvPr/>
        </p:nvSpPr>
        <p:spPr>
          <a:xfrm>
            <a:off x="7668455" y="4438725"/>
            <a:ext cx="929656" cy="588326"/>
          </a:xfrm>
          <a:prstGeom prst="line">
            <a:avLst/>
          </a:prstGeom>
          <a:ln w="25400">
            <a:solidFill>
              <a:srgbClr val="FF9300"/>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27" name="Shape 127"/>
          <p:cNvSpPr/>
          <p:nvPr/>
        </p:nvSpPr>
        <p:spPr>
          <a:xfrm flipH="1">
            <a:off x="8047822" y="4449414"/>
            <a:ext cx="969037" cy="567108"/>
          </a:xfrm>
          <a:prstGeom prst="line">
            <a:avLst/>
          </a:prstGeom>
          <a:ln w="25400">
            <a:solidFill>
              <a:srgbClr val="942192"/>
            </a:solidFill>
            <a:tail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lvl="0"/>
          </a:p>
        </p:txBody>
      </p:sp>
      <p:sp>
        <p:nvSpPr>
          <p:cNvPr id="130" name="Shape 130"/>
          <p:cNvSpPr/>
          <p:nvPr>
            <p:ph type="body" idx="1"/>
          </p:nvPr>
        </p:nvSpPr>
        <p:spPr>
          <a:prstGeom prst="rect">
            <a:avLst/>
          </a:prstGeom>
        </p:spPr>
        <p:txBody>
          <a:bodyPr/>
          <a:lstStyle/>
          <a:p>
            <a:pPr lvl="0">
              <a:defRPr sz="1800"/>
            </a:pPr>
            <a:r>
              <a:rPr sz="1900"/>
              <a:t>2. 循环长度不一</a:t>
            </a:r>
          </a:p>
        </p:txBody>
      </p:sp>
      <p:pic>
        <p:nvPicPr>
          <p:cNvPr id="131" name="Snip20170304_18.png"/>
          <p:cNvPicPr/>
          <p:nvPr/>
        </p:nvPicPr>
        <p:blipFill>
          <a:blip r:embed="rId2">
            <a:extLst/>
          </a:blip>
          <a:stretch>
            <a:fillRect/>
          </a:stretch>
        </p:blipFill>
        <p:spPr>
          <a:xfrm>
            <a:off x="1831573" y="1744877"/>
            <a:ext cx="2945412" cy="2633879"/>
          </a:xfrm>
          <a:prstGeom prst="rect">
            <a:avLst/>
          </a:prstGeom>
          <a:ln w="12700">
            <a:miter lim="400000"/>
          </a:ln>
        </p:spPr>
      </p:pic>
      <p:sp>
        <p:nvSpPr>
          <p:cNvPr id="132" name="Shape 132"/>
          <p:cNvSpPr/>
          <p:nvPr/>
        </p:nvSpPr>
        <p:spPr>
          <a:xfrm>
            <a:off x="5637226" y="1630680"/>
            <a:ext cx="930248"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pre loop</a:t>
            </a:r>
          </a:p>
        </p:txBody>
      </p:sp>
      <p:sp>
        <p:nvSpPr>
          <p:cNvPr id="133" name="Shape 133"/>
          <p:cNvSpPr/>
          <p:nvPr/>
        </p:nvSpPr>
        <p:spPr>
          <a:xfrm>
            <a:off x="6729426" y="1630680"/>
            <a:ext cx="536337" cy="3708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loop</a:t>
            </a:r>
          </a:p>
        </p:txBody>
      </p:sp>
      <p:sp>
        <p:nvSpPr>
          <p:cNvPr id="134" name="Shape 134"/>
          <p:cNvSpPr/>
          <p:nvPr/>
        </p:nvSpPr>
        <p:spPr>
          <a:xfrm>
            <a:off x="7427715" y="1630680"/>
            <a:ext cx="536338" cy="3708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loop</a:t>
            </a:r>
          </a:p>
        </p:txBody>
      </p:sp>
      <p:sp>
        <p:nvSpPr>
          <p:cNvPr id="135" name="Shape 135"/>
          <p:cNvSpPr/>
          <p:nvPr/>
        </p:nvSpPr>
        <p:spPr>
          <a:xfrm>
            <a:off x="8126004" y="1630680"/>
            <a:ext cx="536338" cy="3708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loop</a:t>
            </a:r>
          </a:p>
        </p:txBody>
      </p:sp>
      <p:sp>
        <p:nvSpPr>
          <p:cNvPr id="136" name="Shape 136"/>
          <p:cNvSpPr/>
          <p:nvPr/>
        </p:nvSpPr>
        <p:spPr>
          <a:xfrm>
            <a:off x="8824293" y="1630680"/>
            <a:ext cx="536338" cy="3708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loop</a:t>
            </a:r>
          </a:p>
        </p:txBody>
      </p:sp>
      <p:sp>
        <p:nvSpPr>
          <p:cNvPr id="137" name="Shape 137"/>
          <p:cNvSpPr/>
          <p:nvPr/>
        </p:nvSpPr>
        <p:spPr>
          <a:xfrm>
            <a:off x="9522582" y="1630680"/>
            <a:ext cx="1031935" cy="37084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post loop</a:t>
            </a:r>
          </a:p>
        </p:txBody>
      </p:sp>
      <p:sp>
        <p:nvSpPr>
          <p:cNvPr id="138" name="Shape 138"/>
          <p:cNvSpPr/>
          <p:nvPr/>
        </p:nvSpPr>
        <p:spPr>
          <a:xfrm flipV="1">
            <a:off x="6611294" y="1744877"/>
            <a:ext cx="1" cy="2319124"/>
          </a:xfrm>
          <a:prstGeom prst="line">
            <a:avLst/>
          </a:prstGeom>
          <a:ln w="25400">
            <a:solidFill/>
            <a:custDash>
              <a:ds d="600000" sp="600000"/>
            </a:custDash>
            <a:miter lim="400000"/>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39" name="Shape 139"/>
          <p:cNvSpPr/>
          <p:nvPr/>
        </p:nvSpPr>
        <p:spPr>
          <a:xfrm flipV="1">
            <a:off x="7346739" y="1744877"/>
            <a:ext cx="1" cy="2319124"/>
          </a:xfrm>
          <a:prstGeom prst="line">
            <a:avLst/>
          </a:prstGeom>
          <a:ln w="25400">
            <a:solidFill/>
            <a:custDash>
              <a:ds d="600000" sp="600000"/>
            </a:custDash>
            <a:miter lim="400000"/>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40" name="Shape 140"/>
          <p:cNvSpPr/>
          <p:nvPr/>
        </p:nvSpPr>
        <p:spPr>
          <a:xfrm flipV="1">
            <a:off x="8045028" y="1744877"/>
            <a:ext cx="1" cy="2319124"/>
          </a:xfrm>
          <a:prstGeom prst="line">
            <a:avLst/>
          </a:prstGeom>
          <a:ln w="25400">
            <a:solidFill/>
            <a:custDash>
              <a:ds d="600000" sp="600000"/>
            </a:custDash>
            <a:miter lim="400000"/>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41" name="Shape 141"/>
          <p:cNvSpPr/>
          <p:nvPr/>
        </p:nvSpPr>
        <p:spPr>
          <a:xfrm flipV="1">
            <a:off x="8743317" y="1744877"/>
            <a:ext cx="1" cy="2319124"/>
          </a:xfrm>
          <a:prstGeom prst="line">
            <a:avLst/>
          </a:prstGeom>
          <a:ln w="25400">
            <a:solidFill/>
            <a:custDash>
              <a:ds d="600000" sp="600000"/>
            </a:custDash>
            <a:miter lim="400000"/>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42" name="Shape 142"/>
          <p:cNvSpPr/>
          <p:nvPr/>
        </p:nvSpPr>
        <p:spPr>
          <a:xfrm flipV="1">
            <a:off x="9441606" y="1744877"/>
            <a:ext cx="1" cy="2319124"/>
          </a:xfrm>
          <a:prstGeom prst="line">
            <a:avLst/>
          </a:prstGeom>
          <a:ln w="25400">
            <a:solidFill/>
            <a:custDash>
              <a:ds d="600000" sp="600000"/>
            </a:custDash>
            <a:miter lim="400000"/>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43" name="Shape 143"/>
          <p:cNvSpPr/>
          <p:nvPr/>
        </p:nvSpPr>
        <p:spPr>
          <a:xfrm flipV="1">
            <a:off x="5543339" y="2026840"/>
            <a:ext cx="5003379" cy="1"/>
          </a:xfrm>
          <a:prstGeom prst="line">
            <a:avLst/>
          </a:prstGeom>
          <a:ln w="25400">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44" name="Shape 144"/>
          <p:cNvSpPr/>
          <p:nvPr/>
        </p:nvSpPr>
        <p:spPr>
          <a:xfrm flipV="1">
            <a:off x="5543339" y="2583432"/>
            <a:ext cx="5003379" cy="1"/>
          </a:xfrm>
          <a:prstGeom prst="line">
            <a:avLst/>
          </a:prstGeom>
          <a:ln w="25400">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45" name="Shape 145"/>
          <p:cNvSpPr/>
          <p:nvPr/>
        </p:nvSpPr>
        <p:spPr>
          <a:xfrm flipV="1">
            <a:off x="5543339" y="3140024"/>
            <a:ext cx="5003379" cy="1"/>
          </a:xfrm>
          <a:prstGeom prst="line">
            <a:avLst/>
          </a:prstGeom>
          <a:ln w="25400">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46" name="Shape 146"/>
          <p:cNvSpPr/>
          <p:nvPr/>
        </p:nvSpPr>
        <p:spPr>
          <a:xfrm>
            <a:off x="5543339" y="3716515"/>
            <a:ext cx="5003379" cy="1"/>
          </a:xfrm>
          <a:prstGeom prst="line">
            <a:avLst/>
          </a:prstGeom>
          <a:ln w="25400">
            <a:solidFill/>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47" name="Shape 147"/>
          <p:cNvSpPr/>
          <p:nvPr/>
        </p:nvSpPr>
        <p:spPr>
          <a:xfrm rot="5375256">
            <a:off x="5998962" y="1897961"/>
            <a:ext cx="176713" cy="8119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head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48" name="Shape 148"/>
          <p:cNvSpPr/>
          <p:nvPr/>
        </p:nvSpPr>
        <p:spPr>
          <a:xfrm rot="5375255">
            <a:off x="5998962" y="2500378"/>
            <a:ext cx="176713" cy="811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head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49" name="Shape 149"/>
          <p:cNvSpPr/>
          <p:nvPr/>
        </p:nvSpPr>
        <p:spPr>
          <a:xfrm rot="5375255">
            <a:off x="5998962" y="3021094"/>
            <a:ext cx="176713" cy="811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head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50" name="Shape 150"/>
          <p:cNvSpPr/>
          <p:nvPr/>
        </p:nvSpPr>
        <p:spPr>
          <a:xfrm rot="5375255">
            <a:off x="9952964" y="1897961"/>
            <a:ext cx="176713" cy="8119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head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51" name="Shape 151"/>
          <p:cNvSpPr/>
          <p:nvPr/>
        </p:nvSpPr>
        <p:spPr>
          <a:xfrm rot="5375255">
            <a:off x="9952964" y="2444603"/>
            <a:ext cx="176713" cy="8119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head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52" name="Shape 152"/>
          <p:cNvSpPr/>
          <p:nvPr/>
        </p:nvSpPr>
        <p:spPr>
          <a:xfrm rot="5375255">
            <a:off x="9952964" y="3017505"/>
            <a:ext cx="176713" cy="8119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head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53" name="Shape 153"/>
          <p:cNvSpPr/>
          <p:nvPr/>
        </p:nvSpPr>
        <p:spPr>
          <a:xfrm rot="5375255">
            <a:off x="6891423" y="1980495"/>
            <a:ext cx="187528" cy="6373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head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54" name="Shape 154"/>
          <p:cNvSpPr/>
          <p:nvPr/>
        </p:nvSpPr>
        <p:spPr>
          <a:xfrm rot="5375255">
            <a:off x="7214326" y="2219488"/>
            <a:ext cx="204198" cy="12969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head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55" name="Shape 155"/>
          <p:cNvSpPr/>
          <p:nvPr/>
        </p:nvSpPr>
        <p:spPr>
          <a:xfrm rot="5375255">
            <a:off x="7882544" y="2100567"/>
            <a:ext cx="209100" cy="26383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21" y="0"/>
                </a:moveTo>
                <a:lnTo>
                  <a:pt x="17795" y="4667"/>
                </a:lnTo>
                <a:lnTo>
                  <a:pt x="0" y="6691"/>
                </a:lnTo>
                <a:lnTo>
                  <a:pt x="21600" y="10028"/>
                </a:lnTo>
                <a:lnTo>
                  <a:pt x="1378" y="13582"/>
                </a:lnTo>
                <a:lnTo>
                  <a:pt x="21290" y="17584"/>
                </a:lnTo>
                <a:lnTo>
                  <a:pt x="12281" y="21600"/>
                </a:lnTo>
              </a:path>
            </a:pathLst>
          </a:custGeom>
          <a:ln w="25400">
            <a:solidFill>
              <a:srgbClr val="0433FF"/>
            </a:solidFill>
            <a:headEnd type="triangle"/>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56" name="Shape 156"/>
          <p:cNvSpPr/>
          <p:nvPr/>
        </p:nvSpPr>
        <p:spPr>
          <a:xfrm>
            <a:off x="7481009" y="2310248"/>
            <a:ext cx="1879622" cy="1"/>
          </a:xfrm>
          <a:prstGeom prst="line">
            <a:avLst/>
          </a:prstGeom>
          <a:ln w="25400">
            <a:solidFill>
              <a:srgbClr val="0433FF"/>
            </a:solidFill>
            <a:custDash>
              <a:ds d="600000" sp="600000"/>
            </a:custDash>
            <a:miter lim="400000"/>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
        <p:nvSpPr>
          <p:cNvPr id="157" name="Shape 157"/>
          <p:cNvSpPr/>
          <p:nvPr/>
        </p:nvSpPr>
        <p:spPr>
          <a:xfrm flipV="1">
            <a:off x="8126004" y="2852667"/>
            <a:ext cx="1234627" cy="1"/>
          </a:xfrm>
          <a:prstGeom prst="line">
            <a:avLst/>
          </a:prstGeom>
          <a:ln w="25400">
            <a:solidFill>
              <a:srgbClr val="0433FF"/>
            </a:solidFill>
            <a:custDash>
              <a:ds d="600000" sp="600000"/>
            </a:custDash>
            <a:miter lim="400000"/>
          </a:ln>
          <a:effectLst>
            <a:outerShdw sx="100000" sy="100000" kx="0" ky="0" algn="b" rotWithShape="0" blurRad="50800" dist="25000" dir="5400000">
              <a:srgbClr val="000000">
                <a:alpha val="40000"/>
              </a:srgbClr>
            </a:outerShdw>
          </a:effectLst>
        </p:spPr>
        <p:txBody>
          <a:bodyPr lIns="0" tIns="0" rIns="0" bIns="0"/>
          <a:lstStyle/>
          <a:p>
            <a:pPr lvl="0" defTabSz="457200">
              <a:defRPr sz="1200">
                <a:latin typeface="+mj-lt"/>
                <a:ea typeface="+mj-ea"/>
                <a:cs typeface="+mj-cs"/>
                <a:sym typeface="Helvetica"/>
              </a:defRPr>
            </a:pP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lvl="0">
              <a:defRPr b="0" sz="1800"/>
            </a:pPr>
            <a:r>
              <a:rPr b="1" sz="4300"/>
              <a:t>2. Kernel加载方式</a:t>
            </a:r>
          </a:p>
        </p:txBody>
      </p:sp>
      <p:sp>
        <p:nvSpPr>
          <p:cNvPr id="160" name="Shape 160"/>
          <p:cNvSpPr/>
          <p:nvPr>
            <p:ph type="body" idx="1"/>
          </p:nvPr>
        </p:nvSpPr>
        <p:spPr>
          <a:prstGeom prst="rect">
            <a:avLst/>
          </a:prstGeom>
        </p:spPr>
        <p:txBody>
          <a:bodyPr/>
          <a:lstStyle/>
          <a:p>
            <a:pPr lvl="0">
              <a:defRPr b="0" sz="1800">
                <a:solidFill>
                  <a:srgbClr val="000000"/>
                </a:solidFill>
              </a:defRPr>
            </a:pPr>
            <a:r>
              <a:rPr b="1" sz="2000">
                <a:solidFill>
                  <a:srgbClr val="888888"/>
                </a:solidFill>
              </a:rPr>
              <a:t>1. 查询本机参数</a:t>
            </a:r>
            <a:endParaRPr b="1" sz="2000">
              <a:solidFill>
                <a:srgbClr val="888888"/>
              </a:solidFill>
            </a:endParaRPr>
          </a:p>
          <a:p>
            <a:pPr lvl="0">
              <a:defRPr b="0" sz="1800">
                <a:solidFill>
                  <a:srgbClr val="000000"/>
                </a:solidFill>
              </a:defRPr>
            </a:pPr>
            <a:r>
              <a:rPr b="1" sz="2000">
                <a:solidFill>
                  <a:srgbClr val="888888"/>
                </a:solidFill>
              </a:rPr>
              <a:t>2. Kernel加载的1D,2D,3D模式</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lvl="0">
              <a:defRPr b="0" sz="1800"/>
            </a:pPr>
            <a:r>
              <a:rPr b="1" sz="2900"/>
              <a:t>2.1 查看本机参数</a:t>
            </a:r>
          </a:p>
        </p:txBody>
      </p:sp>
      <p:pic>
        <p:nvPicPr>
          <p:cNvPr id="163" name="Snip20170304_20.png"/>
          <p:cNvPicPr/>
          <p:nvPr/>
        </p:nvPicPr>
        <p:blipFill>
          <a:blip r:embed="rId2">
            <a:extLst/>
          </a:blip>
          <a:stretch>
            <a:fillRect/>
          </a:stretch>
        </p:blipFill>
        <p:spPr>
          <a:xfrm>
            <a:off x="675856" y="1083007"/>
            <a:ext cx="6519703" cy="5130939"/>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CE8C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5000" dir="540000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FD13B"/>
          </a:solidFill>
          <a:prstDash val="solid"/>
          <a:bevel/>
        </a:ln>
        <a:effectLst>
          <a:outerShdw sx="100000" sy="100000" kx="0" ky="0" algn="b" rotWithShape="0" blurRad="50800" dist="25000" dir="5400000">
            <a:srgbClr val="000000">
              <a:alpha val="4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5000" dir="540000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8CF"/>
        </a:solidFill>
        <a:ln w="25400" cap="flat">
          <a:solidFill>
            <a:srgbClr val="7FD13B"/>
          </a:solidFill>
          <a:prstDash val="solid"/>
          <a:bevel/>
        </a:ln>
        <a:effectLst>
          <a:outerShdw sx="100000" sy="100000" kx="0" ky="0" algn="b" rotWithShape="0" blurRad="50800" dist="20000" dir="5400000">
            <a:srgbClr val="000000">
              <a:alpha val="42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FD13B"/>
          </a:solidFill>
          <a:prstDash val="solid"/>
          <a:bevel/>
        </a:ln>
        <a:effectLst>
          <a:outerShdw sx="100000" sy="100000" kx="0" ky="0" algn="b" rotWithShape="0" blurRad="50800" dist="25000" dir="5400000">
            <a:srgbClr val="000000">
              <a:alpha val="4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