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204700" cy="6858000"/>
  <p:notesSz cx="6858000" cy="9144000"/>
  <p:defaultTextStyle>
    <a:lvl1pPr>
      <a:defRPr>
        <a:latin typeface="微软雅黑"/>
        <a:ea typeface="微软雅黑"/>
        <a:cs typeface="微软雅黑"/>
        <a:sym typeface="微软雅黑"/>
      </a:defRPr>
    </a:lvl1pPr>
    <a:lvl2pPr indent="544662">
      <a:defRPr>
        <a:latin typeface="微软雅黑"/>
        <a:ea typeface="微软雅黑"/>
        <a:cs typeface="微软雅黑"/>
        <a:sym typeface="微软雅黑"/>
      </a:defRPr>
    </a:lvl2pPr>
    <a:lvl3pPr indent="1089324">
      <a:defRPr>
        <a:latin typeface="微软雅黑"/>
        <a:ea typeface="微软雅黑"/>
        <a:cs typeface="微软雅黑"/>
        <a:sym typeface="微软雅黑"/>
      </a:defRPr>
    </a:lvl3pPr>
    <a:lvl4pPr indent="1633987">
      <a:defRPr>
        <a:latin typeface="微软雅黑"/>
        <a:ea typeface="微软雅黑"/>
        <a:cs typeface="微软雅黑"/>
        <a:sym typeface="微软雅黑"/>
      </a:defRPr>
    </a:lvl4pPr>
    <a:lvl5pPr indent="2178648">
      <a:defRPr>
        <a:latin typeface="微软雅黑"/>
        <a:ea typeface="微软雅黑"/>
        <a:cs typeface="微软雅黑"/>
        <a:sym typeface="微软雅黑"/>
      </a:defRPr>
    </a:lvl5pPr>
    <a:lvl6pPr indent="2723312">
      <a:defRPr>
        <a:latin typeface="微软雅黑"/>
        <a:ea typeface="微软雅黑"/>
        <a:cs typeface="微软雅黑"/>
        <a:sym typeface="微软雅黑"/>
      </a:defRPr>
    </a:lvl6pPr>
    <a:lvl7pPr indent="3267974">
      <a:defRPr>
        <a:latin typeface="微软雅黑"/>
        <a:ea typeface="微软雅黑"/>
        <a:cs typeface="微软雅黑"/>
        <a:sym typeface="微软雅黑"/>
      </a:defRPr>
    </a:lvl7pPr>
    <a:lvl8pPr indent="3812637">
      <a:defRPr>
        <a:latin typeface="微软雅黑"/>
        <a:ea typeface="微软雅黑"/>
        <a:cs typeface="微软雅黑"/>
        <a:sym typeface="微软雅黑"/>
      </a:defRPr>
    </a:lvl8pPr>
    <a:lvl9pPr indent="4357299">
      <a:defRPr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8C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39598" y="6447879"/>
            <a:ext cx="4228872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1" y="6228353"/>
            <a:ext cx="12204701" cy="294641"/>
            <a:chOff x="0" y="0"/>
            <a:chExt cx="12204699" cy="294640"/>
          </a:xfrm>
        </p:grpSpPr>
        <p:sp>
          <p:nvSpPr>
            <p:cNvPr id="14" name="Shape 14"/>
            <p:cNvSpPr/>
            <p:nvPr/>
          </p:nvSpPr>
          <p:spPr>
            <a:xfrm flipV="1">
              <a:off x="-1" y="147321"/>
              <a:ext cx="437235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7777351" y="147320"/>
              <a:ext cx="442734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" name="Shape 16"/>
            <p:cNvSpPr/>
            <p:nvPr/>
          </p:nvSpPr>
          <p:spPr>
            <a:xfrm>
              <a:off x="4372357" y="-1"/>
              <a:ext cx="340499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</p:grpSp>
      <p:sp>
        <p:nvSpPr>
          <p:cNvPr id="18" name="Shape 18"/>
          <p:cNvSpPr/>
          <p:nvPr>
            <p:ph type="title"/>
          </p:nvPr>
        </p:nvSpPr>
        <p:spPr>
          <a:xfrm>
            <a:off x="915353" y="2915324"/>
            <a:ext cx="10373995" cy="9574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300"/>
            </a:lvl1pPr>
          </a:lstStyle>
          <a:p>
            <a:pPr lvl="0">
              <a:defRPr b="0" sz="1800"/>
            </a:pPr>
            <a:r>
              <a:rPr b="1" sz="43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915353" y="3872811"/>
            <a:ext cx="8543291" cy="236050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sz="2000">
                <a:solidFill>
                  <a:srgbClr val="888888"/>
                </a:solidFill>
              </a:defRPr>
            </a:lvl1pPr>
            <a:lvl2pPr marL="0" indent="544662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2pPr>
            <a:lvl3pPr marL="0" indent="1089324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3pPr>
            <a:lvl4pPr marL="0" indent="1633987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4pPr>
            <a:lvl5pPr marL="0" indent="2178648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Body Level One</a:t>
            </a:r>
            <a:endParaRPr b="1" sz="2000">
              <a:solidFill>
                <a:srgbClr val="888888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Two</a:t>
            </a:r>
            <a:endParaRPr b="1" sz="1700">
              <a:solidFill>
                <a:srgbClr val="888888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Three</a:t>
            </a:r>
            <a:endParaRPr b="1" sz="1700">
              <a:solidFill>
                <a:srgbClr val="888888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Four</a:t>
            </a:r>
            <a:endParaRPr b="1" sz="1700">
              <a:solidFill>
                <a:srgbClr val="888888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Five</a:t>
            </a:r>
          </a:p>
        </p:txBody>
      </p:sp>
      <p:pic>
        <p:nvPicPr>
          <p:cNvPr id="20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41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29741" y="189434"/>
            <a:ext cx="8279326" cy="100811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800"/>
            </a:lvl1pPr>
          </a:lstStyle>
          <a:p>
            <a:pPr lvl="0">
              <a:defRPr b="0" sz="1800"/>
            </a:pPr>
            <a:r>
              <a:rPr b="1" sz="38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29741" y="0"/>
            <a:ext cx="8279326" cy="1386981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3669563"/>
            <a:ext cx="12204700" cy="601803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129363" y="1703783"/>
            <a:ext cx="652509" cy="611331"/>
          </a:xfrm>
          <a:prstGeom prst="rect">
            <a:avLst/>
          </a:prstGeom>
          <a:solidFill>
            <a:srgbClr val="00576E">
              <a:alpha val="38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610234" y="6447879"/>
            <a:ext cx="4443276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DATAGURU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专业数据分析网站</a:t>
            </a:r>
          </a:p>
        </p:txBody>
      </p:sp>
      <p:sp>
        <p:nvSpPr>
          <p:cNvPr id="34" name="Shape 34"/>
          <p:cNvSpPr/>
          <p:nvPr/>
        </p:nvSpPr>
        <p:spPr>
          <a:xfrm>
            <a:off x="557733" y="1197545"/>
            <a:ext cx="864097" cy="828869"/>
          </a:xfrm>
          <a:prstGeom prst="rect">
            <a:avLst/>
          </a:prstGeom>
          <a:solidFill>
            <a:srgbClr val="00576E">
              <a:alpha val="5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1892152" y="2107102"/>
            <a:ext cx="5339557" cy="153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>
            <a:spAutoFit/>
          </a:bodyPr>
          <a:lstStyle>
            <a:lvl1pPr>
              <a:def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Thanks</a:t>
            </a:r>
          </a:p>
        </p:txBody>
      </p:sp>
      <p:sp>
        <p:nvSpPr>
          <p:cNvPr id="36" name="Shape 36"/>
          <p:cNvSpPr/>
          <p:nvPr/>
        </p:nvSpPr>
        <p:spPr>
          <a:xfrm>
            <a:off x="9300277" y="3531823"/>
            <a:ext cx="2395894" cy="87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466" tIns="54466" rIns="54466" bIns="54466" anchor="ctr">
            <a:spAutoFit/>
          </a:bodyPr>
          <a:lstStyle/>
          <a:p>
            <a:pPr lvl="0" algn="r"/>
            <a:r>
              <a:rPr sz="4300">
                <a:solidFill>
                  <a:srgbClr val="CCE8CF"/>
                </a:solidFill>
                <a:latin typeface="Arial Black"/>
                <a:ea typeface="Arial Black"/>
                <a:cs typeface="Arial Black"/>
                <a:sym typeface="Arial Black"/>
              </a:rPr>
              <a:t>FAQ</a:t>
            </a:r>
            <a:r>
              <a:rPr sz="4300">
                <a:solidFill>
                  <a:srgbClr val="CCE8CF"/>
                </a:solidFill>
              </a:rPr>
              <a:t>时间</a:t>
            </a:r>
          </a:p>
        </p:txBody>
      </p:sp>
      <p:pic>
        <p:nvPicPr>
          <p:cNvPr id="37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686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13718" y="1053529"/>
            <a:ext cx="11251209" cy="1589"/>
          </a:xfrm>
          <a:prstGeom prst="line">
            <a:avLst/>
          </a:prstGeom>
          <a:ln w="12700">
            <a:solidFill>
              <a:srgbClr val="00576E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239598" y="6447879"/>
            <a:ext cx="4324981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sp>
        <p:nvSpPr>
          <p:cNvPr id="4" name="Shape 4"/>
          <p:cNvSpPr/>
          <p:nvPr/>
        </p:nvSpPr>
        <p:spPr>
          <a:xfrm>
            <a:off x="485726" y="405458"/>
            <a:ext cx="118691" cy="499071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grpSp>
        <p:nvGrpSpPr>
          <p:cNvPr id="8" name="Group 8"/>
          <p:cNvGrpSpPr/>
          <p:nvPr/>
        </p:nvGrpSpPr>
        <p:grpSpPr>
          <a:xfrm>
            <a:off x="0" y="6235485"/>
            <a:ext cx="12204700" cy="294641"/>
            <a:chOff x="0" y="0"/>
            <a:chExt cx="12204699" cy="294640"/>
          </a:xfrm>
        </p:grpSpPr>
        <p:sp>
          <p:nvSpPr>
            <p:cNvPr id="5" name="Shape 5"/>
            <p:cNvSpPr/>
            <p:nvPr/>
          </p:nvSpPr>
          <p:spPr>
            <a:xfrm>
              <a:off x="0" y="147320"/>
              <a:ext cx="4468468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" name="Shape 6"/>
            <p:cNvSpPr/>
            <p:nvPr/>
          </p:nvSpPr>
          <p:spPr>
            <a:xfrm>
              <a:off x="4468468" y="-1"/>
              <a:ext cx="326776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  <p:sp>
          <p:nvSpPr>
            <p:cNvPr id="7" name="Shape 7"/>
            <p:cNvSpPr/>
            <p:nvPr/>
          </p:nvSpPr>
          <p:spPr>
            <a:xfrm>
              <a:off x="7736231" y="147320"/>
              <a:ext cx="4468469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pic>
        <p:nvPicPr>
          <p:cNvPr id="9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8694" y="117425"/>
            <a:ext cx="2400301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629741" y="189435"/>
            <a:ext cx="8279326" cy="100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spd="med" advClick="1"/>
  <p:txStyles>
    <p:titleStyle>
      <a:lvl1pPr>
        <a:defRPr b="1" sz="2900">
          <a:latin typeface="微软雅黑"/>
          <a:ea typeface="微软雅黑"/>
          <a:cs typeface="微软雅黑"/>
          <a:sym typeface="微软雅黑"/>
        </a:defRPr>
      </a:lvl1pPr>
      <a:lvl2pPr>
        <a:defRPr b="1" sz="2900">
          <a:latin typeface="微软雅黑"/>
          <a:ea typeface="微软雅黑"/>
          <a:cs typeface="微软雅黑"/>
          <a:sym typeface="微软雅黑"/>
        </a:defRPr>
      </a:lvl2pPr>
      <a:lvl3pPr>
        <a:defRPr b="1" sz="2900">
          <a:latin typeface="微软雅黑"/>
          <a:ea typeface="微软雅黑"/>
          <a:cs typeface="微软雅黑"/>
          <a:sym typeface="微软雅黑"/>
        </a:defRPr>
      </a:lvl3pPr>
      <a:lvl4pPr>
        <a:defRPr b="1" sz="2900">
          <a:latin typeface="微软雅黑"/>
          <a:ea typeface="微软雅黑"/>
          <a:cs typeface="微软雅黑"/>
          <a:sym typeface="微软雅黑"/>
        </a:defRPr>
      </a:lvl4pPr>
      <a:lvl5pPr>
        <a:defRPr b="1" sz="2900">
          <a:latin typeface="微软雅黑"/>
          <a:ea typeface="微软雅黑"/>
          <a:cs typeface="微软雅黑"/>
          <a:sym typeface="微软雅黑"/>
        </a:defRPr>
      </a:lvl5pPr>
      <a:lvl6pPr indent="544662">
        <a:defRPr b="1" sz="2900">
          <a:latin typeface="微软雅黑"/>
          <a:ea typeface="微软雅黑"/>
          <a:cs typeface="微软雅黑"/>
          <a:sym typeface="微软雅黑"/>
        </a:defRPr>
      </a:lvl6pPr>
      <a:lvl7pPr indent="1089324">
        <a:defRPr b="1" sz="2900">
          <a:latin typeface="微软雅黑"/>
          <a:ea typeface="微软雅黑"/>
          <a:cs typeface="微软雅黑"/>
          <a:sym typeface="微软雅黑"/>
        </a:defRPr>
      </a:lvl7pPr>
      <a:lvl8pPr indent="1633987">
        <a:defRPr b="1" sz="2900">
          <a:latin typeface="微软雅黑"/>
          <a:ea typeface="微软雅黑"/>
          <a:cs typeface="微软雅黑"/>
          <a:sym typeface="微软雅黑"/>
        </a:defRPr>
      </a:lvl8pPr>
      <a:lvl9pPr indent="2178648">
        <a:defRPr b="1" sz="2900">
          <a:latin typeface="微软雅黑"/>
          <a:ea typeface="微软雅黑"/>
          <a:cs typeface="微软雅黑"/>
          <a:sym typeface="微软雅黑"/>
        </a:defRPr>
      </a:lvl9pPr>
    </p:titleStyle>
    <p:bodyStyle>
      <a:lvl1pPr marL="408497" indent="-408497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■"/>
        <a:defRPr sz="1900">
          <a:latin typeface="微软雅黑"/>
          <a:ea typeface="微软雅黑"/>
          <a:cs typeface="微软雅黑"/>
          <a:sym typeface="微软雅黑"/>
        </a:defRPr>
      </a:lvl1pPr>
      <a:lvl2pPr marL="925124" indent="-38046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2pPr>
      <a:lvl3pPr marL="1458917" indent="-36959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3pPr>
      <a:lvl4pPr marL="2032009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4pPr>
      <a:lvl5pPr marL="2576672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»"/>
        <a:defRPr sz="1900">
          <a:latin typeface="微软雅黑"/>
          <a:ea typeface="微软雅黑"/>
          <a:cs typeface="微软雅黑"/>
          <a:sym typeface="微软雅黑"/>
        </a:defRPr>
      </a:lvl5pPr>
      <a:lvl6pPr marL="2938907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6pPr>
      <a:lvl7pPr marL="3483569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7pPr>
      <a:lvl8pPr marL="4028232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8pPr>
      <a:lvl9pPr marL="4572894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54466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108932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63398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2178648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72331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326797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81263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4357299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.dataguru.cn/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816262" y="5302436"/>
            <a:ext cx="10668287" cy="844325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150000"/>
              </a:lnSpc>
              <a:defRPr b="0" sz="1800"/>
            </a:pPr>
            <a:r>
              <a:rPr b="1" sz="3800"/>
              <a:t>GPU并行计算与CUDA编程</a:t>
            </a:r>
            <a:r>
              <a:rPr b="1" sz="3800"/>
              <a:t> 第</a:t>
            </a:r>
            <a:r>
              <a:rPr b="1" sz="3800"/>
              <a:t>2</a:t>
            </a:r>
            <a:r>
              <a:rPr b="1" sz="3800"/>
              <a:t>课</a:t>
            </a:r>
          </a:p>
        </p:txBody>
      </p:sp>
      <p:pic>
        <p:nvPicPr>
          <p:cNvPr id="4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7569" y="1174601"/>
            <a:ext cx="5185673" cy="4122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5.转置transpose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输入输出关系：一对一（one-to-one）</a:t>
            </a:r>
          </a:p>
        </p:txBody>
      </p:sp>
      <p:grpSp>
        <p:nvGrpSpPr>
          <p:cNvPr id="350" name="Group 350"/>
          <p:cNvGrpSpPr/>
          <p:nvPr/>
        </p:nvGrpSpPr>
        <p:grpSpPr>
          <a:xfrm>
            <a:off x="1073348" y="1828849"/>
            <a:ext cx="1019827" cy="1934171"/>
            <a:chOff x="0" y="0"/>
            <a:chExt cx="1019826" cy="1934170"/>
          </a:xfrm>
        </p:grpSpPr>
        <p:sp>
          <p:nvSpPr>
            <p:cNvPr id="342" name="Shape 342"/>
            <p:cNvSpPr/>
            <p:nvPr/>
          </p:nvSpPr>
          <p:spPr>
            <a:xfrm>
              <a:off x="0" y="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20700" y="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4826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20700" y="4826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0" y="9779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520700" y="9779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14605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20700" y="14605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359" name="Group 359"/>
          <p:cNvGrpSpPr/>
          <p:nvPr/>
        </p:nvGrpSpPr>
        <p:grpSpPr>
          <a:xfrm rot="16179390">
            <a:off x="3714948" y="1828849"/>
            <a:ext cx="1019827" cy="1934171"/>
            <a:chOff x="0" y="0"/>
            <a:chExt cx="1019826" cy="1934170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20700" y="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4826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0700" y="4826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0" y="9779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700" y="9779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14605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0700" y="1460500"/>
              <a:ext cx="499127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360" name="Shape 360"/>
          <p:cNvSpPr/>
          <p:nvPr/>
        </p:nvSpPr>
        <p:spPr>
          <a:xfrm>
            <a:off x="1238398" y="2042864"/>
            <a:ext cx="2330424" cy="546895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1746398" y="2042864"/>
            <a:ext cx="1765274" cy="1017829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4" name="Shape 3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6.压缩reduce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输入输出关系：多对一(all-to-one)</a:t>
            </a:r>
          </a:p>
        </p:txBody>
      </p:sp>
      <p:grpSp>
        <p:nvGrpSpPr>
          <p:cNvPr id="373" name="Group 373"/>
          <p:cNvGrpSpPr/>
          <p:nvPr/>
        </p:nvGrpSpPr>
        <p:grpSpPr>
          <a:xfrm>
            <a:off x="1130300" y="1727200"/>
            <a:ext cx="323702" cy="2647072"/>
            <a:chOff x="0" y="0"/>
            <a:chExt cx="323701" cy="2647071"/>
          </a:xfrm>
        </p:grpSpPr>
        <p:sp>
          <p:nvSpPr>
            <p:cNvPr id="365" name="Shape 365"/>
            <p:cNvSpPr/>
            <p:nvPr/>
          </p:nvSpPr>
          <p:spPr>
            <a:xfrm>
              <a:off x="0" y="0"/>
              <a:ext cx="323702" cy="312132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330200"/>
              <a:ext cx="323702" cy="312132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0" y="673100"/>
              <a:ext cx="323702" cy="312132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0" y="1003264"/>
              <a:ext cx="323702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0" y="1331675"/>
              <a:ext cx="323702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0" y="1661875"/>
              <a:ext cx="323702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0" y="2004775"/>
              <a:ext cx="323702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0" y="2334939"/>
              <a:ext cx="323702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374" name="Shape 374"/>
          <p:cNvSpPr/>
          <p:nvPr/>
        </p:nvSpPr>
        <p:spPr>
          <a:xfrm>
            <a:off x="2628900" y="1727200"/>
            <a:ext cx="323702" cy="312132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5" name="Shape 375"/>
          <p:cNvSpPr/>
          <p:nvPr/>
        </p:nvSpPr>
        <p:spPr>
          <a:xfrm>
            <a:off x="2628900" y="2057400"/>
            <a:ext cx="323702" cy="312132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6" name="Shape 376"/>
          <p:cNvSpPr/>
          <p:nvPr/>
        </p:nvSpPr>
        <p:spPr>
          <a:xfrm>
            <a:off x="2628900" y="2400300"/>
            <a:ext cx="323702" cy="312132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7" name="Shape 377"/>
          <p:cNvSpPr/>
          <p:nvPr/>
        </p:nvSpPr>
        <p:spPr>
          <a:xfrm>
            <a:off x="2628900" y="2730464"/>
            <a:ext cx="323702" cy="312133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8" name="Shape 378"/>
          <p:cNvSpPr/>
          <p:nvPr/>
        </p:nvSpPr>
        <p:spPr>
          <a:xfrm>
            <a:off x="4102100" y="1876933"/>
            <a:ext cx="323702" cy="312133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9" name="Shape 379"/>
          <p:cNvSpPr/>
          <p:nvPr/>
        </p:nvSpPr>
        <p:spPr>
          <a:xfrm>
            <a:off x="1571525" y="1929457"/>
            <a:ext cx="927151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1571525" y="2213465"/>
            <a:ext cx="927151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1571525" y="2549998"/>
            <a:ext cx="927151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1571525" y="2858407"/>
            <a:ext cx="927151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3082825" y="1929457"/>
            <a:ext cx="927151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4" name="Shape 384"/>
          <p:cNvSpPr/>
          <p:nvPr/>
        </p:nvSpPr>
        <p:spPr>
          <a:xfrm flipV="1">
            <a:off x="3082825" y="1964817"/>
            <a:ext cx="929857" cy="248649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5" name="Shape 385"/>
          <p:cNvSpPr/>
          <p:nvPr/>
        </p:nvSpPr>
        <p:spPr>
          <a:xfrm flipV="1">
            <a:off x="3086106" y="2066463"/>
            <a:ext cx="927511" cy="488423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6" name="Shape 386"/>
          <p:cNvSpPr/>
          <p:nvPr/>
        </p:nvSpPr>
        <p:spPr>
          <a:xfrm flipV="1">
            <a:off x="3086208" y="2193910"/>
            <a:ext cx="919812" cy="701812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7" name="Shape 387"/>
          <p:cNvSpPr/>
          <p:nvPr/>
        </p:nvSpPr>
        <p:spPr>
          <a:xfrm flipV="1">
            <a:off x="1579047" y="2921452"/>
            <a:ext cx="922526" cy="1247119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8" name="Shape 388"/>
          <p:cNvSpPr/>
          <p:nvPr/>
        </p:nvSpPr>
        <p:spPr>
          <a:xfrm flipV="1">
            <a:off x="1576150" y="2661368"/>
            <a:ext cx="922526" cy="1247119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9" name="Shape 389"/>
          <p:cNvSpPr/>
          <p:nvPr/>
        </p:nvSpPr>
        <p:spPr>
          <a:xfrm flipV="1">
            <a:off x="1576150" y="2259195"/>
            <a:ext cx="922526" cy="1247118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0" name="Shape 390"/>
          <p:cNvSpPr/>
          <p:nvPr/>
        </p:nvSpPr>
        <p:spPr>
          <a:xfrm flipV="1">
            <a:off x="1576150" y="1922663"/>
            <a:ext cx="922526" cy="1247118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xfrm>
            <a:off x="610234" y="1204118"/>
            <a:ext cx="10984232" cy="56604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7.重排scan/sort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输入输出关系：多对多(all-to-all)</a:t>
            </a:r>
          </a:p>
        </p:txBody>
      </p:sp>
      <p:grpSp>
        <p:nvGrpSpPr>
          <p:cNvPr id="398" name="Group 398"/>
          <p:cNvGrpSpPr/>
          <p:nvPr/>
        </p:nvGrpSpPr>
        <p:grpSpPr>
          <a:xfrm>
            <a:off x="1257300" y="1828799"/>
            <a:ext cx="1923009" cy="473672"/>
            <a:chOff x="0" y="0"/>
            <a:chExt cx="1923008" cy="473670"/>
          </a:xfrm>
        </p:grpSpPr>
        <p:sp>
          <p:nvSpPr>
            <p:cNvPr id="394" name="Shape 394"/>
            <p:cNvSpPr/>
            <p:nvPr/>
          </p:nvSpPr>
          <p:spPr>
            <a:xfrm>
              <a:off x="0" y="0"/>
              <a:ext cx="475209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  <a:r>
                <a:t>1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495300" y="0"/>
              <a:ext cx="475209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t>2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971550" y="0"/>
              <a:ext cx="475209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t>3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1447800" y="0"/>
              <a:ext cx="475209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t>4</a:t>
              </a:r>
            </a:p>
          </p:txBody>
        </p:sp>
      </p:grpSp>
      <p:grpSp>
        <p:nvGrpSpPr>
          <p:cNvPr id="403" name="Group 403"/>
          <p:cNvGrpSpPr/>
          <p:nvPr/>
        </p:nvGrpSpPr>
        <p:grpSpPr>
          <a:xfrm>
            <a:off x="1257300" y="3069802"/>
            <a:ext cx="1923009" cy="473671"/>
            <a:chOff x="0" y="0"/>
            <a:chExt cx="1923008" cy="473670"/>
          </a:xfrm>
        </p:grpSpPr>
        <p:sp>
          <p:nvSpPr>
            <p:cNvPr id="399" name="Shape 399"/>
            <p:cNvSpPr/>
            <p:nvPr/>
          </p:nvSpPr>
          <p:spPr>
            <a:xfrm>
              <a:off x="0" y="0"/>
              <a:ext cx="475209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t>1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495300" y="0"/>
              <a:ext cx="475209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t>3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971550" y="0"/>
              <a:ext cx="475209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t>6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1447800" y="0"/>
              <a:ext cx="475209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r>
                <a:t>10</a:t>
              </a:r>
            </a:p>
          </p:txBody>
        </p:sp>
      </p:grpSp>
      <p:sp>
        <p:nvSpPr>
          <p:cNvPr id="404" name="Shape 404"/>
          <p:cNvSpPr/>
          <p:nvPr/>
        </p:nvSpPr>
        <p:spPr>
          <a:xfrm>
            <a:off x="1821155" y="2348316"/>
            <a:ext cx="5867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ADD</a:t>
            </a:r>
          </a:p>
        </p:txBody>
      </p:sp>
      <p:sp>
        <p:nvSpPr>
          <p:cNvPr id="405" name="Shape 405"/>
          <p:cNvSpPr/>
          <p:nvPr/>
        </p:nvSpPr>
        <p:spPr>
          <a:xfrm rot="2653824">
            <a:off x="1669297" y="2616217"/>
            <a:ext cx="126983" cy="483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631" y="0"/>
                </a:moveTo>
                <a:lnTo>
                  <a:pt x="0" y="3228"/>
                </a:lnTo>
                <a:lnTo>
                  <a:pt x="21600" y="6015"/>
                </a:lnTo>
                <a:lnTo>
                  <a:pt x="6090" y="10481"/>
                </a:lnTo>
                <a:lnTo>
                  <a:pt x="16875" y="14959"/>
                </a:lnTo>
                <a:lnTo>
                  <a:pt x="9745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6" name="Shape 406"/>
          <p:cNvSpPr/>
          <p:nvPr/>
        </p:nvSpPr>
        <p:spPr>
          <a:xfrm rot="1436421">
            <a:off x="1938425" y="2687557"/>
            <a:ext cx="147851" cy="344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631" y="0"/>
                </a:moveTo>
                <a:lnTo>
                  <a:pt x="0" y="3228"/>
                </a:lnTo>
                <a:lnTo>
                  <a:pt x="21600" y="6015"/>
                </a:lnTo>
                <a:lnTo>
                  <a:pt x="6090" y="10481"/>
                </a:lnTo>
                <a:lnTo>
                  <a:pt x="16875" y="14959"/>
                </a:lnTo>
                <a:lnTo>
                  <a:pt x="9745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7" name="Shape 407"/>
          <p:cNvSpPr/>
          <p:nvPr/>
        </p:nvSpPr>
        <p:spPr>
          <a:xfrm rot="19784504">
            <a:off x="2274102" y="2693289"/>
            <a:ext cx="80838" cy="338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969" y="0"/>
                </a:moveTo>
                <a:lnTo>
                  <a:pt x="21600" y="3228"/>
                </a:lnTo>
                <a:lnTo>
                  <a:pt x="0" y="6015"/>
                </a:lnTo>
                <a:lnTo>
                  <a:pt x="15510" y="10481"/>
                </a:lnTo>
                <a:lnTo>
                  <a:pt x="4725" y="14959"/>
                </a:lnTo>
                <a:lnTo>
                  <a:pt x="11855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8" name="Shape 408"/>
          <p:cNvSpPr/>
          <p:nvPr/>
        </p:nvSpPr>
        <p:spPr>
          <a:xfrm rot="18628211">
            <a:off x="2535509" y="2598633"/>
            <a:ext cx="126982" cy="48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631" y="0"/>
                </a:moveTo>
                <a:lnTo>
                  <a:pt x="0" y="3228"/>
                </a:lnTo>
                <a:lnTo>
                  <a:pt x="21600" y="6015"/>
                </a:lnTo>
                <a:lnTo>
                  <a:pt x="6090" y="10481"/>
                </a:lnTo>
                <a:lnTo>
                  <a:pt x="16875" y="14959"/>
                </a:lnTo>
                <a:lnTo>
                  <a:pt x="9745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915352" y="2950256"/>
            <a:ext cx="10373996" cy="957488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4300"/>
              <a:t>2.GPU硬件模式</a:t>
            </a:r>
          </a:p>
        </p:txBody>
      </p:sp>
      <p:sp>
        <p:nvSpPr>
          <p:cNvPr id="411" name="Shape 411"/>
          <p:cNvSpPr/>
          <p:nvPr>
            <p:ph type="body" idx="1"/>
          </p:nvPr>
        </p:nvSpPr>
        <p:spPr>
          <a:xfrm>
            <a:off x="915353" y="3860111"/>
            <a:ext cx="8543291" cy="236050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2.1 GPU，SM(流处理器)，Kernel(核)，thread block(线程块)，线程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线程块</a:t>
            </a:r>
          </a:p>
        </p:txBody>
      </p:sp>
      <p:sp>
        <p:nvSpPr>
          <p:cNvPr id="414" name="Shape 4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Kernel核: 可以理解为C/C++中的一个函数function</a:t>
            </a:r>
          </a:p>
        </p:txBody>
      </p:sp>
      <p:grpSp>
        <p:nvGrpSpPr>
          <p:cNvPr id="419" name="Group 419"/>
          <p:cNvGrpSpPr/>
          <p:nvPr/>
        </p:nvGrpSpPr>
        <p:grpSpPr>
          <a:xfrm>
            <a:off x="1264758" y="2476624"/>
            <a:ext cx="826162" cy="837952"/>
            <a:chOff x="0" y="0"/>
            <a:chExt cx="826161" cy="837951"/>
          </a:xfrm>
        </p:grpSpPr>
        <p:sp>
          <p:nvSpPr>
            <p:cNvPr id="415" name="Shape 415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2153758" y="2476624"/>
            <a:ext cx="826162" cy="837952"/>
            <a:chOff x="0" y="0"/>
            <a:chExt cx="826161" cy="837951"/>
          </a:xfrm>
        </p:grpSpPr>
        <p:sp>
          <p:nvSpPr>
            <p:cNvPr id="420" name="Shape 420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3042758" y="2476624"/>
            <a:ext cx="826162" cy="837952"/>
            <a:chOff x="0" y="0"/>
            <a:chExt cx="826161" cy="837951"/>
          </a:xfrm>
        </p:grpSpPr>
        <p:sp>
          <p:nvSpPr>
            <p:cNvPr id="425" name="Shape 425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430" name="Shape 430"/>
          <p:cNvSpPr/>
          <p:nvPr/>
        </p:nvSpPr>
        <p:spPr>
          <a:xfrm>
            <a:off x="1042839" y="2108200"/>
            <a:ext cx="3048001" cy="1574801"/>
          </a:xfrm>
          <a:prstGeom prst="rect">
            <a:avLst/>
          </a:prstGeom>
          <a:ln w="25400">
            <a:solidFill>
              <a:srgbClr val="7FD13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31" name="Shape 431"/>
          <p:cNvSpPr/>
          <p:nvPr/>
        </p:nvSpPr>
        <p:spPr>
          <a:xfrm>
            <a:off x="4080438" y="2921000"/>
            <a:ext cx="1377933" cy="1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5478705" y="2735580"/>
            <a:ext cx="58604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Thread Blocks: group of thread blocks to solve a function</a:t>
            </a:r>
          </a:p>
        </p:txBody>
      </p:sp>
      <p:sp>
        <p:nvSpPr>
          <p:cNvPr id="433" name="Shape 433"/>
          <p:cNvSpPr/>
          <p:nvPr/>
        </p:nvSpPr>
        <p:spPr>
          <a:xfrm>
            <a:off x="1502338" y="1646522"/>
            <a:ext cx="359982" cy="359983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4" name="Shape 434"/>
          <p:cNvSpPr/>
          <p:nvPr/>
        </p:nvSpPr>
        <p:spPr>
          <a:xfrm flipH="1">
            <a:off x="1601988" y="3327400"/>
            <a:ext cx="1" cy="854548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844751" y="4194771"/>
            <a:ext cx="747425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Thread Block: a group of threads that cooperate to solve a (sub)problem</a:t>
            </a:r>
          </a:p>
          <a:p>
            <a:pPr lvl="0"/>
            <a:r>
              <a:t>      线程块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GPU</a:t>
            </a:r>
          </a:p>
        </p:txBody>
      </p:sp>
      <p:sp>
        <p:nvSpPr>
          <p:cNvPr id="438" name="Shape 4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SM（stream multiprocessor）:  流处理器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GPU:每个GPU有若干个SM，最少有1个，目前16个算大的，每个SM并行而独立运行</a:t>
            </a:r>
          </a:p>
        </p:txBody>
      </p:sp>
      <p:grpSp>
        <p:nvGrpSpPr>
          <p:cNvPr id="449" name="Group 449"/>
          <p:cNvGrpSpPr/>
          <p:nvPr/>
        </p:nvGrpSpPr>
        <p:grpSpPr>
          <a:xfrm>
            <a:off x="4678610" y="1728510"/>
            <a:ext cx="1519725" cy="1424970"/>
            <a:chOff x="0" y="0"/>
            <a:chExt cx="1519724" cy="1424969"/>
          </a:xfrm>
        </p:grpSpPr>
        <p:sp>
          <p:nvSpPr>
            <p:cNvPr id="439" name="Shape 439"/>
            <p:cNvSpPr/>
            <p:nvPr/>
          </p:nvSpPr>
          <p:spPr>
            <a:xfrm>
              <a:off x="0" y="0"/>
              <a:ext cx="1519725" cy="1424970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85223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433623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782024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130424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85223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433624" y="459100"/>
              <a:ext cx="304076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782024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130424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24862" y="835176"/>
              <a:ext cx="1270001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00F9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450" name="Shape 450"/>
          <p:cNvSpPr/>
          <p:nvPr/>
        </p:nvSpPr>
        <p:spPr>
          <a:xfrm>
            <a:off x="5948504" y="1980048"/>
            <a:ext cx="1377933" cy="1"/>
          </a:xfrm>
          <a:prstGeom prst="line">
            <a:avLst/>
          </a:prstGeom>
          <a:ln w="25400">
            <a:solidFill>
              <a:srgbClr val="FF40FF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7376621" y="1794628"/>
            <a:ext cx="18319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simple processor</a:t>
            </a:r>
          </a:p>
        </p:txBody>
      </p:sp>
      <p:sp>
        <p:nvSpPr>
          <p:cNvPr id="452" name="Shape 452"/>
          <p:cNvSpPr/>
          <p:nvPr/>
        </p:nvSpPr>
        <p:spPr>
          <a:xfrm>
            <a:off x="5948504" y="2823510"/>
            <a:ext cx="1377933" cy="1"/>
          </a:xfrm>
          <a:prstGeom prst="line">
            <a:avLst/>
          </a:prstGeom>
          <a:ln w="25400">
            <a:solidFill>
              <a:srgbClr val="00F9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7390458" y="2638090"/>
            <a:ext cx="9296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memory</a:t>
            </a:r>
          </a:p>
        </p:txBody>
      </p:sp>
      <p:grpSp>
        <p:nvGrpSpPr>
          <p:cNvPr id="464" name="Group 464"/>
          <p:cNvGrpSpPr/>
          <p:nvPr/>
        </p:nvGrpSpPr>
        <p:grpSpPr>
          <a:xfrm>
            <a:off x="1553791" y="3790924"/>
            <a:ext cx="1519725" cy="1424971"/>
            <a:chOff x="0" y="0"/>
            <a:chExt cx="1519724" cy="1424969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1519725" cy="1424970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85223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433623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2024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130424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85223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433624" y="459100"/>
              <a:ext cx="304076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782024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130424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24862" y="835176"/>
              <a:ext cx="1270001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00F9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475" name="Group 475"/>
          <p:cNvGrpSpPr/>
          <p:nvPr/>
        </p:nvGrpSpPr>
        <p:grpSpPr>
          <a:xfrm>
            <a:off x="3202919" y="3790924"/>
            <a:ext cx="1519726" cy="1424971"/>
            <a:chOff x="0" y="0"/>
            <a:chExt cx="1519724" cy="1424969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1519725" cy="1424970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85223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433623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782024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130424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85223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433624" y="459100"/>
              <a:ext cx="304076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782024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130424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24862" y="835176"/>
              <a:ext cx="1270001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00F9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486" name="Group 486"/>
          <p:cNvGrpSpPr/>
          <p:nvPr/>
        </p:nvGrpSpPr>
        <p:grpSpPr>
          <a:xfrm>
            <a:off x="4852048" y="3790924"/>
            <a:ext cx="1519725" cy="1424971"/>
            <a:chOff x="0" y="0"/>
            <a:chExt cx="1519724" cy="1424969"/>
          </a:xfrm>
        </p:grpSpPr>
        <p:sp>
          <p:nvSpPr>
            <p:cNvPr id="476" name="Shape 476"/>
            <p:cNvSpPr/>
            <p:nvPr/>
          </p:nvSpPr>
          <p:spPr>
            <a:xfrm>
              <a:off x="0" y="0"/>
              <a:ext cx="1519725" cy="1424970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85223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433623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782024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1130424" y="83025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85223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433624" y="459100"/>
              <a:ext cx="304076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782024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1130424" y="459100"/>
              <a:ext cx="304077" cy="312133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124862" y="835176"/>
              <a:ext cx="1270001" cy="473671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00F9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487" name="Shape 487"/>
          <p:cNvSpPr/>
          <p:nvPr/>
        </p:nvSpPr>
        <p:spPr>
          <a:xfrm>
            <a:off x="1067015" y="3618712"/>
            <a:ext cx="5708508" cy="1941121"/>
          </a:xfrm>
          <a:prstGeom prst="rect">
            <a:avLst/>
          </a:prstGeom>
          <a:ln w="25400">
            <a:solidFill>
              <a:srgbClr val="7FD13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88" name="Shape 488"/>
          <p:cNvSpPr/>
          <p:nvPr/>
        </p:nvSpPr>
        <p:spPr>
          <a:xfrm>
            <a:off x="3541538" y="5201692"/>
            <a:ext cx="5995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GPU</a:t>
            </a:r>
          </a:p>
        </p:txBody>
      </p:sp>
      <p:grpSp>
        <p:nvGrpSpPr>
          <p:cNvPr id="493" name="Group 493"/>
          <p:cNvGrpSpPr/>
          <p:nvPr/>
        </p:nvGrpSpPr>
        <p:grpSpPr>
          <a:xfrm>
            <a:off x="1691538" y="5808147"/>
            <a:ext cx="398432" cy="404118"/>
            <a:chOff x="0" y="0"/>
            <a:chExt cx="398431" cy="404117"/>
          </a:xfrm>
        </p:grpSpPr>
        <p:sp>
          <p:nvSpPr>
            <p:cNvPr id="489" name="Shape 489"/>
            <p:cNvSpPr/>
            <p:nvPr/>
          </p:nvSpPr>
          <p:spPr>
            <a:xfrm>
              <a:off x="7270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58449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5032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2" name="Shape 492"/>
            <p:cNvSpPr/>
            <p:nvPr/>
          </p:nvSpPr>
          <p:spPr>
            <a:xfrm>
              <a:off x="0" y="0"/>
              <a:ext cx="398432" cy="404118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498" name="Group 498"/>
          <p:cNvGrpSpPr/>
          <p:nvPr/>
        </p:nvGrpSpPr>
        <p:grpSpPr>
          <a:xfrm>
            <a:off x="2279538" y="5808147"/>
            <a:ext cx="398432" cy="404118"/>
            <a:chOff x="0" y="0"/>
            <a:chExt cx="398431" cy="404117"/>
          </a:xfrm>
        </p:grpSpPr>
        <p:sp>
          <p:nvSpPr>
            <p:cNvPr id="494" name="Shape 494"/>
            <p:cNvSpPr/>
            <p:nvPr/>
          </p:nvSpPr>
          <p:spPr>
            <a:xfrm>
              <a:off x="7270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58449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5032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7" name="Shape 497"/>
            <p:cNvSpPr/>
            <p:nvPr/>
          </p:nvSpPr>
          <p:spPr>
            <a:xfrm>
              <a:off x="0" y="0"/>
              <a:ext cx="398432" cy="404118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03" name="Group 503"/>
          <p:cNvGrpSpPr/>
          <p:nvPr/>
        </p:nvGrpSpPr>
        <p:grpSpPr>
          <a:xfrm>
            <a:off x="2867538" y="5808147"/>
            <a:ext cx="398432" cy="404118"/>
            <a:chOff x="0" y="0"/>
            <a:chExt cx="398431" cy="404117"/>
          </a:xfrm>
        </p:grpSpPr>
        <p:sp>
          <p:nvSpPr>
            <p:cNvPr id="499" name="Shape 499"/>
            <p:cNvSpPr/>
            <p:nvPr/>
          </p:nvSpPr>
          <p:spPr>
            <a:xfrm>
              <a:off x="7270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58449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5032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0" y="0"/>
              <a:ext cx="398432" cy="404118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08" name="Group 508"/>
          <p:cNvGrpSpPr/>
          <p:nvPr/>
        </p:nvGrpSpPr>
        <p:grpSpPr>
          <a:xfrm>
            <a:off x="3455538" y="5808147"/>
            <a:ext cx="398432" cy="404118"/>
            <a:chOff x="0" y="0"/>
            <a:chExt cx="398431" cy="404117"/>
          </a:xfrm>
        </p:grpSpPr>
        <p:sp>
          <p:nvSpPr>
            <p:cNvPr id="504" name="Shape 504"/>
            <p:cNvSpPr/>
            <p:nvPr/>
          </p:nvSpPr>
          <p:spPr>
            <a:xfrm>
              <a:off x="7270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58449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5032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0"/>
              <a:ext cx="398432" cy="404118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13" name="Group 513"/>
          <p:cNvGrpSpPr/>
          <p:nvPr/>
        </p:nvGrpSpPr>
        <p:grpSpPr>
          <a:xfrm>
            <a:off x="4043537" y="5808147"/>
            <a:ext cx="398433" cy="404118"/>
            <a:chOff x="0" y="0"/>
            <a:chExt cx="398431" cy="404117"/>
          </a:xfrm>
        </p:grpSpPr>
        <p:sp>
          <p:nvSpPr>
            <p:cNvPr id="509" name="Shape 509"/>
            <p:cNvSpPr/>
            <p:nvPr/>
          </p:nvSpPr>
          <p:spPr>
            <a:xfrm>
              <a:off x="7270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58449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032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0"/>
              <a:ext cx="398432" cy="404118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18" name="Group 518"/>
          <p:cNvGrpSpPr/>
          <p:nvPr/>
        </p:nvGrpSpPr>
        <p:grpSpPr>
          <a:xfrm>
            <a:off x="4631537" y="5808147"/>
            <a:ext cx="398433" cy="404118"/>
            <a:chOff x="0" y="0"/>
            <a:chExt cx="398431" cy="404117"/>
          </a:xfrm>
        </p:grpSpPr>
        <p:sp>
          <p:nvSpPr>
            <p:cNvPr id="514" name="Shape 514"/>
            <p:cNvSpPr/>
            <p:nvPr/>
          </p:nvSpPr>
          <p:spPr>
            <a:xfrm>
              <a:off x="7270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158449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5032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0" y="0"/>
              <a:ext cx="398432" cy="404118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23" name="Group 523"/>
          <p:cNvGrpSpPr/>
          <p:nvPr/>
        </p:nvGrpSpPr>
        <p:grpSpPr>
          <a:xfrm>
            <a:off x="5219537" y="5808147"/>
            <a:ext cx="398433" cy="404118"/>
            <a:chOff x="0" y="0"/>
            <a:chExt cx="398431" cy="404117"/>
          </a:xfrm>
        </p:grpSpPr>
        <p:sp>
          <p:nvSpPr>
            <p:cNvPr id="519" name="Shape 519"/>
            <p:cNvSpPr/>
            <p:nvPr/>
          </p:nvSpPr>
          <p:spPr>
            <a:xfrm>
              <a:off x="7270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58449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5032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398432" cy="404118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28" name="Group 528"/>
          <p:cNvGrpSpPr/>
          <p:nvPr/>
        </p:nvGrpSpPr>
        <p:grpSpPr>
          <a:xfrm>
            <a:off x="5807537" y="5812976"/>
            <a:ext cx="398432" cy="404118"/>
            <a:chOff x="0" y="0"/>
            <a:chExt cx="398431" cy="404117"/>
          </a:xfrm>
        </p:grpSpPr>
        <p:sp>
          <p:nvSpPr>
            <p:cNvPr id="524" name="Shape 524"/>
            <p:cNvSpPr/>
            <p:nvPr/>
          </p:nvSpPr>
          <p:spPr>
            <a:xfrm>
              <a:off x="7270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58449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250321" y="54338"/>
              <a:ext cx="80485" cy="29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>
              <a:off x="0" y="0"/>
              <a:ext cx="398432" cy="404118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529" name="Shape 529"/>
          <p:cNvSpPr/>
          <p:nvPr/>
        </p:nvSpPr>
        <p:spPr>
          <a:xfrm flipV="1">
            <a:off x="6039322" y="5262485"/>
            <a:ext cx="1" cy="499071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0" name="Shape 530"/>
          <p:cNvSpPr/>
          <p:nvPr/>
        </p:nvSpPr>
        <p:spPr>
          <a:xfrm flipV="1">
            <a:off x="5438472" y="5262485"/>
            <a:ext cx="1" cy="499071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1" name="Shape 531"/>
          <p:cNvSpPr/>
          <p:nvPr/>
        </p:nvSpPr>
        <p:spPr>
          <a:xfrm flipH="1" flipV="1">
            <a:off x="4560289" y="5256264"/>
            <a:ext cx="209116" cy="505292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2" name="Shape 532"/>
          <p:cNvSpPr/>
          <p:nvPr/>
        </p:nvSpPr>
        <p:spPr>
          <a:xfrm flipV="1">
            <a:off x="4256918" y="5262485"/>
            <a:ext cx="1" cy="499071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3" name="Shape 533"/>
          <p:cNvSpPr/>
          <p:nvPr/>
        </p:nvSpPr>
        <p:spPr>
          <a:xfrm flipH="1" flipV="1">
            <a:off x="3297500" y="5262485"/>
            <a:ext cx="239941" cy="493593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4" name="Shape 534"/>
          <p:cNvSpPr/>
          <p:nvPr/>
        </p:nvSpPr>
        <p:spPr>
          <a:xfrm flipH="1" flipV="1">
            <a:off x="2769582" y="5262485"/>
            <a:ext cx="232752" cy="493703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5" name="Shape 535"/>
          <p:cNvSpPr/>
          <p:nvPr/>
        </p:nvSpPr>
        <p:spPr>
          <a:xfrm flipV="1">
            <a:off x="2474514" y="5262485"/>
            <a:ext cx="1" cy="499071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6" name="Shape 536"/>
          <p:cNvSpPr/>
          <p:nvPr/>
        </p:nvSpPr>
        <p:spPr>
          <a:xfrm flipV="1">
            <a:off x="1890753" y="5262485"/>
            <a:ext cx="1" cy="499071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4300"/>
              <a:t>3.CUDA编程模型</a:t>
            </a:r>
          </a:p>
        </p:txBody>
      </p:sp>
      <p:sp>
        <p:nvSpPr>
          <p:cNvPr id="539" name="Shape 5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859536">
              <a:spcBef>
                <a:spcPts val="300"/>
              </a:spcBef>
              <a:defRPr b="0" sz="1800">
                <a:solidFill>
                  <a:srgbClr val="000000"/>
                </a:solidFill>
              </a:defRPr>
            </a:pPr>
            <a:r>
              <a:rPr b="1" sz="1879">
                <a:solidFill>
                  <a:srgbClr val="888888"/>
                </a:solidFill>
              </a:rPr>
              <a:t>3.1 CUDA编程模型的优点和缺点</a:t>
            </a:r>
            <a:endParaRPr b="1" sz="1879">
              <a:solidFill>
                <a:srgbClr val="888888"/>
              </a:solidFill>
            </a:endParaRPr>
          </a:p>
          <a:p>
            <a:pPr lvl="0" defTabSz="859536">
              <a:spcBef>
                <a:spcPts val="300"/>
              </a:spcBef>
              <a:defRPr b="0" sz="1800">
                <a:solidFill>
                  <a:srgbClr val="000000"/>
                </a:solidFill>
              </a:defRPr>
            </a:pPr>
            <a:r>
              <a:rPr b="1" sz="1879">
                <a:solidFill>
                  <a:srgbClr val="888888"/>
                </a:solidFill>
              </a:rPr>
              <a:t>3.2 CUDA编程编程模型的一些原则</a:t>
            </a:r>
            <a:endParaRPr b="1" sz="1879">
              <a:solidFill>
                <a:srgbClr val="888888"/>
              </a:solidFill>
            </a:endParaRPr>
          </a:p>
          <a:p>
            <a:pPr lvl="0" defTabSz="859536">
              <a:spcBef>
                <a:spcPts val="300"/>
              </a:spcBef>
              <a:defRPr b="0" sz="1800">
                <a:solidFill>
                  <a:srgbClr val="000000"/>
                </a:solidFill>
              </a:defRPr>
            </a:pPr>
            <a:r>
              <a:rPr b="1" sz="1879">
                <a:solidFill>
                  <a:srgbClr val="888888"/>
                </a:solidFill>
              </a:rPr>
              <a:t>3.3 CUDA内存模型</a:t>
            </a:r>
            <a:endParaRPr b="1" sz="1879">
              <a:solidFill>
                <a:srgbClr val="888888"/>
              </a:solidFill>
            </a:endParaRPr>
          </a:p>
          <a:p>
            <a:pPr lvl="0" defTabSz="859536">
              <a:spcBef>
                <a:spcPts val="300"/>
              </a:spcBef>
              <a:defRPr b="0" sz="1800">
                <a:solidFill>
                  <a:srgbClr val="000000"/>
                </a:solidFill>
              </a:defRPr>
            </a:pPr>
            <a:r>
              <a:rPr b="1" sz="1879">
                <a:solidFill>
                  <a:srgbClr val="888888"/>
                </a:solidFill>
              </a:rPr>
              <a:t>3.4 同步性synchronisation和屏障barrier</a:t>
            </a:r>
            <a:endParaRPr b="1" sz="1879">
              <a:solidFill>
                <a:srgbClr val="888888"/>
              </a:solidFill>
            </a:endParaRPr>
          </a:p>
          <a:p>
            <a:pPr lvl="0" defTabSz="859536">
              <a:spcBef>
                <a:spcPts val="300"/>
              </a:spcBef>
              <a:defRPr b="0" sz="1800">
                <a:solidFill>
                  <a:srgbClr val="000000"/>
                </a:solidFill>
              </a:defRPr>
            </a:pPr>
            <a:r>
              <a:rPr b="1" sz="1879">
                <a:solidFill>
                  <a:srgbClr val="888888"/>
                </a:solidFill>
              </a:rPr>
              <a:t>3.5 编程模型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type="title"/>
          </p:nvPr>
        </p:nvSpPr>
        <p:spPr>
          <a:xfrm>
            <a:off x="629741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3.1CUDA编程的优点和后果</a:t>
            </a:r>
          </a:p>
        </p:txBody>
      </p:sp>
      <p:sp>
        <p:nvSpPr>
          <p:cNvPr id="542" name="Shape 5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>
                <a:solidFill>
                  <a:srgbClr val="FF2600"/>
                </a:solidFill>
              </a:rPr>
              <a:t>CUDA最大的特点：对线程块将在何处、何时运行不作保证。</a:t>
            </a:r>
            <a:endParaRPr sz="1900">
              <a:solidFill>
                <a:srgbClr val="FF2600"/>
              </a:solidFill>
            </a:endParaRPr>
          </a:p>
          <a:p>
            <a:pPr lvl="0">
              <a:defRPr sz="1800"/>
            </a:pPr>
            <a:r>
              <a:rPr sz="1900"/>
              <a:t>优点：</a:t>
            </a:r>
            <a:endParaRPr sz="1900"/>
          </a:p>
          <a:p>
            <a:pPr lvl="0">
              <a:defRPr sz="1800"/>
            </a:pPr>
            <a:r>
              <a:rPr sz="1900"/>
              <a:t>1. 硬件真正有效的运行，灵活</a:t>
            </a:r>
            <a:endParaRPr sz="1900"/>
          </a:p>
          <a:p>
            <a:pPr lvl="0">
              <a:defRPr sz="1800"/>
            </a:pPr>
            <a:r>
              <a:rPr sz="1900"/>
              <a:t>2. 无需要线程间互相等待</a:t>
            </a:r>
            <a:endParaRPr sz="1900"/>
          </a:p>
          <a:p>
            <a:pPr lvl="0">
              <a:defRPr sz="1800"/>
            </a:pPr>
            <a:r>
              <a:rPr sz="1900"/>
              <a:t>3. 可扩展性强</a:t>
            </a:r>
            <a:endParaRPr sz="1900"/>
          </a:p>
          <a:p>
            <a:pPr lvl="0">
              <a:defRPr sz="1800"/>
            </a:pPr>
            <a:r>
              <a:rPr sz="1900"/>
              <a:t>后果：</a:t>
            </a:r>
            <a:endParaRPr sz="1900"/>
          </a:p>
          <a:p>
            <a:pPr lvl="0">
              <a:defRPr sz="1800"/>
            </a:pPr>
            <a:r>
              <a:rPr sz="1900"/>
              <a:t>1. 对于那个块在那个SM上运行无法进行任何假设</a:t>
            </a:r>
            <a:endParaRPr sz="1900"/>
          </a:p>
          <a:p>
            <a:pPr lvl="0">
              <a:defRPr sz="1800"/>
            </a:pPr>
            <a:r>
              <a:rPr sz="1900"/>
              <a:t>2. 无法获取块之间的明确通讯（hard to get communications between blocks）</a:t>
            </a:r>
            <a:endParaRPr sz="1900"/>
          </a:p>
          <a:p>
            <a:pPr lvl="1" marL="953159" indent="-408497">
              <a:buChar char="■"/>
              <a:defRPr sz="1800"/>
            </a:pPr>
            <a:r>
              <a:rPr sz="1900"/>
              <a:t> dead lock（并行死锁）</a:t>
            </a:r>
            <a:endParaRPr sz="1900"/>
          </a:p>
          <a:p>
            <a:pPr lvl="1" marL="953159" indent="-408497">
              <a:buChar char="■"/>
              <a:defRPr sz="1800"/>
            </a:pPr>
            <a:r>
              <a:rPr sz="1900"/>
              <a:t> 线程退出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3.2 CUDA编程模型的原则</a:t>
            </a:r>
          </a:p>
        </p:txBody>
      </p:sp>
      <p:sp>
        <p:nvSpPr>
          <p:cNvPr id="545" name="Shape 545"/>
          <p:cNvSpPr/>
          <p:nvPr>
            <p:ph type="body" idx="1"/>
          </p:nvPr>
        </p:nvSpPr>
        <p:spPr>
          <a:xfrm>
            <a:off x="610234" y="1204118"/>
            <a:ext cx="10984232" cy="56604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1. 所有在同一个线程块上的线程必然会在同一时间运行在同一个SM上</a:t>
            </a:r>
            <a:endParaRPr sz="1900"/>
          </a:p>
          <a:p>
            <a:pPr lvl="0">
              <a:defRPr sz="1800"/>
            </a:pPr>
            <a:r>
              <a:rPr sz="1900"/>
              <a:t>2. 同一个内核的所有线程块必然会全部完成了后，才会运行下一个内核</a:t>
            </a:r>
          </a:p>
        </p:txBody>
      </p:sp>
      <p:sp>
        <p:nvSpPr>
          <p:cNvPr id="546" name="Shape 546"/>
          <p:cNvSpPr/>
          <p:nvPr/>
        </p:nvSpPr>
        <p:spPr>
          <a:xfrm>
            <a:off x="1042839" y="2108200"/>
            <a:ext cx="3048001" cy="1574800"/>
          </a:xfrm>
          <a:prstGeom prst="rect">
            <a:avLst/>
          </a:prstGeom>
          <a:ln w="25400">
            <a:solidFill>
              <a:srgbClr val="7FD13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551" name="Group 551"/>
          <p:cNvGrpSpPr/>
          <p:nvPr/>
        </p:nvGrpSpPr>
        <p:grpSpPr>
          <a:xfrm>
            <a:off x="1264758" y="2476624"/>
            <a:ext cx="826162" cy="837952"/>
            <a:chOff x="0" y="0"/>
            <a:chExt cx="826161" cy="837951"/>
          </a:xfrm>
        </p:grpSpPr>
        <p:sp>
          <p:nvSpPr>
            <p:cNvPr id="547" name="Shape 547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8" name="Shape 548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56" name="Group 556"/>
          <p:cNvGrpSpPr/>
          <p:nvPr/>
        </p:nvGrpSpPr>
        <p:grpSpPr>
          <a:xfrm>
            <a:off x="2153758" y="2476624"/>
            <a:ext cx="826162" cy="837952"/>
            <a:chOff x="0" y="0"/>
            <a:chExt cx="826161" cy="837951"/>
          </a:xfrm>
        </p:grpSpPr>
        <p:sp>
          <p:nvSpPr>
            <p:cNvPr id="552" name="Shape 552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61" name="Group 561"/>
          <p:cNvGrpSpPr/>
          <p:nvPr/>
        </p:nvGrpSpPr>
        <p:grpSpPr>
          <a:xfrm>
            <a:off x="3042758" y="2476624"/>
            <a:ext cx="826162" cy="837952"/>
            <a:chOff x="0" y="0"/>
            <a:chExt cx="826161" cy="837951"/>
          </a:xfrm>
        </p:grpSpPr>
        <p:sp>
          <p:nvSpPr>
            <p:cNvPr id="557" name="Shape 557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0" name="Shape 560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562" name="Shape 562"/>
          <p:cNvSpPr/>
          <p:nvPr/>
        </p:nvSpPr>
        <p:spPr>
          <a:xfrm>
            <a:off x="4080438" y="2921000"/>
            <a:ext cx="1377933" cy="0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1086813" y="4284389"/>
            <a:ext cx="3048002" cy="1574801"/>
          </a:xfrm>
          <a:prstGeom prst="rect">
            <a:avLst/>
          </a:prstGeom>
          <a:ln w="25400">
            <a:solidFill>
              <a:srgbClr val="7FD13B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568" name="Group 568"/>
          <p:cNvGrpSpPr/>
          <p:nvPr/>
        </p:nvGrpSpPr>
        <p:grpSpPr>
          <a:xfrm>
            <a:off x="1308733" y="4652813"/>
            <a:ext cx="826162" cy="837953"/>
            <a:chOff x="0" y="0"/>
            <a:chExt cx="826161" cy="837951"/>
          </a:xfrm>
        </p:grpSpPr>
        <p:sp>
          <p:nvSpPr>
            <p:cNvPr id="564" name="Shape 564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7" name="Shape 567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73" name="Group 573"/>
          <p:cNvGrpSpPr/>
          <p:nvPr/>
        </p:nvGrpSpPr>
        <p:grpSpPr>
          <a:xfrm>
            <a:off x="2197733" y="4652813"/>
            <a:ext cx="826162" cy="837953"/>
            <a:chOff x="0" y="0"/>
            <a:chExt cx="826161" cy="837951"/>
          </a:xfrm>
        </p:grpSpPr>
        <p:sp>
          <p:nvSpPr>
            <p:cNvPr id="569" name="Shape 569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0" name="Shape 570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2" name="Shape 572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578" name="Group 578"/>
          <p:cNvGrpSpPr/>
          <p:nvPr/>
        </p:nvGrpSpPr>
        <p:grpSpPr>
          <a:xfrm>
            <a:off x="3086733" y="4652813"/>
            <a:ext cx="826162" cy="837953"/>
            <a:chOff x="0" y="0"/>
            <a:chExt cx="826161" cy="837951"/>
          </a:xfrm>
        </p:grpSpPr>
        <p:sp>
          <p:nvSpPr>
            <p:cNvPr id="574" name="Shape 574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5" name="Shape 575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7" name="Shape 577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579" name="Shape 579"/>
          <p:cNvSpPr/>
          <p:nvPr/>
        </p:nvSpPr>
        <p:spPr>
          <a:xfrm>
            <a:off x="4124413" y="5097189"/>
            <a:ext cx="1377933" cy="1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5669888" y="2710180"/>
            <a:ext cx="25569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Function A （Kernel A）</a:t>
            </a:r>
          </a:p>
        </p:txBody>
      </p:sp>
      <p:sp>
        <p:nvSpPr>
          <p:cNvPr id="581" name="Shape 581"/>
          <p:cNvSpPr/>
          <p:nvPr/>
        </p:nvSpPr>
        <p:spPr>
          <a:xfrm>
            <a:off x="5669888" y="4911769"/>
            <a:ext cx="25944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Function B （Kernel B）</a:t>
            </a:r>
          </a:p>
        </p:txBody>
      </p:sp>
      <p:sp>
        <p:nvSpPr>
          <p:cNvPr id="582" name="Shape 582"/>
          <p:cNvSpPr/>
          <p:nvPr/>
        </p:nvSpPr>
        <p:spPr>
          <a:xfrm>
            <a:off x="776806" y="3895609"/>
            <a:ext cx="7985198" cy="1"/>
          </a:xfrm>
          <a:prstGeom prst="line">
            <a:avLst/>
          </a:prstGeom>
          <a:ln w="25400">
            <a:solidFill>
              <a:srgbClr val="FF9300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2051964" y="2346788"/>
            <a:ext cx="7974716" cy="3698365"/>
          </a:xfrm>
          <a:prstGeom prst="rect">
            <a:avLst/>
          </a:prstGeom>
          <a:ln w="25400">
            <a:solidFill>
              <a:srgbClr val="00F9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85" name="Shape 5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3.3 内存模型</a:t>
            </a:r>
          </a:p>
        </p:txBody>
      </p:sp>
      <p:sp>
        <p:nvSpPr>
          <p:cNvPr id="586" name="Shape 586"/>
          <p:cNvSpPr/>
          <p:nvPr/>
        </p:nvSpPr>
        <p:spPr>
          <a:xfrm>
            <a:off x="2478290" y="2765476"/>
            <a:ext cx="166888" cy="759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2192926" y="3569253"/>
            <a:ext cx="12183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per Thread</a:t>
            </a:r>
          </a:p>
        </p:txBody>
      </p:sp>
      <p:sp>
        <p:nvSpPr>
          <p:cNvPr id="588" name="Shape 588"/>
          <p:cNvSpPr/>
          <p:nvPr/>
        </p:nvSpPr>
        <p:spPr>
          <a:xfrm>
            <a:off x="3872095" y="2769400"/>
            <a:ext cx="974441" cy="827146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local memory</a:t>
            </a:r>
          </a:p>
        </p:txBody>
      </p:sp>
      <p:sp>
        <p:nvSpPr>
          <p:cNvPr id="589" name="Shape 589"/>
          <p:cNvSpPr/>
          <p:nvPr/>
        </p:nvSpPr>
        <p:spPr>
          <a:xfrm>
            <a:off x="2856922" y="3169196"/>
            <a:ext cx="1002380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594" name="Group 594"/>
          <p:cNvGrpSpPr/>
          <p:nvPr/>
        </p:nvGrpSpPr>
        <p:grpSpPr>
          <a:xfrm>
            <a:off x="2392335" y="4473821"/>
            <a:ext cx="826162" cy="837953"/>
            <a:chOff x="0" y="0"/>
            <a:chExt cx="826161" cy="837951"/>
          </a:xfrm>
        </p:grpSpPr>
        <p:sp>
          <p:nvSpPr>
            <p:cNvPr id="590" name="Shape 590"/>
            <p:cNvSpPr/>
            <p:nvPr/>
          </p:nvSpPr>
          <p:spPr>
            <a:xfrm>
              <a:off x="1507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91" name="Shape 591"/>
            <p:cNvSpPr/>
            <p:nvPr/>
          </p:nvSpPr>
          <p:spPr>
            <a:xfrm>
              <a:off x="3285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19049" y="112673"/>
              <a:ext cx="166888" cy="61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93" name="Shape 593"/>
            <p:cNvSpPr/>
            <p:nvPr/>
          </p:nvSpPr>
          <p:spPr>
            <a:xfrm>
              <a:off x="0" y="0"/>
              <a:ext cx="826162" cy="837952"/>
            </a:xfrm>
            <a:prstGeom prst="rect">
              <a:avLst/>
            </a:pr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595" name="Shape 595"/>
          <p:cNvSpPr/>
          <p:nvPr/>
        </p:nvSpPr>
        <p:spPr>
          <a:xfrm>
            <a:off x="3205323" y="4892797"/>
            <a:ext cx="669787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3872095" y="4471928"/>
            <a:ext cx="974441" cy="827146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shared memory</a:t>
            </a:r>
          </a:p>
        </p:txBody>
      </p:sp>
      <p:sp>
        <p:nvSpPr>
          <p:cNvPr id="597" name="Shape 597"/>
          <p:cNvSpPr/>
          <p:nvPr/>
        </p:nvSpPr>
        <p:spPr>
          <a:xfrm>
            <a:off x="2079935" y="5569177"/>
            <a:ext cx="14509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Thread Block</a:t>
            </a:r>
          </a:p>
        </p:txBody>
      </p:sp>
      <p:grpSp>
        <p:nvGrpSpPr>
          <p:cNvPr id="613" name="Group 613"/>
          <p:cNvGrpSpPr/>
          <p:nvPr/>
        </p:nvGrpSpPr>
        <p:grpSpPr>
          <a:xfrm>
            <a:off x="5916533" y="2756940"/>
            <a:ext cx="1574580" cy="499071"/>
            <a:chOff x="0" y="0"/>
            <a:chExt cx="1574578" cy="499070"/>
          </a:xfrm>
        </p:grpSpPr>
        <p:grpSp>
          <p:nvGrpSpPr>
            <p:cNvPr id="602" name="Group 602"/>
            <p:cNvGrpSpPr/>
            <p:nvPr/>
          </p:nvGrpSpPr>
          <p:grpSpPr>
            <a:xfrm>
              <a:off x="545244" y="8072"/>
              <a:ext cx="484091" cy="490999"/>
              <a:chOff x="0" y="0"/>
              <a:chExt cx="484089" cy="490997"/>
            </a:xfrm>
          </p:grpSpPr>
          <p:sp>
            <p:nvSpPr>
              <p:cNvPr id="598" name="Shape 598"/>
              <p:cNvSpPr/>
              <p:nvPr/>
            </p:nvSpPr>
            <p:spPr>
              <a:xfrm>
                <a:off x="88331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192513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304137" y="66021"/>
                <a:ext cx="97788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0" y="0"/>
                <a:ext cx="484090" cy="490998"/>
              </a:xfrm>
              <a:prstGeom prst="rect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607" name="Group 607"/>
            <p:cNvGrpSpPr/>
            <p:nvPr/>
          </p:nvGrpSpPr>
          <p:grpSpPr>
            <a:xfrm>
              <a:off x="0" y="0"/>
              <a:ext cx="484090" cy="490998"/>
              <a:chOff x="0" y="0"/>
              <a:chExt cx="484089" cy="490997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88331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92513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304137" y="66021"/>
                <a:ext cx="97788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0" y="0"/>
                <a:ext cx="484090" cy="490998"/>
              </a:xfrm>
              <a:prstGeom prst="rect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612" name="Group 612"/>
            <p:cNvGrpSpPr/>
            <p:nvPr/>
          </p:nvGrpSpPr>
          <p:grpSpPr>
            <a:xfrm>
              <a:off x="1090489" y="8072"/>
              <a:ext cx="484090" cy="490999"/>
              <a:chOff x="0" y="0"/>
              <a:chExt cx="484089" cy="490997"/>
            </a:xfrm>
          </p:grpSpPr>
          <p:sp>
            <p:nvSpPr>
              <p:cNvPr id="608" name="Shape 608"/>
              <p:cNvSpPr/>
              <p:nvPr/>
            </p:nvSpPr>
            <p:spPr>
              <a:xfrm>
                <a:off x="88331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192513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304137" y="66021"/>
                <a:ext cx="97788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0" y="0"/>
                <a:ext cx="484090" cy="490998"/>
              </a:xfrm>
              <a:prstGeom prst="rect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</p:grpSp>
      <p:grpSp>
        <p:nvGrpSpPr>
          <p:cNvPr id="629" name="Group 629"/>
          <p:cNvGrpSpPr/>
          <p:nvPr/>
        </p:nvGrpSpPr>
        <p:grpSpPr>
          <a:xfrm>
            <a:off x="5916533" y="3333660"/>
            <a:ext cx="1574580" cy="499071"/>
            <a:chOff x="0" y="0"/>
            <a:chExt cx="1574578" cy="499070"/>
          </a:xfrm>
        </p:grpSpPr>
        <p:grpSp>
          <p:nvGrpSpPr>
            <p:cNvPr id="618" name="Group 618"/>
            <p:cNvGrpSpPr/>
            <p:nvPr/>
          </p:nvGrpSpPr>
          <p:grpSpPr>
            <a:xfrm>
              <a:off x="545244" y="8072"/>
              <a:ext cx="484091" cy="490999"/>
              <a:chOff x="0" y="0"/>
              <a:chExt cx="484089" cy="490997"/>
            </a:xfrm>
          </p:grpSpPr>
          <p:sp>
            <p:nvSpPr>
              <p:cNvPr id="614" name="Shape 614"/>
              <p:cNvSpPr/>
              <p:nvPr/>
            </p:nvSpPr>
            <p:spPr>
              <a:xfrm>
                <a:off x="88331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15" name="Shape 615"/>
              <p:cNvSpPr/>
              <p:nvPr/>
            </p:nvSpPr>
            <p:spPr>
              <a:xfrm>
                <a:off x="192513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304137" y="66021"/>
                <a:ext cx="97788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0" y="0"/>
                <a:ext cx="484090" cy="490998"/>
              </a:xfrm>
              <a:prstGeom prst="rect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623" name="Group 623"/>
            <p:cNvGrpSpPr/>
            <p:nvPr/>
          </p:nvGrpSpPr>
          <p:grpSpPr>
            <a:xfrm>
              <a:off x="0" y="0"/>
              <a:ext cx="484090" cy="490998"/>
              <a:chOff x="0" y="0"/>
              <a:chExt cx="484089" cy="490997"/>
            </a:xfrm>
          </p:grpSpPr>
          <p:sp>
            <p:nvSpPr>
              <p:cNvPr id="619" name="Shape 619"/>
              <p:cNvSpPr/>
              <p:nvPr/>
            </p:nvSpPr>
            <p:spPr>
              <a:xfrm>
                <a:off x="88331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192513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21" name="Shape 621"/>
              <p:cNvSpPr/>
              <p:nvPr/>
            </p:nvSpPr>
            <p:spPr>
              <a:xfrm>
                <a:off x="304137" y="66021"/>
                <a:ext cx="97788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22" name="Shape 622"/>
              <p:cNvSpPr/>
              <p:nvPr/>
            </p:nvSpPr>
            <p:spPr>
              <a:xfrm>
                <a:off x="0" y="0"/>
                <a:ext cx="484090" cy="490998"/>
              </a:xfrm>
              <a:prstGeom prst="rect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628" name="Group 628"/>
            <p:cNvGrpSpPr/>
            <p:nvPr/>
          </p:nvGrpSpPr>
          <p:grpSpPr>
            <a:xfrm>
              <a:off x="1090489" y="8072"/>
              <a:ext cx="484090" cy="490999"/>
              <a:chOff x="0" y="0"/>
              <a:chExt cx="484089" cy="490997"/>
            </a:xfrm>
          </p:grpSpPr>
          <p:sp>
            <p:nvSpPr>
              <p:cNvPr id="624" name="Shape 624"/>
              <p:cNvSpPr/>
              <p:nvPr/>
            </p:nvSpPr>
            <p:spPr>
              <a:xfrm>
                <a:off x="88331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25" name="Shape 625"/>
              <p:cNvSpPr/>
              <p:nvPr/>
            </p:nvSpPr>
            <p:spPr>
              <a:xfrm>
                <a:off x="192513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304137" y="66021"/>
                <a:ext cx="97788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0" y="0"/>
                <a:ext cx="484090" cy="490998"/>
              </a:xfrm>
              <a:prstGeom prst="rect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</p:grpSp>
      <p:grpSp>
        <p:nvGrpSpPr>
          <p:cNvPr id="645" name="Group 645"/>
          <p:cNvGrpSpPr/>
          <p:nvPr/>
        </p:nvGrpSpPr>
        <p:grpSpPr>
          <a:xfrm>
            <a:off x="5916533" y="4484693"/>
            <a:ext cx="1574580" cy="499071"/>
            <a:chOff x="0" y="0"/>
            <a:chExt cx="1574578" cy="499070"/>
          </a:xfrm>
        </p:grpSpPr>
        <p:grpSp>
          <p:nvGrpSpPr>
            <p:cNvPr id="634" name="Group 634"/>
            <p:cNvGrpSpPr/>
            <p:nvPr/>
          </p:nvGrpSpPr>
          <p:grpSpPr>
            <a:xfrm>
              <a:off x="545244" y="8072"/>
              <a:ext cx="484091" cy="490999"/>
              <a:chOff x="0" y="0"/>
              <a:chExt cx="484089" cy="490997"/>
            </a:xfrm>
          </p:grpSpPr>
          <p:sp>
            <p:nvSpPr>
              <p:cNvPr id="630" name="Shape 630"/>
              <p:cNvSpPr/>
              <p:nvPr/>
            </p:nvSpPr>
            <p:spPr>
              <a:xfrm>
                <a:off x="88331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192513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304137" y="66021"/>
                <a:ext cx="97788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33" name="Shape 633"/>
              <p:cNvSpPr/>
              <p:nvPr/>
            </p:nvSpPr>
            <p:spPr>
              <a:xfrm>
                <a:off x="0" y="0"/>
                <a:ext cx="484090" cy="490998"/>
              </a:xfrm>
              <a:prstGeom prst="rect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639" name="Group 639"/>
            <p:cNvGrpSpPr/>
            <p:nvPr/>
          </p:nvGrpSpPr>
          <p:grpSpPr>
            <a:xfrm>
              <a:off x="0" y="0"/>
              <a:ext cx="484090" cy="490998"/>
              <a:chOff x="0" y="0"/>
              <a:chExt cx="484089" cy="490997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88331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192513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37" name="Shape 637"/>
              <p:cNvSpPr/>
              <p:nvPr/>
            </p:nvSpPr>
            <p:spPr>
              <a:xfrm>
                <a:off x="304137" y="66021"/>
                <a:ext cx="97788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0" y="0"/>
                <a:ext cx="484090" cy="490998"/>
              </a:xfrm>
              <a:prstGeom prst="rect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644" name="Group 644"/>
            <p:cNvGrpSpPr/>
            <p:nvPr/>
          </p:nvGrpSpPr>
          <p:grpSpPr>
            <a:xfrm>
              <a:off x="1090489" y="8072"/>
              <a:ext cx="484090" cy="490999"/>
              <a:chOff x="0" y="0"/>
              <a:chExt cx="484089" cy="490997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88331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192513" y="66021"/>
                <a:ext cx="97789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304137" y="66021"/>
                <a:ext cx="97788" cy="35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21" y="0"/>
                    </a:moveTo>
                    <a:lnTo>
                      <a:pt x="17795" y="4667"/>
                    </a:lnTo>
                    <a:lnTo>
                      <a:pt x="0" y="6691"/>
                    </a:lnTo>
                    <a:lnTo>
                      <a:pt x="21600" y="10028"/>
                    </a:lnTo>
                    <a:lnTo>
                      <a:pt x="1378" y="13582"/>
                    </a:lnTo>
                    <a:lnTo>
                      <a:pt x="21290" y="17584"/>
                    </a:lnTo>
                    <a:lnTo>
                      <a:pt x="12281" y="21600"/>
                    </a:lnTo>
                  </a:path>
                </a:pathLst>
              </a:cu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0" y="0"/>
                <a:ext cx="484090" cy="490998"/>
              </a:xfrm>
              <a:prstGeom prst="rect">
                <a:avLst/>
              </a:prstGeom>
              <a:noFill/>
              <a:ln w="25400" cap="flat">
                <a:solidFill>
                  <a:srgbClr val="0433FF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</p:grpSp>
      <p:sp>
        <p:nvSpPr>
          <p:cNvPr id="646" name="Shape 646"/>
          <p:cNvSpPr/>
          <p:nvPr/>
        </p:nvSpPr>
        <p:spPr>
          <a:xfrm>
            <a:off x="7522632" y="3296196"/>
            <a:ext cx="710581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7" name="Shape 647"/>
          <p:cNvSpPr/>
          <p:nvPr/>
        </p:nvSpPr>
        <p:spPr>
          <a:xfrm>
            <a:off x="7522632" y="4734228"/>
            <a:ext cx="710581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5210264" y="2348776"/>
            <a:ext cx="5995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F900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F900"/>
                </a:solidFill>
              </a:rPr>
              <a:t>GPU</a:t>
            </a:r>
          </a:p>
        </p:txBody>
      </p:sp>
      <p:sp>
        <p:nvSpPr>
          <p:cNvPr id="649" name="Shape 649"/>
          <p:cNvSpPr/>
          <p:nvPr/>
        </p:nvSpPr>
        <p:spPr>
          <a:xfrm>
            <a:off x="2082102" y="1251800"/>
            <a:ext cx="3769188" cy="1019683"/>
          </a:xfrm>
          <a:prstGeom prst="rect">
            <a:avLst/>
          </a:prstGeom>
          <a:ln w="25400">
            <a:solidFill>
              <a:srgbClr val="FF9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50" name="Shape 650"/>
          <p:cNvSpPr/>
          <p:nvPr/>
        </p:nvSpPr>
        <p:spPr>
          <a:xfrm>
            <a:off x="2199766" y="1497823"/>
            <a:ext cx="353386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b="1">
                <a:solidFill>
                  <a:srgbClr val="FF9300"/>
                </a:solidFill>
              </a:rPr>
              <a:t>CPU</a:t>
            </a:r>
            <a:endParaRPr b="1">
              <a:solidFill>
                <a:srgbClr val="FF9300"/>
              </a:solidFill>
            </a:endParaRPr>
          </a:p>
          <a:p>
            <a:pPr lvl="0" algn="ctr"/>
            <a:r>
              <a:rPr b="1"/>
              <a:t>（CPU线程启动GPU工作）</a:t>
            </a:r>
          </a:p>
        </p:txBody>
      </p:sp>
      <p:sp>
        <p:nvSpPr>
          <p:cNvPr id="651" name="Shape 651"/>
          <p:cNvSpPr/>
          <p:nvPr/>
        </p:nvSpPr>
        <p:spPr>
          <a:xfrm>
            <a:off x="5992058" y="1251800"/>
            <a:ext cx="4022804" cy="1019683"/>
          </a:xfrm>
          <a:prstGeom prst="rect">
            <a:avLst/>
          </a:prstGeom>
          <a:ln w="25400">
            <a:solidFill>
              <a:srgbClr val="9421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/>
            <a:r>
              <a:t>主机内存host memory</a:t>
            </a:r>
          </a:p>
        </p:txBody>
      </p:sp>
      <p:cxnSp>
        <p:nvCxnSpPr>
          <p:cNvPr id="652" name="Connector 652"/>
          <p:cNvCxnSpPr>
            <a:stCxn id="653" idx="0"/>
            <a:endCxn id="651" idx="0"/>
          </p:cNvCxnSpPr>
          <p:nvPr/>
        </p:nvCxnSpPr>
        <p:spPr>
          <a:xfrm flipH="1" flipV="1">
            <a:off x="8003460" y="1761641"/>
            <a:ext cx="758652" cy="2572516"/>
          </a:xfrm>
          <a:prstGeom prst="straightConnector1">
            <a:avLst/>
          </a:prstGeom>
          <a:ln w="25400">
            <a:solidFill/>
            <a:miter lim="400000"/>
            <a:headEnd type="arrow"/>
            <a:tailEnd type="arrow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</p:cxnSp>
      <p:sp>
        <p:nvSpPr>
          <p:cNvPr id="653" name="Shape 653"/>
          <p:cNvSpPr/>
          <p:nvPr/>
        </p:nvSpPr>
        <p:spPr>
          <a:xfrm>
            <a:off x="8274892" y="2740995"/>
            <a:ext cx="974440" cy="3186323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global</a:t>
            </a:r>
          </a:p>
          <a:p>
            <a:pPr lvl="0"/>
            <a:r>
              <a:t>memory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29741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本周介绍内容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10234" y="1197545"/>
            <a:ext cx="10984232" cy="511425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300"/>
              <a:t>1. 并行编程的通讯模式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1.1 什么是通讯模式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1.2 常见通讯模式的类型和原来</a:t>
            </a:r>
            <a:endParaRPr sz="1300"/>
          </a:p>
          <a:p>
            <a:pPr lvl="0">
              <a:defRPr sz="1800"/>
            </a:pPr>
            <a:r>
              <a:rPr sz="1300"/>
              <a:t>2. GPU硬件模式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2.1 GPU，SM(流处理器)，Kernel(核)，thread block(线程块)，线程</a:t>
            </a:r>
            <a:endParaRPr sz="1300"/>
          </a:p>
          <a:p>
            <a:pPr lvl="0">
              <a:defRPr sz="1800"/>
            </a:pPr>
            <a:r>
              <a:rPr sz="1300"/>
              <a:t>3. CUDA编程模型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3.1 CUDA编程模型的优点和缺点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3.2 CUDA编程编程模型的一些原则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3.3 CUDA内存模型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3.4 同步性synchronisation和屏障barrier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3.5 编程模型</a:t>
            </a:r>
            <a:endParaRPr sz="1300"/>
          </a:p>
          <a:p>
            <a:pPr lvl="0">
              <a:defRPr sz="1800"/>
            </a:pPr>
            <a:r>
              <a:rPr sz="1300"/>
              <a:t>4. 开始编写CUDA程序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4.1 GPU程序的一般步骤</a:t>
            </a:r>
            <a:endParaRPr sz="1300"/>
          </a:p>
          <a:p>
            <a:pPr lvl="1" marL="953159" indent="-408497">
              <a:buChar char="■"/>
              <a:defRPr sz="1800"/>
            </a:pPr>
            <a:r>
              <a:rPr sz="1300"/>
              <a:t>4.2 第一个GPU程序讲解——并行求平方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内存速度比较</a:t>
            </a:r>
          </a:p>
        </p:txBody>
      </p:sp>
      <p:sp>
        <p:nvSpPr>
          <p:cNvPr id="656" name="Shape 656"/>
          <p:cNvSpPr/>
          <p:nvPr/>
        </p:nvSpPr>
        <p:spPr>
          <a:xfrm>
            <a:off x="758651" y="1773098"/>
            <a:ext cx="974441" cy="827146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local memory</a:t>
            </a:r>
          </a:p>
        </p:txBody>
      </p:sp>
      <p:sp>
        <p:nvSpPr>
          <p:cNvPr id="657" name="Shape 657"/>
          <p:cNvSpPr/>
          <p:nvPr/>
        </p:nvSpPr>
        <p:spPr>
          <a:xfrm>
            <a:off x="2806606" y="1773098"/>
            <a:ext cx="974440" cy="827146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shared memory</a:t>
            </a:r>
          </a:p>
        </p:txBody>
      </p:sp>
      <p:sp>
        <p:nvSpPr>
          <p:cNvPr id="658" name="Shape 658"/>
          <p:cNvSpPr/>
          <p:nvPr/>
        </p:nvSpPr>
        <p:spPr>
          <a:xfrm>
            <a:off x="4854560" y="1773098"/>
            <a:ext cx="3291415" cy="827146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global</a:t>
            </a:r>
          </a:p>
          <a:p>
            <a:pPr lvl="0"/>
            <a:r>
              <a:t>memory</a:t>
            </a:r>
          </a:p>
        </p:txBody>
      </p:sp>
      <p:sp>
        <p:nvSpPr>
          <p:cNvPr id="659" name="Shape 659"/>
          <p:cNvSpPr/>
          <p:nvPr/>
        </p:nvSpPr>
        <p:spPr>
          <a:xfrm>
            <a:off x="9211394" y="1773098"/>
            <a:ext cx="2374901" cy="827146"/>
          </a:xfrm>
          <a:prstGeom prst="rect">
            <a:avLst/>
          </a:prstGeom>
          <a:ln w="25400">
            <a:solidFill>
              <a:srgbClr val="9421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/>
            <a:r>
              <a:t>主机内存host memory</a:t>
            </a:r>
          </a:p>
        </p:txBody>
      </p:sp>
      <p:sp>
        <p:nvSpPr>
          <p:cNvPr id="660" name="Shape 660"/>
          <p:cNvSpPr/>
          <p:nvPr/>
        </p:nvSpPr>
        <p:spPr>
          <a:xfrm>
            <a:off x="2151029" y="2001250"/>
            <a:ext cx="2376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&gt;</a:t>
            </a:r>
          </a:p>
        </p:txBody>
      </p:sp>
      <p:sp>
        <p:nvSpPr>
          <p:cNvPr id="661" name="Shape 661"/>
          <p:cNvSpPr/>
          <p:nvPr/>
        </p:nvSpPr>
        <p:spPr>
          <a:xfrm>
            <a:off x="8559865" y="2001250"/>
            <a:ext cx="2376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&gt;</a:t>
            </a:r>
          </a:p>
        </p:txBody>
      </p:sp>
      <p:sp>
        <p:nvSpPr>
          <p:cNvPr id="662" name="Shape 662"/>
          <p:cNvSpPr/>
          <p:nvPr/>
        </p:nvSpPr>
        <p:spPr>
          <a:xfrm>
            <a:off x="4132233" y="2001250"/>
            <a:ext cx="3711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&gt;&gt;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3458"/>
            </a:lvl1pPr>
          </a:lstStyle>
          <a:p>
            <a:pPr lvl="0">
              <a:defRPr b="0" sz="1800"/>
            </a:pPr>
            <a:r>
              <a:rPr b="1" sz="3458"/>
              <a:t>3.4 同步性synchronisation和屏障barrier</a:t>
            </a:r>
          </a:p>
        </p:txBody>
      </p:sp>
      <p:sp>
        <p:nvSpPr>
          <p:cNvPr id="665" name="Shape 6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不同的线程在共享和全局内存中读写数据需要有先后的控制，所以引入了同步性的概念。</a:t>
            </a:r>
            <a:endParaRPr sz="1900"/>
          </a:p>
          <a:p>
            <a:pPr lvl="0">
              <a:defRPr sz="1800"/>
            </a:pPr>
            <a:r>
              <a:rPr sz="1900"/>
              <a:t>屏障的作用：用来控制多个线程的停止与等待，当所有线程都到达了屏障点，程序才继续进行。</a:t>
            </a:r>
          </a:p>
        </p:txBody>
      </p:sp>
      <p:sp>
        <p:nvSpPr>
          <p:cNvPr id="666" name="Shape 666"/>
          <p:cNvSpPr/>
          <p:nvPr/>
        </p:nvSpPr>
        <p:spPr>
          <a:xfrm rot="10794204">
            <a:off x="2476223" y="2768752"/>
            <a:ext cx="148569" cy="992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>
              <a:srgbClr val="0433FF"/>
            </a:solidFill>
            <a:miter lim="400000"/>
            <a:headEnd type="arrow"/>
            <a:tailEnd type="oval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2901675" y="2765476"/>
            <a:ext cx="166888" cy="1590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>
              <a:srgbClr val="AA7942"/>
            </a:solidFill>
            <a:miter lim="400000"/>
            <a:headEnd type="oval"/>
            <a:tailEnd type="arrow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3325060" y="2765476"/>
            <a:ext cx="166887" cy="999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/>
            <a:miter lim="400000"/>
            <a:headEnd type="oval"/>
            <a:tailEnd type="arrow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9" name="Shape 669"/>
          <p:cNvSpPr/>
          <p:nvPr/>
        </p:nvSpPr>
        <p:spPr>
          <a:xfrm>
            <a:off x="1800404" y="4996023"/>
            <a:ext cx="2376472" cy="1"/>
          </a:xfrm>
          <a:prstGeom prst="line">
            <a:avLst/>
          </a:prstGeom>
          <a:ln w="25400">
            <a:solidFill>
              <a:srgbClr val="7FD13B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0" name="Shape 670"/>
          <p:cNvSpPr/>
          <p:nvPr/>
        </p:nvSpPr>
        <p:spPr>
          <a:xfrm>
            <a:off x="4235502" y="4810603"/>
            <a:ext cx="7647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barrier</a:t>
            </a:r>
          </a:p>
        </p:txBody>
      </p:sp>
      <p:sp>
        <p:nvSpPr>
          <p:cNvPr id="671" name="Shape 671"/>
          <p:cNvSpPr/>
          <p:nvPr/>
        </p:nvSpPr>
        <p:spPr>
          <a:xfrm flipH="1">
            <a:off x="2537431" y="3754937"/>
            <a:ext cx="1" cy="123255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 len="sm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2" name="Shape 672"/>
          <p:cNvSpPr/>
          <p:nvPr/>
        </p:nvSpPr>
        <p:spPr>
          <a:xfrm>
            <a:off x="2988640" y="4337369"/>
            <a:ext cx="1" cy="664492"/>
          </a:xfrm>
          <a:prstGeom prst="line">
            <a:avLst/>
          </a:prstGeom>
          <a:ln w="25400">
            <a:solidFill>
              <a:srgbClr val="AA7942"/>
            </a:solidFill>
            <a:miter lim="400000"/>
            <a:tailEnd type="triangle" len="sm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3" name="Shape 673"/>
          <p:cNvSpPr/>
          <p:nvPr/>
        </p:nvSpPr>
        <p:spPr>
          <a:xfrm>
            <a:off x="3439848" y="3740563"/>
            <a:ext cx="1" cy="1261298"/>
          </a:xfrm>
          <a:prstGeom prst="line">
            <a:avLst/>
          </a:prstGeom>
          <a:ln w="25400">
            <a:solidFill/>
            <a:miter lim="400000"/>
            <a:tailEnd type="triangle" len="sm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4" name="Shape 674"/>
          <p:cNvSpPr/>
          <p:nvPr/>
        </p:nvSpPr>
        <p:spPr>
          <a:xfrm rot="10794204">
            <a:off x="2475800" y="4996542"/>
            <a:ext cx="162717" cy="490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>
              <a:srgbClr val="0433FF"/>
            </a:solidFill>
            <a:miter lim="400000"/>
            <a:headEnd type="arrow"/>
            <a:tailEnd type="oval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2901675" y="4995780"/>
            <a:ext cx="166888" cy="923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>
              <a:srgbClr val="AA7942"/>
            </a:solidFill>
            <a:miter lim="400000"/>
            <a:headEnd type="oval"/>
            <a:tailEnd type="arrow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3363793" y="4966999"/>
            <a:ext cx="162467" cy="54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/>
            <a:miter lim="400000"/>
            <a:headEnd type="oval"/>
            <a:tailEnd type="arrow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3.5 CUDA编程模型</a:t>
            </a:r>
          </a:p>
        </p:txBody>
      </p:sp>
      <p:sp>
        <p:nvSpPr>
          <p:cNvPr id="679" name="Shape 679"/>
          <p:cNvSpPr/>
          <p:nvPr/>
        </p:nvSpPr>
        <p:spPr>
          <a:xfrm>
            <a:off x="1652119" y="1781227"/>
            <a:ext cx="166888" cy="75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0" name="Shape 680"/>
          <p:cNvSpPr/>
          <p:nvPr/>
        </p:nvSpPr>
        <p:spPr>
          <a:xfrm>
            <a:off x="4866342" y="1785151"/>
            <a:ext cx="974441" cy="827146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local memory</a:t>
            </a:r>
          </a:p>
        </p:txBody>
      </p:sp>
      <p:sp>
        <p:nvSpPr>
          <p:cNvPr id="681" name="Shape 681"/>
          <p:cNvSpPr/>
          <p:nvPr/>
        </p:nvSpPr>
        <p:spPr>
          <a:xfrm>
            <a:off x="2016913" y="2198723"/>
            <a:ext cx="2647815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496348" y="2013303"/>
            <a:ext cx="8284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Thread</a:t>
            </a:r>
          </a:p>
        </p:txBody>
      </p:sp>
      <p:sp>
        <p:nvSpPr>
          <p:cNvPr id="683" name="Shape 683"/>
          <p:cNvSpPr/>
          <p:nvPr/>
        </p:nvSpPr>
        <p:spPr>
          <a:xfrm>
            <a:off x="4854967" y="2937287"/>
            <a:ext cx="974440" cy="1199346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shared memory</a:t>
            </a:r>
          </a:p>
        </p:txBody>
      </p:sp>
      <p:sp>
        <p:nvSpPr>
          <p:cNvPr id="684" name="Shape 684"/>
          <p:cNvSpPr/>
          <p:nvPr/>
        </p:nvSpPr>
        <p:spPr>
          <a:xfrm>
            <a:off x="2436152" y="3188982"/>
            <a:ext cx="2273552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484973" y="3165439"/>
            <a:ext cx="89196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Thread</a:t>
            </a:r>
          </a:p>
          <a:p>
            <a:pPr lvl="0"/>
            <a:r>
              <a:t>Block</a:t>
            </a:r>
          </a:p>
        </p:txBody>
      </p:sp>
      <p:grpSp>
        <p:nvGrpSpPr>
          <p:cNvPr id="689" name="Group 689"/>
          <p:cNvGrpSpPr/>
          <p:nvPr/>
        </p:nvGrpSpPr>
        <p:grpSpPr>
          <a:xfrm>
            <a:off x="1640744" y="2933363"/>
            <a:ext cx="458788" cy="511240"/>
            <a:chOff x="0" y="0"/>
            <a:chExt cx="458787" cy="511239"/>
          </a:xfrm>
        </p:grpSpPr>
        <p:sp>
          <p:nvSpPr>
            <p:cNvPr id="686" name="Shape 686"/>
            <p:cNvSpPr/>
            <p:nvPr/>
          </p:nvSpPr>
          <p:spPr>
            <a:xfrm>
              <a:off x="0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72776" y="0"/>
              <a:ext cx="112356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88" name="Shape 688"/>
            <p:cNvSpPr/>
            <p:nvPr/>
          </p:nvSpPr>
          <p:spPr>
            <a:xfrm>
              <a:off x="346433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693" name="Group 693"/>
          <p:cNvGrpSpPr/>
          <p:nvPr/>
        </p:nvGrpSpPr>
        <p:grpSpPr>
          <a:xfrm>
            <a:off x="1646204" y="3629316"/>
            <a:ext cx="447868" cy="499071"/>
            <a:chOff x="0" y="0"/>
            <a:chExt cx="447866" cy="499070"/>
          </a:xfrm>
        </p:grpSpPr>
        <p:sp>
          <p:nvSpPr>
            <p:cNvPr id="690" name="Shape 690"/>
            <p:cNvSpPr/>
            <p:nvPr/>
          </p:nvSpPr>
          <p:spPr>
            <a:xfrm>
              <a:off x="0" y="0"/>
              <a:ext cx="109681" cy="49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91" name="Shape 691"/>
            <p:cNvSpPr/>
            <p:nvPr/>
          </p:nvSpPr>
          <p:spPr>
            <a:xfrm>
              <a:off x="168663" y="0"/>
              <a:ext cx="109681" cy="49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92" name="Shape 692"/>
            <p:cNvSpPr/>
            <p:nvPr/>
          </p:nvSpPr>
          <p:spPr>
            <a:xfrm>
              <a:off x="338186" y="0"/>
              <a:ext cx="109681" cy="49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694" name="Shape 694"/>
          <p:cNvSpPr/>
          <p:nvPr/>
        </p:nvSpPr>
        <p:spPr>
          <a:xfrm>
            <a:off x="1440817" y="3536959"/>
            <a:ext cx="1607468" cy="1"/>
          </a:xfrm>
          <a:prstGeom prst="line">
            <a:avLst/>
          </a:prstGeom>
          <a:ln w="25400">
            <a:solidFill/>
            <a:custDash>
              <a:ds d="600000" sp="600000"/>
            </a:custDash>
            <a:miter lim="400000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3112168" y="3351539"/>
            <a:ext cx="16925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synchronisation</a:t>
            </a:r>
          </a:p>
        </p:txBody>
      </p:sp>
      <p:sp>
        <p:nvSpPr>
          <p:cNvPr id="696" name="Shape 696"/>
          <p:cNvSpPr/>
          <p:nvPr/>
        </p:nvSpPr>
        <p:spPr>
          <a:xfrm>
            <a:off x="4869624" y="4613728"/>
            <a:ext cx="974440" cy="1199346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global memory</a:t>
            </a:r>
          </a:p>
        </p:txBody>
      </p:sp>
      <p:sp>
        <p:nvSpPr>
          <p:cNvPr id="697" name="Shape 697"/>
          <p:cNvSpPr/>
          <p:nvPr/>
        </p:nvSpPr>
        <p:spPr>
          <a:xfrm>
            <a:off x="3736201" y="4880002"/>
            <a:ext cx="973503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8" name="Shape 698"/>
          <p:cNvSpPr/>
          <p:nvPr/>
        </p:nvSpPr>
        <p:spPr>
          <a:xfrm>
            <a:off x="506121" y="4629899"/>
            <a:ext cx="9684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Kernel A</a:t>
            </a:r>
          </a:p>
        </p:txBody>
      </p:sp>
      <p:grpSp>
        <p:nvGrpSpPr>
          <p:cNvPr id="702" name="Group 702"/>
          <p:cNvGrpSpPr/>
          <p:nvPr/>
        </p:nvGrpSpPr>
        <p:grpSpPr>
          <a:xfrm>
            <a:off x="1661892" y="4626811"/>
            <a:ext cx="458789" cy="511240"/>
            <a:chOff x="0" y="0"/>
            <a:chExt cx="458787" cy="511239"/>
          </a:xfrm>
        </p:grpSpPr>
        <p:sp>
          <p:nvSpPr>
            <p:cNvPr id="699" name="Shape 699"/>
            <p:cNvSpPr/>
            <p:nvPr/>
          </p:nvSpPr>
          <p:spPr>
            <a:xfrm>
              <a:off x="0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72776" y="0"/>
              <a:ext cx="112356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01" name="Shape 701"/>
            <p:cNvSpPr/>
            <p:nvPr/>
          </p:nvSpPr>
          <p:spPr>
            <a:xfrm>
              <a:off x="346433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706" name="Group 706"/>
          <p:cNvGrpSpPr/>
          <p:nvPr/>
        </p:nvGrpSpPr>
        <p:grpSpPr>
          <a:xfrm>
            <a:off x="1667353" y="5361734"/>
            <a:ext cx="447867" cy="499071"/>
            <a:chOff x="0" y="0"/>
            <a:chExt cx="447866" cy="499070"/>
          </a:xfrm>
        </p:grpSpPr>
        <p:sp>
          <p:nvSpPr>
            <p:cNvPr id="703" name="Shape 703"/>
            <p:cNvSpPr/>
            <p:nvPr/>
          </p:nvSpPr>
          <p:spPr>
            <a:xfrm>
              <a:off x="0" y="0"/>
              <a:ext cx="109681" cy="49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04" name="Shape 704"/>
            <p:cNvSpPr/>
            <p:nvPr/>
          </p:nvSpPr>
          <p:spPr>
            <a:xfrm>
              <a:off x="168663" y="0"/>
              <a:ext cx="109681" cy="49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05" name="Shape 705"/>
            <p:cNvSpPr/>
            <p:nvPr/>
          </p:nvSpPr>
          <p:spPr>
            <a:xfrm>
              <a:off x="338186" y="0"/>
              <a:ext cx="109681" cy="49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707" name="Shape 707"/>
          <p:cNvSpPr/>
          <p:nvPr/>
        </p:nvSpPr>
        <p:spPr>
          <a:xfrm>
            <a:off x="1461966" y="5230407"/>
            <a:ext cx="3317147" cy="1"/>
          </a:xfrm>
          <a:prstGeom prst="line">
            <a:avLst/>
          </a:prstGeom>
          <a:ln w="25400">
            <a:solidFill/>
            <a:custDash>
              <a:ds d="600000" sp="600000"/>
            </a:custDash>
            <a:miter lim="400000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8" name="Shape 708"/>
          <p:cNvSpPr/>
          <p:nvPr/>
        </p:nvSpPr>
        <p:spPr>
          <a:xfrm>
            <a:off x="6411447" y="5032287"/>
            <a:ext cx="16925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synchronisation</a:t>
            </a:r>
          </a:p>
        </p:txBody>
      </p:sp>
      <p:sp>
        <p:nvSpPr>
          <p:cNvPr id="709" name="Shape 709"/>
          <p:cNvSpPr/>
          <p:nvPr/>
        </p:nvSpPr>
        <p:spPr>
          <a:xfrm>
            <a:off x="506121" y="5351319"/>
            <a:ext cx="9809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Kernel B</a:t>
            </a:r>
          </a:p>
        </p:txBody>
      </p:sp>
      <p:grpSp>
        <p:nvGrpSpPr>
          <p:cNvPr id="713" name="Group 713"/>
          <p:cNvGrpSpPr/>
          <p:nvPr/>
        </p:nvGrpSpPr>
        <p:grpSpPr>
          <a:xfrm>
            <a:off x="2312135" y="4629899"/>
            <a:ext cx="458789" cy="511241"/>
            <a:chOff x="0" y="0"/>
            <a:chExt cx="458787" cy="511239"/>
          </a:xfrm>
        </p:grpSpPr>
        <p:sp>
          <p:nvSpPr>
            <p:cNvPr id="710" name="Shape 710"/>
            <p:cNvSpPr/>
            <p:nvPr/>
          </p:nvSpPr>
          <p:spPr>
            <a:xfrm>
              <a:off x="0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11" name="Shape 711"/>
            <p:cNvSpPr/>
            <p:nvPr/>
          </p:nvSpPr>
          <p:spPr>
            <a:xfrm>
              <a:off x="172776" y="0"/>
              <a:ext cx="112356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12" name="Shape 712"/>
            <p:cNvSpPr/>
            <p:nvPr/>
          </p:nvSpPr>
          <p:spPr>
            <a:xfrm>
              <a:off x="346433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717" name="Group 717"/>
          <p:cNvGrpSpPr/>
          <p:nvPr/>
        </p:nvGrpSpPr>
        <p:grpSpPr>
          <a:xfrm>
            <a:off x="2962378" y="4624382"/>
            <a:ext cx="458789" cy="511241"/>
            <a:chOff x="0" y="0"/>
            <a:chExt cx="458787" cy="511239"/>
          </a:xfrm>
        </p:grpSpPr>
        <p:sp>
          <p:nvSpPr>
            <p:cNvPr id="714" name="Shape 714"/>
            <p:cNvSpPr/>
            <p:nvPr/>
          </p:nvSpPr>
          <p:spPr>
            <a:xfrm>
              <a:off x="0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15" name="Shape 715"/>
            <p:cNvSpPr/>
            <p:nvPr/>
          </p:nvSpPr>
          <p:spPr>
            <a:xfrm>
              <a:off x="172776" y="0"/>
              <a:ext cx="112356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46433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721" name="Group 721"/>
          <p:cNvGrpSpPr/>
          <p:nvPr/>
        </p:nvGrpSpPr>
        <p:grpSpPr>
          <a:xfrm>
            <a:off x="2312135" y="5361734"/>
            <a:ext cx="458789" cy="511241"/>
            <a:chOff x="0" y="0"/>
            <a:chExt cx="458787" cy="511239"/>
          </a:xfrm>
        </p:grpSpPr>
        <p:sp>
          <p:nvSpPr>
            <p:cNvPr id="718" name="Shape 718"/>
            <p:cNvSpPr/>
            <p:nvPr/>
          </p:nvSpPr>
          <p:spPr>
            <a:xfrm>
              <a:off x="0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19" name="Shape 719"/>
            <p:cNvSpPr/>
            <p:nvPr/>
          </p:nvSpPr>
          <p:spPr>
            <a:xfrm>
              <a:off x="172776" y="0"/>
              <a:ext cx="112356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20" name="Shape 720"/>
            <p:cNvSpPr/>
            <p:nvPr/>
          </p:nvSpPr>
          <p:spPr>
            <a:xfrm>
              <a:off x="346433" y="0"/>
              <a:ext cx="112355" cy="5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722" name="Shape 722"/>
          <p:cNvSpPr/>
          <p:nvPr/>
        </p:nvSpPr>
        <p:spPr>
          <a:xfrm>
            <a:off x="5901344" y="5230407"/>
            <a:ext cx="465523" cy="1"/>
          </a:xfrm>
          <a:prstGeom prst="line">
            <a:avLst/>
          </a:prstGeom>
          <a:ln w="25400">
            <a:solidFill/>
            <a:custDash>
              <a:ds d="600000" sp="600000"/>
            </a:custDash>
            <a:miter lim="400000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5901344" y="2198723"/>
            <a:ext cx="465523" cy="1"/>
          </a:xfrm>
          <a:prstGeom prst="line">
            <a:avLst/>
          </a:prstGeom>
          <a:ln w="25400">
            <a:solidFill/>
            <a:custDash>
              <a:ds d="600000" sp="600000"/>
            </a:custDash>
            <a:miter lim="400000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4" name="Shape 724"/>
          <p:cNvSpPr/>
          <p:nvPr/>
        </p:nvSpPr>
        <p:spPr>
          <a:xfrm>
            <a:off x="6411447" y="1971919"/>
            <a:ext cx="11588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computing</a:t>
            </a:r>
          </a:p>
        </p:txBody>
      </p:sp>
      <p:sp>
        <p:nvSpPr>
          <p:cNvPr id="725" name="Shape 725"/>
          <p:cNvSpPr/>
          <p:nvPr/>
        </p:nvSpPr>
        <p:spPr>
          <a:xfrm>
            <a:off x="6411447" y="3445314"/>
            <a:ext cx="17810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memory spaces 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CUDA编程模型—示意图</a:t>
            </a:r>
          </a:p>
        </p:txBody>
      </p:sp>
      <p:sp>
        <p:nvSpPr>
          <p:cNvPr id="728" name="Shape 728"/>
          <p:cNvSpPr/>
          <p:nvPr/>
        </p:nvSpPr>
        <p:spPr>
          <a:xfrm>
            <a:off x="2339520" y="1328656"/>
            <a:ext cx="12090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CUDA程序</a:t>
            </a:r>
          </a:p>
        </p:txBody>
      </p:sp>
      <p:sp>
        <p:nvSpPr>
          <p:cNvPr id="729" name="Shape 729"/>
          <p:cNvSpPr/>
          <p:nvPr/>
        </p:nvSpPr>
        <p:spPr>
          <a:xfrm flipV="1">
            <a:off x="1551329" y="1715267"/>
            <a:ext cx="1270001" cy="1270001"/>
          </a:xfrm>
          <a:prstGeom prst="line">
            <a:avLst/>
          </a:prstGeom>
          <a:ln w="25400">
            <a:solidFill/>
            <a:head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0" name="Shape 730"/>
          <p:cNvSpPr/>
          <p:nvPr/>
        </p:nvSpPr>
        <p:spPr>
          <a:xfrm flipH="1" flipV="1">
            <a:off x="3128217" y="1715267"/>
            <a:ext cx="1270001" cy="1270001"/>
          </a:xfrm>
          <a:prstGeom prst="line">
            <a:avLst/>
          </a:prstGeom>
          <a:ln w="25400">
            <a:solidFill/>
            <a:head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1" name="Shape 731"/>
          <p:cNvSpPr/>
          <p:nvPr/>
        </p:nvSpPr>
        <p:spPr>
          <a:xfrm>
            <a:off x="720770" y="2160357"/>
            <a:ext cx="114601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CPU code</a:t>
            </a:r>
          </a:p>
        </p:txBody>
      </p:sp>
      <p:sp>
        <p:nvSpPr>
          <p:cNvPr id="732" name="Shape 732"/>
          <p:cNvSpPr/>
          <p:nvPr/>
        </p:nvSpPr>
        <p:spPr>
          <a:xfrm>
            <a:off x="4127264" y="2160357"/>
            <a:ext cx="11587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GPU code</a:t>
            </a:r>
          </a:p>
        </p:txBody>
      </p:sp>
      <p:sp>
        <p:nvSpPr>
          <p:cNvPr id="733" name="Shape 733"/>
          <p:cNvSpPr/>
          <p:nvPr/>
        </p:nvSpPr>
        <p:spPr>
          <a:xfrm>
            <a:off x="956315" y="3124073"/>
            <a:ext cx="1120613" cy="858929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/>
            <a:r>
              <a:t>CPU</a:t>
            </a:r>
          </a:p>
          <a:p>
            <a:pPr lvl="0" algn="ctr"/>
            <a:r>
              <a:t>(“Host”)</a:t>
            </a:r>
          </a:p>
        </p:txBody>
      </p:sp>
      <p:sp>
        <p:nvSpPr>
          <p:cNvPr id="734" name="Shape 734"/>
          <p:cNvSpPr/>
          <p:nvPr/>
        </p:nvSpPr>
        <p:spPr>
          <a:xfrm>
            <a:off x="3850821" y="3124073"/>
            <a:ext cx="1120612" cy="858929"/>
          </a:xfrm>
          <a:prstGeom prst="rect">
            <a:avLst/>
          </a:prstGeom>
          <a:solidFill>
            <a:srgbClr val="CCE8CF"/>
          </a:solidFill>
          <a:ln w="25400">
            <a:solidFill>
              <a:srgbClr val="7FD13B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/>
            <a:r>
              <a:t>GPU</a:t>
            </a:r>
          </a:p>
          <a:p>
            <a:pPr lvl="0" algn="ctr"/>
            <a:r>
              <a:t>(“Device”)</a:t>
            </a:r>
          </a:p>
        </p:txBody>
      </p:sp>
      <p:sp>
        <p:nvSpPr>
          <p:cNvPr id="735" name="Shape 735"/>
          <p:cNvSpPr/>
          <p:nvPr/>
        </p:nvSpPr>
        <p:spPr>
          <a:xfrm>
            <a:off x="932539" y="4259072"/>
            <a:ext cx="1168165" cy="827147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/>
            <a:r>
              <a:t>memory</a:t>
            </a:r>
          </a:p>
        </p:txBody>
      </p:sp>
      <p:sp>
        <p:nvSpPr>
          <p:cNvPr id="736" name="Shape 736"/>
          <p:cNvSpPr/>
          <p:nvPr/>
        </p:nvSpPr>
        <p:spPr>
          <a:xfrm>
            <a:off x="3827044" y="4259072"/>
            <a:ext cx="1168166" cy="827147"/>
          </a:xfrm>
          <a:prstGeom prst="rect">
            <a:avLst/>
          </a:prstGeom>
          <a:ln w="25400">
            <a:solidFill>
              <a:srgbClr val="FF4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/>
            <a:r>
              <a:t>memory</a:t>
            </a:r>
          </a:p>
        </p:txBody>
      </p:sp>
      <p:sp>
        <p:nvSpPr>
          <p:cNvPr id="737" name="Shape 737"/>
          <p:cNvSpPr/>
          <p:nvPr/>
        </p:nvSpPr>
        <p:spPr>
          <a:xfrm flipV="1">
            <a:off x="1461385" y="4053537"/>
            <a:ext cx="1" cy="135001"/>
          </a:xfrm>
          <a:prstGeom prst="line">
            <a:avLst/>
          </a:pr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8" name="Shape 738"/>
          <p:cNvSpPr/>
          <p:nvPr/>
        </p:nvSpPr>
        <p:spPr>
          <a:xfrm flipV="1">
            <a:off x="4411127" y="4053537"/>
            <a:ext cx="1" cy="135001"/>
          </a:xfrm>
          <a:prstGeom prst="line">
            <a:avLst/>
          </a:pr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9" name="Shape 739"/>
          <p:cNvSpPr/>
          <p:nvPr/>
        </p:nvSpPr>
        <p:spPr>
          <a:xfrm>
            <a:off x="2139208" y="3564821"/>
            <a:ext cx="1609703" cy="1"/>
          </a:xfrm>
          <a:prstGeom prst="line">
            <a:avLst/>
          </a:prstGeom>
          <a:ln w="25400">
            <a:solidFill>
              <a:srgbClr val="0433FF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0" name="Shape 740"/>
          <p:cNvSpPr/>
          <p:nvPr/>
        </p:nvSpPr>
        <p:spPr>
          <a:xfrm>
            <a:off x="2256735" y="3188229"/>
            <a:ext cx="5613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主导</a:t>
            </a:r>
          </a:p>
        </p:txBody>
      </p:sp>
      <p:cxnSp>
        <p:nvCxnSpPr>
          <p:cNvPr id="741" name="Connector 741"/>
          <p:cNvCxnSpPr>
            <a:stCxn id="735" idx="0"/>
            <a:endCxn id="736" idx="0"/>
          </p:cNvCxnSpPr>
          <p:nvPr/>
        </p:nvCxnSpPr>
        <p:spPr>
          <a:xfrm flipV="1">
            <a:off x="1516621" y="4672645"/>
            <a:ext cx="2894507" cy="1"/>
          </a:xfrm>
          <a:prstGeom prst="straightConnector1">
            <a:avLst/>
          </a:prstGeom>
          <a:ln w="25400">
            <a:solidFill>
              <a:srgbClr val="0433FF"/>
            </a:solidFill>
            <a:headEnd type="arrow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</p:cxnSp>
      <p:cxnSp>
        <p:nvCxnSpPr>
          <p:cNvPr id="742" name="Connector 742"/>
          <p:cNvCxnSpPr>
            <a:stCxn id="735" idx="0"/>
            <a:endCxn id="736" idx="0"/>
          </p:cNvCxnSpPr>
          <p:nvPr/>
        </p:nvCxnSpPr>
        <p:spPr>
          <a:xfrm flipV="1">
            <a:off x="1516621" y="4672645"/>
            <a:ext cx="2894507" cy="1"/>
          </a:xfrm>
          <a:prstGeom prst="straightConnector1">
            <a:avLst/>
          </a:prstGeom>
          <a:ln w="25400">
            <a:solidFill>
              <a:srgbClr val="0433FF"/>
            </a:solidFill>
            <a:tailEnd type="arrow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</p:cxnSp>
      <p:sp>
        <p:nvSpPr>
          <p:cNvPr id="743" name="Shape 743"/>
          <p:cNvSpPr/>
          <p:nvPr/>
        </p:nvSpPr>
        <p:spPr>
          <a:xfrm>
            <a:off x="2454604" y="4509704"/>
            <a:ext cx="10185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同步数据</a:t>
            </a:r>
          </a:p>
        </p:txBody>
      </p:sp>
      <p:sp>
        <p:nvSpPr>
          <p:cNvPr id="744" name="Shape 744"/>
          <p:cNvSpPr/>
          <p:nvPr>
            <p:ph type="body" idx="1"/>
          </p:nvPr>
        </p:nvSpPr>
        <p:spPr>
          <a:xfrm>
            <a:off x="6004178" y="1197545"/>
            <a:ext cx="5590288" cy="56604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CUDA程序中CPU是主导地位，负责完成以下的事情：</a:t>
            </a:r>
            <a:endParaRPr sz="1900"/>
          </a:p>
          <a:p>
            <a:pPr lvl="0">
              <a:defRPr sz="1800"/>
            </a:pPr>
            <a:r>
              <a:rPr sz="1900"/>
              <a:t>1. 从CPU同步数据到GPU</a:t>
            </a:r>
            <a:endParaRPr sz="1900"/>
          </a:p>
          <a:p>
            <a:pPr lvl="0">
              <a:defRPr sz="1800"/>
            </a:pPr>
            <a:r>
              <a:rPr sz="1900"/>
              <a:t>2. 从GPU同步数据到CPU</a:t>
            </a:r>
            <a:endParaRPr sz="1900"/>
          </a:p>
          <a:p>
            <a:pPr lvl="0">
              <a:defRPr sz="1800"/>
            </a:pPr>
            <a:r>
              <a:rPr sz="1900"/>
              <a:t>（1、2使用cudaMemcpy）</a:t>
            </a:r>
            <a:endParaRPr sz="1900"/>
          </a:p>
          <a:p>
            <a:pPr lvl="0">
              <a:defRPr sz="1800"/>
            </a:pPr>
            <a:r>
              <a:rPr sz="1900"/>
              <a:t>3. 给GPU分配内存（cudaMalloc）</a:t>
            </a:r>
            <a:endParaRPr sz="1900"/>
          </a:p>
          <a:p>
            <a:pPr lvl="0">
              <a:defRPr sz="1800"/>
            </a:pPr>
            <a:r>
              <a:rPr sz="1900"/>
              <a:t>4. 加载Kernel到GPU上，launch kernel on GPU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4300"/>
              <a:t>4.开始编写CUDA程序</a:t>
            </a:r>
          </a:p>
        </p:txBody>
      </p:sp>
      <p:sp>
        <p:nvSpPr>
          <p:cNvPr id="747" name="Shape 7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4.1 GPU程序的一般步骤</a:t>
            </a:r>
            <a:endParaRPr b="1" sz="2000">
              <a:solidFill>
                <a:srgbClr val="888888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4.2 第一个GPU程序讲解——并行求平方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4.1 GPU程序一般步骤</a:t>
            </a:r>
          </a:p>
        </p:txBody>
      </p:sp>
      <p:sp>
        <p:nvSpPr>
          <p:cNvPr id="750" name="Shape 7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1. CPU分配空间给GPU（cudaMalloc）</a:t>
            </a:r>
            <a:endParaRPr sz="1900"/>
          </a:p>
          <a:p>
            <a:pPr lvl="0">
              <a:defRPr sz="1800"/>
            </a:pPr>
            <a:r>
              <a:rPr sz="1900"/>
              <a:t>2. CPU复制数据给GPU（cudaMemcpy）</a:t>
            </a:r>
            <a:endParaRPr sz="1900"/>
          </a:p>
          <a:p>
            <a:pPr lvl="0">
              <a:defRPr sz="1800"/>
            </a:pPr>
            <a:r>
              <a:rPr sz="1900"/>
              <a:t>3. CPU加载kernels给GPU做计算</a:t>
            </a:r>
            <a:endParaRPr sz="1900"/>
          </a:p>
          <a:p>
            <a:pPr lvl="0">
              <a:defRPr sz="1800"/>
            </a:pPr>
            <a:r>
              <a:rPr sz="1900"/>
              <a:t>4. CPU把GPU计算结果复制回来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过程中，一般要尽量降低数据通讯的消耗，所以如果程序需要复制大量的数据到GPU，显然不是很合适使用GPU运算，最理想的情况是，每次复制的数据很小，然后运算量很大，输出的结果还是很小，复制回CPU。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4.2 第一个GPU程序</a:t>
            </a:r>
          </a:p>
        </p:txBody>
      </p:sp>
      <p:sp>
        <p:nvSpPr>
          <p:cNvPr id="753" name="Shape 7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程序讲解</a:t>
            </a:r>
          </a:p>
        </p:txBody>
      </p:sp>
      <p:pic>
        <p:nvPicPr>
          <p:cNvPr id="754" name="Snip20170225_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802" y="1706864"/>
            <a:ext cx="7945942" cy="1756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Snip20170225_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890" y="1358469"/>
            <a:ext cx="5736952" cy="4141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Snip20170225_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7364" y="1358469"/>
            <a:ext cx="5785942" cy="4141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4300"/>
              <a:t>本周作业</a:t>
            </a:r>
          </a:p>
        </p:txBody>
      </p:sp>
      <p:sp>
        <p:nvSpPr>
          <p:cNvPr id="760" name="Shape 7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63" name="Shape 7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根据课程的讲解程序square.cu改写其中kernel部分，可以改成做cube或者其他的自定义运算，然后使用nvcc编译，把成功编译并运行的截图提交即可。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3231">
              <a:defRPr sz="3353"/>
            </a:lvl1pPr>
          </a:lstStyle>
          <a:p>
            <a:pPr lvl="0">
              <a:defRPr b="0" sz="1800"/>
            </a:pPr>
            <a:r>
              <a:rPr b="1" sz="3353"/>
              <a:t>1. 并行编程的通讯模式（Communication Patterns）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15353" y="3872811"/>
            <a:ext cx="8543291" cy="1028702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1.1 什么是通讯模式</a:t>
            </a:r>
            <a:endParaRPr b="1" sz="2000">
              <a:solidFill>
                <a:srgbClr val="888888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1.2 通讯模式的类型和原理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法律声明</a:t>
            </a:r>
          </a:p>
        </p:txBody>
      </p:sp>
      <p:sp>
        <p:nvSpPr>
          <p:cNvPr id="766" name="Shape 766"/>
          <p:cNvSpPr/>
          <p:nvPr>
            <p:ph type="body" idx="1"/>
          </p:nvPr>
        </p:nvSpPr>
        <p:spPr>
          <a:xfrm>
            <a:off x="610234" y="1429080"/>
            <a:ext cx="10970426" cy="48096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FF0000"/>
                </a:solidFill>
              </a:rPr>
              <a:t>【</a:t>
            </a:r>
            <a:r>
              <a:rPr b="1" sz="3300">
                <a:solidFill>
                  <a:srgbClr val="FF0000"/>
                </a:solidFill>
              </a:rPr>
              <a:t>声明</a:t>
            </a:r>
            <a:r>
              <a:rPr b="1" sz="3300">
                <a:solidFill>
                  <a:srgbClr val="FF0000"/>
                </a:solidFill>
              </a:rPr>
              <a:t>】</a:t>
            </a:r>
            <a:r>
              <a:rPr b="1" sz="3300"/>
              <a:t>本视频和幻灯片为炼数成金网络课程的教学资料，所有资料只能在课程内使用，不得在课程以外范围散播，违者将可能被追究法律和经济责任。</a:t>
            </a:r>
            <a:endParaRPr b="1" sz="3300"/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003399"/>
                </a:solidFill>
              </a:rPr>
              <a:t>课程详情访问炼数成金培训网站</a:t>
            </a:r>
            <a:endParaRPr b="1" sz="3300">
              <a:solidFill>
                <a:srgbClr val="003399"/>
              </a:solidFill>
            </a:endParaRPr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hlinkClick r:id="rId2" invalidUrl="" action="" tgtFrame="" tooltip="" history="1" highlightClick="0" endSnd="0"/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炼数成金逆向收费式网络课程</a:t>
            </a:r>
          </a:p>
        </p:txBody>
      </p:sp>
      <p:sp>
        <p:nvSpPr>
          <p:cNvPr id="769" name="Shape 769"/>
          <p:cNvSpPr/>
          <p:nvPr>
            <p:ph type="body" idx="1"/>
          </p:nvPr>
        </p:nvSpPr>
        <p:spPr>
          <a:xfrm>
            <a:off x="610234" y="1197545"/>
            <a:ext cx="10984232" cy="504118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Dataguru</a:t>
            </a:r>
            <a:r>
              <a:rPr b="1" sz="1900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b="1" sz="1900">
              <a:solidFill>
                <a:srgbClr val="003399"/>
              </a:solidFill>
            </a:endParaRPr>
          </a:p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b="1" sz="1900">
                <a:solidFill>
                  <a:srgbClr val="003399"/>
                </a:solidFill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type="sldNum" sz="quarter" idx="4294967295"/>
          </p:nvPr>
        </p:nvSpPr>
        <p:spPr>
          <a:xfrm>
            <a:off x="8746701" y="6432453"/>
            <a:ext cx="284776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3534"/>
            </a:lvl1pPr>
          </a:lstStyle>
          <a:p>
            <a:pPr lvl="0">
              <a:defRPr b="0" sz="1800"/>
            </a:pPr>
            <a:r>
              <a:rPr b="1" sz="3534"/>
              <a:t>1.1 通讯模式(Communication Patterns)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598570" y="1204034"/>
            <a:ext cx="10984232" cy="56604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并行计算：非常多的线程在</a:t>
            </a:r>
            <a:r>
              <a:rPr b="1" sz="1900"/>
              <a:t>合作</a:t>
            </a:r>
            <a:r>
              <a:rPr sz="1900"/>
              <a:t>解决一个问题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内存：</a:t>
            </a:r>
          </a:p>
        </p:txBody>
      </p:sp>
      <p:sp>
        <p:nvSpPr>
          <p:cNvPr id="52" name="Shape 52"/>
          <p:cNvSpPr/>
          <p:nvPr/>
        </p:nvSpPr>
        <p:spPr>
          <a:xfrm>
            <a:off x="4225577" y="1591121"/>
            <a:ext cx="1" cy="784567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3379435" y="2456180"/>
            <a:ext cx="16922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Communication</a:t>
            </a:r>
          </a:p>
        </p:txBody>
      </p:sp>
      <p:grpSp>
        <p:nvGrpSpPr>
          <p:cNvPr id="71" name="Group 71"/>
          <p:cNvGrpSpPr/>
          <p:nvPr/>
        </p:nvGrpSpPr>
        <p:grpSpPr>
          <a:xfrm>
            <a:off x="1972741" y="3580522"/>
            <a:ext cx="8133162" cy="484382"/>
            <a:chOff x="0" y="0"/>
            <a:chExt cx="8133161" cy="484381"/>
          </a:xfrm>
        </p:grpSpPr>
        <p:grpSp>
          <p:nvGrpSpPr>
            <p:cNvPr id="68" name="Group 68"/>
            <p:cNvGrpSpPr/>
            <p:nvPr/>
          </p:nvGrpSpPr>
          <p:grpSpPr>
            <a:xfrm>
              <a:off x="806389" y="0"/>
              <a:ext cx="6517463" cy="484382"/>
              <a:chOff x="0" y="0"/>
              <a:chExt cx="6517462" cy="484381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3271768" y="10711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3750433" y="695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211568" y="10711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671795" y="5997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5128995" y="5997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5599242" y="5457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6069142" y="5457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47625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93980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139700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1863180" y="898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2333080" y="898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2802980" y="898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69" name="Shape 69"/>
            <p:cNvSpPr/>
            <p:nvPr/>
          </p:nvSpPr>
          <p:spPr>
            <a:xfrm>
              <a:off x="0" y="176347"/>
              <a:ext cx="651387" cy="1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75" y="0"/>
                  </a:lnTo>
                  <a:lnTo>
                    <a:pt x="8431" y="18430"/>
                  </a:lnTo>
                  <a:lnTo>
                    <a:pt x="12722" y="3615"/>
                  </a:lnTo>
                  <a:lnTo>
                    <a:pt x="16357" y="20597"/>
                  </a:lnTo>
                  <a:lnTo>
                    <a:pt x="21600" y="6232"/>
                  </a:lnTo>
                </a:path>
              </a:pathLst>
            </a:custGeom>
            <a:noFill/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7481774" y="169106"/>
              <a:ext cx="651388" cy="13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75" y="0"/>
                  </a:lnTo>
                  <a:lnTo>
                    <a:pt x="8431" y="18430"/>
                  </a:lnTo>
                  <a:lnTo>
                    <a:pt x="12722" y="3615"/>
                  </a:lnTo>
                  <a:lnTo>
                    <a:pt x="16357" y="20597"/>
                  </a:lnTo>
                  <a:lnTo>
                    <a:pt x="21600" y="6232"/>
                  </a:lnTo>
                </a:path>
              </a:pathLst>
            </a:custGeom>
            <a:noFill/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72" name="Shape 72"/>
          <p:cNvSpPr/>
          <p:nvPr/>
        </p:nvSpPr>
        <p:spPr>
          <a:xfrm>
            <a:off x="3476277" y="4085654"/>
            <a:ext cx="1" cy="891198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" name="Shape 73"/>
          <p:cNvSpPr/>
          <p:nvPr/>
        </p:nvSpPr>
        <p:spPr>
          <a:xfrm flipH="1">
            <a:off x="2990254" y="4091295"/>
            <a:ext cx="384424" cy="778905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3629938" y="4085123"/>
            <a:ext cx="243124" cy="789324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5331916" y="4093184"/>
            <a:ext cx="1" cy="1008113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H="1" flipV="1">
            <a:off x="5484316" y="4093184"/>
            <a:ext cx="238572" cy="887915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 flipV="1">
            <a:off x="4975324" y="4085653"/>
            <a:ext cx="204193" cy="888334"/>
          </a:xfrm>
          <a:prstGeom prst="line">
            <a:avLst/>
          </a:prstGeom>
          <a:ln w="25400">
            <a:solidFill>
              <a:srgbClr val="7FD13B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6916033" y="4078725"/>
            <a:ext cx="279945" cy="88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727" y="14038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7FD13B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7357190" y="4062420"/>
            <a:ext cx="279945" cy="88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727" y="14038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7FD13B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6798138" y="4079165"/>
            <a:ext cx="279316" cy="889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3685"/>
                </a:lnTo>
                <a:lnTo>
                  <a:pt x="0" y="21600"/>
                </a:lnTo>
              </a:path>
            </a:pathLst>
          </a:custGeom>
          <a:ln w="25400">
            <a:solidFill>
              <a:srgbClr val="7FD13B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7231594" y="4061450"/>
            <a:ext cx="279316" cy="889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3685"/>
                </a:lnTo>
                <a:lnTo>
                  <a:pt x="0" y="21600"/>
                </a:lnTo>
              </a:path>
            </a:pathLst>
          </a:custGeom>
          <a:ln w="25400">
            <a:solidFill>
              <a:srgbClr val="7FD13B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800"/>
              <a:t>1.2 常见通信模式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1. 映射Map</a:t>
            </a:r>
            <a:endParaRPr sz="1900"/>
          </a:p>
          <a:p>
            <a:pPr lvl="0">
              <a:defRPr sz="1800"/>
            </a:pPr>
            <a:r>
              <a:rPr sz="1900"/>
              <a:t>2. 聚合gather</a:t>
            </a:r>
            <a:endParaRPr sz="1900"/>
          </a:p>
          <a:p>
            <a:pPr lvl="0">
              <a:defRPr sz="1800"/>
            </a:pPr>
            <a:r>
              <a:rPr sz="1900"/>
              <a:t>3. 分散scatter</a:t>
            </a:r>
            <a:endParaRPr sz="1900"/>
          </a:p>
          <a:p>
            <a:pPr lvl="0">
              <a:defRPr sz="1800"/>
            </a:pPr>
            <a:r>
              <a:rPr sz="1900"/>
              <a:t>4. 模板stencil</a:t>
            </a:r>
            <a:endParaRPr sz="1900"/>
          </a:p>
          <a:p>
            <a:pPr lvl="0">
              <a:defRPr sz="1800"/>
            </a:pPr>
            <a:r>
              <a:rPr sz="1900"/>
              <a:t>5. 转换transpose</a:t>
            </a:r>
            <a:endParaRPr sz="1900"/>
          </a:p>
          <a:p>
            <a:pPr lvl="0">
              <a:defRPr sz="1800"/>
            </a:pPr>
            <a:r>
              <a:rPr sz="1900"/>
              <a:t>6. 压缩reduce</a:t>
            </a:r>
            <a:endParaRPr sz="1900"/>
          </a:p>
          <a:p>
            <a:pPr lvl="0">
              <a:defRPr sz="1800"/>
            </a:pPr>
            <a:r>
              <a:rPr sz="1900"/>
              <a:t>7. 重排scan/sort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610234" y="1202048"/>
            <a:ext cx="10984232" cy="497751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1. 映射Map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输入输入关系：一一对应(one-to-one)</a:t>
            </a:r>
            <a:endParaRPr sz="1900"/>
          </a:p>
          <a:p>
            <a:pPr lvl="0">
              <a:defRPr sz="1800"/>
            </a:pPr>
            <a:r>
              <a:rPr sz="1900"/>
              <a:t>例子：每个元素倍数扩大，y[i]=3*x[i]</a:t>
            </a:r>
          </a:p>
        </p:txBody>
      </p:sp>
      <p:grpSp>
        <p:nvGrpSpPr>
          <p:cNvPr id="105" name="Group 105"/>
          <p:cNvGrpSpPr/>
          <p:nvPr/>
        </p:nvGrpSpPr>
        <p:grpSpPr>
          <a:xfrm>
            <a:off x="1502841" y="1942222"/>
            <a:ext cx="8133163" cy="484382"/>
            <a:chOff x="0" y="0"/>
            <a:chExt cx="8133161" cy="484381"/>
          </a:xfrm>
        </p:grpSpPr>
        <p:grpSp>
          <p:nvGrpSpPr>
            <p:cNvPr id="102" name="Group 102"/>
            <p:cNvGrpSpPr/>
            <p:nvPr/>
          </p:nvGrpSpPr>
          <p:grpSpPr>
            <a:xfrm>
              <a:off x="806389" y="0"/>
              <a:ext cx="6517463" cy="484382"/>
              <a:chOff x="0" y="0"/>
              <a:chExt cx="6517462" cy="48438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3271768" y="10711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3750433" y="695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4211568" y="10711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4671795" y="5997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5128995" y="5997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5599242" y="5457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6069142" y="5457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47625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93980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139700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1863180" y="898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2333080" y="898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2802980" y="898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103" name="Shape 103"/>
            <p:cNvSpPr/>
            <p:nvPr/>
          </p:nvSpPr>
          <p:spPr>
            <a:xfrm>
              <a:off x="0" y="176347"/>
              <a:ext cx="651387" cy="1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75" y="0"/>
                  </a:lnTo>
                  <a:lnTo>
                    <a:pt x="8431" y="18430"/>
                  </a:lnTo>
                  <a:lnTo>
                    <a:pt x="12722" y="3615"/>
                  </a:lnTo>
                  <a:lnTo>
                    <a:pt x="16357" y="20597"/>
                  </a:lnTo>
                  <a:lnTo>
                    <a:pt x="21600" y="6232"/>
                  </a:lnTo>
                </a:path>
              </a:pathLst>
            </a:custGeom>
            <a:noFill/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481775" y="169106"/>
              <a:ext cx="651387" cy="13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75" y="0"/>
                  </a:lnTo>
                  <a:lnTo>
                    <a:pt x="8431" y="18430"/>
                  </a:lnTo>
                  <a:lnTo>
                    <a:pt x="12722" y="3615"/>
                  </a:lnTo>
                  <a:lnTo>
                    <a:pt x="16357" y="20597"/>
                  </a:lnTo>
                  <a:lnTo>
                    <a:pt x="21600" y="6232"/>
                  </a:lnTo>
                </a:path>
              </a:pathLst>
            </a:custGeom>
            <a:noFill/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1426641" y="4469522"/>
            <a:ext cx="8133163" cy="484382"/>
            <a:chOff x="0" y="0"/>
            <a:chExt cx="8133161" cy="484381"/>
          </a:xfrm>
        </p:grpSpPr>
        <p:grpSp>
          <p:nvGrpSpPr>
            <p:cNvPr id="120" name="Group 120"/>
            <p:cNvGrpSpPr/>
            <p:nvPr/>
          </p:nvGrpSpPr>
          <p:grpSpPr>
            <a:xfrm>
              <a:off x="806389" y="0"/>
              <a:ext cx="6517463" cy="484382"/>
              <a:chOff x="0" y="0"/>
              <a:chExt cx="6517462" cy="484381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3271768" y="10711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3750433" y="695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211568" y="10711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671795" y="5997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5128995" y="5997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5599242" y="5457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6069142" y="5457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47625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93980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1397000" y="0"/>
                <a:ext cx="448320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863180" y="898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2333080" y="898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2802980" y="8980"/>
                <a:ext cx="448321" cy="473671"/>
              </a:xfrm>
              <a:prstGeom prst="rect">
                <a:avLst/>
              </a:prstGeom>
              <a:solidFill>
                <a:srgbClr val="CCE8CF"/>
              </a:solidFill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0000" dir="5400000">
                  <a:srgbClr val="000000">
                    <a:alpha val="42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121" name="Shape 121"/>
            <p:cNvSpPr/>
            <p:nvPr/>
          </p:nvSpPr>
          <p:spPr>
            <a:xfrm>
              <a:off x="0" y="176347"/>
              <a:ext cx="651387" cy="1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75" y="0"/>
                  </a:lnTo>
                  <a:lnTo>
                    <a:pt x="8431" y="18430"/>
                  </a:lnTo>
                  <a:lnTo>
                    <a:pt x="12722" y="3615"/>
                  </a:lnTo>
                  <a:lnTo>
                    <a:pt x="16357" y="20597"/>
                  </a:lnTo>
                  <a:lnTo>
                    <a:pt x="21600" y="6232"/>
                  </a:lnTo>
                </a:path>
              </a:pathLst>
            </a:custGeom>
            <a:noFill/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7481775" y="169106"/>
              <a:ext cx="651387" cy="13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75" y="0"/>
                  </a:lnTo>
                  <a:lnTo>
                    <a:pt x="8431" y="18430"/>
                  </a:lnTo>
                  <a:lnTo>
                    <a:pt x="12722" y="3615"/>
                  </a:lnTo>
                  <a:lnTo>
                    <a:pt x="16357" y="20597"/>
                  </a:lnTo>
                  <a:lnTo>
                    <a:pt x="21600" y="6232"/>
                  </a:lnTo>
                </a:path>
              </a:pathLst>
            </a:custGeom>
            <a:noFill/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24" name="Shape 124"/>
          <p:cNvSpPr/>
          <p:nvPr/>
        </p:nvSpPr>
        <p:spPr>
          <a:xfrm>
            <a:off x="4850682" y="2492440"/>
            <a:ext cx="94019" cy="52195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322738" y="2492945"/>
            <a:ext cx="1" cy="519700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5677318" y="2507896"/>
            <a:ext cx="191521" cy="518305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5238207" y="3084076"/>
            <a:ext cx="166888" cy="612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5606507" y="3084076"/>
            <a:ext cx="166888" cy="612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4844508" y="3084076"/>
            <a:ext cx="166887" cy="612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1" y="0"/>
                </a:moveTo>
                <a:lnTo>
                  <a:pt x="17795" y="4667"/>
                </a:lnTo>
                <a:lnTo>
                  <a:pt x="0" y="6691"/>
                </a:lnTo>
                <a:lnTo>
                  <a:pt x="21600" y="10028"/>
                </a:lnTo>
                <a:lnTo>
                  <a:pt x="1378" y="13582"/>
                </a:lnTo>
                <a:lnTo>
                  <a:pt x="21290" y="17584"/>
                </a:lnTo>
                <a:lnTo>
                  <a:pt x="12281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0" name="Shape 130"/>
          <p:cNvSpPr/>
          <p:nvPr/>
        </p:nvSpPr>
        <p:spPr>
          <a:xfrm flipH="1">
            <a:off x="4847413" y="3813570"/>
            <a:ext cx="143643" cy="573710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H="1">
            <a:off x="5308555" y="3825797"/>
            <a:ext cx="1" cy="573755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5682560" y="3835800"/>
            <a:ext cx="139349" cy="55683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2.聚合gatter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输入输出关系：多对一(many-to-one)</a:t>
            </a:r>
            <a:endParaRPr sz="1900"/>
          </a:p>
          <a:p>
            <a:pPr lvl="0">
              <a:defRPr sz="1800"/>
            </a:pPr>
            <a:r>
              <a:rPr sz="1900"/>
              <a:t>例子：每相邻3个元素求平均，y[i]=(x[i-1]+x[i]+x[i+1])/3</a:t>
            </a:r>
          </a:p>
        </p:txBody>
      </p:sp>
      <p:grpSp>
        <p:nvGrpSpPr>
          <p:cNvPr id="177" name="Group 177"/>
          <p:cNvGrpSpPr/>
          <p:nvPr/>
        </p:nvGrpSpPr>
        <p:grpSpPr>
          <a:xfrm>
            <a:off x="1198041" y="1777122"/>
            <a:ext cx="5065247" cy="1858234"/>
            <a:chOff x="0" y="0"/>
            <a:chExt cx="5065245" cy="1858233"/>
          </a:xfrm>
        </p:grpSpPr>
        <p:grpSp>
          <p:nvGrpSpPr>
            <p:cNvPr id="153" name="Group 153"/>
            <p:cNvGrpSpPr/>
            <p:nvPr/>
          </p:nvGrpSpPr>
          <p:grpSpPr>
            <a:xfrm>
              <a:off x="47016" y="0"/>
              <a:ext cx="5018230" cy="298868"/>
              <a:chOff x="0" y="0"/>
              <a:chExt cx="5018229" cy="298867"/>
            </a:xfrm>
          </p:grpSpPr>
          <p:grpSp>
            <p:nvGrpSpPr>
              <p:cNvPr id="150" name="Group 150"/>
              <p:cNvGrpSpPr/>
              <p:nvPr/>
            </p:nvGrpSpPr>
            <p:grpSpPr>
              <a:xfrm>
                <a:off x="497549" y="0"/>
                <a:ext cx="4021330" cy="298868"/>
                <a:chOff x="0" y="0"/>
                <a:chExt cx="4021329" cy="298867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2018709" y="6609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2314049" y="4288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2598573" y="6609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2882537" y="370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3164633" y="370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3454780" y="3367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3744712" y="3367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0" y="0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293850" y="0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579864" y="0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861960" y="0"/>
                  <a:ext cx="276619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1149598" y="554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1439530" y="554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1729462" y="554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sp>
            <p:nvSpPr>
              <p:cNvPr id="151" name="Shape 151"/>
              <p:cNvSpPr/>
              <p:nvPr/>
            </p:nvSpPr>
            <p:spPr>
              <a:xfrm>
                <a:off x="0" y="108808"/>
                <a:ext cx="401911" cy="81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275" y="0"/>
                    </a:lnTo>
                    <a:lnTo>
                      <a:pt x="8431" y="18430"/>
                    </a:lnTo>
                    <a:lnTo>
                      <a:pt x="12722" y="3615"/>
                    </a:lnTo>
                    <a:lnTo>
                      <a:pt x="16357" y="20597"/>
                    </a:lnTo>
                    <a:lnTo>
                      <a:pt x="21600" y="6232"/>
                    </a:lnTo>
                  </a:path>
                </a:pathLst>
              </a:custGeom>
              <a:noFill/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4616318" y="104339"/>
                <a:ext cx="401912" cy="81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275" y="0"/>
                    </a:lnTo>
                    <a:lnTo>
                      <a:pt x="8431" y="18430"/>
                    </a:lnTo>
                    <a:lnTo>
                      <a:pt x="12722" y="3615"/>
                    </a:lnTo>
                    <a:lnTo>
                      <a:pt x="16357" y="20597"/>
                    </a:lnTo>
                    <a:lnTo>
                      <a:pt x="21600" y="6232"/>
                    </a:lnTo>
                  </a:path>
                </a:pathLst>
              </a:custGeom>
              <a:noFill/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grpSp>
          <p:nvGrpSpPr>
            <p:cNvPr id="171" name="Group 171"/>
            <p:cNvGrpSpPr/>
            <p:nvPr/>
          </p:nvGrpSpPr>
          <p:grpSpPr>
            <a:xfrm>
              <a:off x="0" y="1559365"/>
              <a:ext cx="5018230" cy="298869"/>
              <a:chOff x="0" y="0"/>
              <a:chExt cx="5018229" cy="298867"/>
            </a:xfrm>
          </p:grpSpPr>
          <p:grpSp>
            <p:nvGrpSpPr>
              <p:cNvPr id="168" name="Group 168"/>
              <p:cNvGrpSpPr/>
              <p:nvPr/>
            </p:nvGrpSpPr>
            <p:grpSpPr>
              <a:xfrm>
                <a:off x="497549" y="0"/>
                <a:ext cx="4021330" cy="298868"/>
                <a:chOff x="0" y="0"/>
                <a:chExt cx="4021329" cy="298867"/>
              </a:xfrm>
            </p:grpSpPr>
            <p:sp>
              <p:nvSpPr>
                <p:cNvPr id="154" name="Shape 154"/>
                <p:cNvSpPr/>
                <p:nvPr/>
              </p:nvSpPr>
              <p:spPr>
                <a:xfrm>
                  <a:off x="2018709" y="6609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5" name="Shape 155"/>
                <p:cNvSpPr/>
                <p:nvPr/>
              </p:nvSpPr>
              <p:spPr>
                <a:xfrm>
                  <a:off x="2314049" y="4288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2598573" y="6609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2882537" y="370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3164633" y="370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>
                  <a:off x="3454780" y="3367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0" name="Shape 160"/>
                <p:cNvSpPr/>
                <p:nvPr/>
              </p:nvSpPr>
              <p:spPr>
                <a:xfrm>
                  <a:off x="3744712" y="3367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1" name="Shape 161"/>
                <p:cNvSpPr/>
                <p:nvPr/>
              </p:nvSpPr>
              <p:spPr>
                <a:xfrm>
                  <a:off x="0" y="0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2" name="Shape 162"/>
                <p:cNvSpPr/>
                <p:nvPr/>
              </p:nvSpPr>
              <p:spPr>
                <a:xfrm>
                  <a:off x="293850" y="0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3" name="Shape 163"/>
                <p:cNvSpPr/>
                <p:nvPr/>
              </p:nvSpPr>
              <p:spPr>
                <a:xfrm>
                  <a:off x="579864" y="0"/>
                  <a:ext cx="276618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861960" y="0"/>
                  <a:ext cx="276619" cy="292259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1149598" y="554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6" name="Shape 166"/>
                <p:cNvSpPr/>
                <p:nvPr/>
              </p:nvSpPr>
              <p:spPr>
                <a:xfrm>
                  <a:off x="1439530" y="554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7" name="Shape 167"/>
                <p:cNvSpPr/>
                <p:nvPr/>
              </p:nvSpPr>
              <p:spPr>
                <a:xfrm>
                  <a:off x="1729462" y="5540"/>
                  <a:ext cx="276618" cy="292260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sp>
            <p:nvSpPr>
              <p:cNvPr id="169" name="Shape 169"/>
              <p:cNvSpPr/>
              <p:nvPr/>
            </p:nvSpPr>
            <p:spPr>
              <a:xfrm>
                <a:off x="0" y="108808"/>
                <a:ext cx="401911" cy="81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275" y="0"/>
                    </a:lnTo>
                    <a:lnTo>
                      <a:pt x="8431" y="18430"/>
                    </a:lnTo>
                    <a:lnTo>
                      <a:pt x="12722" y="3615"/>
                    </a:lnTo>
                    <a:lnTo>
                      <a:pt x="16357" y="20597"/>
                    </a:lnTo>
                    <a:lnTo>
                      <a:pt x="21600" y="6232"/>
                    </a:lnTo>
                  </a:path>
                </a:pathLst>
              </a:custGeom>
              <a:noFill/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4616318" y="104339"/>
                <a:ext cx="401912" cy="81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275" y="0"/>
                    </a:lnTo>
                    <a:lnTo>
                      <a:pt x="8431" y="18430"/>
                    </a:lnTo>
                    <a:lnTo>
                      <a:pt x="12722" y="3615"/>
                    </a:lnTo>
                    <a:lnTo>
                      <a:pt x="16357" y="20597"/>
                    </a:lnTo>
                    <a:lnTo>
                      <a:pt x="21600" y="6232"/>
                    </a:lnTo>
                  </a:path>
                </a:pathLst>
              </a:custGeom>
              <a:noFill/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172" name="Shape 172"/>
            <p:cNvSpPr/>
            <p:nvPr/>
          </p:nvSpPr>
          <p:spPr>
            <a:xfrm>
              <a:off x="2112662" y="339489"/>
              <a:ext cx="58010" cy="32204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 flipH="1">
              <a:off x="2226573" y="339801"/>
              <a:ext cx="177352" cy="32388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2272912" y="349026"/>
              <a:ext cx="467962" cy="29241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108852" y="704533"/>
              <a:ext cx="102972" cy="37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 flipH="1">
              <a:off x="2110645" y="1154637"/>
              <a:ext cx="88629" cy="353985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6832600" y="1775840"/>
            <a:ext cx="4409119" cy="1010272"/>
            <a:chOff x="0" y="0"/>
            <a:chExt cx="4409118" cy="1010271"/>
          </a:xfrm>
        </p:grpSpPr>
        <p:grpSp>
          <p:nvGrpSpPr>
            <p:cNvPr id="193" name="Group 193"/>
            <p:cNvGrpSpPr/>
            <p:nvPr/>
          </p:nvGrpSpPr>
          <p:grpSpPr>
            <a:xfrm>
              <a:off x="0" y="2159"/>
              <a:ext cx="1335719" cy="1008113"/>
              <a:chOff x="0" y="0"/>
              <a:chExt cx="1335718" cy="1008111"/>
            </a:xfrm>
          </p:grpSpPr>
          <p:grpSp>
            <p:nvGrpSpPr>
              <p:cNvPr id="182" name="Group 182"/>
              <p:cNvGrpSpPr/>
              <p:nvPr/>
            </p:nvGrpSpPr>
            <p:grpSpPr>
              <a:xfrm>
                <a:off x="-1" y="-1"/>
                <a:ext cx="1335720" cy="323307"/>
                <a:chOff x="0" y="0"/>
                <a:chExt cx="1335718" cy="323305"/>
              </a:xfrm>
            </p:grpSpPr>
            <p:sp>
              <p:nvSpPr>
                <p:cNvPr id="178" name="Shape 178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grpSp>
            <p:nvGrpSpPr>
              <p:cNvPr id="187" name="Group 187"/>
              <p:cNvGrpSpPr/>
              <p:nvPr/>
            </p:nvGrpSpPr>
            <p:grpSpPr>
              <a:xfrm>
                <a:off x="-1" y="346737"/>
                <a:ext cx="1335720" cy="323306"/>
                <a:chOff x="0" y="0"/>
                <a:chExt cx="1335718" cy="323305"/>
              </a:xfrm>
            </p:grpSpPr>
            <p:sp>
              <p:nvSpPr>
                <p:cNvPr id="183" name="Shape 183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grpSp>
            <p:nvGrpSpPr>
              <p:cNvPr id="192" name="Group 192"/>
              <p:cNvGrpSpPr/>
              <p:nvPr/>
            </p:nvGrpSpPr>
            <p:grpSpPr>
              <a:xfrm>
                <a:off x="-1" y="684806"/>
                <a:ext cx="1335720" cy="323306"/>
                <a:chOff x="0" y="0"/>
                <a:chExt cx="1335718" cy="323305"/>
              </a:xfrm>
            </p:grpSpPr>
            <p:sp>
              <p:nvSpPr>
                <p:cNvPr id="188" name="Shape 188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</p:grpSp>
        <p:grpSp>
          <p:nvGrpSpPr>
            <p:cNvPr id="209" name="Group 209"/>
            <p:cNvGrpSpPr/>
            <p:nvPr/>
          </p:nvGrpSpPr>
          <p:grpSpPr>
            <a:xfrm>
              <a:off x="3073399" y="0"/>
              <a:ext cx="1335720" cy="1008112"/>
              <a:chOff x="0" y="0"/>
              <a:chExt cx="1335718" cy="1008111"/>
            </a:xfrm>
          </p:grpSpPr>
          <p:grpSp>
            <p:nvGrpSpPr>
              <p:cNvPr id="198" name="Group 198"/>
              <p:cNvGrpSpPr/>
              <p:nvPr/>
            </p:nvGrpSpPr>
            <p:grpSpPr>
              <a:xfrm>
                <a:off x="0" y="0"/>
                <a:ext cx="1335719" cy="323306"/>
                <a:chOff x="0" y="0"/>
                <a:chExt cx="1335718" cy="323305"/>
              </a:xfrm>
            </p:grpSpPr>
            <p:sp>
              <p:nvSpPr>
                <p:cNvPr id="194" name="Shape 194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grpSp>
            <p:nvGrpSpPr>
              <p:cNvPr id="203" name="Group 203"/>
              <p:cNvGrpSpPr/>
              <p:nvPr/>
            </p:nvGrpSpPr>
            <p:grpSpPr>
              <a:xfrm>
                <a:off x="0" y="346737"/>
                <a:ext cx="1335719" cy="323306"/>
                <a:chOff x="0" y="0"/>
                <a:chExt cx="1335718" cy="323305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grpSp>
            <p:nvGrpSpPr>
              <p:cNvPr id="208" name="Group 208"/>
              <p:cNvGrpSpPr/>
              <p:nvPr/>
            </p:nvGrpSpPr>
            <p:grpSpPr>
              <a:xfrm>
                <a:off x="0" y="684806"/>
                <a:ext cx="1335719" cy="323306"/>
                <a:chOff x="0" y="0"/>
                <a:chExt cx="1335718" cy="323305"/>
              </a:xfrm>
            </p:grpSpPr>
            <p:sp>
              <p:nvSpPr>
                <p:cNvPr id="204" name="Shape 204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</p:grpSp>
        <p:sp>
          <p:nvSpPr>
            <p:cNvPr id="210" name="Shape 210"/>
            <p:cNvSpPr/>
            <p:nvPr/>
          </p:nvSpPr>
          <p:spPr>
            <a:xfrm>
              <a:off x="501650" y="205359"/>
              <a:ext cx="1602388" cy="23899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450" y="459359"/>
              <a:ext cx="1297588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88950" y="506215"/>
              <a:ext cx="1625914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750" y="582415"/>
              <a:ext cx="1945288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 flipV="1">
              <a:off x="482600" y="598332"/>
              <a:ext cx="1640326" cy="23808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180133" y="448027"/>
              <a:ext cx="558117" cy="10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603"/>
                  </a:moveTo>
                  <a:lnTo>
                    <a:pt x="2440" y="0"/>
                  </a:lnTo>
                  <a:lnTo>
                    <a:pt x="6434" y="15397"/>
                  </a:lnTo>
                  <a:lnTo>
                    <a:pt x="11077" y="4056"/>
                  </a:lnTo>
                  <a:lnTo>
                    <a:pt x="15337" y="21600"/>
                  </a:lnTo>
                  <a:lnTo>
                    <a:pt x="21600" y="12798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2797793" y="511992"/>
              <a:ext cx="823974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610234" y="1204118"/>
            <a:ext cx="10984232" cy="56604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3.分散scatter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输入输出关系：一对多(one-to-many)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1477441" y="1942222"/>
            <a:ext cx="4635378" cy="1711121"/>
            <a:chOff x="0" y="0"/>
            <a:chExt cx="4635376" cy="1711119"/>
          </a:xfrm>
        </p:grpSpPr>
        <p:grpSp>
          <p:nvGrpSpPr>
            <p:cNvPr id="238" name="Group 238"/>
            <p:cNvGrpSpPr/>
            <p:nvPr/>
          </p:nvGrpSpPr>
          <p:grpSpPr>
            <a:xfrm>
              <a:off x="14431" y="-1"/>
              <a:ext cx="4620946" cy="275208"/>
              <a:chOff x="0" y="0"/>
              <a:chExt cx="4620945" cy="275206"/>
            </a:xfrm>
          </p:grpSpPr>
          <p:grpSp>
            <p:nvGrpSpPr>
              <p:cNvPr id="235" name="Group 235"/>
              <p:cNvGrpSpPr/>
              <p:nvPr/>
            </p:nvGrpSpPr>
            <p:grpSpPr>
              <a:xfrm>
                <a:off x="458159" y="-1"/>
                <a:ext cx="3702969" cy="275208"/>
                <a:chOff x="0" y="0"/>
                <a:chExt cx="3702967" cy="275206"/>
              </a:xfrm>
            </p:grpSpPr>
            <p:sp>
              <p:nvSpPr>
                <p:cNvPr id="221" name="Shape 221"/>
                <p:cNvSpPr/>
                <p:nvPr/>
              </p:nvSpPr>
              <p:spPr>
                <a:xfrm>
                  <a:off x="1858891" y="6085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>
                  <a:off x="2130850" y="3948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2392848" y="6085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2654331" y="3407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2914094" y="3407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3181271" y="3100"/>
                  <a:ext cx="254718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3448249" y="3100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0" y="0"/>
                  <a:ext cx="254718" cy="269121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9" name="Shape 229"/>
                <p:cNvSpPr/>
                <p:nvPr/>
              </p:nvSpPr>
              <p:spPr>
                <a:xfrm>
                  <a:off x="270586" y="0"/>
                  <a:ext cx="254719" cy="269121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0" name="Shape 230"/>
                <p:cNvSpPr/>
                <p:nvPr/>
              </p:nvSpPr>
              <p:spPr>
                <a:xfrm>
                  <a:off x="533957" y="0"/>
                  <a:ext cx="254719" cy="269121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793720" y="0"/>
                  <a:ext cx="254719" cy="269121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1058586" y="5102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1325565" y="5102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1592544" y="5102"/>
                  <a:ext cx="254718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sp>
            <p:nvSpPr>
              <p:cNvPr id="236" name="Shape 236"/>
              <p:cNvSpPr/>
              <p:nvPr/>
            </p:nvSpPr>
            <p:spPr>
              <a:xfrm>
                <a:off x="0" y="100193"/>
                <a:ext cx="370093" cy="751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275" y="0"/>
                    </a:lnTo>
                    <a:lnTo>
                      <a:pt x="8431" y="18430"/>
                    </a:lnTo>
                    <a:lnTo>
                      <a:pt x="12722" y="3615"/>
                    </a:lnTo>
                    <a:lnTo>
                      <a:pt x="16357" y="20597"/>
                    </a:lnTo>
                    <a:lnTo>
                      <a:pt x="21600" y="6232"/>
                    </a:lnTo>
                  </a:path>
                </a:pathLst>
              </a:custGeom>
              <a:noFill/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4250852" y="96079"/>
                <a:ext cx="370094" cy="75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275" y="0"/>
                    </a:lnTo>
                    <a:lnTo>
                      <a:pt x="8431" y="18430"/>
                    </a:lnTo>
                    <a:lnTo>
                      <a:pt x="12722" y="3615"/>
                    </a:lnTo>
                    <a:lnTo>
                      <a:pt x="16357" y="20597"/>
                    </a:lnTo>
                    <a:lnTo>
                      <a:pt x="21600" y="6232"/>
                    </a:lnTo>
                  </a:path>
                </a:pathLst>
              </a:custGeom>
              <a:noFill/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0" y="1435913"/>
              <a:ext cx="4620946" cy="275207"/>
              <a:chOff x="0" y="0"/>
              <a:chExt cx="4620945" cy="275206"/>
            </a:xfrm>
          </p:grpSpPr>
          <p:grpSp>
            <p:nvGrpSpPr>
              <p:cNvPr id="253" name="Group 253"/>
              <p:cNvGrpSpPr/>
              <p:nvPr/>
            </p:nvGrpSpPr>
            <p:grpSpPr>
              <a:xfrm>
                <a:off x="458159" y="-1"/>
                <a:ext cx="3702969" cy="275208"/>
                <a:chOff x="0" y="0"/>
                <a:chExt cx="3702967" cy="275206"/>
              </a:xfrm>
            </p:grpSpPr>
            <p:sp>
              <p:nvSpPr>
                <p:cNvPr id="239" name="Shape 239"/>
                <p:cNvSpPr/>
                <p:nvPr/>
              </p:nvSpPr>
              <p:spPr>
                <a:xfrm>
                  <a:off x="1858891" y="6085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2130850" y="3948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2392848" y="6085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2654331" y="3407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2914094" y="3407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3181271" y="3100"/>
                  <a:ext cx="254718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3448249" y="3100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0" y="0"/>
                  <a:ext cx="254718" cy="269121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270586" y="0"/>
                  <a:ext cx="254719" cy="269121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533957" y="0"/>
                  <a:ext cx="254719" cy="269121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793720" y="0"/>
                  <a:ext cx="254719" cy="269121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1058586" y="5102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1325565" y="5102"/>
                  <a:ext cx="254719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1592544" y="5102"/>
                  <a:ext cx="254718" cy="269122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sp>
            <p:nvSpPr>
              <p:cNvPr id="254" name="Shape 254"/>
              <p:cNvSpPr/>
              <p:nvPr/>
            </p:nvSpPr>
            <p:spPr>
              <a:xfrm>
                <a:off x="0" y="100193"/>
                <a:ext cx="370093" cy="751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275" y="0"/>
                    </a:lnTo>
                    <a:lnTo>
                      <a:pt x="8431" y="18430"/>
                    </a:lnTo>
                    <a:lnTo>
                      <a:pt x="12722" y="3615"/>
                    </a:lnTo>
                    <a:lnTo>
                      <a:pt x="16357" y="20597"/>
                    </a:lnTo>
                    <a:lnTo>
                      <a:pt x="21600" y="6232"/>
                    </a:lnTo>
                  </a:path>
                </a:pathLst>
              </a:custGeom>
              <a:noFill/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4250852" y="96079"/>
                <a:ext cx="370094" cy="75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4275" y="0"/>
                    </a:lnTo>
                    <a:lnTo>
                      <a:pt x="8431" y="18430"/>
                    </a:lnTo>
                    <a:lnTo>
                      <a:pt x="12722" y="3615"/>
                    </a:lnTo>
                    <a:lnTo>
                      <a:pt x="16357" y="20597"/>
                    </a:lnTo>
                    <a:lnTo>
                      <a:pt x="21600" y="6232"/>
                    </a:lnTo>
                  </a:path>
                </a:pathLst>
              </a:custGeom>
              <a:noFill/>
              <a:ln w="25400" cap="flat">
                <a:solidFill>
                  <a:srgbClr val="7FD13B"/>
                </a:solidFill>
                <a:prstDash val="solid"/>
                <a:bevel/>
              </a:ln>
              <a:effectLst>
                <a:outerShdw sx="100000" sy="100000" kx="0" ky="0" algn="b" rotWithShape="0" blurRad="50800" dist="250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257" name="Shape 257"/>
            <p:cNvSpPr/>
            <p:nvPr/>
          </p:nvSpPr>
          <p:spPr>
            <a:xfrm>
              <a:off x="1868516" y="663761"/>
              <a:ext cx="94820" cy="34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1" y="0"/>
                  </a:moveTo>
                  <a:lnTo>
                    <a:pt x="17795" y="4667"/>
                  </a:lnTo>
                  <a:lnTo>
                    <a:pt x="0" y="6691"/>
                  </a:lnTo>
                  <a:lnTo>
                    <a:pt x="21600" y="10028"/>
                  </a:lnTo>
                  <a:lnTo>
                    <a:pt x="1378" y="13582"/>
                  </a:lnTo>
                  <a:lnTo>
                    <a:pt x="21290" y="17584"/>
                  </a:lnTo>
                  <a:lnTo>
                    <a:pt x="12281" y="21600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916543" y="312612"/>
              <a:ext cx="1" cy="31027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1916543" y="1053764"/>
              <a:ext cx="1" cy="34367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 flipH="1">
              <a:off x="1632163" y="1051383"/>
              <a:ext cx="227372" cy="35093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973784" y="1057330"/>
              <a:ext cx="202852" cy="33987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6794499" y="1979040"/>
            <a:ext cx="4409120" cy="1010272"/>
            <a:chOff x="0" y="0"/>
            <a:chExt cx="4409118" cy="1010271"/>
          </a:xfrm>
        </p:grpSpPr>
        <p:grpSp>
          <p:nvGrpSpPr>
            <p:cNvPr id="278" name="Group 278"/>
            <p:cNvGrpSpPr/>
            <p:nvPr/>
          </p:nvGrpSpPr>
          <p:grpSpPr>
            <a:xfrm>
              <a:off x="-1" y="2159"/>
              <a:ext cx="1335720" cy="1008113"/>
              <a:chOff x="0" y="0"/>
              <a:chExt cx="1335718" cy="1008111"/>
            </a:xfrm>
          </p:grpSpPr>
          <p:grpSp>
            <p:nvGrpSpPr>
              <p:cNvPr id="267" name="Group 267"/>
              <p:cNvGrpSpPr/>
              <p:nvPr/>
            </p:nvGrpSpPr>
            <p:grpSpPr>
              <a:xfrm>
                <a:off x="0" y="0"/>
                <a:ext cx="1335719" cy="323306"/>
                <a:chOff x="0" y="0"/>
                <a:chExt cx="1335718" cy="323305"/>
              </a:xfrm>
            </p:grpSpPr>
            <p:sp>
              <p:nvSpPr>
                <p:cNvPr id="263" name="Shape 263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64" name="Shape 264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65" name="Shape 265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grpSp>
            <p:nvGrpSpPr>
              <p:cNvPr id="272" name="Group 272"/>
              <p:cNvGrpSpPr/>
              <p:nvPr/>
            </p:nvGrpSpPr>
            <p:grpSpPr>
              <a:xfrm>
                <a:off x="0" y="346737"/>
                <a:ext cx="1335719" cy="323306"/>
                <a:chOff x="0" y="0"/>
                <a:chExt cx="1335718" cy="323305"/>
              </a:xfrm>
            </p:grpSpPr>
            <p:sp>
              <p:nvSpPr>
                <p:cNvPr id="268" name="Shape 268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71" name="Shape 271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grpSp>
            <p:nvGrpSpPr>
              <p:cNvPr id="277" name="Group 277"/>
              <p:cNvGrpSpPr/>
              <p:nvPr/>
            </p:nvGrpSpPr>
            <p:grpSpPr>
              <a:xfrm>
                <a:off x="0" y="684806"/>
                <a:ext cx="1335719" cy="323306"/>
                <a:chOff x="0" y="0"/>
                <a:chExt cx="1335718" cy="323305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</p:grpSp>
        <p:grpSp>
          <p:nvGrpSpPr>
            <p:cNvPr id="294" name="Group 294"/>
            <p:cNvGrpSpPr/>
            <p:nvPr/>
          </p:nvGrpSpPr>
          <p:grpSpPr>
            <a:xfrm>
              <a:off x="3073399" y="0"/>
              <a:ext cx="1335720" cy="1008112"/>
              <a:chOff x="0" y="0"/>
              <a:chExt cx="1335718" cy="1008111"/>
            </a:xfrm>
          </p:grpSpPr>
          <p:grpSp>
            <p:nvGrpSpPr>
              <p:cNvPr id="283" name="Group 283"/>
              <p:cNvGrpSpPr/>
              <p:nvPr/>
            </p:nvGrpSpPr>
            <p:grpSpPr>
              <a:xfrm>
                <a:off x="0" y="0"/>
                <a:ext cx="1335719" cy="323306"/>
                <a:chOff x="0" y="0"/>
                <a:chExt cx="1335718" cy="323305"/>
              </a:xfrm>
            </p:grpSpPr>
            <p:sp>
              <p:nvSpPr>
                <p:cNvPr id="279" name="Shape 279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80" name="Shape 280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81" name="Shape 281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grpSp>
            <p:nvGrpSpPr>
              <p:cNvPr id="288" name="Group 288"/>
              <p:cNvGrpSpPr/>
              <p:nvPr/>
            </p:nvGrpSpPr>
            <p:grpSpPr>
              <a:xfrm>
                <a:off x="0" y="346737"/>
                <a:ext cx="1335719" cy="323306"/>
                <a:chOff x="0" y="0"/>
                <a:chExt cx="1335718" cy="323305"/>
              </a:xfrm>
            </p:grpSpPr>
            <p:sp>
              <p:nvSpPr>
                <p:cNvPr id="284" name="Shape 284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85" name="Shape 285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86" name="Shape 286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grpSp>
            <p:nvGrpSpPr>
              <p:cNvPr id="293" name="Group 293"/>
              <p:cNvGrpSpPr/>
              <p:nvPr/>
            </p:nvGrpSpPr>
            <p:grpSpPr>
              <a:xfrm>
                <a:off x="0" y="684806"/>
                <a:ext cx="1335719" cy="323306"/>
                <a:chOff x="0" y="0"/>
                <a:chExt cx="1335718" cy="323305"/>
              </a:xfrm>
            </p:grpSpPr>
            <p:sp>
              <p:nvSpPr>
                <p:cNvPr id="289" name="Shape 289"/>
                <p:cNvSpPr/>
                <p:nvPr/>
              </p:nvSpPr>
              <p:spPr>
                <a:xfrm>
                  <a:off x="0" y="0"/>
                  <a:ext cx="321511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338069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676138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1014207" y="0"/>
                  <a:ext cx="321512" cy="323306"/>
                </a:xfrm>
                <a:prstGeom prst="rect">
                  <a:avLst/>
                </a:prstGeom>
                <a:solidFill>
                  <a:srgbClr val="CCE8CF"/>
                </a:solidFill>
                <a:ln w="25400" cap="flat">
                  <a:solidFill>
                    <a:srgbClr val="7FD13B"/>
                  </a:solidFill>
                  <a:prstDash val="solid"/>
                  <a:bevel/>
                </a:ln>
                <a:effectLst>
                  <a:outerShdw sx="100000" sy="100000" kx="0" ky="0" algn="b" rotWithShape="0" blurRad="50800" dist="20000" dir="5400000">
                    <a:srgbClr val="000000">
                      <a:alpha val="4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</p:grpSp>
        <p:sp>
          <p:nvSpPr>
            <p:cNvPr id="295" name="Shape 295"/>
            <p:cNvSpPr/>
            <p:nvPr/>
          </p:nvSpPr>
          <p:spPr>
            <a:xfrm flipV="1">
              <a:off x="2804034" y="178425"/>
              <a:ext cx="813978" cy="24626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797793" y="464987"/>
              <a:ext cx="497830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88950" y="506215"/>
              <a:ext cx="1625914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797793" y="555142"/>
              <a:ext cx="1132904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801324" y="599714"/>
              <a:ext cx="820895" cy="252745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180133" y="448027"/>
              <a:ext cx="558117" cy="10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603"/>
                  </a:moveTo>
                  <a:lnTo>
                    <a:pt x="2440" y="0"/>
                  </a:lnTo>
                  <a:lnTo>
                    <a:pt x="6434" y="15397"/>
                  </a:lnTo>
                  <a:lnTo>
                    <a:pt x="11077" y="4056"/>
                  </a:lnTo>
                  <a:lnTo>
                    <a:pt x="15337" y="21600"/>
                  </a:lnTo>
                  <a:lnTo>
                    <a:pt x="21600" y="12798"/>
                  </a:lnTo>
                </a:path>
              </a:pathLst>
            </a:custGeom>
            <a:noFill/>
            <a:ln w="25400" cap="flat">
              <a:solidFill>
                <a:srgbClr val="0433FF"/>
              </a:solidFill>
              <a:prstDash val="solid"/>
              <a:bevel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797793" y="511992"/>
              <a:ext cx="823974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250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xfrm>
            <a:off x="610234" y="1204118"/>
            <a:ext cx="10984232" cy="56604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4.模板stencil：以固定的模式读取相邻的内存数值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输入输出关系：serveral-to-one</a:t>
            </a:r>
          </a:p>
        </p:txBody>
      </p:sp>
      <p:grpSp>
        <p:nvGrpSpPr>
          <p:cNvPr id="311" name="Group 311"/>
          <p:cNvGrpSpPr/>
          <p:nvPr/>
        </p:nvGrpSpPr>
        <p:grpSpPr>
          <a:xfrm>
            <a:off x="3340100" y="1775840"/>
            <a:ext cx="997650" cy="1008113"/>
            <a:chOff x="0" y="0"/>
            <a:chExt cx="997649" cy="1008111"/>
          </a:xfrm>
        </p:grpSpPr>
        <p:sp>
          <p:nvSpPr>
            <p:cNvPr id="306" name="Shape 306"/>
            <p:cNvSpPr/>
            <p:nvPr/>
          </p:nvSpPr>
          <p:spPr>
            <a:xfrm>
              <a:off x="338069" y="0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346737"/>
              <a:ext cx="321511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38069" y="346737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676138" y="346737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338069" y="684806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1333500" y="1775840"/>
            <a:ext cx="1335719" cy="1008113"/>
            <a:chOff x="0" y="0"/>
            <a:chExt cx="1335718" cy="1008111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321511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38069" y="0"/>
              <a:ext cx="321512" cy="323306"/>
            </a:xfrm>
            <a:prstGeom prst="rect">
              <a:avLst/>
            </a:prstGeom>
            <a:solidFill>
              <a:srgbClr val="EA157A"/>
            </a:solidFill>
            <a:ln w="25400" cap="flat">
              <a:solidFill>
                <a:srgbClr val="AB0F59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>
                <a:defRPr>
                  <a:solidFill>
                    <a:srgbClr val="CCE8CF"/>
                  </a:solidFill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76138" y="0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1014207" y="0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346737"/>
              <a:ext cx="321511" cy="323306"/>
            </a:xfrm>
            <a:prstGeom prst="rect">
              <a:avLst/>
            </a:prstGeom>
            <a:solidFill>
              <a:srgbClr val="EA157A"/>
            </a:solidFill>
            <a:ln w="25400" cap="flat">
              <a:solidFill>
                <a:srgbClr val="AB0F59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>
                <a:defRPr>
                  <a:solidFill>
                    <a:srgbClr val="CCE8CF"/>
                  </a:solidFill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33648" y="342403"/>
              <a:ext cx="321512" cy="323306"/>
            </a:xfrm>
            <a:prstGeom prst="rect">
              <a:avLst/>
            </a:prstGeom>
            <a:solidFill>
              <a:srgbClr val="EA157A"/>
            </a:solidFill>
            <a:ln w="25400" cap="flat">
              <a:solidFill>
                <a:srgbClr val="AB0F59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>
                <a:defRPr>
                  <a:solidFill>
                    <a:srgbClr val="CCE8CF"/>
                  </a:solidFill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76138" y="335872"/>
              <a:ext cx="321512" cy="323306"/>
            </a:xfrm>
            <a:prstGeom prst="rect">
              <a:avLst/>
            </a:prstGeom>
            <a:solidFill>
              <a:srgbClr val="EA157A"/>
            </a:solidFill>
            <a:ln w="25400" cap="flat">
              <a:solidFill>
                <a:srgbClr val="AB0F59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>
                <a:defRPr>
                  <a:solidFill>
                    <a:srgbClr val="CCE8CF"/>
                  </a:solidFill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014207" y="346737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0" y="684806"/>
              <a:ext cx="321511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333648" y="684806"/>
              <a:ext cx="321512" cy="323306"/>
            </a:xfrm>
            <a:prstGeom prst="rect">
              <a:avLst/>
            </a:prstGeom>
            <a:solidFill>
              <a:srgbClr val="EA157A"/>
            </a:solidFill>
            <a:ln w="25400" cap="flat">
              <a:solidFill>
                <a:srgbClr val="AB0F59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>
                <a:defRPr>
                  <a:solidFill>
                    <a:srgbClr val="CCE8CF"/>
                  </a:solidFill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76138" y="684806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014207" y="684806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337" name="Group 337"/>
          <p:cNvGrpSpPr/>
          <p:nvPr/>
        </p:nvGrpSpPr>
        <p:grpSpPr>
          <a:xfrm>
            <a:off x="1333500" y="3144420"/>
            <a:ext cx="1335719" cy="1008113"/>
            <a:chOff x="0" y="0"/>
            <a:chExt cx="1335718" cy="1008111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321511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338069" y="0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6138" y="0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1014207" y="0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346737"/>
              <a:ext cx="321511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333648" y="342403"/>
              <a:ext cx="321512" cy="323306"/>
            </a:xfrm>
            <a:prstGeom prst="rect">
              <a:avLst/>
            </a:prstGeom>
            <a:solidFill>
              <a:srgbClr val="EA157A"/>
            </a:solidFill>
            <a:ln w="25400" cap="flat">
              <a:solidFill>
                <a:srgbClr val="AB0F59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CCE8CF"/>
                  </a:solidFill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76138" y="335872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1014207" y="346737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684806"/>
              <a:ext cx="321511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333648" y="684806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676138" y="684806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1014207" y="684806"/>
              <a:ext cx="321512" cy="323306"/>
            </a:xfrm>
            <a:prstGeom prst="rect">
              <a:avLst/>
            </a:prstGeom>
            <a:solidFill>
              <a:srgbClr val="CCE8CF"/>
            </a:solidFill>
            <a:ln w="25400" cap="flat">
              <a:solidFill>
                <a:srgbClr val="7FD13B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338" name="Shape 338"/>
          <p:cNvSpPr/>
          <p:nvPr/>
        </p:nvSpPr>
        <p:spPr>
          <a:xfrm>
            <a:off x="1752500" y="2839590"/>
            <a:ext cx="96407" cy="803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631" y="0"/>
                </a:moveTo>
                <a:lnTo>
                  <a:pt x="0" y="3228"/>
                </a:lnTo>
                <a:lnTo>
                  <a:pt x="21600" y="6015"/>
                </a:lnTo>
                <a:lnTo>
                  <a:pt x="6090" y="10481"/>
                </a:lnTo>
                <a:lnTo>
                  <a:pt x="16875" y="14959"/>
                </a:lnTo>
                <a:lnTo>
                  <a:pt x="9745" y="21600"/>
                </a:lnTo>
              </a:path>
            </a:pathLst>
          </a:custGeom>
          <a:ln w="25400">
            <a:solidFill>
              <a:srgbClr val="0433FF"/>
            </a:solidFill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