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204700" cy="6858000"/>
  <p:notesSz cx="6858000" cy="9144000"/>
  <p:defaultTextStyle>
    <a:lvl1pPr>
      <a:defRPr>
        <a:latin typeface="微软雅黑"/>
        <a:ea typeface="微软雅黑"/>
        <a:cs typeface="微软雅黑"/>
        <a:sym typeface="微软雅黑"/>
      </a:defRPr>
    </a:lvl1pPr>
    <a:lvl2pPr indent="544662">
      <a:defRPr>
        <a:latin typeface="微软雅黑"/>
        <a:ea typeface="微软雅黑"/>
        <a:cs typeface="微软雅黑"/>
        <a:sym typeface="微软雅黑"/>
      </a:defRPr>
    </a:lvl2pPr>
    <a:lvl3pPr indent="1089324">
      <a:defRPr>
        <a:latin typeface="微软雅黑"/>
        <a:ea typeface="微软雅黑"/>
        <a:cs typeface="微软雅黑"/>
        <a:sym typeface="微软雅黑"/>
      </a:defRPr>
    </a:lvl3pPr>
    <a:lvl4pPr indent="1633987">
      <a:defRPr>
        <a:latin typeface="微软雅黑"/>
        <a:ea typeface="微软雅黑"/>
        <a:cs typeface="微软雅黑"/>
        <a:sym typeface="微软雅黑"/>
      </a:defRPr>
    </a:lvl4pPr>
    <a:lvl5pPr indent="2178648">
      <a:defRPr>
        <a:latin typeface="微软雅黑"/>
        <a:ea typeface="微软雅黑"/>
        <a:cs typeface="微软雅黑"/>
        <a:sym typeface="微软雅黑"/>
      </a:defRPr>
    </a:lvl5pPr>
    <a:lvl6pPr indent="2723312">
      <a:defRPr>
        <a:latin typeface="微软雅黑"/>
        <a:ea typeface="微软雅黑"/>
        <a:cs typeface="微软雅黑"/>
        <a:sym typeface="微软雅黑"/>
      </a:defRPr>
    </a:lvl6pPr>
    <a:lvl7pPr indent="3267974">
      <a:defRPr>
        <a:latin typeface="微软雅黑"/>
        <a:ea typeface="微软雅黑"/>
        <a:cs typeface="微软雅黑"/>
        <a:sym typeface="微软雅黑"/>
      </a:defRPr>
    </a:lvl7pPr>
    <a:lvl8pPr indent="3812637">
      <a:defRPr>
        <a:latin typeface="微软雅黑"/>
        <a:ea typeface="微软雅黑"/>
        <a:cs typeface="微软雅黑"/>
        <a:sym typeface="微软雅黑"/>
      </a:defRPr>
    </a:lvl8pPr>
    <a:lvl9pPr indent="4357299">
      <a:defRPr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8C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39598" y="6447879"/>
            <a:ext cx="4228872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1" y="6228353"/>
            <a:ext cx="12204701" cy="294641"/>
            <a:chOff x="0" y="0"/>
            <a:chExt cx="12204699" cy="294640"/>
          </a:xfrm>
        </p:grpSpPr>
        <p:sp>
          <p:nvSpPr>
            <p:cNvPr id="14" name="Shape 14"/>
            <p:cNvSpPr/>
            <p:nvPr/>
          </p:nvSpPr>
          <p:spPr>
            <a:xfrm flipV="1">
              <a:off x="-1" y="147321"/>
              <a:ext cx="437235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7777351" y="147320"/>
              <a:ext cx="442734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" name="Shape 16"/>
            <p:cNvSpPr/>
            <p:nvPr/>
          </p:nvSpPr>
          <p:spPr>
            <a:xfrm>
              <a:off x="4372357" y="-1"/>
              <a:ext cx="340499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</p:grpSp>
      <p:sp>
        <p:nvSpPr>
          <p:cNvPr id="18" name="Shape 18"/>
          <p:cNvSpPr/>
          <p:nvPr>
            <p:ph type="title"/>
          </p:nvPr>
        </p:nvSpPr>
        <p:spPr>
          <a:xfrm>
            <a:off x="915353" y="2915324"/>
            <a:ext cx="10373995" cy="9574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300"/>
            </a:lvl1pPr>
          </a:lstStyle>
          <a:p>
            <a:pPr lvl="0">
              <a:defRPr b="0" sz="1800"/>
            </a:pPr>
            <a:r>
              <a:rPr b="1" sz="43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915353" y="3872811"/>
            <a:ext cx="8543291" cy="236050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sz="2000">
                <a:solidFill>
                  <a:srgbClr val="888888"/>
                </a:solidFill>
              </a:defRPr>
            </a:lvl1pPr>
            <a:lvl2pPr marL="0" indent="544662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2pPr>
            <a:lvl3pPr marL="0" indent="1089324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3pPr>
            <a:lvl4pPr marL="0" indent="1633987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4pPr>
            <a:lvl5pPr marL="0" indent="2178648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Body Level One</a:t>
            </a:r>
            <a:endParaRPr b="1" sz="2000">
              <a:solidFill>
                <a:srgbClr val="888888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Two</a:t>
            </a:r>
            <a:endParaRPr b="1" sz="1700">
              <a:solidFill>
                <a:srgbClr val="888888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Three</a:t>
            </a:r>
            <a:endParaRPr b="1" sz="1700">
              <a:solidFill>
                <a:srgbClr val="888888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Four</a:t>
            </a:r>
            <a:endParaRPr b="1" sz="1700">
              <a:solidFill>
                <a:srgbClr val="888888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Five</a:t>
            </a:r>
          </a:p>
        </p:txBody>
      </p:sp>
      <p:pic>
        <p:nvPicPr>
          <p:cNvPr id="20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41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29741" y="189434"/>
            <a:ext cx="8279326" cy="100811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800"/>
            </a:lvl1pPr>
          </a:lstStyle>
          <a:p>
            <a:pPr lvl="0">
              <a:defRPr b="0" sz="1800"/>
            </a:pPr>
            <a:r>
              <a:rPr b="1" sz="38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29741" y="0"/>
            <a:ext cx="8279326" cy="1386981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3669563"/>
            <a:ext cx="12204700" cy="601803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129363" y="1703783"/>
            <a:ext cx="652509" cy="611331"/>
          </a:xfrm>
          <a:prstGeom prst="rect">
            <a:avLst/>
          </a:prstGeom>
          <a:solidFill>
            <a:srgbClr val="00576E">
              <a:alpha val="38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610234" y="6447879"/>
            <a:ext cx="4443276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DATAGURU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专业数据分析网站</a:t>
            </a:r>
          </a:p>
        </p:txBody>
      </p:sp>
      <p:sp>
        <p:nvSpPr>
          <p:cNvPr id="34" name="Shape 34"/>
          <p:cNvSpPr/>
          <p:nvPr/>
        </p:nvSpPr>
        <p:spPr>
          <a:xfrm>
            <a:off x="557733" y="1197545"/>
            <a:ext cx="864097" cy="828869"/>
          </a:xfrm>
          <a:prstGeom prst="rect">
            <a:avLst/>
          </a:prstGeom>
          <a:solidFill>
            <a:srgbClr val="00576E">
              <a:alpha val="5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1892152" y="2107102"/>
            <a:ext cx="5339557" cy="153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>
            <a:spAutoFit/>
          </a:bodyPr>
          <a:lstStyle>
            <a:lvl1pPr>
              <a:def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Thanks</a:t>
            </a:r>
          </a:p>
        </p:txBody>
      </p:sp>
      <p:sp>
        <p:nvSpPr>
          <p:cNvPr id="36" name="Shape 36"/>
          <p:cNvSpPr/>
          <p:nvPr/>
        </p:nvSpPr>
        <p:spPr>
          <a:xfrm>
            <a:off x="9300277" y="3531823"/>
            <a:ext cx="2395894" cy="87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466" tIns="54466" rIns="54466" bIns="54466" anchor="ctr">
            <a:spAutoFit/>
          </a:bodyPr>
          <a:lstStyle/>
          <a:p>
            <a:pPr lvl="0" algn="r"/>
            <a:r>
              <a:rPr sz="4300">
                <a:solidFill>
                  <a:srgbClr val="CCE8CF"/>
                </a:solidFill>
                <a:latin typeface="Arial Black"/>
                <a:ea typeface="Arial Black"/>
                <a:cs typeface="Arial Black"/>
                <a:sym typeface="Arial Black"/>
              </a:rPr>
              <a:t>FAQ</a:t>
            </a:r>
            <a:r>
              <a:rPr sz="4300">
                <a:solidFill>
                  <a:srgbClr val="CCE8CF"/>
                </a:solidFill>
              </a:rPr>
              <a:t>时间</a:t>
            </a:r>
          </a:p>
        </p:txBody>
      </p:sp>
      <p:pic>
        <p:nvPicPr>
          <p:cNvPr id="37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686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13718" y="1053529"/>
            <a:ext cx="11251209" cy="1589"/>
          </a:xfrm>
          <a:prstGeom prst="line">
            <a:avLst/>
          </a:prstGeom>
          <a:ln w="12700">
            <a:solidFill>
              <a:srgbClr val="00576E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239598" y="6447879"/>
            <a:ext cx="4324981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sp>
        <p:nvSpPr>
          <p:cNvPr id="4" name="Shape 4"/>
          <p:cNvSpPr/>
          <p:nvPr/>
        </p:nvSpPr>
        <p:spPr>
          <a:xfrm>
            <a:off x="485726" y="405458"/>
            <a:ext cx="118691" cy="499071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grpSp>
        <p:nvGrpSpPr>
          <p:cNvPr id="8" name="Group 8"/>
          <p:cNvGrpSpPr/>
          <p:nvPr/>
        </p:nvGrpSpPr>
        <p:grpSpPr>
          <a:xfrm>
            <a:off x="0" y="6235485"/>
            <a:ext cx="12204700" cy="294641"/>
            <a:chOff x="0" y="0"/>
            <a:chExt cx="12204699" cy="294640"/>
          </a:xfrm>
        </p:grpSpPr>
        <p:sp>
          <p:nvSpPr>
            <p:cNvPr id="5" name="Shape 5"/>
            <p:cNvSpPr/>
            <p:nvPr/>
          </p:nvSpPr>
          <p:spPr>
            <a:xfrm>
              <a:off x="0" y="147320"/>
              <a:ext cx="4468468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" name="Shape 6"/>
            <p:cNvSpPr/>
            <p:nvPr/>
          </p:nvSpPr>
          <p:spPr>
            <a:xfrm>
              <a:off x="4468468" y="-1"/>
              <a:ext cx="326776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  <p:sp>
          <p:nvSpPr>
            <p:cNvPr id="7" name="Shape 7"/>
            <p:cNvSpPr/>
            <p:nvPr/>
          </p:nvSpPr>
          <p:spPr>
            <a:xfrm>
              <a:off x="7736231" y="147320"/>
              <a:ext cx="4468469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pic>
        <p:nvPicPr>
          <p:cNvPr id="9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8694" y="117425"/>
            <a:ext cx="2400301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629741" y="189435"/>
            <a:ext cx="8279326" cy="100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spd="med" advClick="1"/>
  <p:txStyles>
    <p:titleStyle>
      <a:lvl1pPr>
        <a:defRPr b="1" sz="2900">
          <a:latin typeface="微软雅黑"/>
          <a:ea typeface="微软雅黑"/>
          <a:cs typeface="微软雅黑"/>
          <a:sym typeface="微软雅黑"/>
        </a:defRPr>
      </a:lvl1pPr>
      <a:lvl2pPr>
        <a:defRPr b="1" sz="2900">
          <a:latin typeface="微软雅黑"/>
          <a:ea typeface="微软雅黑"/>
          <a:cs typeface="微软雅黑"/>
          <a:sym typeface="微软雅黑"/>
        </a:defRPr>
      </a:lvl2pPr>
      <a:lvl3pPr>
        <a:defRPr b="1" sz="2900">
          <a:latin typeface="微软雅黑"/>
          <a:ea typeface="微软雅黑"/>
          <a:cs typeface="微软雅黑"/>
          <a:sym typeface="微软雅黑"/>
        </a:defRPr>
      </a:lvl3pPr>
      <a:lvl4pPr>
        <a:defRPr b="1" sz="2900">
          <a:latin typeface="微软雅黑"/>
          <a:ea typeface="微软雅黑"/>
          <a:cs typeface="微软雅黑"/>
          <a:sym typeface="微软雅黑"/>
        </a:defRPr>
      </a:lvl4pPr>
      <a:lvl5pPr>
        <a:defRPr b="1" sz="2900">
          <a:latin typeface="微软雅黑"/>
          <a:ea typeface="微软雅黑"/>
          <a:cs typeface="微软雅黑"/>
          <a:sym typeface="微软雅黑"/>
        </a:defRPr>
      </a:lvl5pPr>
      <a:lvl6pPr indent="544662">
        <a:defRPr b="1" sz="2900">
          <a:latin typeface="微软雅黑"/>
          <a:ea typeface="微软雅黑"/>
          <a:cs typeface="微软雅黑"/>
          <a:sym typeface="微软雅黑"/>
        </a:defRPr>
      </a:lvl6pPr>
      <a:lvl7pPr indent="1089324">
        <a:defRPr b="1" sz="2900">
          <a:latin typeface="微软雅黑"/>
          <a:ea typeface="微软雅黑"/>
          <a:cs typeface="微软雅黑"/>
          <a:sym typeface="微软雅黑"/>
        </a:defRPr>
      </a:lvl7pPr>
      <a:lvl8pPr indent="1633987">
        <a:defRPr b="1" sz="2900">
          <a:latin typeface="微软雅黑"/>
          <a:ea typeface="微软雅黑"/>
          <a:cs typeface="微软雅黑"/>
          <a:sym typeface="微软雅黑"/>
        </a:defRPr>
      </a:lvl8pPr>
      <a:lvl9pPr indent="2178648">
        <a:defRPr b="1" sz="2900">
          <a:latin typeface="微软雅黑"/>
          <a:ea typeface="微软雅黑"/>
          <a:cs typeface="微软雅黑"/>
          <a:sym typeface="微软雅黑"/>
        </a:defRPr>
      </a:lvl9pPr>
    </p:titleStyle>
    <p:bodyStyle>
      <a:lvl1pPr marL="408497" indent="-408497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■"/>
        <a:defRPr sz="1900">
          <a:latin typeface="微软雅黑"/>
          <a:ea typeface="微软雅黑"/>
          <a:cs typeface="微软雅黑"/>
          <a:sym typeface="微软雅黑"/>
        </a:defRPr>
      </a:lvl1pPr>
      <a:lvl2pPr marL="925124" indent="-38046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2pPr>
      <a:lvl3pPr marL="1458917" indent="-36959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3pPr>
      <a:lvl4pPr marL="2032009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4pPr>
      <a:lvl5pPr marL="2576672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»"/>
        <a:defRPr sz="1900">
          <a:latin typeface="微软雅黑"/>
          <a:ea typeface="微软雅黑"/>
          <a:cs typeface="微软雅黑"/>
          <a:sym typeface="微软雅黑"/>
        </a:defRPr>
      </a:lvl5pPr>
      <a:lvl6pPr marL="2938907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6pPr>
      <a:lvl7pPr marL="3483569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7pPr>
      <a:lvl8pPr marL="4028232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8pPr>
      <a:lvl9pPr marL="4572894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54466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108932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63398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2178648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72331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326797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81263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4357299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.dataguru.cn/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816262" y="5302436"/>
            <a:ext cx="10668287" cy="844325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150000"/>
              </a:lnSpc>
              <a:defRPr b="0" sz="1800"/>
            </a:pPr>
            <a:r>
              <a:rPr b="1" sz="3800"/>
              <a:t>GPU并行计算与CUDA编程</a:t>
            </a:r>
            <a:r>
              <a:rPr b="1" sz="3800"/>
              <a:t> 第</a:t>
            </a:r>
            <a:r>
              <a:rPr b="1" sz="3800"/>
              <a:t>5</a:t>
            </a:r>
            <a:r>
              <a:rPr b="1" sz="3800"/>
              <a:t>课</a:t>
            </a:r>
          </a:p>
        </p:txBody>
      </p:sp>
      <p:pic>
        <p:nvPicPr>
          <p:cNvPr id="42" name="cinque_terre_smal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5400" y="1308739"/>
            <a:ext cx="7073900" cy="397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4300"/>
              <a:t>本周作业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使用CUDA并行化方法实现图像的水平翻转。（图片素材使用课程提供的图片素材即可）</a:t>
            </a:r>
            <a:endParaRPr sz="1900"/>
          </a:p>
          <a:p>
            <a:pPr lvl="0">
              <a:defRPr sz="1800"/>
            </a:pPr>
            <a:r>
              <a:rPr sz="1900"/>
              <a:t>（如果对图像处理毫无入门的同学，可以自行模拟三组数据做并行化映射处理。）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法律声明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610234" y="1429080"/>
            <a:ext cx="10970426" cy="48096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FF0000"/>
                </a:solidFill>
              </a:rPr>
              <a:t>【</a:t>
            </a:r>
            <a:r>
              <a:rPr b="1" sz="3300">
                <a:solidFill>
                  <a:srgbClr val="FF0000"/>
                </a:solidFill>
              </a:rPr>
              <a:t>声明</a:t>
            </a:r>
            <a:r>
              <a:rPr b="1" sz="3300">
                <a:solidFill>
                  <a:srgbClr val="FF0000"/>
                </a:solidFill>
              </a:rPr>
              <a:t>】</a:t>
            </a:r>
            <a:r>
              <a:rPr b="1" sz="3300"/>
              <a:t>本视频和幻灯片为炼数成金网络课程的教学资料，所有资料只能在课程内使用，不得在课程以外范围散播，违者将可能被追究法律和经济责任。</a:t>
            </a:r>
            <a:endParaRPr b="1" sz="3300"/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003399"/>
                </a:solidFill>
              </a:rPr>
              <a:t>课程详情访问炼数成金培训网站</a:t>
            </a:r>
            <a:endParaRPr b="1" sz="3300">
              <a:solidFill>
                <a:srgbClr val="003399"/>
              </a:solidFill>
            </a:endParaRPr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hlinkClick r:id="rId2" invalidUrl="" action="" tgtFrame="" tooltip="" history="1" highlightClick="0" endSnd="0"/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炼数成金逆向收费式网络课程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610234" y="1197545"/>
            <a:ext cx="10984232" cy="504118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Dataguru</a:t>
            </a:r>
            <a:r>
              <a:rPr b="1" sz="1900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b="1" sz="1900">
              <a:solidFill>
                <a:srgbClr val="003399"/>
              </a:solidFill>
            </a:endParaRPr>
          </a:p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b="1" sz="1900">
                <a:solidFill>
                  <a:srgbClr val="003399"/>
                </a:solidFill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4294967295"/>
          </p:nvPr>
        </p:nvSpPr>
        <p:spPr>
          <a:xfrm>
            <a:off x="8746701" y="6432453"/>
            <a:ext cx="284776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29741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本周介绍内容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10234" y="1197545"/>
            <a:ext cx="10984232" cy="5114257"/>
          </a:xfrm>
          <a:prstGeom prst="rect">
            <a:avLst/>
          </a:prstGeom>
        </p:spPr>
        <p:txBody>
          <a:bodyPr/>
          <a:lstStyle/>
          <a:p>
            <a:pPr lvl="0" marL="408496" indent="-408496">
              <a:defRPr sz="1800"/>
            </a:pPr>
            <a:r>
              <a:rPr sz="1600"/>
              <a:t>结合之前的知识，讲解两个图像处理的案例：</a:t>
            </a:r>
            <a:endParaRPr sz="1600"/>
          </a:p>
          <a:p>
            <a:pPr lvl="0" marL="408496" indent="-408496">
              <a:defRPr sz="1800"/>
            </a:pPr>
            <a:r>
              <a:rPr sz="1600"/>
              <a:t>1. 并行化实现图像的RGB转灰度图</a:t>
            </a:r>
            <a:endParaRPr sz="1600"/>
          </a:p>
          <a:p>
            <a:pPr lvl="0" marL="408496" indent="-408496">
              <a:defRPr sz="1800"/>
            </a:pPr>
            <a:r>
              <a:rPr sz="1600"/>
              <a:t>2. 并行化实现图像的均值模糊处理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实践案例1：并行化实现图像的RGB转灰度图</a:t>
            </a:r>
          </a:p>
        </p:txBody>
      </p:sp>
      <p:pic>
        <p:nvPicPr>
          <p:cNvPr id="48" name="cinque_terre_small_gre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2372" y="1441450"/>
            <a:ext cx="7073901" cy="397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代码讲解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灰度图的求解公式：</a:t>
            </a:r>
            <a:endParaRPr sz="1900"/>
          </a:p>
        </p:txBody>
      </p:sp>
      <p:pic>
        <p:nvPicPr>
          <p:cNvPr id="52" name="Snip20170327_5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1701800"/>
            <a:ext cx="10464800" cy="147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nip20170327_5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671" y="1125438"/>
            <a:ext cx="7282448" cy="525847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图像预处理函数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并行化处理Kernel</a:t>
            </a:r>
          </a:p>
        </p:txBody>
      </p:sp>
      <p:pic>
        <p:nvPicPr>
          <p:cNvPr id="58" name="Snip20170327_5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78094"/>
            <a:ext cx="11225811" cy="1405396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pic>
        <p:nvPicPr>
          <p:cNvPr id="59" name="Snip20170327_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3143118"/>
            <a:ext cx="11225811" cy="197393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实践案例2：并行化实现图像的均值模糊处理</a:t>
            </a:r>
          </a:p>
        </p:txBody>
      </p:sp>
      <p:pic>
        <p:nvPicPr>
          <p:cNvPr id="62" name="cinque_terre_small_blu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2372" y="1441450"/>
            <a:ext cx="7073901" cy="397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代码讲解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均值模糊的求解公式：</a:t>
            </a:r>
          </a:p>
        </p:txBody>
      </p:sp>
      <p:pic>
        <p:nvPicPr>
          <p:cNvPr id="66" name="Snip20170327_6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237" y="1738143"/>
            <a:ext cx="8066120" cy="4033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步骤： 拆分三个通道—&gt;每个通道分别做模糊处理—&gt; 重新合并起来</a:t>
            </a:r>
            <a:endParaRPr sz="1900"/>
          </a:p>
          <a:p>
            <a:pPr lvl="0">
              <a:defRPr sz="1800"/>
            </a:pPr>
            <a:r>
              <a:rPr sz="1900"/>
              <a:t>代码讲解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