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204700" cy="6858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544662">
      <a:defRPr>
        <a:latin typeface="微软雅黑"/>
        <a:ea typeface="微软雅黑"/>
        <a:cs typeface="微软雅黑"/>
        <a:sym typeface="微软雅黑"/>
      </a:defRPr>
    </a:lvl2pPr>
    <a:lvl3pPr indent="1089324">
      <a:defRPr>
        <a:latin typeface="微软雅黑"/>
        <a:ea typeface="微软雅黑"/>
        <a:cs typeface="微软雅黑"/>
        <a:sym typeface="微软雅黑"/>
      </a:defRPr>
    </a:lvl3pPr>
    <a:lvl4pPr indent="1633987">
      <a:defRPr>
        <a:latin typeface="微软雅黑"/>
        <a:ea typeface="微软雅黑"/>
        <a:cs typeface="微软雅黑"/>
        <a:sym typeface="微软雅黑"/>
      </a:defRPr>
    </a:lvl4pPr>
    <a:lvl5pPr indent="2178648">
      <a:defRPr>
        <a:latin typeface="微软雅黑"/>
        <a:ea typeface="微软雅黑"/>
        <a:cs typeface="微软雅黑"/>
        <a:sym typeface="微软雅黑"/>
      </a:defRPr>
    </a:lvl5pPr>
    <a:lvl6pPr indent="2723312">
      <a:defRPr>
        <a:latin typeface="微软雅黑"/>
        <a:ea typeface="微软雅黑"/>
        <a:cs typeface="微软雅黑"/>
        <a:sym typeface="微软雅黑"/>
      </a:defRPr>
    </a:lvl6pPr>
    <a:lvl7pPr indent="3267974">
      <a:defRPr>
        <a:latin typeface="微软雅黑"/>
        <a:ea typeface="微软雅黑"/>
        <a:cs typeface="微软雅黑"/>
        <a:sym typeface="微软雅黑"/>
      </a:defRPr>
    </a:lvl7pPr>
    <a:lvl8pPr indent="3812637">
      <a:defRPr>
        <a:latin typeface="微软雅黑"/>
        <a:ea typeface="微软雅黑"/>
        <a:cs typeface="微软雅黑"/>
        <a:sym typeface="微软雅黑"/>
      </a:defRPr>
    </a:lvl8pPr>
    <a:lvl9pPr indent="4357299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" y="6228353"/>
            <a:ext cx="12204701" cy="294641"/>
            <a:chOff x="0" y="0"/>
            <a:chExt cx="12204699" cy="294640"/>
          </a:xfrm>
        </p:grpSpPr>
        <p:sp>
          <p:nvSpPr>
            <p:cNvPr id="14" name="Shape 14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4372357" y="-1"/>
              <a:ext cx="3404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18" name="Shape 18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 lvl="0">
              <a:defRPr b="0" sz="1800"/>
            </a:pPr>
            <a:r>
              <a:rPr b="1" sz="43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Body Level One</a:t>
            </a:r>
            <a:endParaRPr b="1" sz="2000">
              <a:solidFill>
                <a:srgbClr val="888888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Two</a:t>
            </a:r>
            <a:endParaRPr b="1" sz="1700">
              <a:solidFill>
                <a:srgbClr val="888888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Three</a:t>
            </a:r>
            <a:endParaRPr b="1" sz="1700">
              <a:solidFill>
                <a:srgbClr val="888888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Four</a:t>
            </a:r>
            <a:endParaRPr b="1" sz="1700">
              <a:solidFill>
                <a:srgbClr val="888888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0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 lvl="0">
              <a:defRPr b="0" sz="1800"/>
            </a:pPr>
            <a:r>
              <a:rPr b="1" sz="38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34" name="Shape 34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6" name="Shape 36"/>
          <p:cNvSpPr/>
          <p:nvPr/>
        </p:nvSpPr>
        <p:spPr>
          <a:xfrm>
            <a:off x="9300277" y="3531823"/>
            <a:ext cx="2395894" cy="8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lvl="0" algn="r"/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</a:rPr>
              <a:t>时间</a:t>
            </a:r>
          </a:p>
        </p:txBody>
      </p:sp>
      <p:pic>
        <p:nvPicPr>
          <p:cNvPr id="37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Shape 4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 8"/>
          <p:cNvGrpSpPr/>
          <p:nvPr/>
        </p:nvGrpSpPr>
        <p:grpSpPr>
          <a:xfrm>
            <a:off x="0" y="6235485"/>
            <a:ext cx="12204700" cy="294641"/>
            <a:chOff x="0" y="0"/>
            <a:chExt cx="12204699" cy="294640"/>
          </a:xfrm>
        </p:grpSpPr>
        <p:sp>
          <p:nvSpPr>
            <p:cNvPr id="5" name="Shape 5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4468468" y="-1"/>
              <a:ext cx="32677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Shape 7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spd="med" advClick="1"/>
  <p:txStyles>
    <p:titleStyle>
      <a:lvl1pPr>
        <a:defRPr b="1" sz="2900">
          <a:latin typeface="微软雅黑"/>
          <a:ea typeface="微软雅黑"/>
          <a:cs typeface="微软雅黑"/>
          <a:sym typeface="微软雅黑"/>
        </a:defRPr>
      </a:lvl1pPr>
      <a:lvl2pPr>
        <a:defRPr b="1" sz="2900">
          <a:latin typeface="微软雅黑"/>
          <a:ea typeface="微软雅黑"/>
          <a:cs typeface="微软雅黑"/>
          <a:sym typeface="微软雅黑"/>
        </a:defRPr>
      </a:lvl2pPr>
      <a:lvl3pPr>
        <a:defRPr b="1" sz="2900">
          <a:latin typeface="微软雅黑"/>
          <a:ea typeface="微软雅黑"/>
          <a:cs typeface="微软雅黑"/>
          <a:sym typeface="微软雅黑"/>
        </a:defRPr>
      </a:lvl3pPr>
      <a:lvl4pPr>
        <a:defRPr b="1" sz="2900">
          <a:latin typeface="微软雅黑"/>
          <a:ea typeface="微软雅黑"/>
          <a:cs typeface="微软雅黑"/>
          <a:sym typeface="微软雅黑"/>
        </a:defRPr>
      </a:lvl4pPr>
      <a:lvl5pPr>
        <a:defRPr b="1" sz="2900">
          <a:latin typeface="微软雅黑"/>
          <a:ea typeface="微软雅黑"/>
          <a:cs typeface="微软雅黑"/>
          <a:sym typeface="微软雅黑"/>
        </a:defRPr>
      </a:lvl5pPr>
      <a:lvl6pPr indent="544662">
        <a:defRPr b="1" sz="2900">
          <a:latin typeface="微软雅黑"/>
          <a:ea typeface="微软雅黑"/>
          <a:cs typeface="微软雅黑"/>
          <a:sym typeface="微软雅黑"/>
        </a:defRPr>
      </a:lvl6pPr>
      <a:lvl7pPr indent="1089324">
        <a:defRPr b="1" sz="2900">
          <a:latin typeface="微软雅黑"/>
          <a:ea typeface="微软雅黑"/>
          <a:cs typeface="微软雅黑"/>
          <a:sym typeface="微软雅黑"/>
        </a:defRPr>
      </a:lvl7pPr>
      <a:lvl8pPr indent="1633987">
        <a:defRPr b="1" sz="2900">
          <a:latin typeface="微软雅黑"/>
          <a:ea typeface="微软雅黑"/>
          <a:cs typeface="微软雅黑"/>
          <a:sym typeface="微软雅黑"/>
        </a:defRPr>
      </a:lvl8pPr>
      <a:lvl9pPr indent="2178648">
        <a:defRPr b="1" sz="2900"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indent="-408497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■"/>
        <a:defRPr sz="1900">
          <a:latin typeface="微软雅黑"/>
          <a:ea typeface="微软雅黑"/>
          <a:cs typeface="微软雅黑"/>
          <a:sym typeface="微软雅黑"/>
        </a:defRPr>
      </a:lvl1pPr>
      <a:lvl2pPr marL="925124" indent="-38046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2pPr>
      <a:lvl3pPr marL="1458917" indent="-36959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3pPr>
      <a:lvl4pPr marL="2032009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4pPr>
      <a:lvl5pPr marL="2576672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»"/>
        <a:defRPr sz="1900">
          <a:latin typeface="微软雅黑"/>
          <a:ea typeface="微软雅黑"/>
          <a:cs typeface="微软雅黑"/>
          <a:sym typeface="微软雅黑"/>
        </a:defRPr>
      </a:lvl5pPr>
      <a:lvl6pPr marL="2938907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6pPr>
      <a:lvl7pPr marL="3483569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7pPr>
      <a:lvl8pPr marL="4028232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8pPr>
      <a:lvl9pPr marL="4572894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54466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08932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63398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178648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72331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26797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81263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357299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defRPr b="0" sz="1800"/>
            </a:pPr>
            <a:r>
              <a:rPr b="1" sz="3800"/>
              <a:t>GPU并行计算与CUDA编程</a:t>
            </a:r>
            <a:r>
              <a:rPr b="1" sz="3800"/>
              <a:t> 第</a:t>
            </a:r>
            <a:r>
              <a:rPr b="1" sz="3800"/>
              <a:t>6</a:t>
            </a:r>
            <a:r>
              <a:rPr b="1" sz="3800"/>
              <a:t>课</a:t>
            </a:r>
          </a:p>
        </p:txBody>
      </p:sp>
      <p:pic>
        <p:nvPicPr>
          <p:cNvPr id="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016" y="1247636"/>
            <a:ext cx="8450950" cy="397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Peer-to-peer memcopy</a:t>
            </a:r>
            <a:endParaRPr sz="1900"/>
          </a:p>
          <a:p>
            <a:pPr lvl="0">
              <a:defRPr sz="1800"/>
            </a:pPr>
            <a:r>
              <a:rPr sz="1900"/>
              <a:t>cudaMemcpyPeerAsync(void* dst_addr, intdst_dev, void* src_addr, intsrc_dev, size_tnum_bytes, cudaStream_tstream)</a:t>
            </a:r>
            <a:br>
              <a:rPr sz="1900"/>
            </a:br>
            <a:r>
              <a:rPr sz="1900"/>
              <a:t>两个设备之间拷贝字节</a:t>
            </a:r>
            <a:br>
              <a:rPr sz="1900"/>
            </a:br>
            <a:r>
              <a:rPr sz="1900"/>
              <a:t>1）如果peer-access允许字节在最短的PCIe路径上传输</a:t>
            </a:r>
            <a:br>
              <a:rPr sz="1900"/>
            </a:br>
            <a:r>
              <a:rPr sz="1900"/>
              <a:t>2）如果peer-access不允许CUDA驱动通过CPU memory传输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3. 纹理操作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纹理内存与纹理操作介绍：见“</a:t>
            </a:r>
            <a:r>
              <a:rPr b="1" sz="1900"/>
              <a:t>纹理内存与纹理操作.pdf</a:t>
            </a:r>
            <a:r>
              <a:rPr sz="1900"/>
              <a:t>”</a:t>
            </a:r>
            <a:endParaRPr sz="1900"/>
          </a:p>
          <a:p>
            <a:pPr lvl="0">
              <a:defRPr sz="1800"/>
            </a:pPr>
            <a:r>
              <a:rPr sz="1900"/>
              <a:t>纹理内存的优势：</a:t>
            </a:r>
            <a:endParaRPr sz="1900"/>
          </a:p>
          <a:p>
            <a:pPr lvl="0">
              <a:defRPr sz="1800"/>
            </a:pPr>
            <a:r>
              <a:rPr sz="1900"/>
              <a:t>1.</a:t>
            </a:r>
            <a:r>
              <a:rPr sz="1900"/>
              <a:t>它们是被缓存的,如果它们在</a:t>
            </a:r>
            <a:r>
              <a:rPr sz="1900"/>
              <a:t>texture fetch </a:t>
            </a:r>
            <a:r>
              <a:rPr sz="1900"/>
              <a:t>中将提供更高的带宽</a:t>
            </a:r>
            <a:endParaRPr sz="1900"/>
          </a:p>
          <a:p>
            <a:pPr lvl="0">
              <a:defRPr sz="1800"/>
            </a:pPr>
            <a:r>
              <a:rPr sz="1900"/>
              <a:t>2.</a:t>
            </a:r>
            <a:r>
              <a:rPr sz="1900"/>
              <a:t>它们不会像全局或常驻内存读取时受内存访问模式的约束</a:t>
            </a:r>
            <a:endParaRPr sz="1900"/>
          </a:p>
          <a:p>
            <a:pPr lvl="0">
              <a:defRPr sz="1800"/>
            </a:pPr>
            <a:r>
              <a:rPr sz="1900"/>
              <a:t>3.寻址计算时的延迟更低,从而提高随机访问数据时的性能 </a:t>
            </a:r>
            <a:endParaRPr sz="1200"/>
          </a:p>
          <a:p>
            <a:pPr lvl="0">
              <a:defRPr sz="1800"/>
            </a:pPr>
            <a:r>
              <a:rPr sz="1900"/>
              <a:t>4. 在一个操作中,包装的数据可以通过广播到不同的变量中</a:t>
            </a:r>
            <a:endParaRPr sz="1900"/>
          </a:p>
          <a:p>
            <a:pPr lvl="0">
              <a:defRPr sz="1800"/>
            </a:pPr>
            <a:r>
              <a:rPr sz="1900"/>
              <a:t>5.8-bit和16-bit的整型输入数据可以被转换成在范围[0.0,1.0]或[-1.0,1.0]的浮点数 </a:t>
            </a:r>
            <a:br>
              <a:rPr sz="1900"/>
            </a:b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4. CPU/GPU协同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2599099" y="2129896"/>
            <a:ext cx="2957381" cy="1008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cudaHostMalloc()</a:t>
            </a:r>
            <a:endParaRPr sz="1900"/>
          </a:p>
          <a:p>
            <a:pPr lvl="0">
              <a:defRPr sz="1800"/>
            </a:pPr>
            <a:r>
              <a:rPr sz="1900"/>
              <a:t>cudaHostRegister()</a:t>
            </a:r>
          </a:p>
        </p:txBody>
      </p:sp>
      <p:sp>
        <p:nvSpPr>
          <p:cNvPr id="106" name="Shape 106"/>
          <p:cNvSpPr/>
          <p:nvPr/>
        </p:nvSpPr>
        <p:spPr>
          <a:xfrm>
            <a:off x="941942" y="1216818"/>
            <a:ext cx="1669000" cy="2701706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lvl="0"/>
            <a:r>
              <a:t>CPU</a:t>
            </a:r>
          </a:p>
        </p:txBody>
      </p:sp>
      <p:sp>
        <p:nvSpPr>
          <p:cNvPr id="107" name="Shape 107"/>
          <p:cNvSpPr/>
          <p:nvPr/>
        </p:nvSpPr>
        <p:spPr>
          <a:xfrm>
            <a:off x="5544637" y="1216818"/>
            <a:ext cx="1669000" cy="2701706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lvl="0"/>
            <a:r>
              <a:t>GPU</a:t>
            </a:r>
          </a:p>
        </p:txBody>
      </p:sp>
      <p:sp>
        <p:nvSpPr>
          <p:cNvPr id="108" name="Shape 108"/>
          <p:cNvSpPr/>
          <p:nvPr/>
        </p:nvSpPr>
        <p:spPr>
          <a:xfrm>
            <a:off x="2599099" y="1927445"/>
            <a:ext cx="2957381" cy="1"/>
          </a:xfrm>
          <a:prstGeom prst="line">
            <a:avLst/>
          </a:prstGeom>
          <a:ln w="25400">
            <a:solidFill>
              <a:srgbClr val="7FD13B"/>
            </a:solidFill>
            <a:headEnd type="triangle"/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3669176" y="1478301"/>
            <a:ext cx="13111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PCIe,6GB/s</a:t>
            </a:r>
          </a:p>
        </p:txBody>
      </p:sp>
      <p:sp>
        <p:nvSpPr>
          <p:cNvPr id="110" name="Shape 110"/>
          <p:cNvSpPr/>
          <p:nvPr/>
        </p:nvSpPr>
        <p:spPr>
          <a:xfrm>
            <a:off x="1141441" y="3272933"/>
            <a:ext cx="1270001" cy="312134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 lvl="0"/>
          </a:p>
        </p:txBody>
      </p:sp>
      <p:sp>
        <p:nvSpPr>
          <p:cNvPr id="111" name="Shape 111"/>
          <p:cNvSpPr/>
          <p:nvPr/>
        </p:nvSpPr>
        <p:spPr>
          <a:xfrm>
            <a:off x="1141441" y="3294380"/>
            <a:ext cx="392994" cy="269240"/>
          </a:xfrm>
          <a:prstGeom prst="rect">
            <a:avLst/>
          </a:prstGeom>
          <a:solidFill>
            <a:srgbClr val="EA157A"/>
          </a:solidFill>
          <a:ln w="25400">
            <a:solidFill>
              <a:srgbClr val="AB0F59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 lvl="0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1985504" y="3294380"/>
            <a:ext cx="392994" cy="269240"/>
          </a:xfrm>
          <a:prstGeom prst="rect">
            <a:avLst/>
          </a:prstGeom>
          <a:gradFill>
            <a:gsLst>
              <a:gs pos="0">
                <a:srgbClr val="4766B9"/>
              </a:gs>
              <a:gs pos="30000">
                <a:srgbClr val="4462B2"/>
              </a:gs>
              <a:gs pos="75000">
                <a:srgbClr val="304786"/>
              </a:gs>
              <a:gs pos="100000">
                <a:srgbClr val="233462"/>
              </a:gs>
            </a:gsLst>
            <a:path path="circle">
              <a:fillToRect l="-19636" t="62278" r="119636" b="37721"/>
            </a:path>
          </a:gradFill>
          <a:ln w="12700">
            <a:solidFill>
              <a:srgbClr val="506DBC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 lvl="0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2217044" y="3630251"/>
            <a:ext cx="1" cy="690620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1796401" y="4381151"/>
            <a:ext cx="8412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staging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本周作业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请把上周的作业并行化方法实现图像的水平翻转，用至少两个流Streams的形式优化实现。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法律声明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炼数成金逆向收费式网络课程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Dataguru</a:t>
            </a:r>
            <a:r>
              <a:rPr b="1" sz="190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 sz="1900">
              <a:solidFill>
                <a:srgbClr val="003399"/>
              </a:solidFill>
            </a:endParaRPr>
          </a:p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 sz="1900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本周介绍内容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lvl="0" marL="408496" indent="-408496">
              <a:defRPr sz="1800"/>
            </a:pPr>
            <a:r>
              <a:rPr sz="1600"/>
              <a:t>1. CUDA流Streams</a:t>
            </a:r>
            <a:endParaRPr sz="1600"/>
          </a:p>
          <a:p>
            <a:pPr lvl="0" marL="408496" indent="-408496">
              <a:defRPr sz="1800"/>
            </a:pPr>
            <a:r>
              <a:rPr sz="1600"/>
              <a:t>2. 多GPU编程</a:t>
            </a:r>
            <a:endParaRPr sz="1600"/>
          </a:p>
          <a:p>
            <a:pPr lvl="0" marL="408496" indent="-408496">
              <a:defRPr sz="1800"/>
            </a:pPr>
            <a:r>
              <a:rPr sz="1600"/>
              <a:t>3. 纹理内存与纹理操作</a:t>
            </a:r>
            <a:endParaRPr sz="1600"/>
          </a:p>
          <a:p>
            <a:pPr lvl="0" marL="408496" indent="-408496">
              <a:defRPr sz="1800"/>
            </a:pPr>
            <a:r>
              <a:rPr sz="1600"/>
              <a:t>4. CPU/GPU协同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1. 流Streams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610234" y="1197545"/>
            <a:ext cx="10984232" cy="499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流：一系列将在GPU上按顺序执行的操作</a:t>
            </a:r>
          </a:p>
        </p:txBody>
      </p:sp>
      <p:sp>
        <p:nvSpPr>
          <p:cNvPr id="49" name="Shape 49"/>
          <p:cNvSpPr/>
          <p:nvPr/>
        </p:nvSpPr>
        <p:spPr>
          <a:xfrm>
            <a:off x="1081921" y="2613803"/>
            <a:ext cx="259396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0433FF"/>
                </a:solidFill>
              </a:rPr>
              <a:t>cudaMemcpyAsync(…);</a:t>
            </a:r>
            <a:endParaRPr>
              <a:solidFill>
                <a:srgbClr val="0433FF"/>
              </a:solidFill>
            </a:endParaRPr>
          </a:p>
          <a:p>
            <a:pPr lvl="0"/>
            <a:r>
              <a:rPr>
                <a:solidFill>
                  <a:srgbClr val="FF40FF"/>
                </a:solidFill>
              </a:rPr>
              <a:t>A&lt;&lt;&lt;…&gt;&gt;&gt;(…);</a:t>
            </a:r>
            <a:endParaRPr>
              <a:solidFill>
                <a:srgbClr val="FF40FF"/>
              </a:solidFill>
            </a:endParaRPr>
          </a:p>
          <a:p>
            <a:pPr lvl="0"/>
            <a:r>
              <a:rPr>
                <a:solidFill>
                  <a:srgbClr val="942192"/>
                </a:solidFill>
              </a:rPr>
              <a:t>cudaMemcpyAsync(…);</a:t>
            </a:r>
            <a:endParaRPr>
              <a:solidFill>
                <a:srgbClr val="942192"/>
              </a:solidFill>
            </a:endParaRPr>
          </a:p>
          <a:p>
            <a:pPr lvl="0"/>
            <a:r>
              <a:t>B&lt;&lt;&lt;…&gt;&gt;&gt;(…);</a:t>
            </a:r>
          </a:p>
        </p:txBody>
      </p:sp>
      <p:sp>
        <p:nvSpPr>
          <p:cNvPr id="50" name="Shape 50"/>
          <p:cNvSpPr/>
          <p:nvPr/>
        </p:nvSpPr>
        <p:spPr>
          <a:xfrm>
            <a:off x="1089424" y="4233577"/>
            <a:ext cx="438032" cy="473671"/>
          </a:xfrm>
          <a:prstGeom prst="rect">
            <a:avLst/>
          </a:prstGeom>
          <a:solidFill>
            <a:srgbClr val="FFFFFF"/>
          </a:solidFill>
          <a:ln w="25400">
            <a:solidFill>
              <a:srgbClr val="0433FF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M</a:t>
            </a:r>
          </a:p>
        </p:txBody>
      </p:sp>
      <p:sp>
        <p:nvSpPr>
          <p:cNvPr id="51" name="Shape 51"/>
          <p:cNvSpPr/>
          <p:nvPr/>
        </p:nvSpPr>
        <p:spPr>
          <a:xfrm>
            <a:off x="1624655" y="4233577"/>
            <a:ext cx="438032" cy="450735"/>
          </a:xfrm>
          <a:prstGeom prst="rect">
            <a:avLst/>
          </a:prstGeom>
          <a:solidFill>
            <a:srgbClr val="FFFFFF"/>
          </a:solidFill>
          <a:ln w="25400">
            <a:solidFill>
              <a:srgbClr val="FF40FF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40FF"/>
                </a:solidFill>
              </a:rPr>
              <a:t>A</a:t>
            </a:r>
          </a:p>
        </p:txBody>
      </p:sp>
      <p:sp>
        <p:nvSpPr>
          <p:cNvPr id="52" name="Shape 52"/>
          <p:cNvSpPr/>
          <p:nvPr/>
        </p:nvSpPr>
        <p:spPr>
          <a:xfrm>
            <a:off x="2159886" y="4233577"/>
            <a:ext cx="438032" cy="451749"/>
          </a:xfrm>
          <a:prstGeom prst="rect">
            <a:avLst/>
          </a:prstGeom>
          <a:solidFill>
            <a:srgbClr val="FFFFFF"/>
          </a:solidFill>
          <a:ln w="25400">
            <a:solidFill>
              <a:srgbClr val="942192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942192"/>
                </a:solidFill>
              </a:rPr>
              <a:t>M</a:t>
            </a:r>
          </a:p>
        </p:txBody>
      </p:sp>
      <p:sp>
        <p:nvSpPr>
          <p:cNvPr id="53" name="Shape 53"/>
          <p:cNvSpPr/>
          <p:nvPr/>
        </p:nvSpPr>
        <p:spPr>
          <a:xfrm>
            <a:off x="2695117" y="4233577"/>
            <a:ext cx="438032" cy="452979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B</a:t>
            </a:r>
          </a:p>
        </p:txBody>
      </p:sp>
      <p:sp>
        <p:nvSpPr>
          <p:cNvPr id="54" name="Shape 54"/>
          <p:cNvSpPr/>
          <p:nvPr/>
        </p:nvSpPr>
        <p:spPr>
          <a:xfrm>
            <a:off x="1074412" y="4969178"/>
            <a:ext cx="3276238" cy="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2293268" y="5239101"/>
            <a:ext cx="6037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Time</a:t>
            </a:r>
          </a:p>
        </p:txBody>
      </p:sp>
      <p:sp>
        <p:nvSpPr>
          <p:cNvPr id="56" name="Shape 56"/>
          <p:cNvSpPr/>
          <p:nvPr/>
        </p:nvSpPr>
        <p:spPr>
          <a:xfrm>
            <a:off x="4243837" y="4284992"/>
            <a:ext cx="10511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default=0</a:t>
            </a:r>
          </a:p>
        </p:txBody>
      </p:sp>
      <p:sp>
        <p:nvSpPr>
          <p:cNvPr id="57" name="Shape 57"/>
          <p:cNvSpPr/>
          <p:nvPr/>
        </p:nvSpPr>
        <p:spPr>
          <a:xfrm>
            <a:off x="6392960" y="1916698"/>
            <a:ext cx="289891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0433FF"/>
                </a:solidFill>
              </a:rPr>
              <a:t>cudaMemcpyAsync(…,s1);</a:t>
            </a:r>
            <a:endParaRPr>
              <a:solidFill>
                <a:srgbClr val="0433FF"/>
              </a:solidFill>
            </a:endParaRPr>
          </a:p>
          <a:p>
            <a:pPr lvl="0"/>
            <a:r>
              <a:rPr>
                <a:solidFill>
                  <a:srgbClr val="FF40FF"/>
                </a:solidFill>
              </a:rPr>
              <a:t>A&lt;&lt;&lt;…&gt;&gt;&gt;(…,s2);</a:t>
            </a:r>
            <a:endParaRPr>
              <a:solidFill>
                <a:srgbClr val="FF40FF"/>
              </a:solidFill>
            </a:endParaRPr>
          </a:p>
          <a:p>
            <a:pPr lvl="0"/>
            <a:r>
              <a:rPr>
                <a:solidFill>
                  <a:srgbClr val="942192"/>
                </a:solidFill>
              </a:rPr>
              <a:t>cudaMemcpyAsync(…,s3);</a:t>
            </a:r>
            <a:endParaRPr>
              <a:solidFill>
                <a:srgbClr val="942192"/>
              </a:solidFill>
            </a:endParaRPr>
          </a:p>
          <a:p>
            <a:pPr lvl="0"/>
            <a:r>
              <a:t>B&lt;&lt;&lt;…&gt;&gt;&gt;(…,s4);</a:t>
            </a:r>
          </a:p>
        </p:txBody>
      </p:sp>
      <p:sp>
        <p:nvSpPr>
          <p:cNvPr id="58" name="Shape 58"/>
          <p:cNvSpPr/>
          <p:nvPr/>
        </p:nvSpPr>
        <p:spPr>
          <a:xfrm>
            <a:off x="6437541" y="3311549"/>
            <a:ext cx="438033" cy="473671"/>
          </a:xfrm>
          <a:prstGeom prst="rect">
            <a:avLst/>
          </a:prstGeom>
          <a:solidFill>
            <a:srgbClr val="FFFFFF"/>
          </a:solidFill>
          <a:ln w="25400">
            <a:solidFill>
              <a:srgbClr val="0433FF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M</a:t>
            </a:r>
          </a:p>
        </p:txBody>
      </p:sp>
      <p:sp>
        <p:nvSpPr>
          <p:cNvPr id="59" name="Shape 59"/>
          <p:cNvSpPr/>
          <p:nvPr/>
        </p:nvSpPr>
        <p:spPr>
          <a:xfrm>
            <a:off x="6437541" y="3891610"/>
            <a:ext cx="438033" cy="450735"/>
          </a:xfrm>
          <a:prstGeom prst="rect">
            <a:avLst/>
          </a:prstGeom>
          <a:solidFill>
            <a:srgbClr val="FFFFFF"/>
          </a:solidFill>
          <a:ln w="25400">
            <a:solidFill>
              <a:srgbClr val="FF40FF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40FF"/>
                </a:solidFill>
              </a:rPr>
              <a:t>A</a:t>
            </a:r>
          </a:p>
        </p:txBody>
      </p:sp>
      <p:sp>
        <p:nvSpPr>
          <p:cNvPr id="60" name="Shape 60"/>
          <p:cNvSpPr/>
          <p:nvPr/>
        </p:nvSpPr>
        <p:spPr>
          <a:xfrm>
            <a:off x="6437541" y="4442276"/>
            <a:ext cx="438033" cy="451748"/>
          </a:xfrm>
          <a:prstGeom prst="rect">
            <a:avLst/>
          </a:prstGeom>
          <a:solidFill>
            <a:srgbClr val="FFFFFF"/>
          </a:solidFill>
          <a:ln w="25400">
            <a:solidFill>
              <a:srgbClr val="942192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942192"/>
                </a:solidFill>
              </a:rPr>
              <a:t>M</a:t>
            </a:r>
          </a:p>
        </p:txBody>
      </p:sp>
      <p:sp>
        <p:nvSpPr>
          <p:cNvPr id="61" name="Shape 61"/>
          <p:cNvSpPr/>
          <p:nvPr/>
        </p:nvSpPr>
        <p:spPr>
          <a:xfrm>
            <a:off x="6437541" y="5000466"/>
            <a:ext cx="438033" cy="451749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B</a:t>
            </a:r>
          </a:p>
        </p:txBody>
      </p:sp>
      <p:sp>
        <p:nvSpPr>
          <p:cNvPr id="62" name="Shape 62"/>
          <p:cNvSpPr/>
          <p:nvPr/>
        </p:nvSpPr>
        <p:spPr>
          <a:xfrm>
            <a:off x="6395800" y="5612816"/>
            <a:ext cx="3276238" cy="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7540536" y="5760718"/>
            <a:ext cx="6037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Time</a:t>
            </a:r>
          </a:p>
        </p:txBody>
      </p:sp>
      <p:sp>
        <p:nvSpPr>
          <p:cNvPr id="64" name="Shape 64"/>
          <p:cNvSpPr/>
          <p:nvPr/>
        </p:nvSpPr>
        <p:spPr>
          <a:xfrm>
            <a:off x="8177426" y="3342191"/>
            <a:ext cx="3455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s1</a:t>
            </a:r>
          </a:p>
        </p:txBody>
      </p:sp>
      <p:sp>
        <p:nvSpPr>
          <p:cNvPr id="65" name="Shape 65"/>
          <p:cNvSpPr/>
          <p:nvPr/>
        </p:nvSpPr>
        <p:spPr>
          <a:xfrm>
            <a:off x="8177426" y="3928327"/>
            <a:ext cx="3455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s2</a:t>
            </a:r>
          </a:p>
        </p:txBody>
      </p:sp>
      <p:sp>
        <p:nvSpPr>
          <p:cNvPr id="66" name="Shape 66"/>
          <p:cNvSpPr/>
          <p:nvPr/>
        </p:nvSpPr>
        <p:spPr>
          <a:xfrm>
            <a:off x="8177426" y="4519250"/>
            <a:ext cx="3455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s3</a:t>
            </a:r>
          </a:p>
        </p:txBody>
      </p:sp>
      <p:sp>
        <p:nvSpPr>
          <p:cNvPr id="67" name="Shape 67"/>
          <p:cNvSpPr/>
          <p:nvPr/>
        </p:nvSpPr>
        <p:spPr>
          <a:xfrm>
            <a:off x="8177426" y="5043869"/>
            <a:ext cx="3455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定义流：cudaStream_t s1;</a:t>
            </a:r>
            <a:endParaRPr sz="1900"/>
          </a:p>
          <a:p>
            <a:pPr lvl="0">
              <a:defRPr sz="1800"/>
            </a:pPr>
            <a:r>
              <a:rPr sz="1900"/>
              <a:t>创建流：cudaStreamCreate(&amp;s1);</a:t>
            </a:r>
            <a:endParaRPr sz="1900"/>
          </a:p>
          <a:p>
            <a:pPr lvl="0">
              <a:defRPr sz="1800"/>
            </a:pPr>
            <a:r>
              <a:rPr sz="1900"/>
              <a:t>销毁流：cudaStreamDestory(s1);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例子：</a:t>
            </a:r>
          </a:p>
        </p:txBody>
      </p:sp>
      <p:pic>
        <p:nvPicPr>
          <p:cNvPr id="74" name="Snip20170403_9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53" y="1566175"/>
            <a:ext cx="5539414" cy="45130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 flipV="1">
            <a:off x="884770" y="2793999"/>
            <a:ext cx="5852581" cy="1"/>
          </a:xfrm>
          <a:prstGeom prst="line">
            <a:avLst/>
          </a:pr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884770" y="3648476"/>
            <a:ext cx="5852581" cy="1"/>
          </a:xfrm>
          <a:prstGeom prst="line">
            <a:avLst/>
          </a:pr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 flipV="1">
            <a:off x="884770" y="4948331"/>
            <a:ext cx="5852581" cy="1"/>
          </a:xfrm>
          <a:prstGeom prst="line">
            <a:avLst/>
          </a:pr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7409966" y="2087077"/>
            <a:ext cx="427640" cy="484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7409966" y="2988308"/>
            <a:ext cx="427640" cy="484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2</a:t>
            </a:r>
          </a:p>
        </p:txBody>
      </p:sp>
      <p:sp>
        <p:nvSpPr>
          <p:cNvPr id="80" name="Shape 80"/>
          <p:cNvSpPr/>
          <p:nvPr/>
        </p:nvSpPr>
        <p:spPr>
          <a:xfrm>
            <a:off x="7409966" y="4167631"/>
            <a:ext cx="427640" cy="484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3</a:t>
            </a:r>
          </a:p>
        </p:txBody>
      </p:sp>
      <p:sp>
        <p:nvSpPr>
          <p:cNvPr id="81" name="Shape 81"/>
          <p:cNvSpPr/>
          <p:nvPr/>
        </p:nvSpPr>
        <p:spPr>
          <a:xfrm>
            <a:off x="7409966" y="5276539"/>
            <a:ext cx="427640" cy="484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4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流的用处：</a:t>
            </a:r>
          </a:p>
        </p:txBody>
      </p:sp>
      <p:pic>
        <p:nvPicPr>
          <p:cNvPr id="85" name="Snip20170403_9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8476" y="1837015"/>
            <a:ext cx="5050970" cy="318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Snip20170403_9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987" y="1858064"/>
            <a:ext cx="4538505" cy="2057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19017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2. 多GPU编程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统一地址：</a:t>
            </a:r>
            <a:endParaRPr sz="1900"/>
          </a:p>
          <a:p>
            <a:pPr lvl="0">
              <a:defRPr sz="1800"/>
            </a:pPr>
            <a:r>
              <a:rPr sz="1900"/>
              <a:t>CPU和GPU分配使用统一的虚拟地址空间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驱动/设备可以判断数据所在的地址</a:t>
            </a:r>
            <a:endParaRPr sz="1900"/>
          </a:p>
          <a:p>
            <a:pPr lvl="0">
              <a:defRPr sz="1800"/>
            </a:pPr>
            <a:r>
              <a:rPr sz="1900"/>
              <a:t>GPU可以引用指针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另一个GPU上的地址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Host上的地址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两个方面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Peer-to-peer(P2P) memcopies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使用另一个GPU的地址</a:t>
            </a:r>
            <a:endParaRPr sz="1900"/>
          </a:p>
          <a:p>
            <a:pPr lvl="0">
              <a:defRPr sz="1800"/>
            </a:pPr>
            <a:r>
              <a:rPr sz="1900"/>
              <a:t>cudaDeviceEnablePeerAccess( peer_device, 0 )</a:t>
            </a:r>
            <a:br>
              <a:rPr sz="1900"/>
            </a:br>
            <a:r>
              <a:rPr sz="1900"/>
              <a:t>允许current GPU访问peer_device GPU</a:t>
            </a:r>
            <a:endParaRPr sz="1900"/>
          </a:p>
          <a:p>
            <a:pPr lvl="0">
              <a:defRPr sz="1800"/>
            </a:pPr>
            <a:r>
              <a:rPr sz="1900"/>
              <a:t>cudaDeviceCanAccessPeer( &amp;accessible, dev_X, dev_Y)</a:t>
            </a:r>
            <a:br>
              <a:rPr sz="1900"/>
            </a:br>
            <a:r>
              <a:rPr sz="1900"/>
              <a:t>检查是否dev_X可以访问dev_Y的内存返回0/1(第一个参数)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例子：</a:t>
            </a:r>
          </a:p>
        </p:txBody>
      </p:sp>
      <p:pic>
        <p:nvPicPr>
          <p:cNvPr id="96" name="Snip20170403_9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755" y="1786115"/>
            <a:ext cx="8683736" cy="4300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