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204700" cy="6858000"/>
  <p:notesSz cx="6858000" cy="9144000"/>
  <p:defaultTextStyle>
    <a:lvl1pPr>
      <a:defRPr>
        <a:latin typeface="微软雅黑"/>
        <a:ea typeface="微软雅黑"/>
        <a:cs typeface="微软雅黑"/>
        <a:sym typeface="微软雅黑"/>
      </a:defRPr>
    </a:lvl1pPr>
    <a:lvl2pPr indent="544662">
      <a:defRPr>
        <a:latin typeface="微软雅黑"/>
        <a:ea typeface="微软雅黑"/>
        <a:cs typeface="微软雅黑"/>
        <a:sym typeface="微软雅黑"/>
      </a:defRPr>
    </a:lvl2pPr>
    <a:lvl3pPr indent="1089324">
      <a:defRPr>
        <a:latin typeface="微软雅黑"/>
        <a:ea typeface="微软雅黑"/>
        <a:cs typeface="微软雅黑"/>
        <a:sym typeface="微软雅黑"/>
      </a:defRPr>
    </a:lvl3pPr>
    <a:lvl4pPr indent="1633987">
      <a:defRPr>
        <a:latin typeface="微软雅黑"/>
        <a:ea typeface="微软雅黑"/>
        <a:cs typeface="微软雅黑"/>
        <a:sym typeface="微软雅黑"/>
      </a:defRPr>
    </a:lvl4pPr>
    <a:lvl5pPr indent="2178648">
      <a:defRPr>
        <a:latin typeface="微软雅黑"/>
        <a:ea typeface="微软雅黑"/>
        <a:cs typeface="微软雅黑"/>
        <a:sym typeface="微软雅黑"/>
      </a:defRPr>
    </a:lvl5pPr>
    <a:lvl6pPr indent="2723312">
      <a:defRPr>
        <a:latin typeface="微软雅黑"/>
        <a:ea typeface="微软雅黑"/>
        <a:cs typeface="微软雅黑"/>
        <a:sym typeface="微软雅黑"/>
      </a:defRPr>
    </a:lvl6pPr>
    <a:lvl7pPr indent="3267974">
      <a:defRPr>
        <a:latin typeface="微软雅黑"/>
        <a:ea typeface="微软雅黑"/>
        <a:cs typeface="微软雅黑"/>
        <a:sym typeface="微软雅黑"/>
      </a:defRPr>
    </a:lvl7pPr>
    <a:lvl8pPr indent="3812637">
      <a:defRPr>
        <a:latin typeface="微软雅黑"/>
        <a:ea typeface="微软雅黑"/>
        <a:cs typeface="微软雅黑"/>
        <a:sym typeface="微软雅黑"/>
      </a:defRPr>
    </a:lvl8pPr>
    <a:lvl9pPr indent="4357299">
      <a:defRPr>
        <a:latin typeface="微软雅黑"/>
        <a:ea typeface="微软雅黑"/>
        <a:cs typeface="微软雅黑"/>
        <a:sym typeface="微软雅黑"/>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D7EECD"/>
          </a:solidFill>
        </a:fill>
      </a:tcStyle>
    </a:wholeTbl>
    <a:band2H>
      <a:tcTxStyle b="def" i="def"/>
      <a:tcStyle>
        <a:tcBdr/>
        <a:fill>
          <a:solidFill>
            <a:srgbClr val="ECF7E7"/>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7FD13B"/>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7FD13B"/>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7FD13B"/>
          </a:solidFill>
        </a:fill>
      </a:tcStyle>
    </a:firstRow>
  </a:tblStyle>
  <a:tblStyle styleId="{C7B018BB-80A7-4F77-B60F-C8B233D01FF8}"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FFE6CA"/>
          </a:solidFill>
        </a:fill>
      </a:tcStyle>
    </a:wholeTbl>
    <a:band2H>
      <a:tcTxStyle b="def" i="def"/>
      <a:tcStyle>
        <a:tcBdr/>
        <a:fill>
          <a:solidFill>
            <a:srgbClr val="FFF3E6"/>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FEB80A"/>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FEB80A"/>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FEB80A"/>
          </a:solidFill>
        </a:fill>
      </a:tcStyle>
    </a:firstRow>
  </a:tblStyle>
  <a:tblStyle styleId="{EEE7283C-3CF3-47DC-8721-378D4A62B228}"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CBE4DF"/>
          </a:solidFill>
        </a:fill>
      </a:tcStyle>
    </a:wholeTbl>
    <a:band2H>
      <a:tcTxStyle b="def" i="def"/>
      <a:tcStyle>
        <a:tcBdr/>
        <a:fill>
          <a:solidFill>
            <a:srgbClr val="E7F2EF"/>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1AB39F"/>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1AB39F"/>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1AB39F"/>
          </a:solidFill>
        </a:fill>
      </a:tcStyle>
    </a:firstRow>
  </a:tblStyle>
  <a:tblStyle styleId="{CF821DB8-F4EB-4A41-A1BA-3FCAFE7338EE}" styleName="">
    <a:tblBg/>
    <a:wholeTbl>
      <a:tcTxStyle b="on" i="on">
        <a:font>
          <a:latin typeface="微软雅黑"/>
          <a:ea typeface="微软雅黑"/>
          <a:cs typeface="微软雅黑"/>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CCE8CF"/>
          </a:solidFill>
        </a:fill>
      </a:tcStyle>
    </a:band2H>
    <a:firstCol>
      <a:tcTxStyle b="on" i="on">
        <a:font>
          <a:latin typeface="微软雅黑"/>
          <a:ea typeface="微软雅黑"/>
          <a:cs typeface="微软雅黑"/>
        </a:font>
        <a:srgbClr val="CCE8C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FD13B"/>
          </a:solidFill>
        </a:fill>
      </a:tcStyle>
    </a:firstCol>
    <a:lastRow>
      <a:tcTxStyle b="on" i="on">
        <a:font>
          <a:latin typeface="微软雅黑"/>
          <a:ea typeface="微软雅黑"/>
          <a:cs typeface="微软雅黑"/>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CCE8CF"/>
          </a:solidFill>
        </a:fill>
      </a:tcStyle>
    </a:lastRow>
    <a:firstRow>
      <a:tcTxStyle b="on" i="on">
        <a:font>
          <a:latin typeface="微软雅黑"/>
          <a:ea typeface="微软雅黑"/>
          <a:cs typeface="微软雅黑"/>
        </a:font>
        <a:srgbClr val="CCE8C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7FD13B"/>
          </a:solidFill>
        </a:fill>
      </a:tcStyle>
    </a:firstRow>
  </a:tblStyle>
  <a:tblStyle styleId="{33BA23B1-9221-436E-865A-0063620EA4FD}"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fill>
      </a:tcStyle>
    </a:firstRow>
  </a:tblStyle>
  <a:tblStyle styleId="{2708684C-4D16-4618-839F-0558EEFCDFE6}" styleName="">
    <a:tblBg/>
    <a:wholeTbl>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ph type="sldImg"/>
          </p:nvPr>
        </p:nvSpPr>
        <p:spPr>
          <a:xfrm>
            <a:off x="1143000" y="685800"/>
            <a:ext cx="4572000" cy="3429000"/>
          </a:xfrm>
          <a:prstGeom prst="rect">
            <a:avLst/>
          </a:prstGeom>
        </p:spPr>
        <p:txBody>
          <a:bodyPr/>
          <a:lstStyle/>
          <a:p>
            <a:pPr lvl="0"/>
          </a:p>
        </p:txBody>
      </p:sp>
      <p:sp>
        <p:nvSpPr>
          <p:cNvPr id="39" name="Shape 39"/>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
    <p:spTree>
      <p:nvGrpSpPr>
        <p:cNvPr id="1" name=""/>
        <p:cNvGrpSpPr/>
        <p:nvPr/>
      </p:nvGrpSpPr>
      <p:grpSpPr>
        <a:xfrm>
          <a:off x="0" y="0"/>
          <a:ext cx="0" cy="0"/>
          <a:chOff x="0" y="0"/>
          <a:chExt cx="0" cy="0"/>
        </a:xfrm>
      </p:grpSpPr>
      <p:sp>
        <p:nvSpPr>
          <p:cNvPr id="13" name="Shape 13"/>
          <p:cNvSpPr/>
          <p:nvPr/>
        </p:nvSpPr>
        <p:spPr>
          <a:xfrm>
            <a:off x="239598" y="6447879"/>
            <a:ext cx="4228872" cy="3375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spAutoFit/>
          </a:bodyPr>
          <a:lstStyle/>
          <a:p>
            <a:pPr lvl="0"/>
            <a:r>
              <a:rPr sz="1300">
                <a:solidFill>
                  <a:srgbClr val="888888"/>
                </a:solidFill>
                <a:latin typeface="Arial Unicode MS"/>
                <a:ea typeface="Arial Unicode MS"/>
                <a:cs typeface="Arial Unicode MS"/>
                <a:sym typeface="Arial Unicode MS"/>
              </a:rPr>
              <a:t>第一版 </a:t>
            </a:r>
            <a:r>
              <a:rPr sz="1300">
                <a:solidFill>
                  <a:srgbClr val="888888"/>
                </a:solidFill>
                <a:latin typeface="Arial Unicode MS"/>
                <a:ea typeface="Arial Unicode MS"/>
                <a:cs typeface="Arial Unicode MS"/>
                <a:sym typeface="Arial Unicode MS"/>
              </a:rPr>
              <a:t>讲师</a:t>
            </a:r>
            <a:r>
              <a:rPr sz="1300">
                <a:solidFill>
                  <a:srgbClr val="888888"/>
                </a:solidFill>
                <a:latin typeface="Arial Unicode MS"/>
                <a:ea typeface="Arial Unicode MS"/>
                <a:cs typeface="Arial Unicode MS"/>
                <a:sym typeface="Arial Unicode MS"/>
              </a:rPr>
              <a:t> </a:t>
            </a:r>
            <a:r>
              <a:rPr sz="1300">
                <a:solidFill>
                  <a:srgbClr val="888888"/>
                </a:solidFill>
                <a:latin typeface="Arial Unicode MS"/>
                <a:ea typeface="Arial Unicode MS"/>
                <a:cs typeface="Arial Unicode MS"/>
                <a:sym typeface="Arial Unicode MS"/>
              </a:rPr>
              <a:t>罗韵 （WeChat：LaurenLuoYun）</a:t>
            </a:r>
          </a:p>
        </p:txBody>
      </p:sp>
      <p:grpSp>
        <p:nvGrpSpPr>
          <p:cNvPr id="17" name="Group 17"/>
          <p:cNvGrpSpPr/>
          <p:nvPr/>
        </p:nvGrpSpPr>
        <p:grpSpPr>
          <a:xfrm>
            <a:off x="-1" y="6228353"/>
            <a:ext cx="12204701" cy="294641"/>
            <a:chOff x="0" y="0"/>
            <a:chExt cx="12204699" cy="294640"/>
          </a:xfrm>
        </p:grpSpPr>
        <p:sp>
          <p:nvSpPr>
            <p:cNvPr id="14" name="Shape 14"/>
            <p:cNvSpPr/>
            <p:nvPr/>
          </p:nvSpPr>
          <p:spPr>
            <a:xfrm flipV="1">
              <a:off x="-1" y="147321"/>
              <a:ext cx="4372359" cy="7133"/>
            </a:xfrm>
            <a:prstGeom prst="line">
              <a:avLst/>
            </a:prstGeom>
            <a:noFill/>
            <a:ln w="12700" cap="flat">
              <a:solidFill>
                <a:srgbClr val="00576E"/>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5" name="Shape 15"/>
            <p:cNvSpPr/>
            <p:nvPr/>
          </p:nvSpPr>
          <p:spPr>
            <a:xfrm>
              <a:off x="7777351" y="147320"/>
              <a:ext cx="4427349" cy="7133"/>
            </a:xfrm>
            <a:prstGeom prst="line">
              <a:avLst/>
            </a:prstGeom>
            <a:noFill/>
            <a:ln w="12700" cap="flat">
              <a:solidFill>
                <a:srgbClr val="00576E"/>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6" name="Shape 16"/>
            <p:cNvSpPr/>
            <p:nvPr/>
          </p:nvSpPr>
          <p:spPr>
            <a:xfrm>
              <a:off x="4372357" y="-1"/>
              <a:ext cx="3404994"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sz="1300">
                  <a:solidFill>
                    <a:srgbClr val="00576E"/>
                  </a:solidFill>
                </a:rPr>
                <a:t>DATAGURU</a:t>
              </a:r>
              <a:r>
                <a:rPr b="1" sz="1300">
                  <a:solidFill>
                    <a:srgbClr val="00576E"/>
                  </a:solidFill>
                </a:rPr>
                <a:t>专业数据分析社区</a:t>
              </a:r>
            </a:p>
          </p:txBody>
        </p:sp>
      </p:grpSp>
      <p:sp>
        <p:nvSpPr>
          <p:cNvPr id="18" name="Shape 18"/>
          <p:cNvSpPr/>
          <p:nvPr>
            <p:ph type="title"/>
          </p:nvPr>
        </p:nvSpPr>
        <p:spPr>
          <a:xfrm>
            <a:off x="915353" y="2915324"/>
            <a:ext cx="10373995" cy="957488"/>
          </a:xfrm>
          <a:prstGeom prst="rect">
            <a:avLst/>
          </a:prstGeom>
        </p:spPr>
        <p:txBody>
          <a:bodyPr>
            <a:normAutofit fontScale="100000" lnSpcReduction="0"/>
          </a:bodyPr>
          <a:lstStyle>
            <a:lvl1pPr>
              <a:defRPr sz="4300"/>
            </a:lvl1pPr>
          </a:lstStyle>
          <a:p>
            <a:pPr lvl="0">
              <a:defRPr b="0" sz="1800"/>
            </a:pPr>
            <a:r>
              <a:rPr b="1" sz="4300"/>
              <a:t>Title Text</a:t>
            </a:r>
          </a:p>
        </p:txBody>
      </p:sp>
      <p:sp>
        <p:nvSpPr>
          <p:cNvPr id="19" name="Shape 19"/>
          <p:cNvSpPr/>
          <p:nvPr>
            <p:ph type="body" idx="1"/>
          </p:nvPr>
        </p:nvSpPr>
        <p:spPr>
          <a:xfrm>
            <a:off x="915353" y="3872811"/>
            <a:ext cx="8543291" cy="2360504"/>
          </a:xfrm>
          <a:prstGeom prst="rect">
            <a:avLst/>
          </a:prstGeom>
        </p:spPr>
        <p:txBody>
          <a:bodyPr anchor="ctr">
            <a:normAutofit fontScale="100000" lnSpcReduction="0"/>
          </a:bodyPr>
          <a:lstStyle>
            <a:lvl1pPr marL="0" indent="0">
              <a:buClrTx/>
              <a:buSzTx/>
              <a:buFontTx/>
              <a:buNone/>
              <a:defRPr b="1" sz="2000">
                <a:solidFill>
                  <a:srgbClr val="888888"/>
                </a:solidFill>
              </a:defRPr>
            </a:lvl1pPr>
            <a:lvl2pPr marL="0" indent="544662">
              <a:buClrTx/>
              <a:buSzTx/>
              <a:buFontTx/>
              <a:buNone/>
              <a:defRPr b="1" sz="1700">
                <a:solidFill>
                  <a:srgbClr val="888888"/>
                </a:solidFill>
              </a:defRPr>
            </a:lvl2pPr>
            <a:lvl3pPr marL="0" indent="1089324">
              <a:buClrTx/>
              <a:buSzTx/>
              <a:buFontTx/>
              <a:buNone/>
              <a:defRPr b="1" sz="1700">
                <a:solidFill>
                  <a:srgbClr val="888888"/>
                </a:solidFill>
              </a:defRPr>
            </a:lvl3pPr>
            <a:lvl4pPr marL="0" indent="1633987">
              <a:buClrTx/>
              <a:buSzTx/>
              <a:buFontTx/>
              <a:buNone/>
              <a:defRPr b="1" sz="1700">
                <a:solidFill>
                  <a:srgbClr val="888888"/>
                </a:solidFill>
              </a:defRPr>
            </a:lvl4pPr>
            <a:lvl5pPr marL="0" indent="2178648">
              <a:buClrTx/>
              <a:buSzTx/>
              <a:buFontTx/>
              <a:buNone/>
              <a:defRPr b="1" sz="1700">
                <a:solidFill>
                  <a:srgbClr val="888888"/>
                </a:solidFill>
              </a:defRPr>
            </a:lvl5pPr>
          </a:lstStyle>
          <a:p>
            <a:pPr lvl="0">
              <a:defRPr b="0" sz="1800">
                <a:solidFill>
                  <a:srgbClr val="000000"/>
                </a:solidFill>
              </a:defRPr>
            </a:pPr>
            <a:r>
              <a:rPr b="1" sz="2000">
                <a:solidFill>
                  <a:srgbClr val="888888"/>
                </a:solidFill>
              </a:rPr>
              <a:t>Body Level One</a:t>
            </a:r>
            <a:endParaRPr b="1" sz="2000">
              <a:solidFill>
                <a:srgbClr val="888888"/>
              </a:solidFill>
            </a:endParaRPr>
          </a:p>
          <a:p>
            <a:pPr lvl="1">
              <a:defRPr b="0" sz="1800">
                <a:solidFill>
                  <a:srgbClr val="000000"/>
                </a:solidFill>
              </a:defRPr>
            </a:pPr>
            <a:r>
              <a:rPr b="1" sz="1700">
                <a:solidFill>
                  <a:srgbClr val="888888"/>
                </a:solidFill>
              </a:rPr>
              <a:t>Body Level Two</a:t>
            </a:r>
            <a:endParaRPr b="1" sz="1700">
              <a:solidFill>
                <a:srgbClr val="888888"/>
              </a:solidFill>
            </a:endParaRPr>
          </a:p>
          <a:p>
            <a:pPr lvl="2">
              <a:defRPr b="0" sz="1800">
                <a:solidFill>
                  <a:srgbClr val="000000"/>
                </a:solidFill>
              </a:defRPr>
            </a:pPr>
            <a:r>
              <a:rPr b="1" sz="1700">
                <a:solidFill>
                  <a:srgbClr val="888888"/>
                </a:solidFill>
              </a:rPr>
              <a:t>Body Level Three</a:t>
            </a:r>
            <a:endParaRPr b="1" sz="1700">
              <a:solidFill>
                <a:srgbClr val="888888"/>
              </a:solidFill>
            </a:endParaRPr>
          </a:p>
          <a:p>
            <a:pPr lvl="3">
              <a:defRPr b="0" sz="1800">
                <a:solidFill>
                  <a:srgbClr val="000000"/>
                </a:solidFill>
              </a:defRPr>
            </a:pPr>
            <a:r>
              <a:rPr b="1" sz="1700">
                <a:solidFill>
                  <a:srgbClr val="888888"/>
                </a:solidFill>
              </a:rPr>
              <a:t>Body Level Four</a:t>
            </a:r>
            <a:endParaRPr b="1" sz="1700">
              <a:solidFill>
                <a:srgbClr val="888888"/>
              </a:solidFill>
            </a:endParaRPr>
          </a:p>
          <a:p>
            <a:pPr lvl="4">
              <a:defRPr b="0" sz="1800">
                <a:solidFill>
                  <a:srgbClr val="000000"/>
                </a:solidFill>
              </a:defRPr>
            </a:pPr>
            <a:r>
              <a:rPr b="1" sz="1700">
                <a:solidFill>
                  <a:srgbClr val="888888"/>
                </a:solidFill>
              </a:rPr>
              <a:t>Body Level Five</a:t>
            </a:r>
          </a:p>
        </p:txBody>
      </p:sp>
      <p:pic>
        <p:nvPicPr>
          <p:cNvPr id="20" name="image1.png" descr="炼数成金"/>
          <p:cNvPicPr/>
          <p:nvPr/>
        </p:nvPicPr>
        <p:blipFill>
          <a:blip r:embed="rId2">
            <a:extLst/>
          </a:blip>
          <a:stretch>
            <a:fillRect/>
          </a:stretch>
        </p:blipFill>
        <p:spPr>
          <a:xfrm>
            <a:off x="629741" y="261442"/>
            <a:ext cx="2400301" cy="1028701"/>
          </a:xfrm>
          <a:prstGeom prst="rect">
            <a:avLst/>
          </a:prstGeom>
          <a:ln w="12700">
            <a:miter lim="400000"/>
          </a:ln>
        </p:spPr>
      </p:pic>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b="0" sz="1800"/>
            </a:pPr>
            <a:r>
              <a:rPr b="1" sz="2900"/>
              <a:t>Title Text</a:t>
            </a:r>
          </a:p>
        </p:txBody>
      </p:sp>
      <p:sp>
        <p:nvSpPr>
          <p:cNvPr id="23" name="Shape 23"/>
          <p:cNvSpPr/>
          <p:nvPr>
            <p:ph type="body" idx="1"/>
          </p:nvPr>
        </p:nvSpPr>
        <p:spPr>
          <a:prstGeom prst="rect">
            <a:avLst/>
          </a:prstGeom>
        </p:spPr>
        <p:txBody>
          <a:bodyPr/>
          <a:lstStyle/>
          <a:p>
            <a:pPr lvl="0">
              <a:defRPr sz="1800"/>
            </a:pPr>
            <a:r>
              <a:rPr sz="1900"/>
              <a:t>Body Level One</a:t>
            </a:r>
            <a:endParaRPr sz="1900"/>
          </a:p>
          <a:p>
            <a:pPr lvl="1">
              <a:defRPr sz="1800"/>
            </a:pPr>
            <a:r>
              <a:rPr sz="1900"/>
              <a:t>Body Level Two</a:t>
            </a:r>
            <a:endParaRPr sz="1900"/>
          </a:p>
          <a:p>
            <a:pPr lvl="2">
              <a:defRPr sz="1800"/>
            </a:pPr>
            <a:r>
              <a:rPr sz="1900"/>
              <a:t>Body Level Three</a:t>
            </a:r>
            <a:endParaRPr sz="1900"/>
          </a:p>
          <a:p>
            <a:pPr lvl="3">
              <a:defRPr sz="1800"/>
            </a:pPr>
            <a:r>
              <a:rPr sz="1900"/>
              <a:t>Body Level Four</a:t>
            </a:r>
            <a:endParaRPr sz="1900"/>
          </a:p>
          <a:p>
            <a:pPr lvl="4">
              <a:defRPr sz="1800"/>
            </a:pPr>
            <a:r>
              <a:rPr sz="19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3_标题和内容">
    <p:spTree>
      <p:nvGrpSpPr>
        <p:cNvPr id="1" name=""/>
        <p:cNvGrpSpPr/>
        <p:nvPr/>
      </p:nvGrpSpPr>
      <p:grpSpPr>
        <a:xfrm>
          <a:off x="0" y="0"/>
          <a:ext cx="0" cy="0"/>
          <a:chOff x="0" y="0"/>
          <a:chExt cx="0" cy="0"/>
        </a:xfrm>
      </p:grpSpPr>
      <p:sp>
        <p:nvSpPr>
          <p:cNvPr id="25" name="Shape 25"/>
          <p:cNvSpPr/>
          <p:nvPr>
            <p:ph type="title"/>
          </p:nvPr>
        </p:nvSpPr>
        <p:spPr>
          <a:xfrm>
            <a:off x="629741" y="189434"/>
            <a:ext cx="8279326" cy="1008112"/>
          </a:xfrm>
          <a:prstGeom prst="rect">
            <a:avLst/>
          </a:prstGeom>
        </p:spPr>
        <p:txBody>
          <a:bodyPr>
            <a:normAutofit fontScale="100000" lnSpcReduction="0"/>
          </a:bodyPr>
          <a:lstStyle>
            <a:lvl1pPr>
              <a:defRPr sz="3800"/>
            </a:lvl1pPr>
          </a:lstStyle>
          <a:p>
            <a:pPr lvl="0">
              <a:defRPr b="0" sz="1800"/>
            </a:pPr>
            <a:r>
              <a:rPr b="1" sz="3800"/>
              <a:t>Title Text</a:t>
            </a:r>
          </a:p>
        </p:txBody>
      </p:sp>
      <p:sp>
        <p:nvSpPr>
          <p:cNvPr id="26" name="Shape 26"/>
          <p:cNvSpPr/>
          <p:nvPr>
            <p:ph type="body" idx="1"/>
          </p:nvPr>
        </p:nvSpPr>
        <p:spPr>
          <a:prstGeom prst="rect">
            <a:avLst/>
          </a:prstGeom>
        </p:spPr>
        <p:txBody>
          <a:bodyPr/>
          <a:lstStyle/>
          <a:p>
            <a:pPr lvl="0">
              <a:defRPr sz="1800"/>
            </a:pPr>
            <a:r>
              <a:rPr sz="1900"/>
              <a:t>Body Level One</a:t>
            </a:r>
            <a:endParaRPr sz="1900"/>
          </a:p>
          <a:p>
            <a:pPr lvl="1">
              <a:defRPr sz="1800"/>
            </a:pPr>
            <a:r>
              <a:rPr sz="1900"/>
              <a:t>Body Level Two</a:t>
            </a:r>
            <a:endParaRPr sz="1900"/>
          </a:p>
          <a:p>
            <a:pPr lvl="2">
              <a:defRPr sz="1800"/>
            </a:pPr>
            <a:r>
              <a:rPr sz="1900"/>
              <a:t>Body Level Three</a:t>
            </a:r>
            <a:endParaRPr sz="1900"/>
          </a:p>
          <a:p>
            <a:pPr lvl="3">
              <a:defRPr sz="1800"/>
            </a:pPr>
            <a:r>
              <a:rPr sz="1900"/>
              <a:t>Body Level Four</a:t>
            </a:r>
            <a:endParaRPr sz="1900"/>
          </a:p>
          <a:p>
            <a:pPr lvl="4">
              <a:defRPr sz="1800"/>
            </a:pPr>
            <a:r>
              <a:rPr sz="1900"/>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28" name="Shape 28"/>
          <p:cNvSpPr/>
          <p:nvPr>
            <p:ph type="title"/>
          </p:nvPr>
        </p:nvSpPr>
        <p:spPr>
          <a:xfrm>
            <a:off x="629741" y="0"/>
            <a:ext cx="8279326" cy="1386981"/>
          </a:xfrm>
          <a:prstGeom prst="rect">
            <a:avLst/>
          </a:prstGeom>
        </p:spPr>
        <p:txBody>
          <a:bodyPr/>
          <a:lstStyle/>
          <a:p>
            <a:pPr lvl="0">
              <a:defRPr b="0" sz="1800"/>
            </a:pPr>
            <a:r>
              <a:rPr b="1" sz="2900"/>
              <a:t>Title Text</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1_标题幻灯片">
    <p:spTree>
      <p:nvGrpSpPr>
        <p:cNvPr id="1" name=""/>
        <p:cNvGrpSpPr/>
        <p:nvPr/>
      </p:nvGrpSpPr>
      <p:grpSpPr>
        <a:xfrm>
          <a:off x="0" y="0"/>
          <a:ext cx="0" cy="0"/>
          <a:chOff x="0" y="0"/>
          <a:chExt cx="0" cy="0"/>
        </a:xfrm>
      </p:grpSpPr>
      <p:sp>
        <p:nvSpPr>
          <p:cNvPr id="31" name="Shape 31"/>
          <p:cNvSpPr/>
          <p:nvPr/>
        </p:nvSpPr>
        <p:spPr>
          <a:xfrm>
            <a:off x="0" y="3669563"/>
            <a:ext cx="12204700" cy="601803"/>
          </a:xfrm>
          <a:prstGeom prst="rect">
            <a:avLst/>
          </a:prstGeom>
          <a:solidFill>
            <a:srgbClr val="00576E"/>
          </a:solidFill>
          <a:ln w="12700">
            <a:miter lim="400000"/>
          </a:ln>
        </p:spPr>
        <p:txBody>
          <a:bodyPr lIns="0" tIns="0" rIns="0" bIns="0" anchor="ctr"/>
          <a:lstStyle/>
          <a:p>
            <a:pPr lvl="0" algn="ctr">
              <a:defRPr>
                <a:solidFill>
                  <a:srgbClr val="CCE8CF"/>
                </a:solidFill>
              </a:defRPr>
            </a:pPr>
          </a:p>
        </p:txBody>
      </p:sp>
      <p:sp>
        <p:nvSpPr>
          <p:cNvPr id="32" name="Shape 32"/>
          <p:cNvSpPr/>
          <p:nvPr/>
        </p:nvSpPr>
        <p:spPr>
          <a:xfrm>
            <a:off x="1129363" y="1703783"/>
            <a:ext cx="652509" cy="611331"/>
          </a:xfrm>
          <a:prstGeom prst="rect">
            <a:avLst/>
          </a:prstGeom>
          <a:solidFill>
            <a:srgbClr val="00576E">
              <a:alpha val="38000"/>
            </a:srgbClr>
          </a:solidFill>
          <a:ln w="12700">
            <a:miter lim="400000"/>
          </a:ln>
        </p:spPr>
        <p:txBody>
          <a:bodyPr lIns="0" tIns="0" rIns="0" bIns="0" anchor="ctr"/>
          <a:lstStyle/>
          <a:p>
            <a:pPr lvl="0" algn="ctr">
              <a:defRPr>
                <a:solidFill>
                  <a:srgbClr val="CCE8CF"/>
                </a:solidFill>
              </a:defRPr>
            </a:pPr>
          </a:p>
        </p:txBody>
      </p:sp>
      <p:sp>
        <p:nvSpPr>
          <p:cNvPr id="33" name="Shape 33"/>
          <p:cNvSpPr/>
          <p:nvPr/>
        </p:nvSpPr>
        <p:spPr>
          <a:xfrm>
            <a:off x="610234" y="6447879"/>
            <a:ext cx="4443276" cy="3375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spAutoFit/>
          </a:bodyPr>
          <a:lstStyle/>
          <a:p>
            <a:pPr lvl="0"/>
            <a:r>
              <a:rPr sz="1300">
                <a:solidFill>
                  <a:srgbClr val="888888"/>
                </a:solidFill>
                <a:latin typeface="Arial Unicode MS"/>
                <a:ea typeface="Arial Unicode MS"/>
                <a:cs typeface="Arial Unicode MS"/>
                <a:sym typeface="Arial Unicode MS"/>
              </a:rPr>
              <a:t>DATAGURU</a:t>
            </a:r>
            <a:r>
              <a:rPr sz="1300">
                <a:solidFill>
                  <a:srgbClr val="888888"/>
                </a:solidFill>
                <a:latin typeface="Arial Unicode MS"/>
                <a:ea typeface="Arial Unicode MS"/>
                <a:cs typeface="Arial Unicode MS"/>
                <a:sym typeface="Arial Unicode MS"/>
              </a:rPr>
              <a:t>专业数据分析网站</a:t>
            </a:r>
          </a:p>
        </p:txBody>
      </p:sp>
      <p:sp>
        <p:nvSpPr>
          <p:cNvPr id="34" name="Shape 34"/>
          <p:cNvSpPr/>
          <p:nvPr/>
        </p:nvSpPr>
        <p:spPr>
          <a:xfrm>
            <a:off x="557733" y="1197545"/>
            <a:ext cx="864097" cy="828869"/>
          </a:xfrm>
          <a:prstGeom prst="rect">
            <a:avLst/>
          </a:prstGeom>
          <a:solidFill>
            <a:srgbClr val="00576E">
              <a:alpha val="57000"/>
            </a:srgbClr>
          </a:solidFill>
          <a:ln w="12700">
            <a:miter lim="400000"/>
          </a:ln>
        </p:spPr>
        <p:txBody>
          <a:bodyPr lIns="0" tIns="0" rIns="0" bIns="0" anchor="ctr"/>
          <a:lstStyle/>
          <a:p>
            <a:pPr lvl="0" algn="ctr">
              <a:defRPr>
                <a:solidFill>
                  <a:srgbClr val="CCE8CF"/>
                </a:solidFill>
              </a:defRPr>
            </a:pPr>
          </a:p>
        </p:txBody>
      </p:sp>
      <p:sp>
        <p:nvSpPr>
          <p:cNvPr id="35" name="Shape 35"/>
          <p:cNvSpPr/>
          <p:nvPr/>
        </p:nvSpPr>
        <p:spPr>
          <a:xfrm>
            <a:off x="1892152" y="2107102"/>
            <a:ext cx="5339557" cy="15313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spAutoFit/>
          </a:bodyPr>
          <a:lstStyle>
            <a:lvl1pPr>
              <a:defRPr b="1" sz="9300">
                <a:ln w="18000">
                  <a:solidFill>
                    <a:srgbClr val="FF0079"/>
                  </a:solidFill>
                </a:ln>
                <a:solidFill>
                  <a:srgbClr val="00576E"/>
                </a:solidFill>
                <a:effectLst>
                  <a:outerShdw sx="100000" sy="100000" kx="0" ky="0" algn="b" rotWithShape="0" blurRad="50800" dist="38100" dir="2700000">
                    <a:srgbClr val="000000">
                      <a:alpha val="40000"/>
                    </a:srgbClr>
                  </a:outerShdw>
                </a:effectLst>
              </a:defRPr>
            </a:lvl1pPr>
          </a:lstStyle>
          <a:p>
            <a:pPr lvl="0">
              <a:defRPr b="0" sz="1800">
                <a:ln w="9525">
                  <a:noFill/>
                </a:ln>
                <a:solidFill>
                  <a:srgbClr val="000000"/>
                </a:solidFill>
                <a:effectLst/>
              </a:defRPr>
            </a:pPr>
            <a:r>
              <a:rPr b="1" sz="9300">
                <a:ln w="18000">
                  <a:solidFill>
                    <a:srgbClr val="FF0079"/>
                  </a:solidFill>
                </a:ln>
                <a:solidFill>
                  <a:srgbClr val="00576E"/>
                </a:solidFill>
                <a:effectLst>
                  <a:outerShdw sx="100000" sy="100000" kx="0" ky="0" algn="b" rotWithShape="0" blurRad="50800" dist="38100" dir="2700000">
                    <a:srgbClr val="000000">
                      <a:alpha val="40000"/>
                    </a:srgbClr>
                  </a:outerShdw>
                </a:effectLst>
              </a:rPr>
              <a:t>Thanks</a:t>
            </a:r>
          </a:p>
        </p:txBody>
      </p:sp>
      <p:sp>
        <p:nvSpPr>
          <p:cNvPr id="36" name="Shape 36"/>
          <p:cNvSpPr/>
          <p:nvPr/>
        </p:nvSpPr>
        <p:spPr>
          <a:xfrm>
            <a:off x="9300277" y="3531823"/>
            <a:ext cx="2395894" cy="870933"/>
          </a:xfrm>
          <a:prstGeom prst="rect">
            <a:avLst/>
          </a:prstGeom>
          <a:ln w="12700">
            <a:miter lim="400000"/>
          </a:ln>
          <a:extLst>
            <a:ext uri="{C572A759-6A51-4108-AA02-DFA0A04FC94B}">
              <ma14:wrappingTextBoxFlag xmlns:ma14="http://schemas.microsoft.com/office/mac/drawingml/2011/main" val="1"/>
            </a:ext>
          </a:extLst>
        </p:spPr>
        <p:txBody>
          <a:bodyPr wrap="none" lIns="54466" tIns="54466" rIns="54466" bIns="54466" anchor="ctr">
            <a:spAutoFit/>
          </a:bodyPr>
          <a:lstStyle/>
          <a:p>
            <a:pPr lvl="0" algn="r"/>
            <a:r>
              <a:rPr sz="4300">
                <a:solidFill>
                  <a:srgbClr val="CCE8CF"/>
                </a:solidFill>
                <a:latin typeface="Arial Black"/>
                <a:ea typeface="Arial Black"/>
                <a:cs typeface="Arial Black"/>
                <a:sym typeface="Arial Black"/>
              </a:rPr>
              <a:t>FAQ</a:t>
            </a:r>
            <a:r>
              <a:rPr sz="4300">
                <a:solidFill>
                  <a:srgbClr val="CCE8CF"/>
                </a:solidFill>
              </a:rPr>
              <a:t>时间</a:t>
            </a:r>
          </a:p>
        </p:txBody>
      </p:sp>
      <p:pic>
        <p:nvPicPr>
          <p:cNvPr id="37" name="image1.png" descr="炼数成金"/>
          <p:cNvPicPr/>
          <p:nvPr/>
        </p:nvPicPr>
        <p:blipFill>
          <a:blip r:embed="rId2">
            <a:extLst/>
          </a:blip>
          <a:stretch>
            <a:fillRect/>
          </a:stretch>
        </p:blipFill>
        <p:spPr>
          <a:xfrm>
            <a:off x="9126686" y="261442"/>
            <a:ext cx="2400301" cy="1028701"/>
          </a:xfrm>
          <a:prstGeom prst="rect">
            <a:avLst/>
          </a:prstGeom>
          <a:ln w="12700">
            <a:miter lim="400000"/>
          </a:ln>
        </p:spPr>
      </p:pic>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413718" y="1053529"/>
            <a:ext cx="11251209" cy="1589"/>
          </a:xfrm>
          <a:prstGeom prst="line">
            <a:avLst/>
          </a:prstGeom>
          <a:ln w="12700">
            <a:solidFill>
              <a:srgbClr val="00576E"/>
            </a:solidFill>
          </a:ln>
          <a:effectLst>
            <a:outerShdw sx="100000" sy="100000" kx="0" ky="0" algn="b" rotWithShape="0" blurRad="50800" dist="20000" dir="5400000">
              <a:srgbClr val="000000">
                <a:alpha val="42000"/>
              </a:srgbClr>
            </a:outerShdw>
          </a:effectLst>
        </p:spPr>
        <p:txBody>
          <a:bodyPr lIns="0" tIns="0" rIns="0" bIns="0"/>
          <a:lstStyle/>
          <a:p>
            <a:pPr lvl="0" defTabSz="457200">
              <a:defRPr sz="1200">
                <a:latin typeface="+mj-lt"/>
                <a:ea typeface="+mj-ea"/>
                <a:cs typeface="+mj-cs"/>
                <a:sym typeface="Helvetica"/>
              </a:defRPr>
            </a:pPr>
          </a:p>
        </p:txBody>
      </p:sp>
      <p:sp>
        <p:nvSpPr>
          <p:cNvPr id="3" name="Shape 3"/>
          <p:cNvSpPr/>
          <p:nvPr/>
        </p:nvSpPr>
        <p:spPr>
          <a:xfrm>
            <a:off x="239598" y="6447879"/>
            <a:ext cx="4324981" cy="3375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spAutoFit/>
          </a:bodyPr>
          <a:lstStyle/>
          <a:p>
            <a:pPr lvl="0"/>
            <a:r>
              <a:rPr sz="1300">
                <a:solidFill>
                  <a:srgbClr val="888888"/>
                </a:solidFill>
                <a:latin typeface="Arial Unicode MS"/>
                <a:ea typeface="Arial Unicode MS"/>
                <a:cs typeface="Arial Unicode MS"/>
                <a:sym typeface="Arial Unicode MS"/>
              </a:rPr>
              <a:t>第一版 </a:t>
            </a:r>
            <a:r>
              <a:rPr sz="1300">
                <a:solidFill>
                  <a:srgbClr val="888888"/>
                </a:solidFill>
                <a:latin typeface="Arial Unicode MS"/>
                <a:ea typeface="Arial Unicode MS"/>
                <a:cs typeface="Arial Unicode MS"/>
                <a:sym typeface="Arial Unicode MS"/>
              </a:rPr>
              <a:t>讲师</a:t>
            </a:r>
            <a:r>
              <a:rPr sz="1300">
                <a:solidFill>
                  <a:srgbClr val="888888"/>
                </a:solidFill>
                <a:latin typeface="Arial Unicode MS"/>
                <a:ea typeface="Arial Unicode MS"/>
                <a:cs typeface="Arial Unicode MS"/>
                <a:sym typeface="Arial Unicode MS"/>
              </a:rPr>
              <a:t> </a:t>
            </a:r>
            <a:r>
              <a:rPr sz="1300">
                <a:solidFill>
                  <a:srgbClr val="888888"/>
                </a:solidFill>
                <a:latin typeface="Arial Unicode MS"/>
                <a:ea typeface="Arial Unicode MS"/>
                <a:cs typeface="Arial Unicode MS"/>
                <a:sym typeface="Arial Unicode MS"/>
              </a:rPr>
              <a:t>罗韵 （WeChat：LaurenLuoYun）</a:t>
            </a:r>
          </a:p>
        </p:txBody>
      </p:sp>
      <p:sp>
        <p:nvSpPr>
          <p:cNvPr id="4" name="Shape 4"/>
          <p:cNvSpPr/>
          <p:nvPr/>
        </p:nvSpPr>
        <p:spPr>
          <a:xfrm>
            <a:off x="485726" y="405458"/>
            <a:ext cx="118691" cy="499071"/>
          </a:xfrm>
          <a:prstGeom prst="rect">
            <a:avLst/>
          </a:prstGeom>
          <a:solidFill>
            <a:srgbClr val="00576E"/>
          </a:solidFill>
          <a:ln w="12700">
            <a:miter lim="400000"/>
          </a:ln>
          <a:effectLst>
            <a:outerShdw sx="100000" sy="100000" kx="0" ky="0" algn="b" rotWithShape="0" blurRad="63500" dist="0" dir="0">
              <a:srgbClr val="000000">
                <a:alpha val="40000"/>
              </a:srgbClr>
            </a:outerShdw>
          </a:effectLst>
        </p:spPr>
        <p:txBody>
          <a:bodyPr lIns="0" tIns="0" rIns="0" bIns="0" anchor="ctr"/>
          <a:lstStyle/>
          <a:p>
            <a:pPr lvl="0" algn="ctr">
              <a:defRPr>
                <a:solidFill>
                  <a:srgbClr val="CCE8CF"/>
                </a:solidFill>
              </a:defRPr>
            </a:pPr>
          </a:p>
        </p:txBody>
      </p:sp>
      <p:grpSp>
        <p:nvGrpSpPr>
          <p:cNvPr id="8" name="Group 8"/>
          <p:cNvGrpSpPr/>
          <p:nvPr/>
        </p:nvGrpSpPr>
        <p:grpSpPr>
          <a:xfrm>
            <a:off x="0" y="6235485"/>
            <a:ext cx="12204700" cy="294641"/>
            <a:chOff x="0" y="0"/>
            <a:chExt cx="12204699" cy="294640"/>
          </a:xfrm>
        </p:grpSpPr>
        <p:sp>
          <p:nvSpPr>
            <p:cNvPr id="5" name="Shape 5"/>
            <p:cNvSpPr/>
            <p:nvPr/>
          </p:nvSpPr>
          <p:spPr>
            <a:xfrm>
              <a:off x="0" y="147320"/>
              <a:ext cx="4468468" cy="1"/>
            </a:xfrm>
            <a:prstGeom prst="line">
              <a:avLst/>
            </a:prstGeom>
            <a:noFill/>
            <a:ln w="12700" cap="flat">
              <a:solidFill>
                <a:srgbClr val="00576E"/>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6" name="Shape 6"/>
            <p:cNvSpPr/>
            <p:nvPr/>
          </p:nvSpPr>
          <p:spPr>
            <a:xfrm>
              <a:off x="4468468" y="-1"/>
              <a:ext cx="3267764"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sz="1300">
                  <a:solidFill>
                    <a:srgbClr val="00576E"/>
                  </a:solidFill>
                </a:rPr>
                <a:t>DATAGURU</a:t>
              </a:r>
              <a:r>
                <a:rPr b="1" sz="1300">
                  <a:solidFill>
                    <a:srgbClr val="00576E"/>
                  </a:solidFill>
                </a:rPr>
                <a:t>专业数据分析社区</a:t>
              </a:r>
            </a:p>
          </p:txBody>
        </p:sp>
        <p:sp>
          <p:nvSpPr>
            <p:cNvPr id="7" name="Shape 7"/>
            <p:cNvSpPr/>
            <p:nvPr/>
          </p:nvSpPr>
          <p:spPr>
            <a:xfrm>
              <a:off x="7736231" y="147320"/>
              <a:ext cx="4468469" cy="1"/>
            </a:xfrm>
            <a:prstGeom prst="line">
              <a:avLst/>
            </a:prstGeom>
            <a:noFill/>
            <a:ln w="12700" cap="flat">
              <a:solidFill>
                <a:srgbClr val="00576E"/>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p>
          </p:txBody>
        </p:sp>
      </p:grpSp>
      <p:pic>
        <p:nvPicPr>
          <p:cNvPr id="9" name="image1.png" descr="炼数成金"/>
          <p:cNvPicPr/>
          <p:nvPr/>
        </p:nvPicPr>
        <p:blipFill>
          <a:blip r:embed="rId2">
            <a:extLst/>
          </a:blip>
          <a:stretch>
            <a:fillRect/>
          </a:stretch>
        </p:blipFill>
        <p:spPr>
          <a:xfrm>
            <a:off x="9198694" y="117425"/>
            <a:ext cx="2400301" cy="1028702"/>
          </a:xfrm>
          <a:prstGeom prst="rect">
            <a:avLst/>
          </a:prstGeom>
          <a:ln w="12700">
            <a:miter lim="400000"/>
          </a:ln>
        </p:spPr>
      </p:pic>
      <p:sp>
        <p:nvSpPr>
          <p:cNvPr id="10" name="Shape 10"/>
          <p:cNvSpPr/>
          <p:nvPr>
            <p:ph type="title"/>
          </p:nvPr>
        </p:nvSpPr>
        <p:spPr>
          <a:xfrm>
            <a:off x="629741" y="189435"/>
            <a:ext cx="8279326" cy="1008111"/>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lstStyle/>
          <a:p>
            <a:pPr lvl="0">
              <a:defRPr b="0" sz="1800"/>
            </a:pPr>
            <a:r>
              <a:rPr b="1" sz="2900"/>
              <a:t>Title Text</a:t>
            </a:r>
          </a:p>
        </p:txBody>
      </p:sp>
      <p:sp>
        <p:nvSpPr>
          <p:cNvPr id="11" name="Shape 11"/>
          <p:cNvSpPr/>
          <p:nvPr>
            <p:ph type="body" idx="1"/>
          </p:nvPr>
        </p:nvSpPr>
        <p:spPr>
          <a:xfrm>
            <a:off x="610234" y="1197545"/>
            <a:ext cx="10984232" cy="5660456"/>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lstStyle/>
          <a:p>
            <a:pPr lvl="0">
              <a:defRPr sz="1800"/>
            </a:pPr>
            <a:r>
              <a:rPr sz="1900"/>
              <a:t>Body Level One</a:t>
            </a:r>
            <a:endParaRPr sz="1900"/>
          </a:p>
          <a:p>
            <a:pPr lvl="1">
              <a:defRPr sz="1800"/>
            </a:pPr>
            <a:r>
              <a:rPr sz="1900"/>
              <a:t>Body Level Two</a:t>
            </a:r>
            <a:endParaRPr sz="1900"/>
          </a:p>
          <a:p>
            <a:pPr lvl="2">
              <a:defRPr sz="1800"/>
            </a:pPr>
            <a:r>
              <a:rPr sz="1900"/>
              <a:t>Body Level Three</a:t>
            </a:r>
            <a:endParaRPr sz="1900"/>
          </a:p>
          <a:p>
            <a:pPr lvl="3">
              <a:defRPr sz="1800"/>
            </a:pPr>
            <a:r>
              <a:rPr sz="1900"/>
              <a:t>Body Level Four</a:t>
            </a:r>
            <a:endParaRPr sz="1900"/>
          </a:p>
          <a:p>
            <a:pPr lvl="4">
              <a:defRPr sz="1800"/>
            </a:pPr>
            <a:r>
              <a:rPr sz="1900"/>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Lst>
  <p:transition spd="med" advClick="1"/>
  <p:txStyles>
    <p:titleStyle>
      <a:lvl1pPr>
        <a:defRPr b="1" sz="2900">
          <a:latin typeface="微软雅黑"/>
          <a:ea typeface="微软雅黑"/>
          <a:cs typeface="微软雅黑"/>
          <a:sym typeface="微软雅黑"/>
        </a:defRPr>
      </a:lvl1pPr>
      <a:lvl2pPr>
        <a:defRPr b="1" sz="2900">
          <a:latin typeface="微软雅黑"/>
          <a:ea typeface="微软雅黑"/>
          <a:cs typeface="微软雅黑"/>
          <a:sym typeface="微软雅黑"/>
        </a:defRPr>
      </a:lvl2pPr>
      <a:lvl3pPr>
        <a:defRPr b="1" sz="2900">
          <a:latin typeface="微软雅黑"/>
          <a:ea typeface="微软雅黑"/>
          <a:cs typeface="微软雅黑"/>
          <a:sym typeface="微软雅黑"/>
        </a:defRPr>
      </a:lvl3pPr>
      <a:lvl4pPr>
        <a:defRPr b="1" sz="2900">
          <a:latin typeface="微软雅黑"/>
          <a:ea typeface="微软雅黑"/>
          <a:cs typeface="微软雅黑"/>
          <a:sym typeface="微软雅黑"/>
        </a:defRPr>
      </a:lvl4pPr>
      <a:lvl5pPr>
        <a:defRPr b="1" sz="2900">
          <a:latin typeface="微软雅黑"/>
          <a:ea typeface="微软雅黑"/>
          <a:cs typeface="微软雅黑"/>
          <a:sym typeface="微软雅黑"/>
        </a:defRPr>
      </a:lvl5pPr>
      <a:lvl6pPr indent="544662">
        <a:defRPr b="1" sz="2900">
          <a:latin typeface="微软雅黑"/>
          <a:ea typeface="微软雅黑"/>
          <a:cs typeface="微软雅黑"/>
          <a:sym typeface="微软雅黑"/>
        </a:defRPr>
      </a:lvl6pPr>
      <a:lvl7pPr indent="1089324">
        <a:defRPr b="1" sz="2900">
          <a:latin typeface="微软雅黑"/>
          <a:ea typeface="微软雅黑"/>
          <a:cs typeface="微软雅黑"/>
          <a:sym typeface="微软雅黑"/>
        </a:defRPr>
      </a:lvl7pPr>
      <a:lvl8pPr indent="1633987">
        <a:defRPr b="1" sz="2900">
          <a:latin typeface="微软雅黑"/>
          <a:ea typeface="微软雅黑"/>
          <a:cs typeface="微软雅黑"/>
          <a:sym typeface="微软雅黑"/>
        </a:defRPr>
      </a:lvl8pPr>
      <a:lvl9pPr indent="2178648">
        <a:defRPr b="1" sz="2900">
          <a:latin typeface="微软雅黑"/>
          <a:ea typeface="微软雅黑"/>
          <a:cs typeface="微软雅黑"/>
          <a:sym typeface="微软雅黑"/>
        </a:defRPr>
      </a:lvl9pPr>
    </p:titleStyle>
    <p:bodyStyle>
      <a:lvl1pPr marL="408497" indent="-408497">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1pPr>
      <a:lvl2pPr marL="925124" indent="-380462">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2pPr>
      <a:lvl3pPr marL="1458917" indent="-369592">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3pPr>
      <a:lvl4pPr marL="2032009" indent="-398022">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4pPr>
      <a:lvl5pPr marL="2576672" indent="-398022">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5pPr>
      <a:lvl6pPr marL="2938907" indent="-215595">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6pPr>
      <a:lvl7pPr marL="3483569" indent="-215595">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7pPr>
      <a:lvl8pPr marL="4028232" indent="-215595">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8pPr>
      <a:lvl9pPr marL="4572894" indent="-215595">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9pPr>
    </p:bodyStyle>
    <p:otherStyle>
      <a:lvl1pPr algn="r">
        <a:defRPr sz="1200">
          <a:solidFill>
            <a:schemeClr val="tx1"/>
          </a:solidFill>
          <a:latin typeface="+mn-lt"/>
          <a:ea typeface="+mn-ea"/>
          <a:cs typeface="+mn-cs"/>
          <a:sym typeface="Arial"/>
        </a:defRPr>
      </a:lvl1pPr>
      <a:lvl2pPr indent="544662" algn="r">
        <a:defRPr sz="1200">
          <a:solidFill>
            <a:schemeClr val="tx1"/>
          </a:solidFill>
          <a:latin typeface="+mn-lt"/>
          <a:ea typeface="+mn-ea"/>
          <a:cs typeface="+mn-cs"/>
          <a:sym typeface="Arial"/>
        </a:defRPr>
      </a:lvl2pPr>
      <a:lvl3pPr indent="1089324" algn="r">
        <a:defRPr sz="1200">
          <a:solidFill>
            <a:schemeClr val="tx1"/>
          </a:solidFill>
          <a:latin typeface="+mn-lt"/>
          <a:ea typeface="+mn-ea"/>
          <a:cs typeface="+mn-cs"/>
          <a:sym typeface="Arial"/>
        </a:defRPr>
      </a:lvl3pPr>
      <a:lvl4pPr indent="1633987" algn="r">
        <a:defRPr sz="1200">
          <a:solidFill>
            <a:schemeClr val="tx1"/>
          </a:solidFill>
          <a:latin typeface="+mn-lt"/>
          <a:ea typeface="+mn-ea"/>
          <a:cs typeface="+mn-cs"/>
          <a:sym typeface="Arial"/>
        </a:defRPr>
      </a:lvl4pPr>
      <a:lvl5pPr indent="2178648" algn="r">
        <a:defRPr sz="1200">
          <a:solidFill>
            <a:schemeClr val="tx1"/>
          </a:solidFill>
          <a:latin typeface="+mn-lt"/>
          <a:ea typeface="+mn-ea"/>
          <a:cs typeface="+mn-cs"/>
          <a:sym typeface="Arial"/>
        </a:defRPr>
      </a:lvl5pPr>
      <a:lvl6pPr indent="2723312" algn="r">
        <a:defRPr sz="1200">
          <a:solidFill>
            <a:schemeClr val="tx1"/>
          </a:solidFill>
          <a:latin typeface="+mn-lt"/>
          <a:ea typeface="+mn-ea"/>
          <a:cs typeface="+mn-cs"/>
          <a:sym typeface="Arial"/>
        </a:defRPr>
      </a:lvl6pPr>
      <a:lvl7pPr indent="3267974" algn="r">
        <a:defRPr sz="1200">
          <a:solidFill>
            <a:schemeClr val="tx1"/>
          </a:solidFill>
          <a:latin typeface="+mn-lt"/>
          <a:ea typeface="+mn-ea"/>
          <a:cs typeface="+mn-cs"/>
          <a:sym typeface="Arial"/>
        </a:defRPr>
      </a:lvl7pPr>
      <a:lvl8pPr indent="3812637" algn="r">
        <a:defRPr sz="1200">
          <a:solidFill>
            <a:schemeClr val="tx1"/>
          </a:solidFill>
          <a:latin typeface="+mn-lt"/>
          <a:ea typeface="+mn-ea"/>
          <a:cs typeface="+mn-cs"/>
          <a:sym typeface="Arial"/>
        </a:defRPr>
      </a:lvl8pPr>
      <a:lvl9pPr indent="4357299" algn="r">
        <a:defRPr sz="12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du.dataguru.cn/"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xfrm>
            <a:off x="816262" y="5302436"/>
            <a:ext cx="10668287" cy="844325"/>
          </a:xfrm>
          <a:prstGeom prst="rect">
            <a:avLst/>
          </a:prstGeom>
        </p:spPr>
        <p:txBody>
          <a:bodyPr/>
          <a:lstStyle/>
          <a:p>
            <a:pPr lvl="0" algn="ctr">
              <a:lnSpc>
                <a:spcPct val="150000"/>
              </a:lnSpc>
              <a:defRPr b="0" sz="1800"/>
            </a:pPr>
            <a:r>
              <a:rPr b="1" sz="3800"/>
              <a:t>GPU并行计算与CUDA编程</a:t>
            </a:r>
            <a:r>
              <a:rPr b="1" sz="3800"/>
              <a:t> 第</a:t>
            </a:r>
            <a:r>
              <a:rPr b="1" sz="3800"/>
              <a:t>4</a:t>
            </a:r>
            <a:r>
              <a:rPr b="1" sz="3800"/>
              <a:t>课</a:t>
            </a:r>
          </a:p>
        </p:txBody>
      </p:sp>
      <p:pic>
        <p:nvPicPr>
          <p:cNvPr id="42" name="Snip20170319_8.png"/>
          <p:cNvPicPr/>
          <p:nvPr/>
        </p:nvPicPr>
        <p:blipFill>
          <a:blip r:embed="rId2">
            <a:extLst/>
          </a:blip>
          <a:stretch>
            <a:fillRect/>
          </a:stretch>
        </p:blipFill>
        <p:spPr>
          <a:xfrm>
            <a:off x="3068951" y="827976"/>
            <a:ext cx="6309343" cy="4551947"/>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a:lstStyle/>
          <a:p>
            <a:pPr lvl="0">
              <a:defRPr b="0" sz="1800"/>
            </a:pPr>
            <a:r>
              <a:rPr b="1" sz="2900"/>
              <a:t>3. 分段扫描</a:t>
            </a:r>
          </a:p>
        </p:txBody>
      </p:sp>
      <p:pic>
        <p:nvPicPr>
          <p:cNvPr id="76" name="Snip20170320_19.png"/>
          <p:cNvPicPr/>
          <p:nvPr/>
        </p:nvPicPr>
        <p:blipFill>
          <a:blip r:embed="rId2">
            <a:extLst/>
          </a:blip>
          <a:stretch>
            <a:fillRect/>
          </a:stretch>
        </p:blipFill>
        <p:spPr>
          <a:xfrm>
            <a:off x="643422" y="1538552"/>
            <a:ext cx="7203253" cy="2888677"/>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title"/>
          </p:nvPr>
        </p:nvSpPr>
        <p:spPr>
          <a:prstGeom prst="rect">
            <a:avLst/>
          </a:prstGeom>
        </p:spPr>
        <p:txBody>
          <a:bodyPr/>
          <a:lstStyle/>
          <a:p>
            <a:pPr lvl="0"/>
          </a:p>
        </p:txBody>
      </p:sp>
      <p:sp>
        <p:nvSpPr>
          <p:cNvPr id="79" name="Shape 79"/>
          <p:cNvSpPr/>
          <p:nvPr>
            <p:ph type="body" idx="1"/>
          </p:nvPr>
        </p:nvSpPr>
        <p:spPr>
          <a:prstGeom prst="rect">
            <a:avLst/>
          </a:prstGeom>
        </p:spPr>
        <p:txBody>
          <a:bodyPr/>
          <a:lstStyle/>
          <a:p>
            <a:pPr lvl="0">
              <a:defRPr sz="1800"/>
            </a:pPr>
            <a:r>
              <a:rPr sz="1900"/>
              <a:t>例子:稀疏矩阵向量（sparse matrix vector）</a:t>
            </a:r>
            <a:endParaRPr sz="1900"/>
          </a:p>
          <a:p>
            <a:pPr lvl="0">
              <a:defRPr sz="1800"/>
            </a:pPr>
            <a:r>
              <a:rPr sz="1900"/>
              <a:t>稀疏矩阵有很多零，我们要找一种结构把零都去掉</a:t>
            </a:r>
            <a:endParaRPr sz="1900"/>
          </a:p>
        </p:txBody>
      </p:sp>
      <p:pic>
        <p:nvPicPr>
          <p:cNvPr id="80" name="Snip20170320_21.png"/>
          <p:cNvPicPr/>
          <p:nvPr/>
        </p:nvPicPr>
        <p:blipFill>
          <a:blip r:embed="rId2">
            <a:extLst/>
          </a:blip>
          <a:stretch>
            <a:fillRect/>
          </a:stretch>
        </p:blipFill>
        <p:spPr>
          <a:xfrm>
            <a:off x="848486" y="2257900"/>
            <a:ext cx="4324982" cy="3362912"/>
          </a:xfrm>
          <a:prstGeom prst="rect">
            <a:avLst/>
          </a:prstGeom>
          <a:ln w="12700">
            <a:miter lim="400000"/>
          </a:ln>
        </p:spPr>
      </p:pic>
      <p:pic>
        <p:nvPicPr>
          <p:cNvPr id="81" name="Snip20170320_23.png"/>
          <p:cNvPicPr/>
          <p:nvPr/>
        </p:nvPicPr>
        <p:blipFill>
          <a:blip r:embed="rId3">
            <a:extLst/>
          </a:blip>
          <a:stretch>
            <a:fillRect/>
          </a:stretch>
        </p:blipFill>
        <p:spPr>
          <a:xfrm>
            <a:off x="6893185" y="2466020"/>
            <a:ext cx="3983287" cy="3123507"/>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p>
            <a:pPr lvl="0">
              <a:defRPr b="0" sz="1800"/>
            </a:pPr>
            <a:r>
              <a:rPr b="1" sz="2900"/>
              <a:t>4. 排序</a:t>
            </a:r>
          </a:p>
        </p:txBody>
      </p:sp>
      <p:sp>
        <p:nvSpPr>
          <p:cNvPr id="84" name="Shape 84"/>
          <p:cNvSpPr/>
          <p:nvPr>
            <p:ph type="body" idx="1"/>
          </p:nvPr>
        </p:nvSpPr>
        <p:spPr>
          <a:prstGeom prst="rect">
            <a:avLst/>
          </a:prstGeom>
        </p:spPr>
        <p:txBody>
          <a:bodyPr/>
          <a:lstStyle/>
          <a:p>
            <a:pPr lvl="0">
              <a:defRPr sz="1800"/>
            </a:pPr>
            <a:r>
              <a:rPr sz="1900"/>
              <a:t>难点：大部分的排序算法都是串行的</a:t>
            </a:r>
            <a:endParaRPr sz="1900"/>
          </a:p>
          <a:p>
            <a:pPr lvl="0">
              <a:defRPr sz="1800"/>
            </a:pPr>
            <a:r>
              <a:rPr sz="1900"/>
              <a:t>适合并行的排序算法：</a:t>
            </a:r>
            <a:endParaRPr sz="1900"/>
          </a:p>
          <a:p>
            <a:pPr lvl="0">
              <a:defRPr sz="1800"/>
            </a:pPr>
            <a:r>
              <a:rPr sz="1900"/>
              <a:t>首先考虑能合并内存并且线程分支较少的并行算法，尤其是能让线程保持同时忙碌的算法</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p>
            <a:pPr lvl="0"/>
          </a:p>
        </p:txBody>
      </p:sp>
      <p:sp>
        <p:nvSpPr>
          <p:cNvPr id="87" name="Shape 87"/>
          <p:cNvSpPr/>
          <p:nvPr>
            <p:ph type="body" idx="1"/>
          </p:nvPr>
        </p:nvSpPr>
        <p:spPr>
          <a:prstGeom prst="rect">
            <a:avLst/>
          </a:prstGeom>
        </p:spPr>
        <p:txBody>
          <a:bodyPr/>
          <a:lstStyle/>
          <a:p>
            <a:pPr lvl="0">
              <a:defRPr sz="1800"/>
            </a:pPr>
            <a:r>
              <a:rPr sz="1900"/>
              <a:t>1. 奇偶排序（砖排序，冒泡算法）</a:t>
            </a:r>
            <a:endParaRPr sz="1900"/>
          </a:p>
          <a:p>
            <a:pPr lvl="0">
              <a:defRPr sz="1800"/>
            </a:pPr>
            <a:r>
              <a:rPr sz="1900"/>
              <a:t>通过比较数组中相邻的（奇-偶）位置数字对，如果该奇偶对是错误的顺序（第一个大于第二个），则交换。下一步重复该操作，但针对所有的（偶-奇）位置数字对。如此交替进行下去。</a:t>
            </a:r>
          </a:p>
        </p:txBody>
      </p:sp>
      <p:pic>
        <p:nvPicPr>
          <p:cNvPr id="88" name="Snip20170320_29.png"/>
          <p:cNvPicPr/>
          <p:nvPr/>
        </p:nvPicPr>
        <p:blipFill>
          <a:blip r:embed="rId2">
            <a:extLst/>
          </a:blip>
          <a:stretch>
            <a:fillRect/>
          </a:stretch>
        </p:blipFill>
        <p:spPr>
          <a:xfrm>
            <a:off x="994804" y="2795671"/>
            <a:ext cx="6738580" cy="3165091"/>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p>
            <a:pPr lvl="0"/>
          </a:p>
        </p:txBody>
      </p:sp>
      <p:sp>
        <p:nvSpPr>
          <p:cNvPr id="91" name="Shape 91"/>
          <p:cNvSpPr/>
          <p:nvPr>
            <p:ph type="body" idx="1"/>
          </p:nvPr>
        </p:nvSpPr>
        <p:spPr>
          <a:prstGeom prst="rect">
            <a:avLst/>
          </a:prstGeom>
        </p:spPr>
        <p:txBody>
          <a:bodyPr/>
          <a:lstStyle/>
          <a:p>
            <a:pPr lvl="0">
              <a:defRPr sz="1800"/>
            </a:pPr>
            <a:r>
              <a:rPr sz="1900"/>
              <a:t>2.归并排序</a:t>
            </a:r>
            <a:endParaRPr sz="1900"/>
          </a:p>
          <a:p>
            <a:pPr lvl="0">
              <a:defRPr sz="1800"/>
            </a:pPr>
            <a:r>
              <a:rPr sz="1900"/>
              <a:t>将两个已经排序的序列合并成一个序列的操作。</a:t>
            </a:r>
          </a:p>
        </p:txBody>
      </p:sp>
      <p:pic>
        <p:nvPicPr>
          <p:cNvPr id="92" name="Snip20170320_32.png"/>
          <p:cNvPicPr/>
          <p:nvPr/>
        </p:nvPicPr>
        <p:blipFill>
          <a:blip r:embed="rId2">
            <a:extLst/>
          </a:blip>
          <a:stretch>
            <a:fillRect/>
          </a:stretch>
        </p:blipFill>
        <p:spPr>
          <a:xfrm>
            <a:off x="1070984" y="2131426"/>
            <a:ext cx="7108817" cy="4163736"/>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pPr lvl="0"/>
          </a:p>
        </p:txBody>
      </p:sp>
      <p:sp>
        <p:nvSpPr>
          <p:cNvPr id="95" name="Shape 95"/>
          <p:cNvSpPr/>
          <p:nvPr>
            <p:ph type="body" idx="1"/>
          </p:nvPr>
        </p:nvSpPr>
        <p:spPr>
          <a:prstGeom prst="rect">
            <a:avLst/>
          </a:prstGeom>
        </p:spPr>
        <p:txBody>
          <a:bodyPr/>
          <a:lstStyle/>
          <a:p>
            <a:pPr lvl="0">
              <a:defRPr sz="1800"/>
            </a:pPr>
            <a:r>
              <a:rPr sz="1900"/>
              <a:t>3. 排序网</a:t>
            </a:r>
          </a:p>
        </p:txBody>
      </p:sp>
      <p:pic>
        <p:nvPicPr>
          <p:cNvPr id="96" name="Snip20170320_27.png"/>
          <p:cNvPicPr/>
          <p:nvPr/>
        </p:nvPicPr>
        <p:blipFill>
          <a:blip r:embed="rId2">
            <a:extLst/>
          </a:blip>
          <a:stretch>
            <a:fillRect/>
          </a:stretch>
        </p:blipFill>
        <p:spPr>
          <a:xfrm>
            <a:off x="794336" y="1791650"/>
            <a:ext cx="3892142" cy="2683220"/>
          </a:xfrm>
          <a:prstGeom prst="rect">
            <a:avLst/>
          </a:prstGeom>
          <a:ln w="12700">
            <a:miter lim="400000"/>
          </a:ln>
        </p:spPr>
      </p:pic>
      <p:pic>
        <p:nvPicPr>
          <p:cNvPr id="97" name="Snip20170320_28.png"/>
          <p:cNvPicPr/>
          <p:nvPr/>
        </p:nvPicPr>
        <p:blipFill>
          <a:blip r:embed="rId3">
            <a:extLst/>
          </a:blip>
          <a:stretch>
            <a:fillRect/>
          </a:stretch>
        </p:blipFill>
        <p:spPr>
          <a:xfrm>
            <a:off x="5654197" y="1507550"/>
            <a:ext cx="4220053" cy="2784951"/>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title"/>
          </p:nvPr>
        </p:nvSpPr>
        <p:spPr>
          <a:prstGeom prst="rect">
            <a:avLst/>
          </a:prstGeom>
        </p:spPr>
        <p:txBody>
          <a:bodyPr/>
          <a:lstStyle/>
          <a:p>
            <a:pPr lvl="0">
              <a:defRPr b="0" sz="1800"/>
            </a:pPr>
            <a:r>
              <a:rPr b="1" sz="4300"/>
              <a:t>本周作业</a:t>
            </a:r>
          </a:p>
        </p:txBody>
      </p:sp>
      <p:sp>
        <p:nvSpPr>
          <p:cNvPr id="100" name="Shape 100"/>
          <p:cNvSpPr/>
          <p:nvPr>
            <p:ph type="body" idx="1"/>
          </p:nvPr>
        </p:nvSpPr>
        <p:spPr>
          <a:prstGeom prst="rect">
            <a:avLst/>
          </a:prstGeom>
        </p:spPr>
        <p:txBody>
          <a:bodyPr/>
          <a:lstStyle/>
          <a:p>
            <a:pPr lvl="0"/>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body" idx="4294967295"/>
          </p:nvPr>
        </p:nvSpPr>
        <p:spPr>
          <a:xfrm>
            <a:off x="610234" y="1204118"/>
            <a:ext cx="10984232" cy="5257801"/>
          </a:xfrm>
          <a:prstGeom prst="rect">
            <a:avLst/>
          </a:prstGeom>
        </p:spPr>
        <p:txBody>
          <a:bodyPr/>
          <a:lstStyle>
            <a:lvl1pPr>
              <a:buChar char="◆"/>
            </a:lvl1pPr>
          </a:lstStyle>
          <a:p>
            <a:pPr lvl="0">
              <a:defRPr sz="1800"/>
            </a:pPr>
            <a:r>
              <a:rPr sz="1900"/>
              <a:t>自行编写代码实现并行计算直方图的“方法三”，上传代码和截图效果。</a:t>
            </a:r>
          </a:p>
        </p:txBody>
      </p:sp>
      <p:sp>
        <p:nvSpPr>
          <p:cNvPr id="103" name="Shape 103"/>
          <p:cNvSpPr/>
          <p:nvPr>
            <p:ph type="title" idx="4294967295"/>
          </p:nvPr>
        </p:nvSpPr>
        <p:spPr>
          <a:xfrm>
            <a:off x="610234" y="92074"/>
            <a:ext cx="10984232" cy="1125838"/>
          </a:xfrm>
          <a:prstGeom prst="rect">
            <a:avLst/>
          </a:prstGeom>
        </p:spPr>
        <p:txBody>
          <a:bodyPr/>
          <a:lstStyle/>
          <a:p>
            <a:pPr lvl="0">
              <a:defRPr b="0" sz="1800"/>
            </a:pPr>
            <a:r>
              <a:rPr b="1" sz="2900"/>
              <a:t>本周作业</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xfrm>
            <a:off x="629742" y="405457"/>
            <a:ext cx="8279325" cy="576067"/>
          </a:xfrm>
          <a:prstGeom prst="rect">
            <a:avLst/>
          </a:prstGeom>
        </p:spPr>
        <p:txBody>
          <a:bodyPr lIns="0" tIns="0" rIns="0" bIns="0">
            <a:normAutofit fontScale="100000" lnSpcReduction="0"/>
          </a:bodyPr>
          <a:lstStyle/>
          <a:p>
            <a:pPr lvl="0">
              <a:defRPr b="0" sz="1800"/>
            </a:pPr>
            <a:r>
              <a:rPr b="1" sz="2900"/>
              <a:t>法律声明</a:t>
            </a:r>
          </a:p>
        </p:txBody>
      </p:sp>
      <p:sp>
        <p:nvSpPr>
          <p:cNvPr id="106" name="Shape 106"/>
          <p:cNvSpPr/>
          <p:nvPr>
            <p:ph type="body" idx="1"/>
          </p:nvPr>
        </p:nvSpPr>
        <p:spPr>
          <a:xfrm>
            <a:off x="610234" y="1429080"/>
            <a:ext cx="10970426" cy="4809654"/>
          </a:xfrm>
          <a:prstGeom prst="rect">
            <a:avLst/>
          </a:prstGeom>
        </p:spPr>
        <p:txBody>
          <a:bodyPr lIns="0" tIns="0" rIns="0" bIns="0">
            <a:normAutofit fontScale="100000" lnSpcReduction="0"/>
          </a:bodyPr>
          <a:lstStyle/>
          <a:p>
            <a:pPr lvl="0">
              <a:spcBef>
                <a:spcPts val="700"/>
              </a:spcBef>
              <a:buSzTx/>
              <a:buNone/>
              <a:defRPr sz="1800"/>
            </a:pPr>
            <a:r>
              <a:rPr b="1" sz="3300">
                <a:solidFill>
                  <a:srgbClr val="FF0000"/>
                </a:solidFill>
              </a:rPr>
              <a:t>【</a:t>
            </a:r>
            <a:r>
              <a:rPr b="1" sz="3300">
                <a:solidFill>
                  <a:srgbClr val="FF0000"/>
                </a:solidFill>
              </a:rPr>
              <a:t>声明</a:t>
            </a:r>
            <a:r>
              <a:rPr b="1" sz="3300">
                <a:solidFill>
                  <a:srgbClr val="FF0000"/>
                </a:solidFill>
              </a:rPr>
              <a:t>】</a:t>
            </a:r>
            <a:r>
              <a:rPr b="1" sz="3300"/>
              <a:t>本视频和幻灯片为炼数成金网络课程的教学资料，所有资料只能在课程内使用，不得在课程以外范围散播，违者将可能被追究法律和经济责任。</a:t>
            </a:r>
            <a:endParaRPr b="1" sz="3300"/>
          </a:p>
          <a:p>
            <a:pPr lvl="0">
              <a:spcBef>
                <a:spcPts val="700"/>
              </a:spcBef>
              <a:buSzTx/>
              <a:buNone/>
              <a:defRPr sz="1800"/>
            </a:pPr>
            <a:r>
              <a:rPr b="1" sz="3300">
                <a:solidFill>
                  <a:srgbClr val="003399"/>
                </a:solidFill>
              </a:rPr>
              <a:t>课程详情访问炼数成金培训网站</a:t>
            </a:r>
            <a:endParaRPr b="1" sz="3300">
              <a:solidFill>
                <a:srgbClr val="003399"/>
              </a:solidFill>
            </a:endParaRPr>
          </a:p>
          <a:p>
            <a:pPr lvl="0">
              <a:spcBef>
                <a:spcPts val="700"/>
              </a:spcBef>
              <a:buSzTx/>
              <a:buNone/>
              <a:defRPr sz="1800"/>
            </a:pPr>
            <a:r>
              <a:rPr b="1" sz="3300">
                <a:hlinkClick r:id="rId2" invalidUrl="" action="" tgtFrame="" tooltip="" history="1" highlightClick="0" endSnd="0"/>
              </a:rPr>
              <a:t>http://edu.dataguru.cn</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title"/>
          </p:nvPr>
        </p:nvSpPr>
        <p:spPr>
          <a:xfrm>
            <a:off x="629742" y="405457"/>
            <a:ext cx="8279325" cy="576067"/>
          </a:xfrm>
          <a:prstGeom prst="rect">
            <a:avLst/>
          </a:prstGeom>
        </p:spPr>
        <p:txBody>
          <a:bodyPr lIns="0" tIns="0" rIns="0" bIns="0">
            <a:normAutofit fontScale="100000" lnSpcReduction="0"/>
          </a:bodyPr>
          <a:lstStyle/>
          <a:p>
            <a:pPr lvl="0">
              <a:defRPr b="0" sz="1800"/>
            </a:pPr>
            <a:r>
              <a:rPr b="1" sz="2900"/>
              <a:t>炼数成金逆向收费式网络课程</a:t>
            </a:r>
          </a:p>
        </p:txBody>
      </p:sp>
      <p:sp>
        <p:nvSpPr>
          <p:cNvPr id="109" name="Shape 109"/>
          <p:cNvSpPr/>
          <p:nvPr>
            <p:ph type="body" idx="1"/>
          </p:nvPr>
        </p:nvSpPr>
        <p:spPr>
          <a:xfrm>
            <a:off x="610234" y="1197545"/>
            <a:ext cx="10984232" cy="5041189"/>
          </a:xfrm>
          <a:prstGeom prst="rect">
            <a:avLst/>
          </a:prstGeom>
        </p:spPr>
        <p:txBody>
          <a:bodyPr lIns="0" tIns="0" rIns="0" bIns="0">
            <a:normAutofit fontScale="100000" lnSpcReduction="0"/>
          </a:bodyPr>
          <a:lstStyle/>
          <a:p>
            <a:pPr lvl="0">
              <a:defRPr sz="1800"/>
            </a:pPr>
            <a:r>
              <a:rPr b="1" sz="1900">
                <a:solidFill>
                  <a:srgbClr val="003399"/>
                </a:solidFill>
              </a:rPr>
              <a:t>Dataguru</a:t>
            </a:r>
            <a:r>
              <a:rPr b="1" sz="1900">
                <a:solidFill>
                  <a:srgbClr val="003399"/>
                </a:solidFill>
              </a:rPr>
              <a:t>（炼数成金）是专业数据分析网站，提供教育，媒体，内容，社区，出版，数据分析业务等服务。我们的课程采用新兴的互联网教育形式，独创地发展了逆向收费式网络培训课程模式。既继承传统教育重学习氛围，重竞争压力的特点，同时又发挥互联网的威力打破时空限制，把天南地北志同道合的朋友组织在一起交流学习，使到原先孤立的学习个体组合成有组织的探索力量。并且把原先动辄成千上万的学习成本，直线下降至百元范围，造福大众。我们的目标是：低成本传播高价值知识，构架中国第一的网上知识流转阵地。</a:t>
            </a:r>
            <a:endParaRPr b="1" sz="1900">
              <a:solidFill>
                <a:srgbClr val="003399"/>
              </a:solidFill>
            </a:endParaRPr>
          </a:p>
          <a:p>
            <a:pPr lvl="0">
              <a:defRPr sz="1800"/>
            </a:pPr>
            <a:r>
              <a:rPr b="1" sz="1900">
                <a:solidFill>
                  <a:srgbClr val="003399"/>
                </a:solidFill>
              </a:rPr>
              <a:t>关于逆向收费式网络的详情，请看我们的培训网站 </a:t>
            </a:r>
            <a:r>
              <a:rPr b="1" sz="1900">
                <a:solidFill>
                  <a:srgbClr val="003399"/>
                </a:solidFill>
              </a:rPr>
              <a:t>http://edu.dataguru.cn</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xfrm>
            <a:off x="629741" y="150937"/>
            <a:ext cx="8279326" cy="1008112"/>
          </a:xfrm>
          <a:prstGeom prst="rect">
            <a:avLst/>
          </a:prstGeom>
        </p:spPr>
        <p:txBody>
          <a:bodyPr/>
          <a:lstStyle/>
          <a:p>
            <a:pPr lvl="0">
              <a:defRPr b="0" sz="1800"/>
            </a:pPr>
            <a:r>
              <a:rPr b="1" sz="2900"/>
              <a:t>本周介绍内容</a:t>
            </a:r>
          </a:p>
        </p:txBody>
      </p:sp>
      <p:sp>
        <p:nvSpPr>
          <p:cNvPr id="45" name="Shape 45"/>
          <p:cNvSpPr/>
          <p:nvPr>
            <p:ph type="body" idx="1"/>
          </p:nvPr>
        </p:nvSpPr>
        <p:spPr>
          <a:xfrm>
            <a:off x="610234" y="1197545"/>
            <a:ext cx="4949623" cy="5114257"/>
          </a:xfrm>
          <a:prstGeom prst="rect">
            <a:avLst/>
          </a:prstGeom>
        </p:spPr>
        <p:txBody>
          <a:bodyPr/>
          <a:lstStyle/>
          <a:p>
            <a:pPr lvl="0" marL="408496" indent="-408496">
              <a:defRPr sz="1800"/>
            </a:pPr>
            <a:r>
              <a:rPr sz="1900"/>
              <a:t>并行化高效策略（二）</a:t>
            </a:r>
            <a:endParaRPr sz="1900"/>
          </a:p>
          <a:p>
            <a:pPr lvl="0" marL="408496" indent="-408496">
              <a:defRPr sz="1800"/>
            </a:pPr>
            <a:r>
              <a:rPr sz="1900"/>
              <a:t>1. 直方图（实例）</a:t>
            </a:r>
            <a:endParaRPr sz="1900"/>
          </a:p>
          <a:p>
            <a:pPr lvl="0" marL="408496" indent="-408496">
              <a:defRPr sz="1800"/>
            </a:pPr>
            <a:r>
              <a:rPr sz="1900"/>
              <a:t>2. 压缩与分配</a:t>
            </a:r>
            <a:endParaRPr sz="1900"/>
          </a:p>
          <a:p>
            <a:pPr lvl="1" marL="953158" indent="-408496">
              <a:buChar char="■"/>
              <a:defRPr sz="1800"/>
            </a:pPr>
            <a:r>
              <a:rPr sz="1900"/>
              <a:t> 2.1 什么是压缩</a:t>
            </a:r>
            <a:endParaRPr sz="1900"/>
          </a:p>
          <a:p>
            <a:pPr lvl="1" marL="953158" indent="-408496">
              <a:buChar char="■"/>
              <a:defRPr sz="1800"/>
            </a:pPr>
            <a:r>
              <a:rPr sz="1900"/>
              <a:t> 2.2 什么是分配</a:t>
            </a:r>
            <a:endParaRPr sz="1900"/>
          </a:p>
          <a:p>
            <a:pPr lvl="1" marL="953158" indent="-408496">
              <a:buChar char="■"/>
              <a:defRPr sz="1800"/>
            </a:pPr>
            <a:r>
              <a:rPr sz="1900"/>
              <a:t> 2.3 分配的策略</a:t>
            </a:r>
            <a:endParaRPr sz="1900"/>
          </a:p>
          <a:p>
            <a:pPr lvl="0" marL="408496" indent="-408496">
              <a:defRPr sz="1800"/>
            </a:pPr>
            <a:r>
              <a:rPr sz="1900"/>
              <a:t>3. 分段扫描</a:t>
            </a:r>
            <a:endParaRPr sz="1900"/>
          </a:p>
          <a:p>
            <a:pPr lvl="1" marL="953158" indent="-408496">
              <a:buChar char="■"/>
              <a:defRPr sz="1800"/>
            </a:pPr>
            <a:r>
              <a:rPr sz="1900"/>
              <a:t> 3.1 稀疏矩阵与向量相乘</a:t>
            </a:r>
          </a:p>
        </p:txBody>
      </p:sp>
      <p:sp>
        <p:nvSpPr>
          <p:cNvPr id="46" name="Shape 46"/>
          <p:cNvSpPr/>
          <p:nvPr/>
        </p:nvSpPr>
        <p:spPr>
          <a:xfrm>
            <a:off x="6142479" y="1204118"/>
            <a:ext cx="4949623" cy="5114257"/>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lstStyle/>
          <a:p>
            <a:pPr lvl="0" marL="408496" indent="-408496">
              <a:lnSpc>
                <a:spcPct val="150000"/>
              </a:lnSpc>
              <a:spcBef>
                <a:spcPts val="400"/>
              </a:spcBef>
              <a:buClr>
                <a:srgbClr val="00576E"/>
              </a:buClr>
              <a:buSzPct val="100000"/>
              <a:buFont typeface="Wingdings"/>
              <a:buChar char="■"/>
            </a:pPr>
            <a:r>
              <a:rPr sz="1900"/>
              <a:t>4. 排序</a:t>
            </a:r>
            <a:endParaRPr sz="1900"/>
          </a:p>
          <a:p>
            <a:pPr lvl="1" marL="953158" indent="-408496">
              <a:lnSpc>
                <a:spcPct val="150000"/>
              </a:lnSpc>
              <a:spcBef>
                <a:spcPts val="400"/>
              </a:spcBef>
              <a:buClr>
                <a:srgbClr val="00576E"/>
              </a:buClr>
              <a:buSzPct val="100000"/>
              <a:buFont typeface="Wingdings"/>
              <a:buChar char="■"/>
            </a:pPr>
            <a:r>
              <a:rPr sz="1900"/>
              <a:t>4.1 奇偶排序</a:t>
            </a:r>
            <a:endParaRPr sz="1900"/>
          </a:p>
          <a:p>
            <a:pPr lvl="1" marL="953158" indent="-408496">
              <a:lnSpc>
                <a:spcPct val="150000"/>
              </a:lnSpc>
              <a:spcBef>
                <a:spcPts val="400"/>
              </a:spcBef>
              <a:buClr>
                <a:srgbClr val="00576E"/>
              </a:buClr>
              <a:buSzPct val="100000"/>
              <a:buFont typeface="Wingdings"/>
              <a:buChar char="■"/>
            </a:pPr>
            <a:r>
              <a:rPr sz="1900"/>
              <a:t>4.2 归并排序</a:t>
            </a:r>
            <a:endParaRPr sz="1900"/>
          </a:p>
          <a:p>
            <a:pPr lvl="1" marL="953158" indent="-408496">
              <a:lnSpc>
                <a:spcPct val="150000"/>
              </a:lnSpc>
              <a:spcBef>
                <a:spcPts val="400"/>
              </a:spcBef>
              <a:buClr>
                <a:srgbClr val="00576E"/>
              </a:buClr>
              <a:buSzPct val="100000"/>
              <a:buFont typeface="Wingdings"/>
              <a:buChar char="■"/>
            </a:pPr>
            <a:r>
              <a:rPr sz="1900"/>
              <a:t>4.3 排序网 </a:t>
            </a:r>
            <a:endParaRPr sz="1900"/>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sldNum" sz="quarter" idx="4294967295"/>
          </p:nvPr>
        </p:nvSpPr>
        <p:spPr>
          <a:xfrm>
            <a:off x="8746701" y="6432453"/>
            <a:ext cx="2847764" cy="35066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Arial"/>
                <a:ea typeface="Arial"/>
                <a:cs typeface="Arial"/>
                <a:sym typeface="Arial"/>
              </a:defRPr>
            </a:lvl1pPr>
          </a:lstStyle>
          <a:p>
            <a:pPr lvl="0"/>
            <a:fld id="{86CB4B4D-7CA3-9044-876B-883B54F8677D}" type="slidenum"/>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lvl="0">
              <a:defRPr b="0" sz="1800"/>
            </a:pPr>
            <a:r>
              <a:rPr b="1" sz="2900"/>
              <a:t>1. 直方图</a:t>
            </a:r>
          </a:p>
        </p:txBody>
      </p:sp>
      <p:pic>
        <p:nvPicPr>
          <p:cNvPr id="49" name="Snip20170319_9.png"/>
          <p:cNvPicPr/>
          <p:nvPr/>
        </p:nvPicPr>
        <p:blipFill>
          <a:blip r:embed="rId2">
            <a:extLst/>
          </a:blip>
          <a:stretch>
            <a:fillRect/>
          </a:stretch>
        </p:blipFill>
        <p:spPr>
          <a:xfrm>
            <a:off x="1529373" y="1297437"/>
            <a:ext cx="9145954" cy="4263126"/>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p>
            <a:pPr lvl="0"/>
          </a:p>
        </p:txBody>
      </p:sp>
      <p:pic>
        <p:nvPicPr>
          <p:cNvPr id="52" name="Snip20170319_10.png"/>
          <p:cNvPicPr/>
          <p:nvPr/>
        </p:nvPicPr>
        <p:blipFill>
          <a:blip r:embed="rId2">
            <a:extLst/>
          </a:blip>
          <a:stretch>
            <a:fillRect/>
          </a:stretch>
        </p:blipFill>
        <p:spPr>
          <a:xfrm>
            <a:off x="1073826" y="1618892"/>
            <a:ext cx="9602466" cy="2041789"/>
          </a:xfrm>
          <a:prstGeom prst="rect">
            <a:avLst/>
          </a:prstGeom>
          <a:ln w="12700">
            <a:miter lim="400000"/>
          </a:ln>
        </p:spPr>
      </p:pic>
      <p:sp>
        <p:nvSpPr>
          <p:cNvPr id="53" name="Shape 53"/>
          <p:cNvSpPr/>
          <p:nvPr>
            <p:ph type="body" idx="1"/>
          </p:nvPr>
        </p:nvSpPr>
        <p:spPr>
          <a:prstGeom prst="rect">
            <a:avLst/>
          </a:prstGeom>
        </p:spPr>
        <p:txBody>
          <a:bodyPr/>
          <a:lstStyle/>
          <a:p>
            <a:pPr lvl="0">
              <a:defRPr sz="1800"/>
            </a:pPr>
            <a:r>
              <a:rPr sz="1900"/>
              <a:t>方法一：直接做累加</a:t>
            </a:r>
            <a:endParaRPr sz="1900"/>
          </a:p>
          <a:p>
            <a:pPr lvl="0">
              <a:defRPr sz="1800"/>
            </a:pPr>
            <a:endParaRPr sz="1900"/>
          </a:p>
          <a:p>
            <a:pPr lvl="0">
              <a:defRPr sz="1800"/>
            </a:pPr>
            <a:endParaRPr sz="1900"/>
          </a:p>
          <a:p>
            <a:pPr lvl="0">
              <a:defRPr sz="1800"/>
            </a:pPr>
            <a:endParaRPr sz="1900"/>
          </a:p>
          <a:p>
            <a:pPr lvl="0">
              <a:defRPr sz="1800"/>
            </a:pPr>
            <a:endParaRPr sz="1900"/>
          </a:p>
          <a:p>
            <a:pPr lvl="0">
              <a:defRPr sz="1800"/>
            </a:pPr>
            <a:endParaRPr sz="1900"/>
          </a:p>
          <a:p>
            <a:pPr lvl="0">
              <a:defRPr sz="1800"/>
            </a:pPr>
            <a:r>
              <a:rPr sz="1900"/>
              <a:t>这样的做法正确吗？</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title"/>
          </p:nvPr>
        </p:nvSpPr>
        <p:spPr>
          <a:prstGeom prst="rect">
            <a:avLst/>
          </a:prstGeom>
        </p:spPr>
        <p:txBody>
          <a:bodyPr/>
          <a:lstStyle/>
          <a:p>
            <a:pPr lvl="0"/>
          </a:p>
        </p:txBody>
      </p:sp>
      <p:sp>
        <p:nvSpPr>
          <p:cNvPr id="56" name="Shape 56"/>
          <p:cNvSpPr/>
          <p:nvPr>
            <p:ph type="body" idx="1"/>
          </p:nvPr>
        </p:nvSpPr>
        <p:spPr>
          <a:prstGeom prst="rect">
            <a:avLst/>
          </a:prstGeom>
        </p:spPr>
        <p:txBody>
          <a:bodyPr/>
          <a:lstStyle/>
          <a:p>
            <a:pPr lvl="0">
              <a:defRPr sz="1800"/>
            </a:pPr>
            <a:r>
              <a:rPr sz="1900"/>
              <a:t>方法二：原子相加</a:t>
            </a:r>
            <a:endParaRPr sz="1900"/>
          </a:p>
          <a:p>
            <a:pPr lvl="0">
              <a:defRPr sz="1800"/>
            </a:pPr>
            <a:endParaRPr sz="1900"/>
          </a:p>
          <a:p>
            <a:pPr lvl="0">
              <a:defRPr sz="1800"/>
            </a:pPr>
            <a:endParaRPr sz="1900"/>
          </a:p>
          <a:p>
            <a:pPr lvl="0">
              <a:defRPr sz="1800"/>
            </a:pPr>
            <a:endParaRPr sz="1900"/>
          </a:p>
          <a:p>
            <a:pPr lvl="0">
              <a:defRPr sz="1800"/>
            </a:pPr>
            <a:endParaRPr sz="1900"/>
          </a:p>
          <a:p>
            <a:pPr lvl="0">
              <a:defRPr sz="1800"/>
            </a:pPr>
            <a:endParaRPr sz="1900"/>
          </a:p>
          <a:p>
            <a:pPr lvl="0">
              <a:defRPr sz="1800"/>
            </a:pPr>
            <a:r>
              <a:rPr sz="1900"/>
              <a:t>问题：并行化程度太低（分组bins越少，并行化程度越低，方法二适合用于分组bins很多的时候）</a:t>
            </a:r>
          </a:p>
        </p:txBody>
      </p:sp>
      <p:pic>
        <p:nvPicPr>
          <p:cNvPr id="57" name="Snip20170319_11.png"/>
          <p:cNvPicPr/>
          <p:nvPr/>
        </p:nvPicPr>
        <p:blipFill>
          <a:blip r:embed="rId2">
            <a:extLst/>
          </a:blip>
          <a:stretch>
            <a:fillRect/>
          </a:stretch>
        </p:blipFill>
        <p:spPr>
          <a:xfrm>
            <a:off x="1132441" y="1641225"/>
            <a:ext cx="9398241" cy="2158261"/>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title"/>
          </p:nvPr>
        </p:nvSpPr>
        <p:spPr>
          <a:prstGeom prst="rect">
            <a:avLst/>
          </a:prstGeom>
        </p:spPr>
        <p:txBody>
          <a:bodyPr/>
          <a:lstStyle/>
          <a:p>
            <a:pPr lvl="0"/>
          </a:p>
        </p:txBody>
      </p:sp>
      <p:sp>
        <p:nvSpPr>
          <p:cNvPr id="60" name="Shape 60"/>
          <p:cNvSpPr/>
          <p:nvPr>
            <p:ph type="body" idx="1"/>
          </p:nvPr>
        </p:nvSpPr>
        <p:spPr>
          <a:prstGeom prst="rect">
            <a:avLst/>
          </a:prstGeom>
        </p:spPr>
        <p:txBody>
          <a:bodyPr/>
          <a:lstStyle/>
          <a:p>
            <a:pPr lvl="0">
              <a:defRPr sz="1800"/>
            </a:pPr>
            <a:r>
              <a:rPr sz="1900"/>
              <a:t>方法三：局部直方图</a:t>
            </a:r>
            <a:endParaRPr sz="1900"/>
          </a:p>
          <a:p>
            <a:pPr lvl="0">
              <a:defRPr sz="1800"/>
            </a:pPr>
            <a:r>
              <a:rPr b="1" sz="1900"/>
              <a:t>假设现有0-127的数字,用8个线程,3个分组（按除以3的余数分组）</a:t>
            </a:r>
            <a:br>
              <a:rPr b="1" sz="1900"/>
            </a:br>
            <a:r>
              <a:rPr sz="1900"/>
              <a:t>第一步：并行计算局部直方图</a:t>
            </a:r>
          </a:p>
        </p:txBody>
      </p:sp>
      <p:pic>
        <p:nvPicPr>
          <p:cNvPr id="61" name="Snip20170319_12.png"/>
          <p:cNvPicPr/>
          <p:nvPr/>
        </p:nvPicPr>
        <p:blipFill>
          <a:blip r:embed="rId2">
            <a:extLst/>
          </a:blip>
          <a:stretch>
            <a:fillRect/>
          </a:stretch>
        </p:blipFill>
        <p:spPr>
          <a:xfrm>
            <a:off x="1060485" y="2524306"/>
            <a:ext cx="7183951" cy="3517235"/>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prstGeom prst="rect">
            <a:avLst/>
          </a:prstGeom>
        </p:spPr>
        <p:txBody>
          <a:bodyPr/>
          <a:lstStyle/>
          <a:p>
            <a:pPr lvl="0"/>
          </a:p>
        </p:txBody>
      </p:sp>
      <p:sp>
        <p:nvSpPr>
          <p:cNvPr id="64" name="Shape 64"/>
          <p:cNvSpPr/>
          <p:nvPr>
            <p:ph type="body" idx="1"/>
          </p:nvPr>
        </p:nvSpPr>
        <p:spPr>
          <a:prstGeom prst="rect">
            <a:avLst/>
          </a:prstGeom>
        </p:spPr>
        <p:txBody>
          <a:bodyPr/>
          <a:lstStyle/>
          <a:p>
            <a:pPr lvl="0">
              <a:defRPr sz="1800"/>
            </a:pPr>
            <a:r>
              <a:rPr sz="1900"/>
              <a:t>第二步：把所有局部直方图每个分组bin使用Reduction（归约）并行累加起来行程一个总的直方图。</a:t>
            </a:r>
          </a:p>
        </p:txBody>
      </p:sp>
      <p:pic>
        <p:nvPicPr>
          <p:cNvPr id="65" name="Snip20170319_13.png"/>
          <p:cNvPicPr/>
          <p:nvPr/>
        </p:nvPicPr>
        <p:blipFill>
          <a:blip r:embed="rId2">
            <a:extLst/>
          </a:blip>
          <a:stretch>
            <a:fillRect/>
          </a:stretch>
        </p:blipFill>
        <p:spPr>
          <a:xfrm>
            <a:off x="1094491" y="2130227"/>
            <a:ext cx="4964905" cy="3795092"/>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title"/>
          </p:nvPr>
        </p:nvSpPr>
        <p:spPr>
          <a:prstGeom prst="rect">
            <a:avLst/>
          </a:prstGeom>
        </p:spPr>
        <p:txBody>
          <a:bodyPr/>
          <a:lstStyle/>
          <a:p>
            <a:pPr lvl="0">
              <a:defRPr b="0" sz="1800"/>
            </a:pPr>
            <a:r>
              <a:rPr b="1" sz="2900"/>
              <a:t>2. 压缩与分配</a:t>
            </a:r>
          </a:p>
        </p:txBody>
      </p:sp>
      <p:sp>
        <p:nvSpPr>
          <p:cNvPr id="68" name="Shape 68"/>
          <p:cNvSpPr/>
          <p:nvPr>
            <p:ph type="body" idx="1"/>
          </p:nvPr>
        </p:nvSpPr>
        <p:spPr>
          <a:prstGeom prst="rect">
            <a:avLst/>
          </a:prstGeom>
        </p:spPr>
        <p:txBody>
          <a:bodyPr/>
          <a:lstStyle/>
          <a:p>
            <a:pPr lvl="0">
              <a:defRPr sz="1800"/>
            </a:pPr>
            <a:r>
              <a:rPr sz="1900"/>
              <a:t>情景：现在有一套扑克牌（52张），需要选取其中的方块的扑克牌（共13张）</a:t>
            </a:r>
            <a:endParaRPr sz="1900"/>
          </a:p>
          <a:p>
            <a:pPr lvl="0">
              <a:defRPr sz="1800"/>
            </a:pPr>
            <a:r>
              <a:rPr sz="1900"/>
              <a:t>方法一：（稀疏型）                                          方法二：（密集型）</a:t>
            </a:r>
          </a:p>
        </p:txBody>
      </p:sp>
      <p:pic>
        <p:nvPicPr>
          <p:cNvPr id="69" name="Snip20170320_15.png"/>
          <p:cNvPicPr/>
          <p:nvPr/>
        </p:nvPicPr>
        <p:blipFill>
          <a:blip r:embed="rId2">
            <a:extLst/>
          </a:blip>
          <a:stretch>
            <a:fillRect/>
          </a:stretch>
        </p:blipFill>
        <p:spPr>
          <a:xfrm>
            <a:off x="695254" y="2176532"/>
            <a:ext cx="4965305" cy="2943889"/>
          </a:xfrm>
          <a:prstGeom prst="rect">
            <a:avLst/>
          </a:prstGeom>
          <a:ln w="12700">
            <a:miter lim="400000"/>
          </a:ln>
        </p:spPr>
      </p:pic>
      <p:pic>
        <p:nvPicPr>
          <p:cNvPr id="70" name="Snip20170320_17.png"/>
          <p:cNvPicPr/>
          <p:nvPr/>
        </p:nvPicPr>
        <p:blipFill>
          <a:blip r:embed="rId3">
            <a:extLst/>
          </a:blip>
          <a:stretch>
            <a:fillRect/>
          </a:stretch>
        </p:blipFill>
        <p:spPr>
          <a:xfrm>
            <a:off x="5995212" y="2207154"/>
            <a:ext cx="5462717" cy="2443692"/>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lvl="0"/>
          </a:p>
        </p:txBody>
      </p:sp>
      <p:sp>
        <p:nvSpPr>
          <p:cNvPr id="73" name="Shape 73"/>
          <p:cNvSpPr/>
          <p:nvPr>
            <p:ph type="body" idx="1"/>
          </p:nvPr>
        </p:nvSpPr>
        <p:spPr>
          <a:prstGeom prst="rect">
            <a:avLst/>
          </a:prstGeom>
        </p:spPr>
        <p:txBody>
          <a:bodyPr/>
          <a:lstStyle/>
          <a:p>
            <a:pPr lvl="0">
              <a:defRPr sz="1800"/>
            </a:pPr>
            <a:r>
              <a:rPr sz="1900"/>
              <a:t>压缩（Compact）是什么？</a:t>
            </a:r>
            <a:endParaRPr sz="1900"/>
          </a:p>
          <a:p>
            <a:pPr lvl="0">
              <a:defRPr sz="1800"/>
            </a:pPr>
            <a:r>
              <a:rPr sz="1900"/>
              <a:t>概括的来讲，就是在输出中，对真值输入分配1，对假值输入分配0</a:t>
            </a:r>
            <a:endParaRPr sz="1900"/>
          </a:p>
          <a:p>
            <a:pPr lvl="0">
              <a:defRPr sz="1800"/>
            </a:pPr>
            <a:endParaRPr sz="1900"/>
          </a:p>
          <a:p>
            <a:pPr lvl="0">
              <a:defRPr sz="1800"/>
            </a:pPr>
            <a:r>
              <a:rPr sz="1900"/>
              <a:t>压缩的步骤</a:t>
            </a:r>
            <a:endParaRPr sz="1900"/>
          </a:p>
          <a:p>
            <a:pPr lvl="0">
              <a:defRPr sz="1800"/>
            </a:pPr>
            <a:r>
              <a:rPr sz="1900"/>
              <a:t>1、 通过一个并行判断把需要进行分析的线程先通过一个判断全部筛选出来。</a:t>
            </a:r>
            <a:endParaRPr sz="1900"/>
          </a:p>
          <a:p>
            <a:pPr lvl="0">
              <a:defRPr sz="1800"/>
            </a:pPr>
            <a:r>
              <a:rPr sz="1900"/>
              <a:t>2、 把筛选好的线程做并行分析。</a:t>
            </a:r>
            <a:endParaRPr sz="1900"/>
          </a:p>
          <a:p>
            <a:pPr lvl="0">
              <a:defRPr sz="1800"/>
            </a:pPr>
            <a:endParaRPr sz="1900"/>
          </a:p>
          <a:p>
            <a:pPr lvl="0">
              <a:defRPr sz="1800"/>
            </a:pPr>
            <a:r>
              <a:rPr sz="1900"/>
              <a:t>分配（Allocate）是什么？</a:t>
            </a:r>
            <a:endParaRPr sz="1900"/>
          </a:p>
          <a:p>
            <a:pPr lvl="0">
              <a:defRPr sz="1800"/>
            </a:pPr>
            <a:r>
              <a:rPr sz="1900"/>
              <a:t>输出项数可以动态的从每一个输入项计算出。</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CE8C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5000" dir="540000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FD13B"/>
          </a:solidFill>
          <a:prstDash val="solid"/>
          <a:bevel/>
        </a:ln>
        <a:effectLst>
          <a:outerShdw sx="100000" sy="100000" kx="0" ky="0" algn="b" rotWithShape="0" blurRad="50800" dist="25000" dir="5400000">
            <a:srgbClr val="000000">
              <a:alpha val="4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5000" dir="540000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FD13B"/>
          </a:solidFill>
          <a:prstDash val="solid"/>
          <a:bevel/>
        </a:ln>
        <a:effectLst>
          <a:outerShdw sx="100000" sy="100000" kx="0" ky="0" algn="b" rotWithShape="0" blurRad="50800" dist="25000" dir="5400000">
            <a:srgbClr val="000000">
              <a:alpha val="4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