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8.4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10693400" cy="7556500"/>
  <p:embeddedFontLst>
    <p:embeddedFont>
      <p:font typeface="WMERNM+MS-UIGothic"/>
      <p:regular r:id="rId4"/>
    </p:embeddedFont>
  </p:embeddedFontLst>
  <p:custDataLst>
    <p:tags r:id="rId3"/>
  </p:custData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font" Target="fonts/font1.fntdata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image" Target="../media/image4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" name="object 1"/>
          <p:cNvSpPr/>
          <p:nvPr/>
        </p:nvSpPr>
        <p:spPr>
          <a:xfrm>
            <a:off x="848360" y="4076700"/>
            <a:ext cx="8903335" cy="226187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848360" y="1568450"/>
            <a:ext cx="8832850" cy="2063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932430" y="1107440"/>
            <a:ext cx="4826000" cy="3683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38100" cy="381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45130" y="864631"/>
            <a:ext cx="5520690" cy="584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u="sng">
                <a:solidFill>
                  <a:srgbClr val="000000"/>
                </a:solidFill>
                <a:latin typeface="WMERNM+MS-UIGothic"/>
                <a:cs typeface="WMERNM+MS-UIGothic"/>
              </a:rPr>
              <a:t>土木水利学院</a:t>
            </a:r>
            <a:r>
              <a:rPr sz="1800" u="sng" spc="13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u="sng">
                <a:solidFill>
                  <a:srgbClr val="000000"/>
                </a:solidFill>
                <a:latin typeface="WMERNM+MS-UIGothic"/>
                <a:cs typeface="WMERNM+MS-UIGothic"/>
              </a:rPr>
              <a:t>建</a:t>
            </a:r>
            <a:r>
              <a:rPr sz="1800" u="sng">
                <a:solidFill>
                  <a:srgbClr val="000000"/>
                </a:solidFill>
                <a:latin typeface="PMingLiU"/>
                <a:cs typeface="PMingLiU"/>
              </a:rPr>
              <a:t>设</a:t>
            </a:r>
            <a:r>
              <a:rPr sz="1800" u="sng">
                <a:solidFill>
                  <a:srgbClr val="000000"/>
                </a:solidFill>
                <a:latin typeface="WMERNM+MS-UIGothic"/>
                <a:cs typeface="WMERNM+MS-UIGothic"/>
              </a:rPr>
              <a:t>管理系</a:t>
            </a:r>
            <a:r>
              <a:rPr sz="1800" u="sng" spc="13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u="sng">
                <a:solidFill>
                  <a:srgbClr val="000000"/>
                </a:solidFill>
                <a:latin typeface="WMERNM+MS-UIGothic"/>
                <a:cs typeface="WMERNM+MS-UIGothic"/>
              </a:rPr>
              <a:t>重要国</a:t>
            </a:r>
            <a:r>
              <a:rPr sz="1800" u="sng">
                <a:solidFill>
                  <a:srgbClr val="000000"/>
                </a:solidFill>
                <a:latin typeface="PMingLiU"/>
                <a:cs typeface="PMingLiU"/>
              </a:rPr>
              <a:t>际</a:t>
            </a:r>
            <a:r>
              <a:rPr sz="1800" u="sng">
                <a:solidFill>
                  <a:srgbClr val="000000"/>
                </a:solidFill>
                <a:latin typeface="WMERNM+MS-UIGothic"/>
                <a:cs typeface="WMERNM+MS-UIGothic"/>
              </a:rPr>
              <a:t>学</a:t>
            </a:r>
            <a:r>
              <a:rPr sz="1800" u="sng">
                <a:solidFill>
                  <a:srgbClr val="000000"/>
                </a:solidFill>
                <a:latin typeface="PMingLiU"/>
                <a:cs typeface="PMingLiU"/>
              </a:rPr>
              <a:t>术</a:t>
            </a:r>
            <a:r>
              <a:rPr sz="1800" u="sng">
                <a:solidFill>
                  <a:srgbClr val="000000"/>
                </a:solidFill>
                <a:latin typeface="WMERNM+MS-UIGothic"/>
                <a:cs typeface="WMERNM+MS-UIGothic"/>
              </a:rPr>
              <a:t>会</a:t>
            </a:r>
            <a:r>
              <a:rPr sz="1800" u="sng">
                <a:solidFill>
                  <a:srgbClr val="000000"/>
                </a:solidFill>
                <a:latin typeface="PMingLiU"/>
                <a:cs typeface="PMingLiU"/>
              </a:rPr>
              <a:t>议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4235" y="1282184"/>
            <a:ext cx="1316494" cy="487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99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WMERNM+MS-UIGothic"/>
                <a:cs typeface="WMERNM+MS-UIGothic"/>
              </a:rPr>
              <a:t>一、</a:t>
            </a:r>
            <a:r>
              <a:rPr sz="1500" spc="370">
                <a:solidFill>
                  <a:srgbClr val="000000"/>
                </a:solidFill>
                <a:latin typeface="SimHei"/>
                <a:cs typeface="SimHei"/>
              </a:rPr>
              <a:t>A</a:t>
            </a:r>
            <a:r>
              <a:rPr sz="1500">
                <a:solidFill>
                  <a:srgbClr val="000000"/>
                </a:solidFill>
                <a:latin typeface="PMingLiU"/>
                <a:cs typeface="PMingLiU"/>
              </a:rPr>
              <a:t>类</a:t>
            </a:r>
            <a:r>
              <a:rPr sz="1500">
                <a:solidFill>
                  <a:srgbClr val="000000"/>
                </a:solidFill>
                <a:latin typeface="WMERNM+MS-UIGothic"/>
                <a:cs typeface="WMERNM+MS-UIGothic"/>
              </a:rPr>
              <a:t>会</a:t>
            </a:r>
            <a:r>
              <a:rPr sz="1500">
                <a:solidFill>
                  <a:srgbClr val="000000"/>
                </a:solidFill>
                <a:latin typeface="PMingLiU"/>
                <a:cs typeface="PMingLiU"/>
              </a:rPr>
              <a:t>议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2814" y="1605756"/>
            <a:ext cx="533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序号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985" y="1605756"/>
            <a:ext cx="106679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英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文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名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15865" y="1605756"/>
            <a:ext cx="838200" cy="38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英文</a:t>
            </a:r>
            <a:r>
              <a:rPr sz="1200">
                <a:solidFill>
                  <a:srgbClr val="000000"/>
                </a:solidFill>
                <a:latin typeface="PMingLiU"/>
                <a:cs typeface="PMingLiU"/>
              </a:rPr>
              <a:t>简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称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44615" y="1605756"/>
            <a:ext cx="1066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中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文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名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称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79485" y="1605756"/>
            <a:ext cx="685800" cy="38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MingLiU"/>
                <a:cs typeface="PMingLiU"/>
              </a:rPr>
              <a:t>备</a:t>
            </a:r>
            <a:r>
              <a:rPr sz="1200" spc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注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2814" y="1801360"/>
            <a:ext cx="330057" cy="101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1.</a:t>
            </a:r>
          </a:p>
          <a:p>
            <a:pPr marL="0" marR="0">
              <a:lnSpc>
                <a:spcPts val="1575"/>
              </a:lnSpc>
              <a:spcBef>
                <a:spcPts val="4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2.</a:t>
            </a:r>
          </a:p>
          <a:p>
            <a:pPr marL="0" marR="0">
              <a:lnSpc>
                <a:spcPts val="1575"/>
              </a:lnSpc>
              <a:spcBef>
                <a:spcPts val="3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3.</a:t>
            </a:r>
          </a:p>
          <a:p>
            <a:pPr marL="0" marR="0">
              <a:lnSpc>
                <a:spcPts val="1575"/>
              </a:lnSpc>
              <a:spcBef>
                <a:spcPts val="3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4.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90015" y="1801360"/>
            <a:ext cx="4566588" cy="121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73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American Real Estate Society</a:t>
            </a:r>
            <a:r>
              <a:rPr sz="1050" spc="-60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Annual Conference</a:t>
            </a:r>
          </a:p>
          <a:p>
            <a:pPr marL="41973" marR="0">
              <a:lnSpc>
                <a:spcPts val="1575"/>
              </a:lnSpc>
              <a:spcBef>
                <a:spcPts val="4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ASCE Conference</a:t>
            </a:r>
          </a:p>
          <a:p>
            <a:pPr marL="41973" marR="0">
              <a:lnSpc>
                <a:spcPts val="1575"/>
              </a:lnSpc>
              <a:spcBef>
                <a:spcPts val="3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Asian Real Estate Society</a:t>
            </a:r>
            <a:r>
              <a:rPr sz="1050" spc="-60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Annual Conference</a:t>
            </a:r>
          </a:p>
          <a:p>
            <a:pPr marL="41973" marR="0">
              <a:lnSpc>
                <a:spcPts val="1575"/>
              </a:lnSpc>
              <a:spcBef>
                <a:spcPts val="3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CIB Congress and CIB</a:t>
            </a:r>
            <a:r>
              <a:rPr sz="1050" spc="-25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 spc="-15">
                <a:solidFill>
                  <a:srgbClr val="000000"/>
                </a:solidFill>
                <a:latin typeface="Meiryo"/>
                <a:cs typeface="Meiryo"/>
              </a:rPr>
              <a:t>Working</a:t>
            </a:r>
            <a:r>
              <a:rPr sz="1050" spc="20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Commissions or</a:t>
            </a:r>
            <a:r>
              <a:rPr sz="1050" spc="-26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 spc="-25">
                <a:solidFill>
                  <a:srgbClr val="000000"/>
                </a:solidFill>
                <a:latin typeface="Meiryo"/>
                <a:cs typeface="Meiryo"/>
              </a:rPr>
              <a:t>Task</a:t>
            </a:r>
            <a:r>
              <a:rPr sz="1050" spc="26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Groups</a:t>
            </a:r>
          </a:p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Symposium/Conference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88648" y="1801360"/>
            <a:ext cx="548440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ARES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22758" y="1828121"/>
            <a:ext cx="1400175" cy="341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美国房地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产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学会年会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593506" y="1828121"/>
            <a:ext cx="1088682" cy="341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年会，美加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为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主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121973" y="2006465"/>
            <a:ext cx="547091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ASCE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051550" y="2033226"/>
            <a:ext cx="4790016" cy="750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ts val="5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美国土木工程学会</a:t>
            </a:r>
          </a:p>
          <a:p>
            <a:pPr marL="333946" marR="0">
              <a:lnSpc>
                <a:spcPts val="1050"/>
              </a:lnSpc>
              <a:spcBef>
                <a:spcPts val="56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亚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洲房地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产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学会年会</a:t>
            </a:r>
          </a:p>
          <a:p>
            <a:pPr marL="459396" marR="0">
              <a:lnSpc>
                <a:spcPts val="1050"/>
              </a:lnSpc>
              <a:spcBef>
                <a:spcPts val="560"/>
              </a:spcBef>
              <a:spcAft>
                <a:spcPct val="0"/>
              </a:spcAft>
            </a:pPr>
            <a:r>
              <a:rPr sz="1050" spc="20">
                <a:solidFill>
                  <a:srgbClr val="000000"/>
                </a:solidFill>
                <a:latin typeface="WMERNM+MS-UIGothic"/>
                <a:cs typeface="WMERNM+MS-UIGothic"/>
              </a:rPr>
              <a:t>国</a:t>
            </a:r>
            <a:r>
              <a:rPr sz="1050" spc="20">
                <a:solidFill>
                  <a:srgbClr val="000000"/>
                </a:solidFill>
                <a:latin typeface="PMingLiU"/>
                <a:cs typeface="PMingLiU"/>
              </a:rPr>
              <a:t>际</a:t>
            </a:r>
            <a:r>
              <a:rPr sz="1050" spc="20">
                <a:solidFill>
                  <a:srgbClr val="000000"/>
                </a:solidFill>
                <a:latin typeface="WMERNM+MS-UIGothic"/>
                <a:cs typeface="WMERNM+MS-UIGothic"/>
              </a:rPr>
              <a:t>建筑理事会全球大会或各</a:t>
            </a:r>
            <a:r>
              <a:rPr sz="1050" spc="20">
                <a:solidFill>
                  <a:srgbClr val="000000"/>
                </a:solidFill>
                <a:latin typeface="PMingLiU"/>
                <a:cs typeface="PMingLiU"/>
              </a:rPr>
              <a:t>专题</a:t>
            </a:r>
            <a:r>
              <a:rPr sz="1050" spc="7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spc="-15">
                <a:solidFill>
                  <a:srgbClr val="000000"/>
                </a:solidFill>
                <a:latin typeface="WMERNM+MS-UIGothic"/>
                <a:cs typeface="WMERNM+MS-UIGothic"/>
              </a:rPr>
              <a:t>全球大会三年一次，各种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专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226108" y="2033226"/>
            <a:ext cx="1088681" cy="341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年会，美国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为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主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40210" y="2210935"/>
            <a:ext cx="614855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AsRES</a:t>
            </a:r>
          </a:p>
          <a:p>
            <a:pPr marL="136931" marR="0">
              <a:lnSpc>
                <a:spcPts val="1575"/>
              </a:lnSpc>
              <a:spcBef>
                <a:spcPts val="3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CIB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560054" y="2237696"/>
            <a:ext cx="1088677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年会，世界各国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117425" y="2614160"/>
            <a:ext cx="1193380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国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际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研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讨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会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/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会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议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315058" y="2640921"/>
            <a:ext cx="1788713" cy="341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 spc="-15">
                <a:solidFill>
                  <a:srgbClr val="000000"/>
                </a:solidFill>
                <a:latin typeface="PMingLiU"/>
                <a:cs typeface="PMingLiU"/>
              </a:rPr>
              <a:t>题</a:t>
            </a:r>
            <a:r>
              <a:rPr sz="1050" spc="-15">
                <a:solidFill>
                  <a:srgbClr val="000000"/>
                </a:solidFill>
                <a:latin typeface="WMERNM+MS-UIGothic"/>
                <a:cs typeface="WMERNM+MS-UIGothic"/>
              </a:rPr>
              <a:t>会</a:t>
            </a:r>
            <a:r>
              <a:rPr sz="1050" spc="-15">
                <a:solidFill>
                  <a:srgbClr val="000000"/>
                </a:solidFill>
                <a:latin typeface="PMingLiU"/>
                <a:cs typeface="PMingLiU"/>
              </a:rPr>
              <a:t>议</a:t>
            </a:r>
            <a:r>
              <a:rPr sz="1050" spc="-15">
                <a:solidFill>
                  <a:srgbClr val="000000"/>
                </a:solidFill>
                <a:latin typeface="WMERNM+MS-UIGothic"/>
                <a:cs typeface="WMERNM+MS-UIGothic"/>
              </a:rPr>
              <a:t>每年</a:t>
            </a:r>
            <a:r>
              <a:rPr sz="1050" spc="-15">
                <a:solidFill>
                  <a:srgbClr val="000000"/>
                </a:solidFill>
                <a:latin typeface="PMingLiU"/>
                <a:cs typeface="PMingLiU"/>
              </a:rPr>
              <a:t>举办</a:t>
            </a:r>
            <a:r>
              <a:rPr sz="1050" spc="-15">
                <a:solidFill>
                  <a:srgbClr val="000000"/>
                </a:solidFill>
                <a:latin typeface="WMERNM+MS-UIGothic"/>
                <a:cs typeface="WMERNM+MS-UIGothic"/>
              </a:rPr>
              <a:t>，世界各国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32814" y="2819265"/>
            <a:ext cx="330057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5.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90015" y="2819265"/>
            <a:ext cx="4467655" cy="1007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73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CRIOCM</a:t>
            </a:r>
            <a:r>
              <a:rPr sz="1050" spc="-55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Annual International Symposium</a:t>
            </a:r>
            <a:r>
              <a:rPr sz="1050" spc="-10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on</a:t>
            </a:r>
            <a:r>
              <a:rPr sz="1050" spc="-61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Advancement</a:t>
            </a:r>
          </a:p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of Construction Management and Real Estate</a:t>
            </a:r>
          </a:p>
          <a:p>
            <a:pPr marL="41973" marR="0">
              <a:lnSpc>
                <a:spcPts val="1575"/>
              </a:lnSpc>
              <a:spcBef>
                <a:spcPts val="8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IPMA</a:t>
            </a:r>
            <a:r>
              <a:rPr sz="1050" spc="-81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 spc="-20">
                <a:solidFill>
                  <a:srgbClr val="000000"/>
                </a:solidFill>
                <a:latin typeface="Meiryo"/>
                <a:cs typeface="Meiryo"/>
              </a:rPr>
              <a:t>World</a:t>
            </a:r>
            <a:r>
              <a:rPr sz="1050" spc="15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Congress and other Conferences</a:t>
            </a:r>
          </a:p>
          <a:p>
            <a:pPr marL="41973" marR="0">
              <a:lnSpc>
                <a:spcPts val="1575"/>
              </a:lnSpc>
              <a:spcBef>
                <a:spcPts val="3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PMI Global Congress and other Conferences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565369" y="2819265"/>
            <a:ext cx="736567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CRIOCM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498361" y="2846026"/>
            <a:ext cx="3522681" cy="341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建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设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管理与房地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产发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展国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际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研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讨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会</a:t>
            </a:r>
            <a:r>
              <a:rPr sz="1050" spc="1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年会，世界各国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32814" y="3222490"/>
            <a:ext cx="330057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6.</a:t>
            </a:r>
          </a:p>
          <a:p>
            <a:pPr marL="0" marR="0">
              <a:lnSpc>
                <a:spcPts val="1575"/>
              </a:lnSpc>
              <a:spcBef>
                <a:spcPts val="3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7.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439194" y="3222490"/>
            <a:ext cx="534431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IPMA</a:t>
            </a:r>
          </a:p>
          <a:p>
            <a:pPr marL="5498" marR="0">
              <a:lnSpc>
                <a:spcPts val="1575"/>
              </a:lnSpc>
              <a:spcBef>
                <a:spcPts val="3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PMI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363056" y="3249251"/>
            <a:ext cx="1840229" cy="545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ts val="5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国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际项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目管理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协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会世界大会</a:t>
            </a:r>
          </a:p>
          <a:p>
            <a:pPr marL="12280" marR="0">
              <a:lnSpc>
                <a:spcPts val="1050"/>
              </a:lnSpc>
              <a:spcBef>
                <a:spcPts val="56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项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目管理学会全球大会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537613" y="3249251"/>
            <a:ext cx="1100950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ts val="5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年会，世界各国</a:t>
            </a:r>
          </a:p>
          <a:p>
            <a:pPr marL="12281" marR="0">
              <a:lnSpc>
                <a:spcPts val="1050"/>
              </a:lnSpc>
              <a:spcBef>
                <a:spcPts val="56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年会，世界各国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64235" y="3742809"/>
            <a:ext cx="1316494" cy="487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99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WMERNM+MS-UIGothic"/>
                <a:cs typeface="WMERNM+MS-UIGothic"/>
              </a:rPr>
              <a:t>二、</a:t>
            </a:r>
            <a:r>
              <a:rPr sz="1500" spc="370">
                <a:solidFill>
                  <a:srgbClr val="000000"/>
                </a:solidFill>
                <a:latin typeface="SimHei"/>
                <a:cs typeface="SimHei"/>
              </a:rPr>
              <a:t>B</a:t>
            </a:r>
            <a:r>
              <a:rPr sz="1500">
                <a:solidFill>
                  <a:srgbClr val="000000"/>
                </a:solidFill>
                <a:latin typeface="PMingLiU"/>
                <a:cs typeface="PMingLiU"/>
              </a:rPr>
              <a:t>类</a:t>
            </a:r>
            <a:r>
              <a:rPr sz="1500">
                <a:solidFill>
                  <a:srgbClr val="000000"/>
                </a:solidFill>
                <a:latin typeface="WMERNM+MS-UIGothic"/>
                <a:cs typeface="WMERNM+MS-UIGothic"/>
              </a:rPr>
              <a:t>会</a:t>
            </a:r>
            <a:r>
              <a:rPr sz="1500">
                <a:solidFill>
                  <a:srgbClr val="000000"/>
                </a:solidFill>
                <a:latin typeface="PMingLiU"/>
                <a:cs typeface="PMingLiU"/>
              </a:rPr>
              <a:t>议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32814" y="4115911"/>
            <a:ext cx="533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序号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691765" y="4115911"/>
            <a:ext cx="1066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英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文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名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称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053965" y="4115911"/>
            <a:ext cx="838200" cy="38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英文</a:t>
            </a:r>
            <a:r>
              <a:rPr sz="1200">
                <a:solidFill>
                  <a:srgbClr val="000000"/>
                </a:solidFill>
                <a:latin typeface="PMingLiU"/>
                <a:cs typeface="PMingLiU"/>
              </a:rPr>
              <a:t>简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称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494144" y="4115911"/>
            <a:ext cx="1066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中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文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名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称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8642985" y="4115911"/>
            <a:ext cx="685800" cy="38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MingLiU"/>
                <a:cs typeface="PMingLiU"/>
              </a:rPr>
              <a:t>备</a:t>
            </a:r>
            <a:r>
              <a:rPr sz="1200" spc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WMERNM+MS-UIGothic"/>
                <a:cs typeface="WMERNM+MS-UIGothic"/>
              </a:rPr>
              <a:t>注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32814" y="4312150"/>
            <a:ext cx="330057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8.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393825" y="4312150"/>
            <a:ext cx="419859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73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American Real Estate and Urban Economics</a:t>
            </a:r>
            <a:r>
              <a:rPr sz="1050" spc="-55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Association</a:t>
            </a:r>
          </a:p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Annual Conference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592368" y="4312150"/>
            <a:ext cx="733790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AREUEA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6520027" y="4338911"/>
            <a:ext cx="2146935" cy="341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美国房地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产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与城市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经济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学会年会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8707920" y="4338911"/>
            <a:ext cx="1088681" cy="341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年会，美加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为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主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932814" y="4715375"/>
            <a:ext cx="413534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9.</a:t>
            </a:r>
          </a:p>
          <a:p>
            <a:pPr marL="0" marR="0">
              <a:lnSpc>
                <a:spcPts val="1575"/>
              </a:lnSpc>
              <a:spcBef>
                <a:spcPts val="3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10.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393825" y="4715375"/>
            <a:ext cx="4612941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73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RICS</a:t>
            </a:r>
            <a:r>
              <a:rPr sz="1050" spc="-60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Annual Symposium/Conference</a:t>
            </a:r>
          </a:p>
          <a:p>
            <a:pPr marL="58127" marR="0">
              <a:lnSpc>
                <a:spcPts val="1575"/>
              </a:lnSpc>
              <a:spcBef>
                <a:spcPts val="3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Conference of</a:t>
            </a:r>
            <a:r>
              <a:rPr sz="1050" spc="-11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the</a:t>
            </a:r>
            <a:r>
              <a:rPr sz="1050" spc="-60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Association of Researchers in</a:t>
            </a:r>
            <a:r>
              <a:rPr sz="1050" spc="10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Construction</a:t>
            </a:r>
          </a:p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Management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383530" y="4715375"/>
            <a:ext cx="996713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RICS</a:t>
            </a:r>
          </a:p>
          <a:p>
            <a:pPr marL="313219" marR="0">
              <a:lnSpc>
                <a:spcPts val="1575"/>
              </a:lnSpc>
              <a:spcBef>
                <a:spcPts val="3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ARCOM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6339776" y="4742136"/>
            <a:ext cx="2168170" cy="545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ts val="5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英国皇家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测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量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师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学会年会</a:t>
            </a:r>
          </a:p>
          <a:p>
            <a:pPr marL="285165" marR="0">
              <a:lnSpc>
                <a:spcPts val="1050"/>
              </a:lnSpc>
              <a:spcBef>
                <a:spcPts val="56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建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设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管理研究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协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会国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际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会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议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8527669" y="4742136"/>
            <a:ext cx="1355377" cy="341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每年一主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题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，英国等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8812835" y="4946606"/>
            <a:ext cx="1088677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年会，世界各国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932814" y="5323705"/>
            <a:ext cx="413534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11.</a:t>
            </a:r>
          </a:p>
          <a:p>
            <a:pPr marL="0" marR="0">
              <a:lnSpc>
                <a:spcPts val="1575"/>
              </a:lnSpc>
              <a:spcBef>
                <a:spcPts val="34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12.</a:t>
            </a:r>
          </a:p>
          <a:p>
            <a:pPr marL="0" marR="0">
              <a:lnSpc>
                <a:spcPts val="1575"/>
              </a:lnSpc>
              <a:spcBef>
                <a:spcPts val="3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13.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393825" y="5323705"/>
            <a:ext cx="5195125" cy="1007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127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FIDIC</a:t>
            </a:r>
            <a:r>
              <a:rPr sz="1050" spc="-54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Annual Conferences</a:t>
            </a:r>
          </a:p>
          <a:p>
            <a:pPr marL="58127" marR="0">
              <a:lnSpc>
                <a:spcPts val="1575"/>
              </a:lnSpc>
              <a:spcBef>
                <a:spcPts val="34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International Real Estate Society</a:t>
            </a:r>
            <a:r>
              <a:rPr sz="1050" spc="-60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Annual Conference</a:t>
            </a:r>
          </a:p>
          <a:p>
            <a:pPr marL="58127" marR="0">
              <a:lnSpc>
                <a:spcPts val="1575"/>
              </a:lnSpc>
              <a:spcBef>
                <a:spcPts val="3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International</a:t>
            </a:r>
            <a:r>
              <a:rPr sz="1050" spc="970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Facility</a:t>
            </a:r>
            <a:r>
              <a:rPr sz="1050" spc="975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Management</a:t>
            </a:r>
            <a:r>
              <a:rPr sz="1050" spc="975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Association</a:t>
            </a:r>
            <a:r>
              <a:rPr sz="1050" spc="975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Annual</a:t>
            </a:r>
            <a:r>
              <a:rPr sz="1050" spc="810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IFMA</a:t>
            </a:r>
          </a:p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Conference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272798" y="5323705"/>
            <a:ext cx="843001" cy="604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FIDIC</a:t>
            </a:r>
          </a:p>
          <a:p>
            <a:pPr marL="331102" marR="0">
              <a:lnSpc>
                <a:spcPts val="1575"/>
              </a:lnSpc>
              <a:spcBef>
                <a:spcPts val="34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IRES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6232360" y="5350466"/>
            <a:ext cx="1855448" cy="750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ts val="5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世界咨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询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工程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师联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合会</a:t>
            </a:r>
          </a:p>
          <a:p>
            <a:pPr marL="328117" marR="0">
              <a:lnSpc>
                <a:spcPts val="1050"/>
              </a:lnSpc>
              <a:spcBef>
                <a:spcPts val="559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国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际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房地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产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学会年会</a:t>
            </a:r>
          </a:p>
          <a:p>
            <a:pPr marL="279933" marR="0">
              <a:lnSpc>
                <a:spcPts val="1050"/>
              </a:lnSpc>
              <a:spcBef>
                <a:spcPts val="56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国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际设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施管理学会年会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8420253" y="5350466"/>
            <a:ext cx="1416786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ts val="5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年会，世界各地</a:t>
            </a:r>
          </a:p>
          <a:p>
            <a:pPr marL="328117" marR="0">
              <a:lnSpc>
                <a:spcPts val="1050"/>
              </a:lnSpc>
              <a:spcBef>
                <a:spcPts val="559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年会，世界各国</a:t>
            </a:r>
          </a:p>
          <a:p>
            <a:pPr marL="279933" marR="0">
              <a:lnSpc>
                <a:spcPts val="1050"/>
              </a:lnSpc>
              <a:spcBef>
                <a:spcPts val="56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年会，世界各国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932814" y="6136505"/>
            <a:ext cx="413534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14.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1451952" y="6136505"/>
            <a:ext cx="3984719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International Conference on</a:t>
            </a:r>
            <a:r>
              <a:rPr sz="1050" spc="10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Knowledge Management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5627052" y="6136505"/>
            <a:ext cx="542320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eiryo"/>
                <a:cs typeface="Meiryo"/>
              </a:rPr>
              <a:t>ICKM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6555041" y="6163266"/>
            <a:ext cx="1266825" cy="341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知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识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管理国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际</a:t>
            </a: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会</a:t>
            </a:r>
            <a:r>
              <a:rPr sz="1050">
                <a:solidFill>
                  <a:srgbClr val="000000"/>
                </a:solidFill>
                <a:latin typeface="PMingLiU"/>
                <a:cs typeface="PMingLiU"/>
              </a:rPr>
              <a:t>议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8742934" y="6163266"/>
            <a:ext cx="1088677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MERNM+MS-UIGothic"/>
                <a:cs typeface="WMERNM+MS-UIGothic"/>
              </a:rPr>
              <a:t>年会，世界各国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5219065" y="6785220"/>
            <a:ext cx="56077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Meiryo"/>
                <a:cs typeface="Meiryo"/>
              </a:rPr>
              <a:t>- 6 -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8.04.09"/>
  <p:tag name="AS_TITLE" val="Aspose.Slides for .NET 2.0"/>
  <p:tag name="AS_VERSION" val="18.4"/>
</p:tagLst>
</file>

<file path=ppt/theme/theme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88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Theme Office</vt:lpstr>
      <vt:lpstr>Slide 1</vt:lpstr>
    </vt:vector>
  </TitlesOfParts>
  <LinksUpToDate>0</LinksUpToDate>
  <SharedDoc>0</SharedDoc>
  <HyperlinksChanged>0</HyperlinksChanged>
  <Application>Aspose.Slides for .NET</Application>
  <AppVersion>18.0400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Presentation PowerPoint</dc:title>
  <dc:creator>Administrator</dc:creator>
  <cp:lastModifiedBy>Administrator</cp:lastModifiedBy>
  <cp:revision>1</cp:revision>
  <dcterms:modified xsi:type="dcterms:W3CDTF">2018-07-11T07:25:40Z</dcterms:modified>
</cp:coreProperties>
</file>