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8.4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</p:sldMasterIdLst>
  <p:sldIdLst>
    <p:sldId id="256" r:id="rId7"/>
    <p:sldId id="260" r:id="rId8"/>
    <p:sldId id="263" r:id="rId9"/>
    <p:sldId id="266" r:id="rId10"/>
    <p:sldId id="269" r:id="rId11"/>
    <p:sldId id="272" r:id="rId12"/>
  </p:sldIdLst>
  <p:sldSz cx="10693400" cy="7556500"/>
  <p:notesSz cx="10693400" cy="7556500"/>
  <p:embeddedFontLst>
    <p:embeddedFont>
      <p:font typeface="IVBRSN+KaiTi_GB2312"/>
      <p:regular r:id="rId14"/>
    </p:embeddedFont>
    <p:embeddedFont>
      <p:font typeface="LONRKH+TimesNewRomanPSMT"/>
      <p:regular r:id="rId15"/>
    </p:embeddedFont>
    <p:embeddedFont>
      <p:font typeface="NKGBWC+TimesNewRomanPSMT"/>
      <p:regular r:id="rId16"/>
    </p:embeddedFont>
    <p:embeddedFont>
      <p:font typeface="PQJJQH+TimesNewRomanPSMT"/>
      <p:regular r:id="rId17"/>
    </p:embeddedFont>
    <p:embeddedFont>
      <p:font typeface="GSQBKD+TimesNewRomanPSMT"/>
      <p:regular r:id="rId18"/>
    </p:embeddedFont>
    <p:embeddedFont>
      <p:font typeface="APOBGN+TimesNewRomanPSMT"/>
      <p:regular r:id="rId19"/>
    </p:embeddedFont>
  </p:embeddedFontLst>
  <p:custDataLst>
    <p:tags r:id="rId13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tags" Target="tags/tag1.xml" /><Relationship Id="rId14" Type="http://schemas.openxmlformats.org/officeDocument/2006/relationships/font" Target="fonts/font1.fntdata" /><Relationship Id="rId15" Type="http://schemas.openxmlformats.org/officeDocument/2006/relationships/font" Target="fonts/font2.fntdata" /><Relationship Id="rId16" Type="http://schemas.openxmlformats.org/officeDocument/2006/relationships/font" Target="fonts/font3.fntdata" /><Relationship Id="rId17" Type="http://schemas.openxmlformats.org/officeDocument/2006/relationships/font" Target="fonts/font4.fntdata" /><Relationship Id="rId18" Type="http://schemas.openxmlformats.org/officeDocument/2006/relationships/font" Target="fonts/font5.fntdata" /><Relationship Id="rId19" Type="http://schemas.openxmlformats.org/officeDocument/2006/relationships/font" Target="fonts/font6.fntdata" /><Relationship Id="rId2" Type="http://schemas.openxmlformats.org/officeDocument/2006/relationships/slideMaster" Target="slideMasters/slideMaster2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theme" Target="../theme/theme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5.jpeg" /><Relationship Id="rId4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3509803" y="1230312"/>
            <a:ext cx="422096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VBRSN+KaiTi_GB2312"/>
                <a:cs typeface="IVBRSN+KaiTi_GB2312"/>
              </a:rPr>
              <a:t>清华大学</a:t>
            </a:r>
            <a:r>
              <a:rPr sz="2400" spc="1217">
                <a:solidFill>
                  <a:srgbClr val="000000"/>
                </a:solidFill>
                <a:latin typeface="IVBRSN+KaiTi_GB2312"/>
                <a:cs typeface="IVBRSN+KaiTi_GB2312"/>
              </a:rPr>
              <a:t> </a:t>
            </a:r>
            <a:r>
              <a:rPr sz="2400">
                <a:solidFill>
                  <a:srgbClr val="000000"/>
                </a:solidFill>
                <a:latin typeface="IVBRSN+KaiTi_GB2312"/>
                <a:cs typeface="IVBRSN+KaiTi_GB2312"/>
              </a:rPr>
              <a:t>各院系（学科）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8309" y="2107517"/>
            <a:ext cx="613410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4200">
                <a:solidFill>
                  <a:srgbClr val="000000"/>
                </a:solidFill>
                <a:latin typeface="SimHei"/>
                <a:cs typeface="SimHei"/>
              </a:rPr>
              <a:t>重要国际学术会议目录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861" y="5291772"/>
            <a:ext cx="229087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VBRSN+KaiTi_GB2312"/>
                <a:cs typeface="IVBRSN+KaiTi_GB2312"/>
              </a:rPr>
              <a:t>研究生院汇编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74852" y="5787072"/>
            <a:ext cx="2597017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VBRSN+KaiTi_GB2312"/>
                <a:cs typeface="IVBRSN+KaiTi_GB2312"/>
              </a:rPr>
              <a:t>二○○七年三月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4886585" y="884591"/>
            <a:ext cx="1222906" cy="508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2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SimHei"/>
                <a:cs typeface="SimHei"/>
              </a:rPr>
              <a:t>目</a:t>
            </a:r>
            <a:r>
              <a:rPr sz="1600" spc="3227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1600">
                <a:solidFill>
                  <a:srgbClr val="000000"/>
                </a:solidFill>
                <a:latin typeface="SimHei"/>
                <a:cs typeface="SimHei"/>
              </a:rPr>
              <a:t>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787" y="1301845"/>
            <a:ext cx="9203183" cy="53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 spc="35">
                <a:solidFill>
                  <a:srgbClr val="000000"/>
                </a:solidFill>
                <a:latin typeface="SimSun"/>
                <a:cs typeface="SimSun"/>
              </a:rPr>
              <a:t>1. 建筑学院………………………………………………………………………………………………………………………1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35">
                <a:solidFill>
                  <a:srgbClr val="000000"/>
                </a:solidFill>
                <a:latin typeface="SimSun"/>
                <a:cs typeface="SimSun"/>
              </a:rPr>
              <a:t>2. 土木工程系……………………………………………………………………………………………………………………3</a:t>
            </a:r>
          </a:p>
          <a:p>
            <a:pPr marL="0" marR="0">
              <a:lnSpc>
                <a:spcPts val="1200"/>
              </a:lnSpc>
              <a:spcBef>
                <a:spcPts val="1103"/>
              </a:spcBef>
              <a:spcAft>
                <a:spcPct val="0"/>
              </a:spcAft>
            </a:pPr>
            <a:r>
              <a:rPr sz="1200" spc="35">
                <a:solidFill>
                  <a:srgbClr val="000000"/>
                </a:solidFill>
                <a:latin typeface="SimSun"/>
                <a:cs typeface="SimSun"/>
              </a:rPr>
              <a:t>3. 建设管理系……………………………………………………………………………………………………………………6</a:t>
            </a:r>
          </a:p>
          <a:p>
            <a:pPr marL="0" marR="0">
              <a:lnSpc>
                <a:spcPts val="1200"/>
              </a:lnSpc>
              <a:spcBef>
                <a:spcPts val="1097"/>
              </a:spcBef>
              <a:spcAft>
                <a:spcPct val="0"/>
              </a:spcAft>
            </a:pPr>
            <a:r>
              <a:rPr sz="1200" spc="35">
                <a:solidFill>
                  <a:srgbClr val="000000"/>
                </a:solidFill>
                <a:latin typeface="SimSun"/>
                <a:cs typeface="SimSun"/>
              </a:rPr>
              <a:t>4. 水利水电工程系………………………………………………………………………………………………………………7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35">
                <a:solidFill>
                  <a:srgbClr val="000000"/>
                </a:solidFill>
                <a:latin typeface="SimSun"/>
                <a:cs typeface="SimSun"/>
              </a:rPr>
              <a:t>5. 环境科学与工程系……………………………………………………………………………………………………………9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23">
                <a:solidFill>
                  <a:srgbClr val="000000"/>
                </a:solidFill>
                <a:latin typeface="SimSun"/>
                <a:cs typeface="SimSun"/>
              </a:rPr>
              <a:t>6. 机械工程系……………………………………………………………………………………………………………………11</a:t>
            </a:r>
          </a:p>
          <a:p>
            <a:pPr marL="0" marR="0">
              <a:lnSpc>
                <a:spcPts val="1200"/>
              </a:lnSpc>
              <a:spcBef>
                <a:spcPts val="1097"/>
              </a:spcBef>
              <a:spcAft>
                <a:spcPct val="0"/>
              </a:spcAft>
            </a:pPr>
            <a:r>
              <a:rPr sz="1200" spc="23">
                <a:solidFill>
                  <a:srgbClr val="000000"/>
                </a:solidFill>
                <a:latin typeface="SimSun"/>
                <a:cs typeface="SimSun"/>
              </a:rPr>
              <a:t>7. 精密仪器系（机械工程）……………………………………………………………………………………………………13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23">
                <a:solidFill>
                  <a:srgbClr val="000000"/>
                </a:solidFill>
                <a:latin typeface="SimSun"/>
                <a:cs typeface="SimSun"/>
              </a:rPr>
              <a:t>8. 精密仪器系（仪器科学与技术）……………………………………………………………………………………………15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23">
                <a:solidFill>
                  <a:srgbClr val="000000"/>
                </a:solidFill>
                <a:latin typeface="SimSun"/>
                <a:cs typeface="SimSun"/>
              </a:rPr>
              <a:t>9. 精密仪器系（光学工程）……………………………………………………………………………………………………17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10. 热能工程系……………………………………………………………………………………………………………………18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11. 汽车工程系……………………………………………………………………………………………………………………21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12. 工业工程系……………………………………………………………………………………………………………………23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13. 电机系…………………………………………………………………………………………………………………………25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14. 电子工程系（电子科学与技术）……………………………………………………………………………………………28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15. 电子工程系（信息与通信工程）……………………………………………………………………………………………30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16. 计算机科学与技术系…………………………………………………………………………………………………………32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17. 自动化系………………………………………………………………………………………………………………………34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18. 航天航空学院（工程热物理）………………………………………………………………………………………………37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788" y="6559647"/>
            <a:ext cx="9200308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19. 航天航空学院（力学）………………………………………………………………………………………………………38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8817" y="6800933"/>
            <a:ext cx="48280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LONRKH+TimesNewRomanPSMT"/>
                <a:cs typeface="LONRKH+TimesNewRomanPSMT"/>
              </a:rPr>
              <a:t>- 1 -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1549786" y="905604"/>
            <a:ext cx="9200310" cy="5055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20. 工物系、核研院………………………………………………………………………………………………………………40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21. 化学工程系……………………………………………………………………………………………………………………43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22. 材料科学与工程………………………………………………………………………………………………………………45</a:t>
            </a:r>
          </a:p>
          <a:p>
            <a:pPr marL="0" marR="0">
              <a:lnSpc>
                <a:spcPts val="1200"/>
              </a:lnSpc>
              <a:spcBef>
                <a:spcPts val="1097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23. 数学系…………………………………………………………………………………………………………………………47</a:t>
            </a:r>
          </a:p>
          <a:p>
            <a:pPr marL="0" marR="0">
              <a:lnSpc>
                <a:spcPts val="1200"/>
              </a:lnSpc>
              <a:spcBef>
                <a:spcPts val="1103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24. 物理系…………………………………………………………………………………………………………………………49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25. 化学系…………………………………………………………………………………………………………………………51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26. 生物系…………………………………………………………………………………………………………………………53</a:t>
            </a:r>
          </a:p>
          <a:p>
            <a:pPr marL="0" marR="0">
              <a:lnSpc>
                <a:spcPts val="1200"/>
              </a:lnSpc>
              <a:spcBef>
                <a:spcPts val="1103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27. 经济管理学院（管理科学与工程）…………………………………………………………………………………………56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28. 经济管理学院（工商管理、数量经济学）…………………………………………………………………………………57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29. 公共管理学院（公共管理）…………………………………………………………………………………………………59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30. 公共管理学院（管理科学与工程）…………………………………………………………………………………………61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31. 人文学院………………………………………………………………………………………………………………………62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32. 人文学院（外语系）…………………………………………………………………………………………………………63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33. 法学院…………………………………………………………………………………………………………………………64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34. 新闻与传播学院………………………………………………………………………………………………………………65</a:t>
            </a:r>
          </a:p>
          <a:p>
            <a:pPr marL="0" marR="0">
              <a:lnSpc>
                <a:spcPts val="1200"/>
              </a:lnSpc>
              <a:spcBef>
                <a:spcPts val="1098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35. 微纳电子学系…………………………………………………………………………………………………………………66</a:t>
            </a:r>
          </a:p>
          <a:p>
            <a:pPr marL="0" marR="0">
              <a:lnSpc>
                <a:spcPts val="1200"/>
              </a:lnSpc>
              <a:spcBef>
                <a:spcPts val="1104"/>
              </a:spcBef>
              <a:spcAft>
                <a:spcPct val="0"/>
              </a:spcAft>
            </a:pPr>
            <a:r>
              <a:rPr sz="1200" spc="11">
                <a:solidFill>
                  <a:srgbClr val="000000"/>
                </a:solidFill>
                <a:latin typeface="SimSun"/>
                <a:cs typeface="SimSun"/>
              </a:rPr>
              <a:t>36. 医学院…………………………………………………………………………………………………………………………68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8817" y="6800933"/>
            <a:ext cx="48280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NKGBWC+TimesNewRomanPSMT"/>
                <a:cs typeface="NKGBWC+TimesNewRomanPSMT"/>
              </a:rPr>
              <a:t>- 2 -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3802265" y="1120394"/>
            <a:ext cx="3086100" cy="114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60945" y="1581404"/>
            <a:ext cx="8921496" cy="465810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2259" y="872887"/>
            <a:ext cx="354901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00000"/>
                </a:solidFill>
                <a:latin typeface="SimSun"/>
                <a:cs typeface="SimSun"/>
              </a:rPr>
              <a:t>建筑学院</a:t>
            </a:r>
            <a:r>
              <a:rPr sz="1800" u="sng" spc="180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1800" u="sng">
                <a:solidFill>
                  <a:srgbClr val="000000"/>
                </a:solidFill>
                <a:latin typeface="SimHei"/>
                <a:cs typeface="SimHei"/>
              </a:rPr>
              <a:t>重要国际学术会议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987" y="1293951"/>
            <a:ext cx="1288122" cy="44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SimHei"/>
                <a:cs typeface="SimHei"/>
              </a:rPr>
              <a:t>一、A</a:t>
            </a:r>
            <a:r>
              <a:rPr sz="1400" spc="-351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1400">
                <a:solidFill>
                  <a:srgbClr val="000000"/>
                </a:solidFill>
                <a:latin typeface="SimHei"/>
                <a:cs typeface="SimHei"/>
              </a:rPr>
              <a:t>类会议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567" y="1659985"/>
            <a:ext cx="533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序号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16587" y="1659985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英 文 名 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18005" y="1659985"/>
            <a:ext cx="1011936" cy="69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736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英文简称</a:t>
            </a:r>
          </a:p>
          <a:p>
            <a:pPr marL="0" marR="0">
              <a:lnSpc>
                <a:spcPts val="1328"/>
              </a:lnSpc>
              <a:spcBef>
                <a:spcPts val="105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UIA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23946" y="1659985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中 文 名 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82692" y="1659985"/>
            <a:ext cx="685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备</a:t>
            </a:r>
            <a:r>
              <a:rPr sz="1200" spc="60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2567" y="1957662"/>
            <a:ext cx="342900" cy="191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1.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2.</a:t>
            </a:r>
          </a:p>
          <a:p>
            <a:pPr marL="0" marR="0">
              <a:lnSpc>
                <a:spcPts val="1328"/>
              </a:lnSpc>
              <a:spcBef>
                <a:spcPts val="10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3.</a:t>
            </a:r>
          </a:p>
          <a:p>
            <a:pPr marL="0" marR="0">
              <a:lnSpc>
                <a:spcPts val="1328"/>
              </a:lnSpc>
              <a:spcBef>
                <a:spcPts val="10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4.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5.</a:t>
            </a:r>
          </a:p>
          <a:p>
            <a:pPr marL="0" marR="0">
              <a:lnSpc>
                <a:spcPts val="1328"/>
              </a:lnSpc>
              <a:spcBef>
                <a:spcPts val="10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6.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89767" y="1957662"/>
            <a:ext cx="2549165" cy="701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UIA</a:t>
            </a:r>
            <a:r>
              <a:rPr sz="1200" spc="-68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world Congress of</a:t>
            </a:r>
            <a:r>
              <a:rPr sz="1200" spc="-66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Architecture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ICOMOS General</a:t>
            </a:r>
            <a:r>
              <a:rPr sz="1200" spc="-66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Assembly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11475" y="1963261"/>
            <a:ext cx="1600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国际建筑师协会大会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11475" y="2267299"/>
            <a:ext cx="19278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国际古迹遗址理事会年会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89767" y="2564976"/>
            <a:ext cx="2024778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ICCROM General</a:t>
            </a:r>
            <a:r>
              <a:rPr sz="1200" spc="-66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Assembly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11475" y="2570575"/>
            <a:ext cx="38119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国际文化财产保护中心全体大会</a:t>
            </a:r>
            <a:r>
              <a:rPr sz="1200" spc="150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二至三年一届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89767" y="2868252"/>
            <a:ext cx="2636429" cy="701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International</a:t>
            </a:r>
            <a:r>
              <a:rPr sz="1200" spc="900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Congress of</a:t>
            </a:r>
            <a:r>
              <a:rPr sz="1200" spc="-66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Acoustics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Acoustics Society of</a:t>
            </a:r>
            <a:r>
              <a:rPr sz="1200" spc="-66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America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7639" y="2868252"/>
            <a:ext cx="491058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ICA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1475" y="2869014"/>
            <a:ext cx="1942757" cy="689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ICA</a:t>
            </a:r>
            <a:r>
              <a:rPr sz="1200" spc="-69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(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国际声学学会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)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大会</a:t>
            </a:r>
          </a:p>
          <a:p>
            <a:pPr marL="0" marR="0">
              <a:lnSpc>
                <a:spcPts val="1200"/>
              </a:lnSpc>
              <a:spcBef>
                <a:spcPts val="119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美国声学学会年会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11775" y="2873851"/>
            <a:ext cx="990600" cy="685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每四年一次</a:t>
            </a:r>
          </a:p>
          <a:p>
            <a:pPr marL="0" marR="0">
              <a:lnSpc>
                <a:spcPts val="1200"/>
              </a:lnSpc>
              <a:spcBef>
                <a:spcPts val="119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每年一次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17548" y="3172290"/>
            <a:ext cx="53347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ASA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89767" y="3476328"/>
            <a:ext cx="3582200" cy="69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Commisson</a:t>
            </a:r>
            <a:r>
              <a:rPr sz="1200" spc="901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Internationale de L`e`clairage(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法文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)</a:t>
            </a:r>
          </a:p>
          <a:p>
            <a:pPr marL="60" marR="0">
              <a:lnSpc>
                <a:spcPts val="1328"/>
              </a:lnSpc>
              <a:spcBef>
                <a:spcPts val="105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International Federation of Landscape</a:t>
            </a:r>
            <a:r>
              <a:rPr sz="1200" spc="-65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Architecture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18767" y="3475566"/>
            <a:ext cx="474092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CIE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911475" y="3476328"/>
            <a:ext cx="2278380" cy="689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CIE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大会（国际照明委员会）</a:t>
            </a:r>
          </a:p>
          <a:p>
            <a:pPr marL="0" marR="0">
              <a:lnSpc>
                <a:spcPts val="1200"/>
              </a:lnSpc>
              <a:spcBef>
                <a:spcPts val="1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国际景观建筑师协会世界大会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311775" y="3481165"/>
            <a:ext cx="990600" cy="684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每四年一次</a:t>
            </a:r>
          </a:p>
          <a:p>
            <a:pPr marL="0" marR="0">
              <a:lnSpc>
                <a:spcPts val="1200"/>
              </a:lnSpc>
              <a:spcBef>
                <a:spcPts val="1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每年一次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32567" y="3778842"/>
            <a:ext cx="342900" cy="651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7.</a:t>
            </a:r>
          </a:p>
          <a:p>
            <a:pPr marL="0" marR="0">
              <a:lnSpc>
                <a:spcPts val="1328"/>
              </a:lnSpc>
              <a:spcBef>
                <a:spcPts val="67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8.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818797" y="3778842"/>
            <a:ext cx="928862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IFLA</a:t>
            </a:r>
            <a:r>
              <a:rPr sz="1200" spc="-88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 spc="-34">
                <a:solidFill>
                  <a:srgbClr val="000000"/>
                </a:solidFill>
                <a:latin typeface="PQJJQH+TimesNewRomanPSMT"/>
                <a:cs typeface="PQJJQH+TimesNewRomanPSMT"/>
              </a:rPr>
              <a:t>Word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89767" y="4033350"/>
            <a:ext cx="4372293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The</a:t>
            </a:r>
            <a:r>
              <a:rPr sz="1200" spc="168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 spc="-26">
                <a:solidFill>
                  <a:srgbClr val="000000"/>
                </a:solidFill>
                <a:latin typeface="PQJJQH+TimesNewRomanPSMT"/>
                <a:cs typeface="PQJJQH+TimesNewRomanPSMT"/>
              </a:rPr>
              <a:t>World</a:t>
            </a:r>
            <a:r>
              <a:rPr sz="1200" spc="189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Conservation</a:t>
            </a:r>
            <a:r>
              <a:rPr sz="1200" spc="158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Union</a:t>
            </a:r>
            <a:r>
              <a:rPr sz="1200" spc="165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 spc="-25">
                <a:solidFill>
                  <a:srgbClr val="000000"/>
                </a:solidFill>
                <a:latin typeface="PQJJQH+TimesNewRomanPSMT"/>
                <a:cs typeface="PQJJQH+TimesNewRomanPSMT"/>
              </a:rPr>
              <a:t>World</a:t>
            </a:r>
            <a:r>
              <a:rPr sz="1200" spc="190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Conservation</a:t>
            </a:r>
            <a:r>
              <a:rPr sz="1200" spc="779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IUCN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428123" y="4033350"/>
            <a:ext cx="4455389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WCC</a:t>
            </a:r>
            <a:r>
              <a:rPr sz="1200" spc="783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世界自然保护联盟国际保护大会</a:t>
            </a:r>
            <a:r>
              <a:rPr sz="1200" spc="150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1200" spc="30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3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－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4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年一次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389767" y="4231471"/>
            <a:ext cx="796177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Congress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818767" y="4231471"/>
            <a:ext cx="796283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Congress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32567" y="4485216"/>
            <a:ext cx="342900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9.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911475" y="4490815"/>
            <a:ext cx="36366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国际区域与城市规划师协会大会</a:t>
            </a:r>
            <a:r>
              <a:rPr sz="1200" spc="1500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每两年一次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32567" y="4788492"/>
            <a:ext cx="419100" cy="1611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10.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11.</a:t>
            </a:r>
          </a:p>
          <a:p>
            <a:pPr marL="0" marR="0">
              <a:lnSpc>
                <a:spcPts val="1328"/>
              </a:lnSpc>
              <a:spcBef>
                <a:spcPts val="10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12.</a:t>
            </a:r>
          </a:p>
          <a:p>
            <a:pPr marL="0" marR="0">
              <a:lnSpc>
                <a:spcPts val="1328"/>
              </a:lnSpc>
              <a:spcBef>
                <a:spcPts val="10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13.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14.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389767" y="4788492"/>
            <a:ext cx="3542433" cy="100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American Planning</a:t>
            </a:r>
            <a:r>
              <a:rPr sz="1200" spc="-66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Association annual conference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Association of collegiate Schools of Planning</a:t>
            </a:r>
          </a:p>
          <a:p>
            <a:pPr marL="0" marR="0">
              <a:lnSpc>
                <a:spcPts val="1328"/>
              </a:lnSpc>
              <a:spcBef>
                <a:spcPts val="10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Indoor air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818447" y="4788492"/>
            <a:ext cx="53347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spc="-37">
                <a:solidFill>
                  <a:srgbClr val="000000"/>
                </a:solidFill>
                <a:latin typeface="PQJJQH+TimesNewRomanPSMT"/>
                <a:cs typeface="PQJJQH+TimesNewRomanPSMT"/>
              </a:rPr>
              <a:t>APA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911475" y="4794091"/>
            <a:ext cx="1927860" cy="988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美国规划协会年会</a:t>
            </a:r>
          </a:p>
          <a:p>
            <a:pPr marL="0" marR="0">
              <a:lnSpc>
                <a:spcPts val="1200"/>
              </a:lnSpc>
              <a:spcBef>
                <a:spcPts val="119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美国规划院校联合会年会</a:t>
            </a:r>
          </a:p>
          <a:p>
            <a:pPr marL="0" marR="0">
              <a:lnSpc>
                <a:spcPts val="1200"/>
              </a:lnSpc>
              <a:spcBef>
                <a:spcPts val="1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室内空气质量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311775" y="4794091"/>
            <a:ext cx="990600" cy="1595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每年一次</a:t>
            </a:r>
          </a:p>
          <a:p>
            <a:pPr marL="0" marR="0">
              <a:lnSpc>
                <a:spcPts val="1200"/>
              </a:lnSpc>
              <a:spcBef>
                <a:spcPts val="119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每年一次</a:t>
            </a:r>
          </a:p>
          <a:p>
            <a:pPr marL="0" marR="0">
              <a:lnSpc>
                <a:spcPts val="1200"/>
              </a:lnSpc>
              <a:spcBef>
                <a:spcPts val="1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每三年一次</a:t>
            </a:r>
          </a:p>
          <a:p>
            <a:pPr marL="0" marR="0">
              <a:lnSpc>
                <a:spcPts val="1200"/>
              </a:lnSpc>
              <a:spcBef>
                <a:spcPts val="1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每两年一次</a:t>
            </a:r>
          </a:p>
          <a:p>
            <a:pPr marL="0" marR="0">
              <a:lnSpc>
                <a:spcPts val="1200"/>
              </a:lnSpc>
              <a:spcBef>
                <a:spcPts val="119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每年两次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817670" y="5092530"/>
            <a:ext cx="609823" cy="700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ACSP</a:t>
            </a:r>
          </a:p>
          <a:p>
            <a:pPr marL="624" marR="0">
              <a:lnSpc>
                <a:spcPts val="1328"/>
              </a:lnSpc>
              <a:spcBef>
                <a:spcPts val="105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IAA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389767" y="5699083"/>
            <a:ext cx="915411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Room</a:t>
            </a:r>
            <a:r>
              <a:rPr sz="1200" spc="-27">
                <a:solidFill>
                  <a:srgbClr val="000000"/>
                </a:solidFill>
                <a:latin typeface="PQJJQH+TimesNewRomanPSMT"/>
                <a:cs typeface="PQJJQH+TimesNewRomanPSMT"/>
              </a:rPr>
              <a:t> </a:t>
            </a:r>
            <a:r>
              <a:rPr sz="1200" spc="-33">
                <a:solidFill>
                  <a:srgbClr val="000000"/>
                </a:solidFill>
                <a:latin typeface="PQJJQH+TimesNewRomanPSMT"/>
                <a:cs typeface="PQJJQH+TimesNewRomanPSMT"/>
              </a:rPr>
              <a:t>Vent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818127" y="5699083"/>
            <a:ext cx="838274" cy="701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ESAC</a:t>
            </a:r>
          </a:p>
          <a:p>
            <a:pPr marL="0" marR="0">
              <a:lnSpc>
                <a:spcPts val="1328"/>
              </a:lnSpc>
              <a:spcBef>
                <a:spcPts val="106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ASHRAE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911475" y="5704681"/>
            <a:ext cx="838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室内通风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389767" y="6003121"/>
            <a:ext cx="1578307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ASHRAE Conference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911475" y="6008719"/>
            <a:ext cx="22783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美国暖通空调工程师学会年会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218817" y="6800933"/>
            <a:ext cx="48280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PQJJQH+TimesNewRomanPSMT"/>
                <a:cs typeface="PQJJQH+TimesNewRomanPSMT"/>
              </a:rPr>
              <a:t>- 1 -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6" name="object 1"/>
          <p:cNvSpPr/>
          <p:nvPr/>
        </p:nvSpPr>
        <p:spPr>
          <a:xfrm>
            <a:off x="860945" y="1185164"/>
            <a:ext cx="8807196" cy="51755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3987" y="897711"/>
            <a:ext cx="1288122" cy="44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SimHei"/>
                <a:cs typeface="SimHei"/>
              </a:rPr>
              <a:t>二、B</a:t>
            </a:r>
            <a:r>
              <a:rPr sz="1400" spc="-351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1400">
                <a:solidFill>
                  <a:srgbClr val="000000"/>
                </a:solidFill>
                <a:latin typeface="SimHei"/>
                <a:cs typeface="SimHei"/>
              </a:rPr>
              <a:t>类会议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2567" y="1269841"/>
            <a:ext cx="533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序号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16587" y="1269841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英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59737" y="1269841"/>
            <a:ext cx="838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英文简称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7467" y="1269841"/>
            <a:ext cx="1783271" cy="64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247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中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称</a:t>
            </a:r>
          </a:p>
          <a:p>
            <a:pPr marL="0" marR="0">
              <a:lnSpc>
                <a:spcPts val="1200"/>
              </a:lnSpc>
              <a:spcBef>
                <a:spcPts val="852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亚洲建筑师协会大会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93538" y="1269841"/>
            <a:ext cx="685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备</a:t>
            </a:r>
            <a:r>
              <a:rPr sz="1200" spc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567" y="1535514"/>
            <a:ext cx="304800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2567" y="1795356"/>
            <a:ext cx="304800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9767" y="1795356"/>
            <a:ext cx="3786080" cy="651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International</a:t>
            </a:r>
            <a:r>
              <a:rPr sz="1200" spc="49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Conference</a:t>
            </a:r>
            <a:r>
              <a:rPr sz="1200" spc="49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on</a:t>
            </a:r>
            <a:r>
              <a:rPr sz="1200" spc="49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Chinese</a:t>
            </a:r>
            <a:r>
              <a:rPr sz="1200" spc="49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Architecture</a:t>
            </a:r>
          </a:p>
          <a:p>
            <a:pPr marL="0" marR="0">
              <a:lnSpc>
                <a:spcPts val="1328"/>
              </a:lnSpc>
              <a:spcBef>
                <a:spcPts val="67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History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47467" y="1790287"/>
            <a:ext cx="19278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中国建筑史学国际研讨会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47767" y="1790287"/>
            <a:ext cx="838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三年一届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2567" y="2309706"/>
            <a:ext cx="304800" cy="918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3</a:t>
            </a:r>
          </a:p>
          <a:p>
            <a:pPr marL="0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4</a:t>
            </a:r>
          </a:p>
          <a:p>
            <a:pPr marL="0" marR="0">
              <a:lnSpc>
                <a:spcPts val="1328"/>
              </a:lnSpc>
              <a:spcBef>
                <a:spcPts val="72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9828" y="2309706"/>
            <a:ext cx="910505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Inter Noise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47467" y="2304637"/>
            <a:ext cx="17526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国际噪声控制工程年会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47767" y="2304637"/>
            <a:ext cx="1295400" cy="902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每年举行一次</a:t>
            </a:r>
          </a:p>
          <a:p>
            <a:pPr marL="0" marR="0">
              <a:lnSpc>
                <a:spcPts val="1200"/>
              </a:lnSpc>
              <a:spcBef>
                <a:spcPts val="852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每年举行一次</a:t>
            </a:r>
          </a:p>
          <a:p>
            <a:pPr marL="0" marR="0">
              <a:lnSpc>
                <a:spcPts val="1200"/>
              </a:lnSpc>
              <a:spcBef>
                <a:spcPts val="80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每四年举行一次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89767" y="2570310"/>
            <a:ext cx="3614833" cy="91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Illuminating Engineering Society of North</a:t>
            </a:r>
            <a:r>
              <a:rPr sz="1200" spc="-67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America</a:t>
            </a:r>
          </a:p>
          <a:p>
            <a:pPr marL="30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International Color</a:t>
            </a:r>
            <a:r>
              <a:rPr sz="1200" spc="-66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Association</a:t>
            </a:r>
          </a:p>
          <a:p>
            <a:pPr marL="0" marR="0">
              <a:lnSpc>
                <a:spcPts val="1328"/>
              </a:lnSpc>
              <a:spcBef>
                <a:spcPts val="66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Association International De La couleur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18066" y="2570310"/>
            <a:ext cx="677412" cy="65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IESNA</a:t>
            </a:r>
          </a:p>
          <a:p>
            <a:pPr marL="700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AIC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47467" y="2560405"/>
            <a:ext cx="2268652" cy="65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IESNA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（北美照明协会）年会</a:t>
            </a:r>
          </a:p>
          <a:p>
            <a:pPr marL="0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AIC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（国际色彩学会）大会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32567" y="3345264"/>
            <a:ext cx="304800" cy="91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6</a:t>
            </a:r>
          </a:p>
          <a:p>
            <a:pPr marL="0" marR="0">
              <a:lnSpc>
                <a:spcPts val="1328"/>
              </a:lnSpc>
              <a:spcBef>
                <a:spcPts val="277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89767" y="3340195"/>
            <a:ext cx="7404735" cy="91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American</a:t>
            </a:r>
            <a:r>
              <a:rPr sz="1200" spc="85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Society</a:t>
            </a:r>
            <a:r>
              <a:rPr sz="1200" spc="8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of</a:t>
            </a:r>
            <a:r>
              <a:rPr sz="1200" spc="8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Landscape</a:t>
            </a:r>
            <a:r>
              <a:rPr sz="1200" spc="8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Architecture</a:t>
            </a:r>
            <a:r>
              <a:rPr sz="1200" spc="8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Annual</a:t>
            </a:r>
            <a:r>
              <a:rPr sz="1200" spc="773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ASLA</a:t>
            </a:r>
            <a:r>
              <a:rPr sz="1200" spc="5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Annual</a:t>
            </a:r>
            <a:r>
              <a:rPr sz="1200" spc="779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美国景观建筑师协会年度会议</a:t>
            </a:r>
          </a:p>
          <a:p>
            <a:pPr marL="0" marR="0">
              <a:lnSpc>
                <a:spcPts val="1328"/>
              </a:lnSpc>
              <a:spcBef>
                <a:spcPts val="669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Meeting</a:t>
            </a:r>
            <a:r>
              <a:rPr sz="1200" spc="2269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Meeting</a:t>
            </a:r>
          </a:p>
          <a:p>
            <a:pPr marL="0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European</a:t>
            </a:r>
            <a:r>
              <a:rPr sz="1200" spc="11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Council</a:t>
            </a:r>
            <a:r>
              <a:rPr sz="1200" spc="116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of</a:t>
            </a:r>
            <a:r>
              <a:rPr sz="1200" spc="11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Landscape</a:t>
            </a:r>
            <a:r>
              <a:rPr sz="1200" spc="11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Architecture</a:t>
            </a:r>
            <a:r>
              <a:rPr sz="1200" spc="11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School</a:t>
            </a:r>
            <a:r>
              <a:rPr sz="1200" spc="77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ECLAS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247767" y="3335358"/>
            <a:ext cx="838200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1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次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47467" y="3854545"/>
            <a:ext cx="22783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欧洲景观教育大学联合会年会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247767" y="3854545"/>
            <a:ext cx="838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每年一次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89767" y="4113361"/>
            <a:ext cx="990776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Conferences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18767" y="4113361"/>
            <a:ext cx="990776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Conferences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32567" y="4373965"/>
            <a:ext cx="304800" cy="657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8</a:t>
            </a:r>
          </a:p>
          <a:p>
            <a:pPr marL="0" marR="0">
              <a:lnSpc>
                <a:spcPts val="1328"/>
              </a:lnSpc>
              <a:spcBef>
                <a:spcPts val="76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89813" y="4373965"/>
            <a:ext cx="2033096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IUCN</a:t>
            </a:r>
            <a:r>
              <a:rPr sz="1200" spc="-1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 spc="-25">
                <a:solidFill>
                  <a:srgbClr val="000000"/>
                </a:solidFill>
                <a:latin typeface="GSQBKD+TimesNewRomanPSMT"/>
                <a:cs typeface="GSQBKD+TimesNewRomanPSMT"/>
              </a:rPr>
              <a:t>World</a:t>
            </a:r>
            <a:r>
              <a:rPr sz="1200" spc="25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Parks Congress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47467" y="4368895"/>
            <a:ext cx="2453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世界自然保护联盟世界公园大会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247767" y="4364059"/>
            <a:ext cx="1066800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10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年</a:t>
            </a:r>
            <a:r>
              <a:rPr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1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次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389782" y="4628737"/>
            <a:ext cx="8762982" cy="40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IUCN</a:t>
            </a:r>
            <a:r>
              <a:rPr sz="1200" spc="729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 spc="-24">
                <a:solidFill>
                  <a:srgbClr val="000000"/>
                </a:solidFill>
                <a:latin typeface="GSQBKD+TimesNewRomanPSMT"/>
                <a:cs typeface="GSQBKD+TimesNewRomanPSMT"/>
              </a:rPr>
              <a:t>World</a:t>
            </a:r>
            <a:r>
              <a:rPr sz="1200" spc="75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Commission</a:t>
            </a:r>
            <a:r>
              <a:rPr sz="1200" spc="730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On</a:t>
            </a:r>
            <a:r>
              <a:rPr sz="1200" spc="730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Protected</a:t>
            </a:r>
            <a:r>
              <a:rPr sz="1200" spc="730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Areas</a:t>
            </a:r>
            <a:r>
              <a:rPr sz="1200" spc="781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 spc="-14">
                <a:solidFill>
                  <a:srgbClr val="000000"/>
                </a:solidFill>
                <a:latin typeface="GSQBKD+TimesNewRomanPSMT"/>
                <a:cs typeface="GSQBKD+TimesNewRomanPSMT"/>
              </a:rPr>
              <a:t>IUCN/WCPA</a:t>
            </a:r>
            <a:r>
              <a:rPr sz="1200" spc="119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 spc="-13">
                <a:solidFill>
                  <a:srgbClr val="000000"/>
                </a:solidFill>
                <a:latin typeface="SimSun"/>
                <a:cs typeface="SimSun"/>
              </a:rPr>
              <a:t>世界自然保护联盟，东亚保护区大</a:t>
            </a:r>
            <a:r>
              <a:rPr sz="1200" spc="79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每三年一次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389767" y="4888315"/>
            <a:ext cx="3785306" cy="91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Conference on Protected</a:t>
            </a:r>
            <a:r>
              <a:rPr sz="1200" spc="-66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Areas of East</a:t>
            </a:r>
            <a:r>
              <a:rPr sz="1200" spc="-66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Asia</a:t>
            </a:r>
          </a:p>
          <a:p>
            <a:pPr marL="30" marR="0">
              <a:lnSpc>
                <a:spcPts val="1328"/>
              </a:lnSpc>
              <a:spcBef>
                <a:spcPts val="76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International</a:t>
            </a:r>
            <a:r>
              <a:rPr sz="1200" spc="43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Conference</a:t>
            </a:r>
            <a:r>
              <a:rPr sz="1200" spc="438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of</a:t>
            </a:r>
            <a:r>
              <a:rPr sz="1200" spc="434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East</a:t>
            </a:r>
            <a:r>
              <a:rPr sz="1200" spc="440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Asia</a:t>
            </a:r>
            <a:r>
              <a:rPr sz="1200" spc="440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Traditional</a:t>
            </a:r>
          </a:p>
          <a:p>
            <a:pPr marL="0" marR="0">
              <a:lnSpc>
                <a:spcPts val="1328"/>
              </a:lnSpc>
              <a:spcBef>
                <a:spcPts val="67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Architecture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847467" y="4883245"/>
            <a:ext cx="381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会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32567" y="5148156"/>
            <a:ext cx="381015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10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847467" y="5143087"/>
            <a:ext cx="22783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东亚传统建筑国际学术研讨会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247767" y="5143087"/>
            <a:ext cx="9906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每两年一次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32567" y="5662506"/>
            <a:ext cx="381015" cy="918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spc="-42">
                <a:solidFill>
                  <a:srgbClr val="000000"/>
                </a:solidFill>
                <a:latin typeface="GSQBKD+TimesNewRomanPSMT"/>
                <a:cs typeface="GSQBKD+TimesNewRomanPSMT"/>
              </a:rPr>
              <a:t>11</a:t>
            </a:r>
          </a:p>
          <a:p>
            <a:pPr marL="0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12</a:t>
            </a:r>
          </a:p>
          <a:p>
            <a:pPr marL="0" marR="0">
              <a:lnSpc>
                <a:spcPts val="1328"/>
              </a:lnSpc>
              <a:spcBef>
                <a:spcPts val="72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13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389767" y="5662506"/>
            <a:ext cx="3303143" cy="918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Urban</a:t>
            </a:r>
            <a:r>
              <a:rPr sz="1200" spc="-66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Affairs</a:t>
            </a:r>
            <a:r>
              <a:rPr sz="1200" spc="-63">
                <a:solidFill>
                  <a:srgbClr val="000000"/>
                </a:solidFill>
                <a:latin typeface="GSQBKD+TimesNewRomanPSMT"/>
                <a:cs typeface="GSQBKD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Association annual meeting</a:t>
            </a:r>
          </a:p>
          <a:p>
            <a:pPr marL="30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Transportation Research Board annual meeting</a:t>
            </a:r>
          </a:p>
          <a:p>
            <a:pPr marL="0" marR="0">
              <a:lnSpc>
                <a:spcPts val="1328"/>
              </a:lnSpc>
              <a:spcBef>
                <a:spcPts val="72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CLIM2000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817700" y="5662506"/>
            <a:ext cx="558775" cy="65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UAA</a:t>
            </a:r>
          </a:p>
          <a:p>
            <a:pPr marL="639" marR="0">
              <a:lnSpc>
                <a:spcPts val="1328"/>
              </a:lnSpc>
              <a:spcBef>
                <a:spcPts val="7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TRB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847467" y="5657437"/>
            <a:ext cx="2103120" cy="641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城市问题（研究）协会年会</a:t>
            </a:r>
          </a:p>
          <a:p>
            <a:pPr marL="0" marR="0">
              <a:lnSpc>
                <a:spcPts val="1200"/>
              </a:lnSpc>
              <a:spcBef>
                <a:spcPts val="85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交通研究会议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247767" y="5657437"/>
            <a:ext cx="1143000" cy="902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每年举行一次</a:t>
            </a:r>
          </a:p>
          <a:p>
            <a:pPr marL="0" marR="0">
              <a:lnSpc>
                <a:spcPts val="1200"/>
              </a:lnSpc>
              <a:spcBef>
                <a:spcPts val="85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每年举行一次</a:t>
            </a:r>
          </a:p>
          <a:p>
            <a:pPr marL="0" marR="0">
              <a:lnSpc>
                <a:spcPts val="1200"/>
              </a:lnSpc>
              <a:spcBef>
                <a:spcPts val="80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每四年一次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818767" y="6183713"/>
            <a:ext cx="60962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CLIM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847467" y="6178644"/>
            <a:ext cx="17526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全球暖通空调学术会议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218817" y="6800933"/>
            <a:ext cx="48280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SQBKD+TimesNewRomanPSMT"/>
                <a:cs typeface="GSQBKD+TimesNewRomanPSMT"/>
              </a:rPr>
              <a:t>- 2 -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0" name="object 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830715" y="1120394"/>
            <a:ext cx="5029199" cy="114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60945" y="1581404"/>
            <a:ext cx="8807196" cy="50802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30709" y="872887"/>
            <a:ext cx="578358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00000"/>
                </a:solidFill>
                <a:latin typeface="SimHei"/>
                <a:cs typeface="SimHei"/>
              </a:rPr>
              <a:t>土木水利学院</a:t>
            </a:r>
            <a:r>
              <a:rPr sz="1800" u="sng" spc="1800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1800" u="sng">
                <a:solidFill>
                  <a:srgbClr val="000000"/>
                </a:solidFill>
                <a:latin typeface="SimHei"/>
                <a:cs typeface="SimHei"/>
              </a:rPr>
              <a:t>土木工程系</a:t>
            </a:r>
            <a:r>
              <a:rPr sz="1800" u="sng" spc="1800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1800" u="sng">
                <a:solidFill>
                  <a:srgbClr val="000000"/>
                </a:solidFill>
                <a:latin typeface="SimHei"/>
                <a:cs typeface="SimHei"/>
              </a:rPr>
              <a:t>重要国际学术会议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987" y="1288153"/>
            <a:ext cx="1380744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99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000000"/>
                </a:solidFill>
                <a:latin typeface="SimHei"/>
                <a:cs typeface="SimHei"/>
              </a:rPr>
              <a:t>一、A</a:t>
            </a:r>
            <a:r>
              <a:rPr sz="1500" spc="-378">
                <a:solidFill>
                  <a:srgbClr val="000000"/>
                </a:solidFill>
                <a:latin typeface="SimHei"/>
                <a:cs typeface="SimHei"/>
              </a:rPr>
              <a:t> </a:t>
            </a:r>
            <a:r>
              <a:rPr sz="1500">
                <a:solidFill>
                  <a:srgbClr val="000000"/>
                </a:solidFill>
                <a:latin typeface="SimHei"/>
                <a:cs typeface="SimHei"/>
              </a:rPr>
              <a:t>类会议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2567" y="1666081"/>
            <a:ext cx="533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序号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73737" y="1666081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英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16887" y="1666081"/>
            <a:ext cx="838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英文简称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88487" y="1666081"/>
            <a:ext cx="1066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中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文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名</a:t>
            </a:r>
            <a:r>
              <a:rPr sz="1200" spc="3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22088" y="1666081"/>
            <a:ext cx="685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备</a:t>
            </a:r>
            <a:r>
              <a:rPr sz="1200" spc="9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2567" y="1926685"/>
            <a:ext cx="19278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二级学科名称：结构工程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2567" y="2216743"/>
            <a:ext cx="419100" cy="96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15.</a:t>
            </a:r>
          </a:p>
          <a:p>
            <a:pPr marL="0" marR="0">
              <a:lnSpc>
                <a:spcPts val="1328"/>
              </a:lnSpc>
              <a:spcBef>
                <a:spcPts val="97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16.</a:t>
            </a:r>
          </a:p>
          <a:p>
            <a:pPr marL="0" marR="0">
              <a:lnSpc>
                <a:spcPts val="1328"/>
              </a:lnSpc>
              <a:spcBef>
                <a:spcPts val="92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17.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9736" y="2216743"/>
            <a:ext cx="3238763" cy="68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spc="-25">
                <a:solidFill>
                  <a:srgbClr val="000000"/>
                </a:solidFill>
                <a:latin typeface="APOBGN+TimesNewRomanPSMT"/>
                <a:cs typeface="APOBGN+TimesNewRomanPSMT"/>
              </a:rPr>
              <a:t>World</a:t>
            </a:r>
            <a:r>
              <a:rPr sz="1200" spc="24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Congress on Computational Mechanics</a:t>
            </a:r>
          </a:p>
          <a:p>
            <a:pPr marL="30" marR="0">
              <a:lnSpc>
                <a:spcPts val="1328"/>
              </a:lnSpc>
              <a:spcBef>
                <a:spcPts val="97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International Conference on Space Structure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47467" y="2233378"/>
            <a:ext cx="12668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世界计算力学大会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904925" y="2229146"/>
            <a:ext cx="1878568" cy="91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2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4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年一次；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EI, ISTP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检索</a:t>
            </a:r>
          </a:p>
          <a:p>
            <a:pPr marL="0" marR="0">
              <a:lnSpc>
                <a:spcPts val="1162"/>
              </a:lnSpc>
              <a:spcBef>
                <a:spcPts val="1037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5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年一次；</a:t>
            </a:r>
            <a:r>
              <a:rPr sz="1050" spc="26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EI, ISTP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检索</a:t>
            </a:r>
          </a:p>
          <a:p>
            <a:pPr marL="0" marR="0">
              <a:lnSpc>
                <a:spcPts val="1162"/>
              </a:lnSpc>
              <a:spcBef>
                <a:spcPts val="1087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4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33021" y="2502493"/>
            <a:ext cx="550629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ICSS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47467" y="2519128"/>
            <a:ext cx="12668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国际空间结构会议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89767" y="2788243"/>
            <a:ext cx="4580532" cy="677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Symposium of International</a:t>
            </a:r>
            <a:r>
              <a:rPr sz="1200" spc="-68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Association of Bridge and</a:t>
            </a:r>
            <a:r>
              <a:rPr sz="1200" spc="1331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IABSE</a:t>
            </a:r>
          </a:p>
          <a:p>
            <a:pPr marL="0" marR="0">
              <a:lnSpc>
                <a:spcPts val="1328"/>
              </a:lnSpc>
              <a:spcBef>
                <a:spcPts val="8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Structural Engineering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47467" y="2804878"/>
            <a:ext cx="1993583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国际桥梁与结构工程工程大会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89767" y="3262206"/>
            <a:ext cx="1418289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ASCE Conferences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33220" y="3262206"/>
            <a:ext cx="618157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ASCE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47467" y="3276556"/>
            <a:ext cx="12668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美国土木工程学会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904925" y="3276556"/>
            <a:ext cx="8667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年会，美国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32567" y="3353646"/>
            <a:ext cx="419100" cy="683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18.</a:t>
            </a:r>
          </a:p>
          <a:p>
            <a:pPr marL="0" marR="0">
              <a:lnSpc>
                <a:spcPts val="1328"/>
              </a:lnSpc>
              <a:spcBef>
                <a:spcPts val="97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19.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89767" y="3547956"/>
            <a:ext cx="2603060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Structural Engineers</a:t>
            </a:r>
            <a:r>
              <a:rPr sz="1200" spc="-23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 spc="-25">
                <a:solidFill>
                  <a:srgbClr val="000000"/>
                </a:solidFill>
                <a:latin typeface="APOBGN+TimesNewRomanPSMT"/>
                <a:cs typeface="APOBGN+TimesNewRomanPSMT"/>
              </a:rPr>
              <a:t>World</a:t>
            </a:r>
            <a:r>
              <a:rPr sz="1200" spc="25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Congress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847467" y="3562306"/>
            <a:ext cx="14001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世界结构工程师大会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904925" y="3558074"/>
            <a:ext cx="867441" cy="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2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4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32567" y="3920077"/>
            <a:ext cx="28041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二级学科名称：防灾减灾与防护工程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32567" y="4210897"/>
            <a:ext cx="419100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20.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389767" y="4210897"/>
            <a:ext cx="4706842" cy="677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International</a:t>
            </a:r>
            <a:r>
              <a:rPr sz="1200" spc="283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Conference</a:t>
            </a:r>
            <a:r>
              <a:rPr sz="1200" spc="281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on</a:t>
            </a:r>
            <a:r>
              <a:rPr sz="1200" spc="282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Computing</a:t>
            </a:r>
            <a:r>
              <a:rPr sz="1200" spc="283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</a:t>
            </a:r>
            <a:r>
              <a:rPr sz="1200" spc="282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Civil</a:t>
            </a:r>
            <a:r>
              <a:rPr sz="1200" spc="282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and</a:t>
            </a:r>
            <a:r>
              <a:rPr sz="1200" spc="782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ICCCBE</a:t>
            </a:r>
          </a:p>
          <a:p>
            <a:pPr marL="0" marR="0">
              <a:lnSpc>
                <a:spcPts val="1328"/>
              </a:lnSpc>
              <a:spcBef>
                <a:spcPts val="87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Building Engineering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847467" y="4223300"/>
            <a:ext cx="4167615" cy="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2"/>
              </a:lnSpc>
              <a:spcBef>
                <a:spcPct val="0"/>
              </a:spcBef>
              <a:spcAft>
                <a:spcPct val="0"/>
              </a:spcAft>
            </a:pPr>
            <a:r>
              <a:rPr sz="1050" spc="32">
                <a:solidFill>
                  <a:srgbClr val="000000"/>
                </a:solidFill>
                <a:latin typeface="SimSun"/>
                <a:cs typeface="SimSun"/>
              </a:rPr>
              <a:t>土木与建筑工程计算机技术国际</a:t>
            </a:r>
            <a:r>
              <a:rPr sz="1050" spc="7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2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, EI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ISTP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收录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47467" y="4507167"/>
            <a:ext cx="4667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会议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32567" y="4776300"/>
            <a:ext cx="419100" cy="96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21.</a:t>
            </a:r>
          </a:p>
          <a:p>
            <a:pPr marL="0" marR="0">
              <a:lnSpc>
                <a:spcPts val="1328"/>
              </a:lnSpc>
              <a:spcBef>
                <a:spcPts val="97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22.</a:t>
            </a:r>
          </a:p>
          <a:p>
            <a:pPr marL="0" marR="0">
              <a:lnSpc>
                <a:spcPts val="1328"/>
              </a:lnSpc>
              <a:spcBef>
                <a:spcPts val="92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8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389767" y="4776300"/>
            <a:ext cx="4619922" cy="96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International Conference in Natural Disaster Reduction</a:t>
            </a:r>
            <a:r>
              <a:rPr sz="1200" spc="1033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ICNDR</a:t>
            </a:r>
          </a:p>
          <a:p>
            <a:pPr marL="0" marR="0">
              <a:lnSpc>
                <a:spcPts val="1328"/>
              </a:lnSpc>
              <a:spcBef>
                <a:spcPts val="97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International Conference on Earthquake Engineering</a:t>
            </a:r>
          </a:p>
          <a:p>
            <a:pPr marL="30" marR="0">
              <a:lnSpc>
                <a:spcPts val="1328"/>
              </a:lnSpc>
              <a:spcBef>
                <a:spcPts val="92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International Conference on Fire Safty Scicence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847467" y="4792937"/>
            <a:ext cx="184023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自然灾害防灾减灾国际会议</a:t>
            </a:r>
          </a:p>
          <a:p>
            <a:pPr marL="0" marR="0">
              <a:lnSpc>
                <a:spcPts val="1050"/>
              </a:lnSpc>
              <a:spcBef>
                <a:spcPts val="120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世界地震工程会议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904925" y="4788704"/>
            <a:ext cx="1878721" cy="633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2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2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,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在世界各地举行</a:t>
            </a:r>
          </a:p>
          <a:p>
            <a:pPr marL="0" marR="0">
              <a:lnSpc>
                <a:spcPts val="1162"/>
              </a:lnSpc>
              <a:spcBef>
                <a:spcPts val="1037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4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847467" y="5364437"/>
            <a:ext cx="15335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国际火灾安全科学大会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904925" y="5360204"/>
            <a:ext cx="867441" cy="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2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每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3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年一次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32567" y="5628481"/>
            <a:ext cx="28041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SimSun"/>
                <a:cs typeface="SimSun"/>
              </a:rPr>
              <a:t>二级学科名称：交通运输规划与管理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932567" y="5919300"/>
            <a:ext cx="419100" cy="68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23.</a:t>
            </a:r>
          </a:p>
          <a:p>
            <a:pPr marL="0" marR="0">
              <a:lnSpc>
                <a:spcPts val="1328"/>
              </a:lnSpc>
              <a:spcBef>
                <a:spcPts val="97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24.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9767" y="5919300"/>
            <a:ext cx="380597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 spc="-25">
                <a:solidFill>
                  <a:srgbClr val="000000"/>
                </a:solidFill>
                <a:latin typeface="APOBGN+TimesNewRomanPSMT"/>
                <a:cs typeface="APOBGN+TimesNewRomanPSMT"/>
              </a:rPr>
              <a:t>World</a:t>
            </a:r>
            <a:r>
              <a:rPr sz="1200" spc="25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Congress on Intelligent</a:t>
            </a:r>
            <a:r>
              <a:rPr sz="1200" spc="-29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Transportation Systems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932427" y="5919300"/>
            <a:ext cx="702692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WCITS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847467" y="5935937"/>
            <a:ext cx="153352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0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世界智能交通系统大会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7904791" y="5935937"/>
            <a:ext cx="1840384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" marR="0">
              <a:lnSpc>
                <a:spcPts val="1050"/>
              </a:lnSpc>
              <a:spcBef>
                <a:spcPts val="5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欧洲、亚太、北美轮流举行</a:t>
            </a:r>
          </a:p>
          <a:p>
            <a:pPr marL="0" marR="0">
              <a:lnSpc>
                <a:spcPts val="1050"/>
              </a:lnSpc>
              <a:spcBef>
                <a:spcPts val="120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年会，世界各国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389767" y="6205049"/>
            <a:ext cx="4454274" cy="676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Proceedings</a:t>
            </a:r>
            <a:r>
              <a:rPr sz="1200" spc="600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of</a:t>
            </a:r>
            <a:r>
              <a:rPr sz="1200" spc="600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IEEE</a:t>
            </a:r>
            <a:r>
              <a:rPr sz="1200" spc="600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International</a:t>
            </a:r>
            <a:r>
              <a:rPr sz="1200" spc="601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Conference</a:t>
            </a:r>
            <a:r>
              <a:rPr sz="1200" spc="600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on</a:t>
            </a:r>
            <a:r>
              <a:rPr sz="1200" spc="767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IEEE</a:t>
            </a:r>
          </a:p>
          <a:p>
            <a:pPr marL="0" marR="0">
              <a:lnSpc>
                <a:spcPts val="1328"/>
              </a:lnSpc>
              <a:spcBef>
                <a:spcPts val="86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Intelligent</a:t>
            </a:r>
            <a:r>
              <a:rPr sz="1200" spc="-23">
                <a:solidFill>
                  <a:srgbClr val="000000"/>
                </a:solidFill>
                <a:latin typeface="APOBGN+TimesNewRomanPSMT"/>
                <a:cs typeface="APOBGN+TimesNewRomanPSMT"/>
              </a:rPr>
              <a:t> </a:t>
            </a: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Transportation Systems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5847467" y="6217454"/>
            <a:ext cx="1635964" cy="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2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智能交通</a:t>
            </a:r>
            <a:r>
              <a:rPr sz="10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IEEE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国际会议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7904791" y="6496289"/>
            <a:ext cx="1033689" cy="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2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EI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1050">
                <a:solidFill>
                  <a:srgbClr val="000000"/>
                </a:solidFill>
                <a:latin typeface="APOBGN+TimesNewRomanPSMT"/>
                <a:cs typeface="APOBGN+TimesNewRomanPSMT"/>
              </a:rPr>
              <a:t>ISTP </a:t>
            </a:r>
            <a:r>
              <a:rPr sz="1050">
                <a:solidFill>
                  <a:srgbClr val="000000"/>
                </a:solidFill>
                <a:latin typeface="SimSun"/>
                <a:cs typeface="SimSun"/>
              </a:rPr>
              <a:t>收录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218817" y="6800933"/>
            <a:ext cx="482804" cy="39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28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POBGN+TimesNewRomanPSMT"/>
                <a:cs typeface="APOBGN+TimesNewRomanPSMT"/>
              </a:rPr>
              <a:t>- 3 -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8.04.09"/>
  <p:tag name="AS_TITLE" val="Aspose.Slides for .NET 2.0"/>
  <p:tag name="AS_VERSION" val="18.4"/>
</p:tagLst>
</file>

<file path=ppt/theme/theme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242</Paragraphs>
  <Slides>6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7">
      <vt:lpstr>Theme Office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  <Application>Aspose.Slides for .NET</Application>
  <AppVersion>18.0400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Presentation PowerPoint</dc:title>
  <dc:creator>Administrator</dc:creator>
  <cp:lastModifiedBy>Administrator</cp:lastModifiedBy>
  <cp:revision>1</cp:revision>
  <dcterms:modified xsi:type="dcterms:W3CDTF">2018-06-21T02:02:49Z</dcterms:modified>
</cp:coreProperties>
</file>