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8.4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  <p:sldMasterId id="2147483655" r:id="rId4"/>
    <p:sldMasterId id="2147483657" r:id="rId5"/>
  </p:sldMasterIdLst>
  <p:sldIdLst>
    <p:sldId id="256" r:id="rId6"/>
    <p:sldId id="260" r:id="rId7"/>
    <p:sldId id="263" r:id="rId8"/>
    <p:sldId id="266" r:id="rId9"/>
    <p:sldId id="269" r:id="rId10"/>
    <p:sldId id="272" r:id="rId11"/>
  </p:sldIdLst>
  <p:sldSz cx="7556500" cy="10693400"/>
  <p:notesSz cx="7556500" cy="10693400"/>
  <p:embeddedFontLst>
    <p:embeddedFont>
      <p:font typeface="TNOHFC+TimesNewRomanPSMT"/>
      <p:regular r:id="rId13"/>
    </p:embeddedFont>
    <p:embeddedFont>
      <p:font typeface="NNJEAF+Wingdings-Regular"/>
      <p:regular r:id="rId14"/>
    </p:embeddedFont>
  </p:embeddedFontLst>
  <p:custDataLst>
    <p:tags r:id="rId12"/>
  </p:custData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tags" Target="tags/tag1.xml" /><Relationship Id="rId13" Type="http://schemas.openxmlformats.org/officeDocument/2006/relationships/font" Target="fonts/font1.fntdata" /><Relationship Id="rId14" Type="http://schemas.openxmlformats.org/officeDocument/2006/relationships/font" Target="fonts/font2.fntdata" /><Relationship Id="rId15" Type="http://schemas.openxmlformats.org/officeDocument/2006/relationships/presProps" Target="presProps.xml" /><Relationship Id="rId16" Type="http://schemas.openxmlformats.org/officeDocument/2006/relationships/viewProps" Target="viewProps.xml" /><Relationship Id="rId17" Type="http://schemas.openxmlformats.org/officeDocument/2006/relationships/theme" Target="theme/theme1.xml" /><Relationship Id="rId18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slideMaster" Target="slideMasters/slideMaster3.xml" /><Relationship Id="rId4" Type="http://schemas.openxmlformats.org/officeDocument/2006/relationships/slideMaster" Target="slideMasters/slideMaster4.xml" /><Relationship Id="rId5" Type="http://schemas.openxmlformats.org/officeDocument/2006/relationships/slideMaster" Target="slideMasters/slideMaster5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312099" y="666950"/>
            <a:ext cx="5623403" cy="428164"/>
          </a:xfrm>
        </p:spPr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312099" y="3834971"/>
            <a:ext cx="5623403" cy="2140819"/>
          </a:xfrm>
        </p:spPr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12099" y="15506618"/>
            <a:ext cx="1437091" cy="428164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492792" y="15506618"/>
            <a:ext cx="1437091" cy="428164"/>
          </a:xfrm>
        </p:spPr>
        <p:txBody>
          <a:bodyPr/>
          <a:lstStyle/>
          <a:p>
            <a:fld id="{80F073CC-40D5-4B23-8DF0-9BD0A0C12F2C}" type="slidenum">
              <a:rPr lang="en-US" smtClean="0"/>
              <a:t>0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heme" Target="../theme/theme2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theme" Target="../theme/theme3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theme" Target="../theme/theme4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theme" Target="../theme/theme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099" y="666950"/>
            <a:ext cx="5617785" cy="2667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099" y="3834970"/>
            <a:ext cx="5617785" cy="110046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22275" y="15506618"/>
            <a:ext cx="1997434" cy="833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12099" y="15506618"/>
            <a:ext cx="1435656" cy="833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94228" y="15506618"/>
            <a:ext cx="1435656" cy="833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77825">
        <a:defRPr>
          <a:latin typeface="+mn-lt"/>
          <a:ea typeface="+mn-ea"/>
          <a:cs typeface="+mn-cs"/>
        </a:defRPr>
      </a:lvl2pPr>
      <a:lvl3pPr marL="755650">
        <a:defRPr>
          <a:latin typeface="+mn-lt"/>
          <a:ea typeface="+mn-ea"/>
          <a:cs typeface="+mn-cs"/>
        </a:defRPr>
      </a:lvl3pPr>
      <a:lvl4pPr marL="1133475">
        <a:defRPr>
          <a:latin typeface="+mn-lt"/>
          <a:ea typeface="+mn-ea"/>
          <a:cs typeface="+mn-cs"/>
        </a:defRPr>
      </a:lvl4pPr>
      <a:lvl5pPr marL="1511300">
        <a:defRPr>
          <a:latin typeface="+mn-lt"/>
          <a:ea typeface="+mn-ea"/>
          <a:cs typeface="+mn-cs"/>
        </a:defRPr>
      </a:lvl5pPr>
      <a:lvl6pPr marL="1889125">
        <a:defRPr>
          <a:latin typeface="+mn-lt"/>
          <a:ea typeface="+mn-ea"/>
          <a:cs typeface="+mn-cs"/>
        </a:defRPr>
      </a:lvl6pPr>
      <a:lvl7pPr marL="2266950">
        <a:defRPr>
          <a:latin typeface="+mn-lt"/>
          <a:ea typeface="+mn-ea"/>
          <a:cs typeface="+mn-cs"/>
        </a:defRPr>
      </a:lvl7pPr>
      <a:lvl8pPr marL="2644775">
        <a:defRPr>
          <a:latin typeface="+mn-lt"/>
          <a:ea typeface="+mn-ea"/>
          <a:cs typeface="+mn-cs"/>
        </a:defRPr>
      </a:lvl8pPr>
      <a:lvl9pPr marL="3022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77825">
        <a:defRPr>
          <a:latin typeface="+mn-lt"/>
          <a:ea typeface="+mn-ea"/>
          <a:cs typeface="+mn-cs"/>
        </a:defRPr>
      </a:lvl2pPr>
      <a:lvl3pPr marL="755650">
        <a:defRPr>
          <a:latin typeface="+mn-lt"/>
          <a:ea typeface="+mn-ea"/>
          <a:cs typeface="+mn-cs"/>
        </a:defRPr>
      </a:lvl3pPr>
      <a:lvl4pPr marL="1133475">
        <a:defRPr>
          <a:latin typeface="+mn-lt"/>
          <a:ea typeface="+mn-ea"/>
          <a:cs typeface="+mn-cs"/>
        </a:defRPr>
      </a:lvl4pPr>
      <a:lvl5pPr marL="1511300">
        <a:defRPr>
          <a:latin typeface="+mn-lt"/>
          <a:ea typeface="+mn-ea"/>
          <a:cs typeface="+mn-cs"/>
        </a:defRPr>
      </a:lvl5pPr>
      <a:lvl6pPr marL="1889125">
        <a:defRPr>
          <a:latin typeface="+mn-lt"/>
          <a:ea typeface="+mn-ea"/>
          <a:cs typeface="+mn-cs"/>
        </a:defRPr>
      </a:lvl6pPr>
      <a:lvl7pPr marL="2266950">
        <a:defRPr>
          <a:latin typeface="+mn-lt"/>
          <a:ea typeface="+mn-ea"/>
          <a:cs typeface="+mn-cs"/>
        </a:defRPr>
      </a:lvl7pPr>
      <a:lvl8pPr marL="2644775">
        <a:defRPr>
          <a:latin typeface="+mn-lt"/>
          <a:ea typeface="+mn-ea"/>
          <a:cs typeface="+mn-cs"/>
        </a:defRPr>
      </a:lvl8pPr>
      <a:lvl9pPr marL="3022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object 1"/>
          <p:cNvSpPr/>
          <p:nvPr/>
        </p:nvSpPr>
        <p:spPr>
          <a:xfrm>
            <a:off x="0" y="2513012"/>
            <a:ext cx="7556500" cy="56673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32185" y="2850294"/>
            <a:ext cx="4671176" cy="1067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44"/>
              </a:lnSpc>
              <a:spcBef>
                <a:spcPct val="0"/>
              </a:spcBef>
              <a:spcAft>
                <a:spcPct val="0"/>
              </a:spcAft>
            </a:pPr>
            <a:r>
              <a:rPr sz="3306">
                <a:solidFill>
                  <a:srgbClr val="000000"/>
                </a:solidFill>
                <a:latin typeface="TNOHFC+TimesNewRomanPSMT"/>
                <a:cs typeface="TNOHFC+TimesNewRomanPSMT"/>
              </a:rPr>
              <a:t>Summary Classification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2598" y="3696719"/>
            <a:ext cx="4651115" cy="1084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1"/>
              </a:lnSpc>
              <a:spcBef>
                <a:spcPct val="0"/>
              </a:spcBef>
              <a:spcAft>
                <a:spcPct val="0"/>
              </a:spcAft>
            </a:pPr>
            <a:r>
              <a:rPr sz="1611">
                <a:solidFill>
                  <a:srgbClr val="0033CC"/>
                </a:solidFill>
                <a:latin typeface="NNJEAF+Wingdings-Regular"/>
                <a:cs typeface="NNJEAF+Wingdings-Regular"/>
              </a:rPr>
              <a:t></a:t>
            </a:r>
            <a:r>
              <a:rPr sz="1611" spc="549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314">
                <a:solidFill>
                  <a:srgbClr val="000000"/>
                </a:solidFill>
                <a:latin typeface="TNOHFC+TimesNewRomanPSMT"/>
                <a:cs typeface="TNOHFC+TimesNewRomanPSMT"/>
              </a:rPr>
              <a:t>Classified by </a:t>
            </a:r>
            <a:r>
              <a:rPr sz="2314">
                <a:solidFill>
                  <a:srgbClr val="FF0000"/>
                </a:solidFill>
                <a:latin typeface="TNOHFC+TimesNewRomanPSMT"/>
                <a:cs typeface="TNOHFC+TimesNewRomanPSMT"/>
              </a:rPr>
              <a:t>user</a:t>
            </a:r>
            <a:r>
              <a:rPr sz="2314" spc="-10">
                <a:solidFill>
                  <a:srgbClr val="000000"/>
                </a:solidFill>
                <a:latin typeface="TNOHFC+TimesNewRomanPSMT"/>
                <a:cs typeface="TNOHFC+TimesNewRomanPSMT"/>
              </a:rPr>
              <a:t>'s</a:t>
            </a:r>
            <a:r>
              <a:rPr sz="2314">
                <a:solidFill>
                  <a:srgbClr val="000000"/>
                </a:solidFill>
                <a:latin typeface="TNOHFC+TimesNewRomanPSMT"/>
                <a:cs typeface="TNOHFC+TimesNewRomanPSMT"/>
              </a:rPr>
              <a:t> requirement</a:t>
            </a:r>
          </a:p>
          <a:p>
            <a:pPr marL="377866" marR="0">
              <a:lnSpc>
                <a:spcPts val="2066"/>
              </a:lnSpc>
              <a:spcBef>
                <a:spcPts val="981"/>
              </a:spcBef>
              <a:spcAft>
                <a:spcPct val="0"/>
              </a:spcAft>
            </a:pPr>
            <a:r>
              <a:rPr sz="1570">
                <a:solidFill>
                  <a:srgbClr val="FF0000"/>
                </a:solidFill>
                <a:latin typeface="NNJEAF+Wingdings-Regular"/>
                <a:cs typeface="NNJEAF+Wingdings-Regular"/>
              </a:rPr>
              <a:t></a:t>
            </a:r>
            <a:r>
              <a:rPr sz="1570" spc="7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83">
                <a:solidFill>
                  <a:srgbClr val="0033CC"/>
                </a:solidFill>
                <a:latin typeface="TNOHFC+TimesNewRomanPSMT"/>
                <a:cs typeface="TNOHFC+TimesNewRomanPSMT"/>
              </a:rPr>
              <a:t>Generic </a:t>
            </a:r>
            <a:r>
              <a:rPr sz="1983">
                <a:solidFill>
                  <a:srgbClr val="000000"/>
                </a:solidFill>
                <a:latin typeface="TNOHFC+TimesNewRomanPSMT"/>
                <a:cs typeface="TNOHFC+TimesNewRomanPSMT"/>
              </a:rPr>
              <a:t>Summarization (GS)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0466" y="4467565"/>
            <a:ext cx="4260145" cy="637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ct val="0"/>
              </a:spcBef>
              <a:spcAft>
                <a:spcPct val="0"/>
              </a:spcAft>
            </a:pPr>
            <a:r>
              <a:rPr sz="1570">
                <a:solidFill>
                  <a:srgbClr val="FF0000"/>
                </a:solidFill>
                <a:latin typeface="NNJEAF+Wingdings-Regular"/>
                <a:cs typeface="NNJEAF+Wingdings-Regular"/>
              </a:rPr>
              <a:t></a:t>
            </a:r>
            <a:r>
              <a:rPr sz="1570" spc="7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83">
                <a:solidFill>
                  <a:srgbClr val="0033CC"/>
                </a:solidFill>
                <a:latin typeface="TNOHFC+TimesNewRomanPSMT"/>
                <a:cs typeface="TNOHFC+TimesNewRomanPSMT"/>
              </a:rPr>
              <a:t>User-query </a:t>
            </a:r>
            <a:r>
              <a:rPr sz="1983">
                <a:solidFill>
                  <a:srgbClr val="000000"/>
                </a:solidFill>
                <a:latin typeface="TNOHFC+TimesNewRomanPSMT"/>
                <a:cs typeface="TNOHFC+TimesNewRomanPSMT"/>
              </a:rPr>
              <a:t>Summarization (UQS)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2599" y="4845517"/>
            <a:ext cx="3600213" cy="741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1"/>
              </a:lnSpc>
              <a:spcBef>
                <a:spcPct val="0"/>
              </a:spcBef>
              <a:spcAft>
                <a:spcPct val="0"/>
              </a:spcAft>
            </a:pPr>
            <a:r>
              <a:rPr sz="1611">
                <a:solidFill>
                  <a:srgbClr val="0033CC"/>
                </a:solidFill>
                <a:latin typeface="NNJEAF+Wingdings-Regular"/>
                <a:cs typeface="NNJEAF+Wingdings-Regular"/>
              </a:rPr>
              <a:t></a:t>
            </a:r>
            <a:r>
              <a:rPr sz="1611" spc="549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314">
                <a:solidFill>
                  <a:srgbClr val="000000"/>
                </a:solidFill>
                <a:latin typeface="TNOHFC+TimesNewRomanPSMT"/>
                <a:cs typeface="TNOHFC+TimesNewRomanPSMT"/>
              </a:rPr>
              <a:t>Classified by text</a:t>
            </a:r>
            <a:r>
              <a:rPr sz="2314" spc="13">
                <a:solidFill>
                  <a:srgbClr val="000000"/>
                </a:solidFill>
                <a:latin typeface="TNOHFC+TimesNewRomanPSMT"/>
                <a:cs typeface="TNOHFC+TimesNewRomanPSMT"/>
              </a:rPr>
              <a:t> </a:t>
            </a:r>
            <a:r>
              <a:rPr sz="2314">
                <a:solidFill>
                  <a:srgbClr val="FF0000"/>
                </a:solidFill>
                <a:latin typeface="TNOHFC+TimesNewRomanPSMT"/>
                <a:cs typeface="TNOHFC+TimesNewRomanPSMT"/>
              </a:rPr>
              <a:t>object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0466" y="5253785"/>
            <a:ext cx="4387109" cy="994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ct val="0"/>
              </a:spcBef>
              <a:spcAft>
                <a:spcPct val="0"/>
              </a:spcAft>
            </a:pPr>
            <a:r>
              <a:rPr sz="1570">
                <a:solidFill>
                  <a:srgbClr val="FF0000"/>
                </a:solidFill>
                <a:latin typeface="NNJEAF+Wingdings-Regular"/>
                <a:cs typeface="NNJEAF+Wingdings-Regular"/>
              </a:rPr>
              <a:t></a:t>
            </a:r>
            <a:r>
              <a:rPr sz="1570" spc="7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83">
                <a:solidFill>
                  <a:srgbClr val="0033CC"/>
                </a:solidFill>
                <a:latin typeface="TNOHFC+TimesNewRomanPSMT"/>
                <a:cs typeface="TNOHFC+TimesNewRomanPSMT"/>
              </a:rPr>
              <a:t>Single</a:t>
            </a:r>
            <a:r>
              <a:rPr sz="1983" spc="-11">
                <a:solidFill>
                  <a:srgbClr val="0033CC"/>
                </a:solidFill>
                <a:latin typeface="TNOHFC+TimesNewRomanPSMT"/>
                <a:cs typeface="TNOHFC+TimesNewRomanPSMT"/>
              </a:rPr>
              <a:t> </a:t>
            </a:r>
            <a:r>
              <a:rPr sz="1983">
                <a:solidFill>
                  <a:srgbClr val="000000"/>
                </a:solidFill>
                <a:latin typeface="TNOHFC+TimesNewRomanPSMT"/>
                <a:cs typeface="TNOHFC+TimesNewRomanPSMT"/>
              </a:rPr>
              <a:t>Document</a:t>
            </a:r>
            <a:r>
              <a:rPr sz="1983" spc="21">
                <a:solidFill>
                  <a:srgbClr val="000000"/>
                </a:solidFill>
                <a:latin typeface="TNOHFC+TimesNewRomanPSMT"/>
                <a:cs typeface="TNOHFC+TimesNewRomanPSMT"/>
              </a:rPr>
              <a:t> </a:t>
            </a:r>
            <a:r>
              <a:rPr sz="1983">
                <a:solidFill>
                  <a:srgbClr val="000000"/>
                </a:solidFill>
                <a:latin typeface="TNOHFC+TimesNewRomanPSMT"/>
                <a:cs typeface="TNOHFC+TimesNewRomanPSMT"/>
              </a:rPr>
              <a:t>Summarization</a:t>
            </a:r>
          </a:p>
          <a:p>
            <a:pPr marL="0" marR="0">
              <a:lnSpc>
                <a:spcPts val="2066"/>
              </a:lnSpc>
              <a:spcBef>
                <a:spcPts val="747"/>
              </a:spcBef>
              <a:spcAft>
                <a:spcPct val="0"/>
              </a:spcAft>
            </a:pPr>
            <a:r>
              <a:rPr sz="1570">
                <a:solidFill>
                  <a:srgbClr val="FF0000"/>
                </a:solidFill>
                <a:latin typeface="NNJEAF+Wingdings-Regular"/>
                <a:cs typeface="NNJEAF+Wingdings-Regular"/>
              </a:rPr>
              <a:t></a:t>
            </a:r>
            <a:r>
              <a:rPr sz="1570" spc="7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83">
                <a:solidFill>
                  <a:srgbClr val="0033CC"/>
                </a:solidFill>
                <a:latin typeface="TNOHFC+TimesNewRomanPSMT"/>
                <a:cs typeface="TNOHFC+TimesNewRomanPSMT"/>
              </a:rPr>
              <a:t>Multiple</a:t>
            </a:r>
            <a:r>
              <a:rPr sz="1983" spc="-21">
                <a:solidFill>
                  <a:srgbClr val="0033CC"/>
                </a:solidFill>
                <a:latin typeface="TNOHFC+TimesNewRomanPSMT"/>
                <a:cs typeface="TNOHFC+TimesNewRomanPSMT"/>
              </a:rPr>
              <a:t> </a:t>
            </a:r>
            <a:r>
              <a:rPr sz="1983">
                <a:solidFill>
                  <a:srgbClr val="000000"/>
                </a:solidFill>
                <a:latin typeface="TNOHFC+TimesNewRomanPSMT"/>
                <a:cs typeface="TNOHFC+TimesNewRomanPSMT"/>
              </a:rPr>
              <a:t>Document</a:t>
            </a:r>
            <a:r>
              <a:rPr sz="1983" spc="21">
                <a:solidFill>
                  <a:srgbClr val="000000"/>
                </a:solidFill>
                <a:latin typeface="TNOHFC+TimesNewRomanPSMT"/>
                <a:cs typeface="TNOHFC+TimesNewRomanPSMT"/>
              </a:rPr>
              <a:t> </a:t>
            </a:r>
            <a:r>
              <a:rPr sz="1983">
                <a:solidFill>
                  <a:srgbClr val="000000"/>
                </a:solidFill>
                <a:latin typeface="TNOHFC+TimesNewRomanPSMT"/>
                <a:cs typeface="TNOHFC+TimesNewRomanPSMT"/>
              </a:rPr>
              <a:t>Summarization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2599" y="5994420"/>
            <a:ext cx="3212642" cy="73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1"/>
              </a:lnSpc>
              <a:spcBef>
                <a:spcPct val="0"/>
              </a:spcBef>
              <a:spcAft>
                <a:spcPct val="0"/>
              </a:spcAft>
            </a:pPr>
            <a:r>
              <a:rPr sz="1611">
                <a:solidFill>
                  <a:srgbClr val="0033CC"/>
                </a:solidFill>
                <a:latin typeface="NNJEAF+Wingdings-Regular"/>
                <a:cs typeface="NNJEAF+Wingdings-Regular"/>
              </a:rPr>
              <a:t></a:t>
            </a:r>
            <a:r>
              <a:rPr sz="1611" spc="549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314">
                <a:solidFill>
                  <a:srgbClr val="000000"/>
                </a:solidFill>
                <a:latin typeface="TNOHFC+TimesNewRomanPSMT"/>
                <a:cs typeface="TNOHFC+TimesNewRomanPSMT"/>
              </a:rPr>
              <a:t>Classified by </a:t>
            </a:r>
            <a:r>
              <a:rPr sz="2314">
                <a:solidFill>
                  <a:srgbClr val="FF0000"/>
                </a:solidFill>
                <a:latin typeface="TNOHFC+TimesNewRomanPSMT"/>
                <a:cs typeface="TNOHFC+TimesNewRomanPSMT"/>
              </a:rPr>
              <a:t>method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60466" y="6402583"/>
            <a:ext cx="5788912" cy="995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ct val="0"/>
              </a:spcBef>
              <a:spcAft>
                <a:spcPct val="0"/>
              </a:spcAft>
            </a:pPr>
            <a:r>
              <a:rPr sz="1570">
                <a:solidFill>
                  <a:srgbClr val="FF0000"/>
                </a:solidFill>
                <a:latin typeface="NNJEAF+Wingdings-Regular"/>
                <a:cs typeface="NNJEAF+Wingdings-Regular"/>
              </a:rPr>
              <a:t></a:t>
            </a:r>
            <a:r>
              <a:rPr sz="1570" spc="7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83">
                <a:solidFill>
                  <a:srgbClr val="000000"/>
                </a:solidFill>
                <a:latin typeface="TNOHFC+TimesNewRomanPSMT"/>
                <a:cs typeface="TNOHFC+TimesNewRomanPSMT"/>
              </a:rPr>
              <a:t>Summarization Based on </a:t>
            </a:r>
            <a:r>
              <a:rPr sz="1983">
                <a:solidFill>
                  <a:srgbClr val="0033CC"/>
                </a:solidFill>
                <a:latin typeface="TNOHFC+TimesNewRomanPSMT"/>
                <a:cs typeface="TNOHFC+TimesNewRomanPSMT"/>
              </a:rPr>
              <a:t>Extraction</a:t>
            </a:r>
            <a:r>
              <a:rPr sz="1983" spc="-16">
                <a:solidFill>
                  <a:srgbClr val="0033CC"/>
                </a:solidFill>
                <a:latin typeface="TNOHFC+TimesNewRomanPSMT"/>
                <a:cs typeface="TNOHFC+TimesNewRomanPSMT"/>
              </a:rPr>
              <a:t> </a:t>
            </a:r>
            <a:r>
              <a:rPr sz="1983">
                <a:solidFill>
                  <a:srgbClr val="000000"/>
                </a:solidFill>
                <a:latin typeface="TNOHFC+TimesNewRomanPSMT"/>
                <a:cs typeface="TNOHFC+TimesNewRomanPSMT"/>
              </a:rPr>
              <a:t>(SBE)</a:t>
            </a:r>
          </a:p>
          <a:p>
            <a:pPr marL="0" marR="0">
              <a:lnSpc>
                <a:spcPts val="2066"/>
              </a:lnSpc>
              <a:spcBef>
                <a:spcPts val="747"/>
              </a:spcBef>
              <a:spcAft>
                <a:spcPct val="0"/>
              </a:spcAft>
            </a:pPr>
            <a:r>
              <a:rPr sz="1570">
                <a:solidFill>
                  <a:srgbClr val="FF0000"/>
                </a:solidFill>
                <a:latin typeface="NNJEAF+Wingdings-Regular"/>
                <a:cs typeface="NNJEAF+Wingdings-Regular"/>
              </a:rPr>
              <a:t></a:t>
            </a:r>
            <a:r>
              <a:rPr sz="1570" spc="7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83">
                <a:solidFill>
                  <a:srgbClr val="000000"/>
                </a:solidFill>
                <a:latin typeface="TNOHFC+TimesNewRomanPSMT"/>
                <a:cs typeface="TNOHFC+TimesNewRomanPSMT"/>
              </a:rPr>
              <a:t>Summarization Based</a:t>
            </a:r>
            <a:r>
              <a:rPr sz="1983" spc="12">
                <a:solidFill>
                  <a:srgbClr val="000000"/>
                </a:solidFill>
                <a:latin typeface="TNOHFC+TimesNewRomanPSMT"/>
                <a:cs typeface="TNOHFC+TimesNewRomanPSMT"/>
              </a:rPr>
              <a:t> </a:t>
            </a:r>
            <a:r>
              <a:rPr sz="1983">
                <a:solidFill>
                  <a:srgbClr val="000000"/>
                </a:solidFill>
                <a:latin typeface="TNOHFC+TimesNewRomanPSMT"/>
                <a:cs typeface="TNOHFC+TimesNewRomanPSMT"/>
              </a:rPr>
              <a:t>on</a:t>
            </a:r>
            <a:r>
              <a:rPr sz="1983" spc="9">
                <a:solidFill>
                  <a:srgbClr val="000000"/>
                </a:solidFill>
                <a:latin typeface="TNOHFC+TimesNewRomanPSMT"/>
                <a:cs typeface="TNOHFC+TimesNewRomanPSMT"/>
              </a:rPr>
              <a:t> </a:t>
            </a:r>
            <a:r>
              <a:rPr sz="1983">
                <a:solidFill>
                  <a:srgbClr val="0033CC"/>
                </a:solidFill>
                <a:latin typeface="TNOHFC+TimesNewRomanPSMT"/>
                <a:cs typeface="TNOHFC+TimesNewRomanPSMT"/>
              </a:rPr>
              <a:t>Understanding </a:t>
            </a:r>
            <a:r>
              <a:rPr sz="1983">
                <a:solidFill>
                  <a:srgbClr val="000000"/>
                </a:solidFill>
                <a:latin typeface="TNOHFC+TimesNewRomanPSMT"/>
                <a:cs typeface="TNOHFC+TimesNewRomanPSMT"/>
              </a:rPr>
              <a:t>(SBU)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2599" y="7143218"/>
            <a:ext cx="4847555" cy="143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1"/>
              </a:lnSpc>
              <a:spcBef>
                <a:spcPct val="0"/>
              </a:spcBef>
              <a:spcAft>
                <a:spcPct val="0"/>
              </a:spcAft>
            </a:pPr>
            <a:r>
              <a:rPr sz="1611">
                <a:solidFill>
                  <a:srgbClr val="0033CC"/>
                </a:solidFill>
                <a:latin typeface="NNJEAF+Wingdings-Regular"/>
                <a:cs typeface="NNJEAF+Wingdings-Regular"/>
              </a:rPr>
              <a:t></a:t>
            </a:r>
            <a:r>
              <a:rPr sz="1611" spc="549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314">
                <a:solidFill>
                  <a:srgbClr val="000000"/>
                </a:solidFill>
                <a:latin typeface="TNOHFC+TimesNewRomanPSMT"/>
                <a:cs typeface="TNOHFC+TimesNewRomanPSMT"/>
              </a:rPr>
              <a:t>Classified by need corpus</a:t>
            </a:r>
          </a:p>
          <a:p>
            <a:pPr marL="377866" marR="0">
              <a:lnSpc>
                <a:spcPts val="2066"/>
              </a:lnSpc>
              <a:spcBef>
                <a:spcPts val="981"/>
              </a:spcBef>
              <a:spcAft>
                <a:spcPct val="0"/>
              </a:spcAft>
            </a:pPr>
            <a:r>
              <a:rPr sz="1570">
                <a:solidFill>
                  <a:srgbClr val="FF0000"/>
                </a:solidFill>
                <a:latin typeface="NNJEAF+Wingdings-Regular"/>
                <a:cs typeface="NNJEAF+Wingdings-Regular"/>
              </a:rPr>
              <a:t></a:t>
            </a:r>
            <a:r>
              <a:rPr sz="1570" spc="7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83">
                <a:solidFill>
                  <a:srgbClr val="0033CC"/>
                </a:solidFill>
                <a:latin typeface="TNOHFC+TimesNewRomanPSMT"/>
                <a:cs typeface="TNOHFC+TimesNewRomanPSMT"/>
              </a:rPr>
              <a:t>Supervised </a:t>
            </a:r>
            <a:r>
              <a:rPr sz="1983">
                <a:solidFill>
                  <a:srgbClr val="000000"/>
                </a:solidFill>
                <a:latin typeface="TNOHFC+TimesNewRomanPSMT"/>
                <a:cs typeface="TNOHFC+TimesNewRomanPSMT"/>
              </a:rPr>
              <a:t>Summarization (SS)</a:t>
            </a:r>
          </a:p>
          <a:p>
            <a:pPr marL="377866" marR="0">
              <a:lnSpc>
                <a:spcPts val="2066"/>
              </a:lnSpc>
              <a:spcBef>
                <a:spcPts val="747"/>
              </a:spcBef>
              <a:spcAft>
                <a:spcPct val="0"/>
              </a:spcAft>
            </a:pPr>
            <a:r>
              <a:rPr sz="1570">
                <a:solidFill>
                  <a:srgbClr val="FF0000"/>
                </a:solidFill>
                <a:latin typeface="NNJEAF+Wingdings-Regular"/>
                <a:cs typeface="NNJEAF+Wingdings-Regular"/>
              </a:rPr>
              <a:t></a:t>
            </a:r>
            <a:r>
              <a:rPr sz="1570" spc="7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83">
                <a:solidFill>
                  <a:srgbClr val="0033CC"/>
                </a:solidFill>
                <a:latin typeface="TNOHFC+TimesNewRomanPSMT"/>
                <a:cs typeface="TNOHFC+TimesNewRomanPSMT"/>
              </a:rPr>
              <a:t>Unsupervised</a:t>
            </a:r>
            <a:r>
              <a:rPr sz="1983" spc="500">
                <a:solidFill>
                  <a:srgbClr val="0033CC"/>
                </a:solidFill>
                <a:latin typeface="TNOHFC+TimesNewRomanPSMT"/>
                <a:cs typeface="TNOHFC+TimesNewRomanPSMT"/>
              </a:rPr>
              <a:t> </a:t>
            </a:r>
            <a:r>
              <a:rPr sz="1983">
                <a:solidFill>
                  <a:srgbClr val="000000"/>
                </a:solidFill>
                <a:latin typeface="TNOHFC+TimesNewRomanPSMT"/>
                <a:cs typeface="TNOHFC+TimesNewRomanPSMT"/>
              </a:rPr>
              <a:t>Summarization (US)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25484" y="7886932"/>
            <a:ext cx="293864" cy="37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5"/>
              </a:lnSpc>
              <a:spcBef>
                <a:spcPct val="0"/>
              </a:spcBef>
              <a:spcAft>
                <a:spcPct val="0"/>
              </a:spcAft>
            </a:pPr>
            <a:r>
              <a:rPr sz="1157">
                <a:solidFill>
                  <a:srgbClr val="000000"/>
                </a:solidFill>
                <a:latin typeface="TNOHFC+TimesNewRomanPSMT"/>
                <a:cs typeface="TNOHFC+TimesNewRomanPSMT"/>
              </a:rPr>
              <a:t>5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2513012"/>
            <a:ext cx="7556500" cy="56673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18.04.09"/>
  <p:tag name="AS_TITLE" val="Aspose.Slides for .NET 2.0"/>
  <p:tag name="AS_VERSION" val="18.4"/>
</p:tagLst>
</file>

<file path=ppt/theme/theme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14</Paragraphs>
  <Slides>6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7">
      <vt:lpstr>Theme Office</vt:lpstr>
      <vt:lpstr>Slide 1</vt:lpstr>
      <vt:lpstr>Slide 2</vt:lpstr>
      <vt:lpstr>Slide 3</vt:lpstr>
      <vt:lpstr>Slide 4</vt:lpstr>
      <vt:lpstr>Slide 5</vt:lpstr>
      <vt:lpstr>Slide 6</vt:lpstr>
    </vt:vector>
  </TitlesOfParts>
  <LinksUpToDate>0</LinksUpToDate>
  <SharedDoc>0</SharedDoc>
  <HyperlinksChanged>0</HyperlinksChanged>
  <Application>Aspose.Slides for .NET</Application>
  <AppVersion>18.0400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Presentation PowerPoint</dc:title>
  <dc:creator>Administrator</dc:creator>
  <cp:lastModifiedBy>Administrator</cp:lastModifiedBy>
  <cp:revision>1</cp:revision>
  <dcterms:modified xsi:type="dcterms:W3CDTF">2018-07-13T02:05:47Z</dcterms:modified>
</cp:coreProperties>
</file>