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57" r:id="rId3"/>
    <p:sldId id="266" r:id="rId4"/>
    <p:sldId id="258" r:id="rId5"/>
    <p:sldId id="269" r:id="rId6"/>
    <p:sldId id="260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9A1B-1E00-4708-A63D-F035B9AAA8B5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91F2C-E3CC-421C-9A63-EFF5D2EDB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Brainstorming includes prioritization, resource allocation/shuffling, de-scoping, and estimation.</a:t>
            </a:r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38" y="142875"/>
            <a:ext cx="2000250" cy="50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图片 11" descr="background cover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813"/>
            <a:ext cx="91440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2" descr="白色标志-透明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1143000"/>
            <a:ext cx="23574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0" y="0"/>
            <a:ext cx="91440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blackWhite">
          <a:xfrm>
            <a:off x="0" y="652463"/>
            <a:ext cx="9144000" cy="133350"/>
          </a:xfrm>
          <a:prstGeom prst="rect">
            <a:avLst/>
          </a:prstGeom>
          <a:solidFill>
            <a:srgbClr val="28AE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7280" tIns="43640" rIns="87280" bIns="4364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135333"/>
            <a:ext cx="7772400" cy="10794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00570"/>
            <a:ext cx="6400800" cy="9667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50B89-86B7-47C6-B17D-53E94752EB4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8DFA6-12D5-4EAF-800B-56C119478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7155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57456"/>
            <a:ext cx="8229600" cy="3829064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50B89-86B7-47C6-B17D-53E94752EB4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8DFA6-12D5-4EAF-800B-56C119478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42984"/>
            <a:ext cx="2057400" cy="4983179"/>
          </a:xfrm>
          <a:prstGeom prst="rect">
            <a:avLst/>
          </a:prstGeom>
        </p:spPr>
        <p:txBody>
          <a:bodyPr vert="eaVert"/>
          <a:lstStyle>
            <a:lvl1pPr algn="l">
              <a:defRPr sz="3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2984"/>
            <a:ext cx="6019800" cy="4983179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50B89-86B7-47C6-B17D-53E94752EB4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8DFA6-12D5-4EAF-800B-56C119478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LQFP-whit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0" y="214313"/>
            <a:ext cx="77946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-24"/>
            <a:ext cx="5800708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85794"/>
            <a:ext cx="8429684" cy="5500726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2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50B89-86B7-47C6-B17D-53E94752EB4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8DFA6-12D5-4EAF-800B-56C119478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50B89-86B7-47C6-B17D-53E94752EB4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8DFA6-12D5-4EAF-800B-56C119478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989018"/>
            <a:ext cx="8229600" cy="51115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50B89-86B7-47C6-B17D-53E94752EB4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8DFA6-12D5-4EAF-800B-56C119478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51115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defRPr lang="zh-CN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50B89-86B7-47C6-B17D-53E94752EB4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8DFA6-12D5-4EAF-800B-56C119478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242" y="2571744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50B89-86B7-47C6-B17D-53E94752EB4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8DFA6-12D5-4EAF-800B-56C119478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50B89-86B7-47C6-B17D-53E94752EB4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8DFA6-12D5-4EAF-800B-56C119478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14380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50B89-86B7-47C6-B17D-53E94752EB4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8DFA6-12D5-4EAF-800B-56C119478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50B89-86B7-47C6-B17D-53E94752EB4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8DFA6-12D5-4EAF-800B-56C119478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2E450B89-86B7-47C6-B17D-53E94752EB4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F68DFA6-12D5-4EAF-800B-56C1194781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blackWhite">
          <a:xfrm>
            <a:off x="0" y="571500"/>
            <a:ext cx="9144000" cy="61913"/>
          </a:xfrm>
          <a:prstGeom prst="rect">
            <a:avLst/>
          </a:prstGeom>
          <a:solidFill>
            <a:srgbClr val="28AE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7280" tIns="43640" rIns="87280" bIns="4364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054" name="图片 9" descr="标准彩色标志-深蓝色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875" y="71438"/>
            <a:ext cx="1346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Process Clarification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</a:t>
            </a:r>
            <a:r>
              <a:rPr lang="en-US" dirty="0" err="1" smtClean="0"/>
              <a:t>Xu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Process Diagram</a:t>
            </a:r>
          </a:p>
          <a:p>
            <a:r>
              <a:rPr lang="en-US" dirty="0" smtClean="0"/>
              <a:t>User Story Break-down Rules</a:t>
            </a:r>
          </a:p>
          <a:p>
            <a:r>
              <a:rPr lang="en-US" dirty="0" smtClean="0"/>
              <a:t>UAT 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Code Review &amp; Unit Test</a:t>
            </a:r>
          </a:p>
          <a:p>
            <a:r>
              <a:rPr lang="en-US" dirty="0" smtClean="0"/>
              <a:t>Debug mode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Shape 282"/>
          <p:cNvCxnSpPr/>
          <p:nvPr/>
        </p:nvCxnSpPr>
        <p:spPr>
          <a:xfrm>
            <a:off x="1080074" y="1841494"/>
            <a:ext cx="7458899" cy="240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3" name="Shape 283"/>
          <p:cNvSpPr txBox="1"/>
          <p:nvPr/>
        </p:nvSpPr>
        <p:spPr>
          <a:xfrm>
            <a:off x="204749" y="1665244"/>
            <a:ext cx="867299" cy="352499"/>
          </a:xfrm>
          <a:prstGeom prst="rect">
            <a:avLst/>
          </a:prstGeom>
          <a:noFill/>
          <a:ln w="9525" cap="flat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200" dirty="0"/>
              <a:t>Product</a:t>
            </a:r>
          </a:p>
        </p:txBody>
      </p:sp>
      <p:cxnSp>
        <p:nvCxnSpPr>
          <p:cNvPr id="284" name="Shape 284"/>
          <p:cNvCxnSpPr/>
          <p:nvPr/>
        </p:nvCxnSpPr>
        <p:spPr>
          <a:xfrm>
            <a:off x="1052474" y="3014682"/>
            <a:ext cx="7458299" cy="240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5" name="Shape 285"/>
          <p:cNvSpPr txBox="1"/>
          <p:nvPr/>
        </p:nvSpPr>
        <p:spPr>
          <a:xfrm>
            <a:off x="204749" y="2874919"/>
            <a:ext cx="858300" cy="352499"/>
          </a:xfrm>
          <a:prstGeom prst="rect">
            <a:avLst/>
          </a:prstGeom>
          <a:noFill/>
          <a:ln w="9525" cap="flat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000"/>
              <a:t>Engineering</a:t>
            </a:r>
          </a:p>
        </p:txBody>
      </p:sp>
      <p:cxnSp>
        <p:nvCxnSpPr>
          <p:cNvPr id="286" name="Shape 286"/>
          <p:cNvCxnSpPr/>
          <p:nvPr/>
        </p:nvCxnSpPr>
        <p:spPr>
          <a:xfrm>
            <a:off x="991755" y="4298944"/>
            <a:ext cx="7536600" cy="240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213593" y="4122694"/>
            <a:ext cx="778499" cy="352499"/>
          </a:xfrm>
          <a:prstGeom prst="rect">
            <a:avLst/>
          </a:prstGeom>
          <a:noFill/>
          <a:ln w="9525" cap="flat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200"/>
              <a:t>QA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281074" y="1414482"/>
            <a:ext cx="952800" cy="3108513"/>
          </a:xfrm>
          <a:prstGeom prst="rect">
            <a:avLst/>
          </a:prstGeom>
          <a:noFill/>
          <a:ln w="9525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000" dirty="0" smtClean="0"/>
              <a:t>Brainstorming / High level estimation</a:t>
            </a:r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/>
          </a:p>
        </p:txBody>
      </p:sp>
      <p:sp>
        <p:nvSpPr>
          <p:cNvPr id="290" name="Shape 290"/>
          <p:cNvSpPr txBox="1"/>
          <p:nvPr/>
        </p:nvSpPr>
        <p:spPr>
          <a:xfrm>
            <a:off x="2347874" y="2481282"/>
            <a:ext cx="990900" cy="2031295"/>
          </a:xfrm>
          <a:prstGeom prst="rect">
            <a:avLst/>
          </a:prstGeom>
          <a:noFill/>
          <a:ln w="9525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000" dirty="0"/>
              <a:t>Architecture Design </a:t>
            </a:r>
            <a:r>
              <a:rPr lang="en" sz="1000" dirty="0" smtClean="0"/>
              <a:t>/ User Case Break-down / Review </a:t>
            </a:r>
            <a:r>
              <a:rPr lang="en" sz="1000" dirty="0"/>
              <a:t>/ Detail </a:t>
            </a:r>
            <a:r>
              <a:rPr lang="en" sz="1000" dirty="0" smtClean="0"/>
              <a:t>Estimation</a:t>
            </a:r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 smtClean="0"/>
          </a:p>
          <a:p>
            <a:pPr lvl="0" rtl="0">
              <a:buNone/>
            </a:pPr>
            <a:endParaRPr lang="en" sz="1000" dirty="0"/>
          </a:p>
        </p:txBody>
      </p:sp>
      <p:sp>
        <p:nvSpPr>
          <p:cNvPr id="292" name="Shape 292"/>
          <p:cNvSpPr txBox="1"/>
          <p:nvPr/>
        </p:nvSpPr>
        <p:spPr>
          <a:xfrm>
            <a:off x="3414674" y="3852882"/>
            <a:ext cx="1219200" cy="646300"/>
          </a:xfrm>
          <a:prstGeom prst="rect">
            <a:avLst/>
          </a:prstGeom>
          <a:noFill/>
          <a:ln w="9525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000" dirty="0"/>
              <a:t>Test Case </a:t>
            </a:r>
            <a:r>
              <a:rPr lang="en" sz="1000" dirty="0" smtClean="0"/>
              <a:t> Design &amp; Implementation</a:t>
            </a:r>
          </a:p>
          <a:p>
            <a:pPr lvl="0" rtl="0">
              <a:buNone/>
            </a:pPr>
            <a:endParaRPr lang="en" sz="1000" dirty="0"/>
          </a:p>
        </p:txBody>
      </p:sp>
      <p:sp>
        <p:nvSpPr>
          <p:cNvPr id="294" name="Shape 294"/>
          <p:cNvSpPr txBox="1"/>
          <p:nvPr/>
        </p:nvSpPr>
        <p:spPr>
          <a:xfrm>
            <a:off x="7377074" y="3700483"/>
            <a:ext cx="1029900" cy="553968"/>
          </a:xfrm>
          <a:prstGeom prst="rect">
            <a:avLst/>
          </a:prstGeom>
          <a:noFill/>
          <a:ln w="9525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800" dirty="0"/>
              <a:t>Regression &amp; </a:t>
            </a:r>
            <a:r>
              <a:rPr lang="en" sz="800" dirty="0" smtClean="0"/>
              <a:t> System Integration Testing</a:t>
            </a:r>
            <a:endParaRPr lang="en" sz="1000" dirty="0"/>
          </a:p>
        </p:txBody>
      </p:sp>
      <p:cxnSp>
        <p:nvCxnSpPr>
          <p:cNvPr id="295" name="Shape 295"/>
          <p:cNvCxnSpPr/>
          <p:nvPr/>
        </p:nvCxnSpPr>
        <p:spPr>
          <a:xfrm rot="5400000">
            <a:off x="6933218" y="2836825"/>
            <a:ext cx="3060113" cy="388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6" name="Shape 296"/>
          <p:cNvSpPr txBox="1"/>
          <p:nvPr/>
        </p:nvSpPr>
        <p:spPr>
          <a:xfrm>
            <a:off x="8030574" y="987469"/>
            <a:ext cx="890100" cy="338524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000" dirty="0">
                <a:solidFill>
                  <a:srgbClr val="FF0000"/>
                </a:solidFill>
              </a:rPr>
              <a:t>Releae date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37715" y="4854707"/>
            <a:ext cx="1599300" cy="1169521"/>
          </a:xfrm>
          <a:prstGeom prst="rect">
            <a:avLst/>
          </a:prstGeom>
          <a:noFill/>
          <a:ln w="9525" cap="flat">
            <a:solidFill>
              <a:srgbClr val="FF00FF"/>
            </a:solidFill>
            <a:prstDash val="dash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PM : Spec Definition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PM : Scope Definition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PM : Feature </a:t>
            </a:r>
            <a:r>
              <a:rPr lang="en" sz="1000" b="1" dirty="0" smtClean="0">
                <a:solidFill>
                  <a:srgbClr val="FF00FF"/>
                </a:solidFill>
              </a:rPr>
              <a:t>Prioritize</a:t>
            </a:r>
          </a:p>
          <a:p>
            <a:pPr lvl="0" rtl="0">
              <a:buNone/>
            </a:pPr>
            <a:r>
              <a:rPr lang="en" sz="1000" b="1" dirty="0" smtClean="0">
                <a:solidFill>
                  <a:srgbClr val="FF00FF"/>
                </a:solidFill>
              </a:rPr>
              <a:t>PM : Group features (PRDs) in one release</a:t>
            </a:r>
            <a:endParaRPr lang="en" sz="1000" b="1" dirty="0">
              <a:solidFill>
                <a:srgbClr val="FF00FF"/>
              </a:solidFill>
            </a:endParaRPr>
          </a:p>
          <a:p>
            <a:endParaRPr dirty="0"/>
          </a:p>
        </p:txBody>
      </p:sp>
      <p:sp>
        <p:nvSpPr>
          <p:cNvPr id="298" name="Shape 298"/>
          <p:cNvSpPr txBox="1"/>
          <p:nvPr/>
        </p:nvSpPr>
        <p:spPr>
          <a:xfrm>
            <a:off x="2197652" y="4854707"/>
            <a:ext cx="1066199" cy="659099"/>
          </a:xfrm>
          <a:prstGeom prst="rect">
            <a:avLst/>
          </a:prstGeom>
          <a:noFill/>
          <a:ln w="9525" cap="flat">
            <a:solidFill>
              <a:srgbClr val="FF00FF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FF00FF"/>
                </a:solidFill>
              </a:rPr>
              <a:t>Engr : Design Review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871874" y="4645452"/>
            <a:ext cx="2667000" cy="1569630"/>
          </a:xfrm>
          <a:prstGeom prst="rect">
            <a:avLst/>
          </a:prstGeom>
          <a:noFill/>
          <a:ln w="9525" cap="flat">
            <a:solidFill>
              <a:srgbClr val="FF00FF"/>
            </a:solidFill>
            <a:prstDash val="dash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Engr : Code Review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Engr : Unit Test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Engr : Freq code commit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QA : Involved in early phase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QA : More automation 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QA : Overlap with Dev cycle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Release : Code-complete QA tag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Release : Code-freeze QA tag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Release : Continuous Build </a:t>
            </a:r>
            <a:endParaRPr dirty="0"/>
          </a:p>
        </p:txBody>
      </p:sp>
      <p:sp>
        <p:nvSpPr>
          <p:cNvPr id="300" name="Shape 300"/>
          <p:cNvSpPr txBox="1"/>
          <p:nvPr/>
        </p:nvSpPr>
        <p:spPr>
          <a:xfrm>
            <a:off x="6882420" y="4854707"/>
            <a:ext cx="2048399" cy="1107965"/>
          </a:xfrm>
          <a:prstGeom prst="rect">
            <a:avLst/>
          </a:prstGeom>
          <a:noFill/>
          <a:ln w="9525" cap="flat">
            <a:solidFill>
              <a:srgbClr val="FF00FF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PM : Wrap up and communicate with released features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QA : Metrics Analysis Report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FF00FF"/>
                </a:solidFill>
              </a:rPr>
              <a:t>Engr : </a:t>
            </a:r>
            <a:r>
              <a:rPr lang="en" sz="1000" b="1" dirty="0" smtClean="0">
                <a:solidFill>
                  <a:srgbClr val="FF00FF"/>
                </a:solidFill>
              </a:rPr>
              <a:t>Post-mortem for improvement in next release</a:t>
            </a:r>
            <a:endParaRPr lang="en" sz="1000" b="1" dirty="0">
              <a:solidFill>
                <a:srgbClr val="FF00FF"/>
              </a:solidFill>
            </a:endParaRPr>
          </a:p>
        </p:txBody>
      </p:sp>
      <p:cxnSp>
        <p:nvCxnSpPr>
          <p:cNvPr id="24" name="Shape 295"/>
          <p:cNvCxnSpPr/>
          <p:nvPr/>
        </p:nvCxnSpPr>
        <p:spPr>
          <a:xfrm rot="5400000">
            <a:off x="5860124" y="2855232"/>
            <a:ext cx="3048000" cy="141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" name="Shape 296"/>
          <p:cNvSpPr txBox="1"/>
          <p:nvPr/>
        </p:nvSpPr>
        <p:spPr>
          <a:xfrm>
            <a:off x="7072274" y="957282"/>
            <a:ext cx="914400" cy="338524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000" dirty="0" smtClean="0">
                <a:solidFill>
                  <a:srgbClr val="FF0000"/>
                </a:solidFill>
              </a:rPr>
              <a:t>Code Freeze</a:t>
            </a:r>
            <a:endParaRPr lang="en" sz="1000" dirty="0">
              <a:solidFill>
                <a:srgbClr val="FF0000"/>
              </a:solidFill>
            </a:endParaRPr>
          </a:p>
        </p:txBody>
      </p:sp>
      <p:cxnSp>
        <p:nvCxnSpPr>
          <p:cNvPr id="28" name="Shape 295"/>
          <p:cNvCxnSpPr/>
          <p:nvPr/>
        </p:nvCxnSpPr>
        <p:spPr>
          <a:xfrm rot="5400000">
            <a:off x="-319126" y="2862282"/>
            <a:ext cx="2895600" cy="158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" name="Shape 296"/>
          <p:cNvSpPr txBox="1"/>
          <p:nvPr/>
        </p:nvSpPr>
        <p:spPr>
          <a:xfrm>
            <a:off x="747674" y="881082"/>
            <a:ext cx="685800" cy="492412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000" dirty="0" smtClean="0">
                <a:solidFill>
                  <a:srgbClr val="FF0000"/>
                </a:solidFill>
              </a:rPr>
              <a:t>Product hand-off</a:t>
            </a:r>
          </a:p>
        </p:txBody>
      </p:sp>
      <p:sp>
        <p:nvSpPr>
          <p:cNvPr id="36" name="Shape 291"/>
          <p:cNvSpPr txBox="1"/>
          <p:nvPr/>
        </p:nvSpPr>
        <p:spPr>
          <a:xfrm>
            <a:off x="3414674" y="2557482"/>
            <a:ext cx="762000" cy="430857"/>
          </a:xfrm>
          <a:prstGeom prst="rect">
            <a:avLst/>
          </a:prstGeom>
          <a:noFill/>
          <a:ln w="9525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800" dirty="0" smtClean="0"/>
              <a:t>User Story 1 Done</a:t>
            </a:r>
            <a:endParaRPr lang="en" sz="800" dirty="0"/>
          </a:p>
        </p:txBody>
      </p:sp>
      <p:sp>
        <p:nvSpPr>
          <p:cNvPr id="37" name="Shape 293"/>
          <p:cNvSpPr txBox="1"/>
          <p:nvPr/>
        </p:nvSpPr>
        <p:spPr>
          <a:xfrm>
            <a:off x="4176674" y="3167082"/>
            <a:ext cx="685800" cy="430857"/>
          </a:xfrm>
          <a:prstGeom prst="rect">
            <a:avLst/>
          </a:prstGeom>
          <a:noFill/>
          <a:ln w="9525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" sz="800" dirty="0" smtClean="0"/>
              <a:t>Test Case Execution</a:t>
            </a:r>
            <a:endParaRPr lang="en" sz="1000" dirty="0"/>
          </a:p>
        </p:txBody>
      </p:sp>
      <p:cxnSp>
        <p:nvCxnSpPr>
          <p:cNvPr id="38" name="Shape 295"/>
          <p:cNvCxnSpPr/>
          <p:nvPr/>
        </p:nvCxnSpPr>
        <p:spPr>
          <a:xfrm rot="5400000">
            <a:off x="3796468" y="2785288"/>
            <a:ext cx="762000" cy="158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296"/>
          <p:cNvSpPr txBox="1"/>
          <p:nvPr/>
        </p:nvSpPr>
        <p:spPr>
          <a:xfrm>
            <a:off x="4024274" y="2100282"/>
            <a:ext cx="381000" cy="307746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800" dirty="0" smtClean="0">
                <a:solidFill>
                  <a:srgbClr val="FF0000"/>
                </a:solidFill>
              </a:rPr>
              <a:t>UAT</a:t>
            </a:r>
            <a:endParaRPr lang="en" sz="800" dirty="0">
              <a:solidFill>
                <a:srgbClr val="FF0000"/>
              </a:solidFill>
            </a:endParaRPr>
          </a:p>
        </p:txBody>
      </p:sp>
      <p:cxnSp>
        <p:nvCxnSpPr>
          <p:cNvPr id="52" name="Shape 284"/>
          <p:cNvCxnSpPr/>
          <p:nvPr/>
        </p:nvCxnSpPr>
        <p:spPr>
          <a:xfrm>
            <a:off x="3414674" y="3090882"/>
            <a:ext cx="990600" cy="1588"/>
          </a:xfrm>
          <a:prstGeom prst="straightConnector1">
            <a:avLst/>
          </a:prstGeom>
          <a:noFill/>
          <a:ln w="31750" cap="flat">
            <a:solidFill>
              <a:srgbClr val="00B05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" name="Shape 284"/>
          <p:cNvCxnSpPr/>
          <p:nvPr/>
        </p:nvCxnSpPr>
        <p:spPr>
          <a:xfrm>
            <a:off x="4481474" y="3090882"/>
            <a:ext cx="990600" cy="1588"/>
          </a:xfrm>
          <a:prstGeom prst="straightConnector1">
            <a:avLst/>
          </a:prstGeom>
          <a:noFill/>
          <a:ln w="31750" cap="flat">
            <a:solidFill>
              <a:srgbClr val="00B05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" name="Shape 284"/>
          <p:cNvCxnSpPr/>
          <p:nvPr/>
        </p:nvCxnSpPr>
        <p:spPr>
          <a:xfrm>
            <a:off x="5548274" y="3090882"/>
            <a:ext cx="990600" cy="1588"/>
          </a:xfrm>
          <a:prstGeom prst="straightConnector1">
            <a:avLst/>
          </a:prstGeom>
          <a:noFill/>
          <a:ln w="31750" cap="flat">
            <a:solidFill>
              <a:srgbClr val="00B05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" name="Shape 291"/>
          <p:cNvSpPr txBox="1"/>
          <p:nvPr/>
        </p:nvSpPr>
        <p:spPr>
          <a:xfrm>
            <a:off x="4252874" y="2557482"/>
            <a:ext cx="533400" cy="553968"/>
          </a:xfrm>
          <a:prstGeom prst="rect">
            <a:avLst/>
          </a:prstGeom>
          <a:noFill/>
          <a:ln w="9525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800" dirty="0" smtClean="0"/>
              <a:t>User Story 2 Done</a:t>
            </a:r>
            <a:endParaRPr lang="en" sz="800" dirty="0"/>
          </a:p>
        </p:txBody>
      </p:sp>
      <p:cxnSp>
        <p:nvCxnSpPr>
          <p:cNvPr id="59" name="Shape 295"/>
          <p:cNvCxnSpPr/>
          <p:nvPr/>
        </p:nvCxnSpPr>
        <p:spPr>
          <a:xfrm rot="5400000">
            <a:off x="4405274" y="2786082"/>
            <a:ext cx="762000" cy="158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296"/>
          <p:cNvSpPr txBox="1"/>
          <p:nvPr/>
        </p:nvSpPr>
        <p:spPr>
          <a:xfrm>
            <a:off x="4633874" y="2100282"/>
            <a:ext cx="381000" cy="307746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800" dirty="0" smtClean="0">
                <a:solidFill>
                  <a:srgbClr val="FF0000"/>
                </a:solidFill>
              </a:rPr>
              <a:t>UAT</a:t>
            </a:r>
            <a:endParaRPr lang="en" sz="800" dirty="0">
              <a:solidFill>
                <a:srgbClr val="FF0000"/>
              </a:solidFill>
            </a:endParaRPr>
          </a:p>
        </p:txBody>
      </p:sp>
      <p:sp>
        <p:nvSpPr>
          <p:cNvPr id="61" name="Shape 293"/>
          <p:cNvSpPr txBox="1"/>
          <p:nvPr/>
        </p:nvSpPr>
        <p:spPr>
          <a:xfrm>
            <a:off x="4938674" y="3167082"/>
            <a:ext cx="1066800" cy="461635"/>
          </a:xfrm>
          <a:prstGeom prst="rect">
            <a:avLst/>
          </a:prstGeom>
          <a:noFill/>
          <a:ln w="9525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" sz="800" dirty="0" smtClean="0"/>
              <a:t>Test Case Execution</a:t>
            </a:r>
          </a:p>
          <a:p>
            <a:pPr lvl="0"/>
            <a:endParaRPr lang="en" sz="1000" dirty="0"/>
          </a:p>
        </p:txBody>
      </p:sp>
      <p:sp>
        <p:nvSpPr>
          <p:cNvPr id="62" name="Shape 291"/>
          <p:cNvSpPr txBox="1"/>
          <p:nvPr/>
        </p:nvSpPr>
        <p:spPr>
          <a:xfrm>
            <a:off x="4862474" y="2557482"/>
            <a:ext cx="762000" cy="430857"/>
          </a:xfrm>
          <a:prstGeom prst="rect">
            <a:avLst/>
          </a:prstGeom>
          <a:noFill/>
          <a:ln w="9525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800" dirty="0" smtClean="0"/>
              <a:t>User Story 3 Done</a:t>
            </a:r>
          </a:p>
        </p:txBody>
      </p:sp>
      <p:cxnSp>
        <p:nvCxnSpPr>
          <p:cNvPr id="63" name="Shape 295"/>
          <p:cNvCxnSpPr/>
          <p:nvPr/>
        </p:nvCxnSpPr>
        <p:spPr>
          <a:xfrm rot="5400000">
            <a:off x="5244268" y="2785288"/>
            <a:ext cx="762000" cy="158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" name="Shape 296"/>
          <p:cNvSpPr txBox="1"/>
          <p:nvPr/>
        </p:nvSpPr>
        <p:spPr>
          <a:xfrm>
            <a:off x="5472074" y="2100282"/>
            <a:ext cx="381000" cy="307746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800" dirty="0" smtClean="0">
                <a:solidFill>
                  <a:srgbClr val="FF0000"/>
                </a:solidFill>
              </a:rPr>
              <a:t>UAT</a:t>
            </a:r>
            <a:endParaRPr lang="en" sz="800" dirty="0">
              <a:solidFill>
                <a:srgbClr val="FF0000"/>
              </a:solidFill>
            </a:endParaRPr>
          </a:p>
        </p:txBody>
      </p:sp>
      <p:sp>
        <p:nvSpPr>
          <p:cNvPr id="65" name="Shape 293"/>
          <p:cNvSpPr txBox="1"/>
          <p:nvPr/>
        </p:nvSpPr>
        <p:spPr>
          <a:xfrm>
            <a:off x="6081674" y="3167082"/>
            <a:ext cx="609600" cy="430857"/>
          </a:xfrm>
          <a:prstGeom prst="rect">
            <a:avLst/>
          </a:prstGeom>
          <a:noFill/>
          <a:ln w="9525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" sz="800" dirty="0" smtClean="0"/>
              <a:t>Test Case Execution</a:t>
            </a:r>
            <a:endParaRPr lang="en" sz="1000" dirty="0"/>
          </a:p>
        </p:txBody>
      </p:sp>
      <p:sp>
        <p:nvSpPr>
          <p:cNvPr id="66" name="Shape 296"/>
          <p:cNvSpPr txBox="1"/>
          <p:nvPr/>
        </p:nvSpPr>
        <p:spPr>
          <a:xfrm>
            <a:off x="3490874" y="3090882"/>
            <a:ext cx="381000" cy="338524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000" b="1" dirty="0" smtClean="0">
                <a:solidFill>
                  <a:srgbClr val="00B050"/>
                </a:solidFill>
              </a:rPr>
              <a:t>1 w</a:t>
            </a:r>
            <a:endParaRPr lang="en" sz="1000" b="1" dirty="0">
              <a:solidFill>
                <a:srgbClr val="00B050"/>
              </a:solidFill>
            </a:endParaRPr>
          </a:p>
        </p:txBody>
      </p:sp>
      <p:cxnSp>
        <p:nvCxnSpPr>
          <p:cNvPr id="40" name="Shape 295"/>
          <p:cNvCxnSpPr/>
          <p:nvPr/>
        </p:nvCxnSpPr>
        <p:spPr>
          <a:xfrm rot="5400000">
            <a:off x="5174324" y="2855232"/>
            <a:ext cx="3048000" cy="141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296"/>
          <p:cNvSpPr txBox="1"/>
          <p:nvPr/>
        </p:nvSpPr>
        <p:spPr>
          <a:xfrm>
            <a:off x="6157874" y="804882"/>
            <a:ext cx="838200" cy="6463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000" dirty="0" smtClean="0">
                <a:solidFill>
                  <a:srgbClr val="FF0000"/>
                </a:solidFill>
              </a:rPr>
              <a:t>UAT &amp; Integration Testing </a:t>
            </a:r>
            <a:endParaRPr lang="en" sz="1000" dirty="0">
              <a:solidFill>
                <a:srgbClr val="FF0000"/>
              </a:solidFill>
            </a:endParaRPr>
          </a:p>
        </p:txBody>
      </p:sp>
      <p:sp>
        <p:nvSpPr>
          <p:cNvPr id="42" name="Shape 294"/>
          <p:cNvSpPr txBox="1"/>
          <p:nvPr/>
        </p:nvSpPr>
        <p:spPr>
          <a:xfrm>
            <a:off x="6691274" y="3090882"/>
            <a:ext cx="685800" cy="553968"/>
          </a:xfrm>
          <a:prstGeom prst="rect">
            <a:avLst/>
          </a:prstGeom>
          <a:noFill/>
          <a:ln w="9525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800" dirty="0" smtClean="0"/>
              <a:t>Feature Integration Testing</a:t>
            </a:r>
            <a:endParaRPr lang="en" sz="800" dirty="0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5800708" cy="642942"/>
          </a:xfrm>
        </p:spPr>
        <p:txBody>
          <a:bodyPr/>
          <a:lstStyle/>
          <a:p>
            <a:r>
              <a:rPr lang="en-US" sz="3000" dirty="0" smtClean="0">
                <a:solidFill>
                  <a:schemeClr val="tx1"/>
                </a:solidFill>
              </a:rPr>
              <a:t>Software Process Diagram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Break-down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 work-load (not one developer) is less than 2 days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 smtClean="0"/>
              <a:t>Independent</a:t>
            </a:r>
          </a:p>
          <a:p>
            <a:r>
              <a:rPr lang="en-US" dirty="0" smtClean="0"/>
              <a:t>End-user driven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UAT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QA shall provide a basic test case </a:t>
            </a:r>
            <a:r>
              <a:rPr lang="en-US" dirty="0" smtClean="0"/>
              <a:t>list</a:t>
            </a:r>
            <a:endParaRPr lang="en-US" dirty="0" smtClean="0"/>
          </a:p>
          <a:p>
            <a:r>
              <a:rPr lang="en-US" dirty="0" smtClean="0"/>
              <a:t>Shall not see crash in UAT</a:t>
            </a:r>
          </a:p>
          <a:p>
            <a:r>
              <a:rPr lang="en-US" dirty="0" smtClean="0"/>
              <a:t>Shall not see memory leak in UAT if </a:t>
            </a:r>
            <a:r>
              <a:rPr lang="en-US" dirty="0" smtClean="0"/>
              <a:t>applicable</a:t>
            </a:r>
            <a:endParaRPr lang="en-US" dirty="0" smtClean="0"/>
          </a:p>
          <a:p>
            <a:r>
              <a:rPr lang="en-US" dirty="0" smtClean="0"/>
              <a:t>UAT shall be either </a:t>
            </a:r>
            <a:r>
              <a:rPr lang="en-US" dirty="0" smtClean="0"/>
              <a:t>pass </a:t>
            </a:r>
            <a:r>
              <a:rPr lang="en-US" dirty="0" smtClean="0"/>
              <a:t>or failure, it’s a binary output</a:t>
            </a:r>
          </a:p>
          <a:p>
            <a:r>
              <a:rPr lang="en-US" dirty="0" smtClean="0"/>
              <a:t>Developer is responsible to setup the environment and present the test</a:t>
            </a:r>
          </a:p>
          <a:p>
            <a:r>
              <a:rPr lang="en-US" dirty="0" smtClean="0"/>
              <a:t>UAT can be either UI oriented or not, as long as it’s testable</a:t>
            </a:r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 smtClean="0"/>
              <a:t>Test is a mandatory check item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integration smoke check (Only QA, no Dev involved)</a:t>
            </a:r>
          </a:p>
          <a:p>
            <a:r>
              <a:rPr lang="en-US" dirty="0" smtClean="0"/>
              <a:t>Feature integration testing (UAT is required)</a:t>
            </a:r>
          </a:p>
          <a:p>
            <a:r>
              <a:rPr lang="en-US" dirty="0" smtClean="0"/>
              <a:t>System regression testing (after feature integration testing is passed)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&amp;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reviewer pool to remove bottom-neck</a:t>
            </a:r>
          </a:p>
          <a:p>
            <a:r>
              <a:rPr lang="en-US" dirty="0" smtClean="0"/>
              <a:t>Check syntax and coding style at the beginning</a:t>
            </a:r>
          </a:p>
          <a:p>
            <a:r>
              <a:rPr lang="en-US" dirty="0" smtClean="0"/>
              <a:t>Unit test shall be part of development work, not an option</a:t>
            </a:r>
          </a:p>
          <a:p>
            <a:r>
              <a:rPr lang="en-US" dirty="0" smtClean="0"/>
              <a:t>Unit test is PC based, not on-board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mode shall be unified between Dev and QA</a:t>
            </a:r>
          </a:p>
          <a:p>
            <a:r>
              <a:rPr lang="en-US" dirty="0" smtClean="0"/>
              <a:t>All engineers, including QA are able to make changes to source code. (Every one is the same, no exception)</a:t>
            </a:r>
          </a:p>
          <a:p>
            <a:r>
              <a:rPr lang="en-US" dirty="0" smtClean="0"/>
              <a:t>Debug mode shall be enabled during development and </a:t>
            </a:r>
            <a:r>
              <a:rPr lang="en-US" smtClean="0"/>
              <a:t>testing phase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Availink Template</Template>
  <TotalTime>97</TotalTime>
  <Words>402</Words>
  <Application>Microsoft Office PowerPoint</Application>
  <PresentationFormat>On-screen Show (4:3)</PresentationFormat>
  <Paragraphs>93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</vt:lpstr>
      <vt:lpstr>Agile Process Clarification</vt:lpstr>
      <vt:lpstr>Highlights</vt:lpstr>
      <vt:lpstr>Software Process Diagram</vt:lpstr>
      <vt:lpstr>User Story Break-down Rules</vt:lpstr>
      <vt:lpstr>UAT</vt:lpstr>
      <vt:lpstr>Integration Testing</vt:lpstr>
      <vt:lpstr>Code Review &amp; Unit Test</vt:lpstr>
      <vt:lpstr>Debug mode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xus</dc:creator>
  <cp:lastModifiedBy>xus</cp:lastModifiedBy>
  <cp:revision>26</cp:revision>
  <dcterms:created xsi:type="dcterms:W3CDTF">2013-04-06T12:05:44Z</dcterms:created>
  <dcterms:modified xsi:type="dcterms:W3CDTF">2013-06-17T14:52:51Z</dcterms:modified>
</cp:coreProperties>
</file>