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
  </p:notesMasterIdLst>
  <p:handoutMasterIdLst>
    <p:handoutMasterId r:id="rId16"/>
  </p:handoutMasterIdLst>
  <p:sldIdLst>
    <p:sldId id="264" r:id="rId5"/>
    <p:sldId id="281" r:id="rId6"/>
    <p:sldId id="276" r:id="rId7"/>
    <p:sldId id="282" r:id="rId8"/>
    <p:sldId id="284" r:id="rId9"/>
    <p:sldId id="283" r:id="rId10"/>
    <p:sldId id="285" r:id="rId11"/>
    <p:sldId id="269" r:id="rId12"/>
    <p:sldId id="286" r:id="rId13"/>
    <p:sldId id="270"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69107"/>
  </p:normalViewPr>
  <p:slideViewPr>
    <p:cSldViewPr showGuides="1">
      <p:cViewPr>
        <p:scale>
          <a:sx n="60" d="100"/>
          <a:sy n="60" d="100"/>
        </p:scale>
        <p:origin x="1768" y="256"/>
      </p:cViewPr>
      <p:guideLst>
        <p:guide orient="horz" pos="2160"/>
        <p:guide orient="horz" pos="945"/>
        <p:guide orient="horz" pos="3888"/>
        <p:guide orient="horz" pos="192"/>
        <p:guide orient="horz" pos="1072"/>
        <p:guide pos="3839"/>
        <p:guide pos="704"/>
        <p:guide pos="7102"/>
      </p:guideLst>
    </p:cSldViewPr>
  </p:slideViewPr>
  <p:notesTextViewPr>
    <p:cViewPr>
      <p:scale>
        <a:sx n="1" d="1"/>
        <a:sy n="1" d="1"/>
      </p:scale>
      <p:origin x="0" y="0"/>
    </p:cViewPr>
  </p:notesTextViewPr>
  <p:notesViewPr>
    <p:cSldViewPr>
      <p:cViewPr varScale="1">
        <p:scale>
          <a:sx n="55" d="100"/>
          <a:sy n="55" d="100"/>
        </p:scale>
        <p:origin x="307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solidFill>
                <a:schemeClr val="tx2"/>
              </a:solidFill>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E973C59C-4E16-4A64-A766-34DB213E11B3}" type="datetimeFigureOut">
              <a:rPr lang="en-US" altLang="zh-CN">
                <a:solidFill>
                  <a:schemeClr val="tx2"/>
                </a:solidFill>
              </a:rPr>
              <a:t>12/22/15</a:t>
            </a:fld>
            <a:endParaRPr lang="zh-CN">
              <a:solidFill>
                <a:schemeClr val="tx2"/>
              </a:solidFill>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solidFill>
                <a:schemeClr val="tx2"/>
              </a:solidFill>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CFD77566-CD65-4859-9FA1-43956DC85B8C}" type="slidenum">
              <a:rPr lang="zh-CN">
                <a:solidFill>
                  <a:schemeClr val="tx2"/>
                </a:solidFill>
              </a:rPr>
              <a:t>‹#›</a:t>
            </a:fld>
            <a:endParaRPr lang="zh-CN">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solidFill>
                  <a:schemeClr val="tx2"/>
                </a:solidFill>
              </a:defRPr>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solidFill>
                  <a:schemeClr val="tx2"/>
                </a:solidFill>
              </a:defRPr>
            </a:lvl1pPr>
          </a:lstStyle>
          <a:p>
            <a:fld id="{F95CF31C-F757-429C-A789-86504F04C3BE}" type="datetimeFigureOut">
              <a:pPr/>
              <a:t>15/12/22</a:t>
            </a:fld>
            <a:endParaRPr lang="zh-CN"/>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solidFill>
                  <a:schemeClr val="tx2"/>
                </a:solidFill>
              </a:defRPr>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solidFill>
                  <a:schemeClr val="tx2"/>
                </a:solidFill>
              </a:defRPr>
            </a:lvl1pPr>
          </a:lstStyle>
          <a:p>
            <a:fld id="{B8796F01-7154-41E0-B48B-A6921757531A}" type="slidenum">
              <a:pPr/>
              <a:t>‹#›</a:t>
            </a:fld>
            <a:endParaRPr lang="zh-CN"/>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lang="zh-CN" sz="1600" kern="1200">
        <a:solidFill>
          <a:schemeClr val="tx2"/>
        </a:solidFill>
        <a:latin typeface="+mn-lt"/>
        <a:ea typeface="+mn-ea"/>
        <a:cs typeface="+mn-cs"/>
      </a:defRPr>
    </a:lvl1pPr>
    <a:lvl2pPr marL="609493" algn="l" defTabSz="1218987" rtl="0" eaLnBrk="1" latinLnBrk="0" hangingPunct="1">
      <a:defRPr lang="zh-CN" sz="1600" kern="1200">
        <a:solidFill>
          <a:schemeClr val="tx2"/>
        </a:solidFill>
        <a:latin typeface="+mn-lt"/>
        <a:ea typeface="+mn-ea"/>
        <a:cs typeface="+mn-cs"/>
      </a:defRPr>
    </a:lvl2pPr>
    <a:lvl3pPr marL="1218987" algn="l" defTabSz="1218987" rtl="0" eaLnBrk="1" latinLnBrk="0" hangingPunct="1">
      <a:defRPr lang="zh-CN" sz="1600" kern="1200">
        <a:solidFill>
          <a:schemeClr val="tx2"/>
        </a:solidFill>
        <a:latin typeface="+mn-lt"/>
        <a:ea typeface="+mn-ea"/>
        <a:cs typeface="+mn-cs"/>
      </a:defRPr>
    </a:lvl3pPr>
    <a:lvl4pPr marL="1828480" algn="l" defTabSz="1218987" rtl="0" eaLnBrk="1" latinLnBrk="0" hangingPunct="1">
      <a:defRPr lang="zh-CN" sz="1600" kern="1200">
        <a:solidFill>
          <a:schemeClr val="tx2"/>
        </a:solidFill>
        <a:latin typeface="+mn-lt"/>
        <a:ea typeface="+mn-ea"/>
        <a:cs typeface="+mn-cs"/>
      </a:defRPr>
    </a:lvl4pPr>
    <a:lvl5pPr marL="2437973" algn="l" defTabSz="1218987" rtl="0" eaLnBrk="1" latinLnBrk="0" hangingPunct="1">
      <a:defRPr lang="zh-CN" sz="1600" kern="1200">
        <a:solidFill>
          <a:schemeClr val="tx2"/>
        </a:solidFill>
        <a:latin typeface="+mn-lt"/>
        <a:ea typeface="+mn-ea"/>
        <a:cs typeface="+mn-cs"/>
      </a:defRPr>
    </a:lvl5pPr>
    <a:lvl6pPr marL="3047467" algn="l" defTabSz="1218987" rtl="0" eaLnBrk="1" latinLnBrk="0" hangingPunct="1">
      <a:defRPr lang="zh-CN" sz="1600" kern="1200">
        <a:solidFill>
          <a:schemeClr val="tx1"/>
        </a:solidFill>
        <a:latin typeface="+mn-lt"/>
        <a:ea typeface="+mn-ea"/>
        <a:cs typeface="+mn-cs"/>
      </a:defRPr>
    </a:lvl6pPr>
    <a:lvl7pPr marL="3656960" algn="l" defTabSz="1218987" rtl="0" eaLnBrk="1" latinLnBrk="0" hangingPunct="1">
      <a:defRPr lang="zh-CN" sz="1600" kern="1200">
        <a:solidFill>
          <a:schemeClr val="tx1"/>
        </a:solidFill>
        <a:latin typeface="+mn-lt"/>
        <a:ea typeface="+mn-ea"/>
        <a:cs typeface="+mn-cs"/>
      </a:defRPr>
    </a:lvl7pPr>
    <a:lvl8pPr marL="4266453" algn="l" defTabSz="1218987" rtl="0" eaLnBrk="1" latinLnBrk="0" hangingPunct="1">
      <a:defRPr lang="zh-CN" sz="1600" kern="1200">
        <a:solidFill>
          <a:schemeClr val="tx1"/>
        </a:solidFill>
        <a:latin typeface="+mn-lt"/>
        <a:ea typeface="+mn-ea"/>
        <a:cs typeface="+mn-cs"/>
      </a:defRPr>
    </a:lvl8pPr>
    <a:lvl9pPr marL="4875947" algn="l" defTabSz="1218987" rtl="0" eaLnBrk="1" latinLnBrk="0" hangingPunct="1">
      <a:defRPr lang="zh-CN"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2"/>
                </a:solidFill>
                <a:effectLst/>
                <a:latin typeface="+mn-lt"/>
                <a:ea typeface="+mn-ea"/>
                <a:cs typeface="+mn-cs"/>
              </a:rPr>
              <a:t>SATenstein</a:t>
            </a:r>
            <a:r>
              <a:rPr lang="en-US" altLang="zh-CN" sz="1600" kern="1200" dirty="0" smtClean="0">
                <a:solidFill>
                  <a:schemeClr val="tx2"/>
                </a:solidFill>
                <a:effectLst/>
                <a:latin typeface="+mn-lt"/>
                <a:ea typeface="+mn-ea"/>
                <a:cs typeface="+mn-cs"/>
              </a:rPr>
              <a:t>-LS</a:t>
            </a:r>
            <a:r>
              <a:rPr lang="zh-CN" altLang="zh-CN" sz="1600" kern="1200" dirty="0" smtClean="0">
                <a:solidFill>
                  <a:schemeClr val="tx2"/>
                </a:solidFill>
                <a:effectLst/>
                <a:latin typeface="+mn-lt"/>
                <a:ea typeface="+mn-ea"/>
                <a:cs typeface="+mn-cs"/>
              </a:rPr>
              <a:t>的性能摘要和</a:t>
            </a:r>
            <a:r>
              <a:rPr lang="en-US" altLang="zh-CN" sz="1600" kern="1200" dirty="0" smtClean="0">
                <a:solidFill>
                  <a:schemeClr val="tx2"/>
                </a:solidFill>
                <a:effectLst/>
                <a:latin typeface="+mn-lt"/>
                <a:ea typeface="+mn-ea"/>
                <a:cs typeface="+mn-cs"/>
              </a:rPr>
              <a:t>11</a:t>
            </a:r>
            <a:r>
              <a:rPr lang="zh-CN" altLang="zh-CN" sz="1600" kern="1200" dirty="0" smtClean="0">
                <a:solidFill>
                  <a:schemeClr val="tx2"/>
                </a:solidFill>
                <a:effectLst/>
                <a:latin typeface="+mn-lt"/>
                <a:ea typeface="+mn-ea"/>
                <a:cs typeface="+mn-cs"/>
              </a:rPr>
              <a:t>挑战者。每个算法运行</a:t>
            </a:r>
            <a:r>
              <a:rPr lang="en-US" altLang="zh-CN" sz="1600" kern="1200" dirty="0" smtClean="0">
                <a:solidFill>
                  <a:schemeClr val="tx2"/>
                </a:solidFill>
                <a:effectLst/>
                <a:latin typeface="+mn-lt"/>
                <a:ea typeface="+mn-ea"/>
                <a:cs typeface="+mn-cs"/>
              </a:rPr>
              <a:t>10</a:t>
            </a:r>
            <a:r>
              <a:rPr lang="zh-CN" altLang="zh-CN" sz="1600" kern="1200" dirty="0" smtClean="0">
                <a:solidFill>
                  <a:schemeClr val="tx2"/>
                </a:solidFill>
                <a:effectLst/>
                <a:latin typeface="+mn-lt"/>
                <a:ea typeface="+mn-ea"/>
                <a:cs typeface="+mn-cs"/>
              </a:rPr>
              <a:t>次的每个实例，每运行</a:t>
            </a:r>
            <a:r>
              <a:rPr lang="en-US" altLang="zh-CN" sz="1600" kern="1200" dirty="0" smtClean="0">
                <a:solidFill>
                  <a:schemeClr val="tx2"/>
                </a:solidFill>
                <a:effectLst/>
                <a:latin typeface="+mn-lt"/>
                <a:ea typeface="+mn-ea"/>
                <a:cs typeface="+mn-cs"/>
              </a:rPr>
              <a:t>600 CPU</a:t>
            </a:r>
            <a:r>
              <a:rPr lang="zh-CN" altLang="zh-CN" sz="1600" kern="1200" dirty="0" smtClean="0">
                <a:solidFill>
                  <a:schemeClr val="tx2"/>
                </a:solidFill>
                <a:effectLst/>
                <a:latin typeface="+mn-lt"/>
                <a:ea typeface="+mn-ea"/>
                <a:cs typeface="+mn-cs"/>
              </a:rPr>
              <a:t>秒截止。每个单元</a:t>
            </a:r>
            <a:r>
              <a:rPr lang="en-US" altLang="zh-CN" sz="1600" kern="1200" dirty="0" smtClean="0">
                <a:solidFill>
                  <a:schemeClr val="tx2"/>
                </a:solidFill>
                <a:effectLst/>
                <a:latin typeface="+mn-lt"/>
                <a:ea typeface="+mn-ea"/>
                <a:cs typeface="+mn-cs"/>
              </a:rPr>
              <a:t>⟨</a:t>
            </a:r>
            <a:r>
              <a:rPr lang="en-US" altLang="zh-CN" sz="1600" kern="1200" dirty="0" err="1" smtClean="0">
                <a:solidFill>
                  <a:schemeClr val="tx2"/>
                </a:solidFill>
                <a:effectLst/>
                <a:latin typeface="+mn-lt"/>
                <a:ea typeface="+mn-ea"/>
                <a:cs typeface="+mn-cs"/>
              </a:rPr>
              <a:t>i</a:t>
            </a:r>
            <a:r>
              <a:rPr lang="zh-CN" altLang="zh-CN" sz="1600" kern="1200" dirty="0" smtClean="0">
                <a:solidFill>
                  <a:schemeClr val="tx2"/>
                </a:solidFill>
                <a:effectLst/>
                <a:latin typeface="+mn-lt"/>
                <a:ea typeface="+mn-ea"/>
                <a:cs typeface="+mn-cs"/>
              </a:rPr>
              <a:t>，</a:t>
            </a:r>
            <a:r>
              <a:rPr lang="en-US" altLang="zh-CN" sz="1600" kern="1200" dirty="0" smtClean="0">
                <a:solidFill>
                  <a:schemeClr val="tx2"/>
                </a:solidFill>
                <a:effectLst/>
                <a:latin typeface="+mn-lt"/>
                <a:ea typeface="+mn-ea"/>
                <a:cs typeface="+mn-cs"/>
              </a:rPr>
              <a:t>j⟩</a:t>
            </a:r>
            <a:r>
              <a:rPr lang="zh-CN" altLang="zh-CN" sz="1600" kern="1200" dirty="0" smtClean="0">
                <a:solidFill>
                  <a:schemeClr val="tx2"/>
                </a:solidFill>
                <a:effectLst/>
                <a:latin typeface="+mn-lt"/>
                <a:ea typeface="+mn-ea"/>
                <a:cs typeface="+mn-cs"/>
              </a:rPr>
              <a:t>总结算法的</a:t>
            </a:r>
            <a:r>
              <a:rPr lang="en-US" altLang="zh-CN" sz="1600" kern="1200" dirty="0" smtClean="0">
                <a:solidFill>
                  <a:schemeClr val="tx2"/>
                </a:solidFill>
                <a:effectLst/>
                <a:latin typeface="+mn-lt"/>
                <a:ea typeface="+mn-ea"/>
                <a:cs typeface="+mn-cs"/>
              </a:rPr>
              <a:t>J</a:t>
            </a:r>
            <a:r>
              <a:rPr lang="zh-CN" altLang="zh-CN" sz="1600" kern="1200" dirty="0" smtClean="0">
                <a:solidFill>
                  <a:schemeClr val="tx2"/>
                </a:solidFill>
                <a:effectLst/>
                <a:latin typeface="+mn-lt"/>
                <a:ea typeface="+mn-ea"/>
                <a:cs typeface="+mn-cs"/>
              </a:rPr>
              <a:t>分布上我作为</a:t>
            </a:r>
            <a:r>
              <a:rPr lang="en-US" altLang="zh-CN" sz="1600" kern="1200" dirty="0" smtClean="0">
                <a:solidFill>
                  <a:schemeClr val="tx2"/>
                </a:solidFill>
                <a:effectLst/>
                <a:latin typeface="+mn-lt"/>
                <a:ea typeface="+mn-ea"/>
                <a:cs typeface="+mn-cs"/>
              </a:rPr>
              <a:t>A / B / C</a:t>
            </a:r>
            <a:r>
              <a:rPr lang="zh-CN" altLang="zh-CN" sz="1600" kern="1200" dirty="0" smtClean="0">
                <a:solidFill>
                  <a:schemeClr val="tx2"/>
                </a:solidFill>
                <a:effectLst/>
                <a:latin typeface="+mn-lt"/>
                <a:ea typeface="+mn-ea"/>
                <a:cs typeface="+mn-cs"/>
              </a:rPr>
              <a:t>，其中一个（上图）的测试集的表现是在处罚的平均运行时间</a:t>
            </a:r>
            <a:r>
              <a:rPr lang="en-US" altLang="zh-CN" sz="1600" kern="1200" dirty="0" smtClean="0">
                <a:solidFill>
                  <a:schemeClr val="tx2"/>
                </a:solidFill>
                <a:effectLst/>
                <a:latin typeface="+mn-lt"/>
                <a:ea typeface="+mn-ea"/>
                <a:cs typeface="+mn-cs"/>
              </a:rPr>
              <a:t>; B</a:t>
            </a:r>
            <a:r>
              <a:rPr lang="zh-CN" altLang="zh-CN" sz="1600" kern="1200" dirty="0" smtClean="0">
                <a:solidFill>
                  <a:schemeClr val="tx2"/>
                </a:solidFill>
                <a:effectLst/>
                <a:latin typeface="+mn-lt"/>
                <a:ea typeface="+mn-ea"/>
                <a:cs typeface="+mn-cs"/>
              </a:rPr>
              <a:t>（中）是位运行时间超过所有实例（没有定义如果少于一半的中间奔跑未能终止）的中位数</a:t>
            </a:r>
            <a:r>
              <a:rPr lang="en-US" altLang="zh-CN" sz="1600" kern="1200" dirty="0" smtClean="0">
                <a:solidFill>
                  <a:schemeClr val="tx2"/>
                </a:solidFill>
                <a:effectLst/>
                <a:latin typeface="+mn-lt"/>
                <a:ea typeface="+mn-ea"/>
                <a:cs typeface="+mn-cs"/>
              </a:rPr>
              <a:t>; C</a:t>
            </a:r>
            <a:r>
              <a:rPr lang="zh-CN" altLang="zh-CN" sz="1600" kern="1200" dirty="0" smtClean="0">
                <a:solidFill>
                  <a:schemeClr val="tx2"/>
                </a:solidFill>
                <a:effectLst/>
                <a:latin typeface="+mn-lt"/>
                <a:ea typeface="+mn-ea"/>
                <a:cs typeface="+mn-cs"/>
              </a:rPr>
              <a:t>（下）是解决实例百分比（即其平均运行时间</a:t>
            </a:r>
            <a:r>
              <a:rPr lang="en-US" altLang="zh-CN" sz="1600" kern="1200" dirty="0" smtClean="0">
                <a:solidFill>
                  <a:schemeClr val="tx2"/>
                </a:solidFill>
                <a:effectLst/>
                <a:latin typeface="+mn-lt"/>
                <a:ea typeface="+mn-ea"/>
                <a:cs typeface="+mn-cs"/>
              </a:rPr>
              <a:t>&lt;</a:t>
            </a:r>
            <a:r>
              <a:rPr lang="zh-CN" altLang="zh-CN" sz="1600" kern="1200" dirty="0" smtClean="0">
                <a:solidFill>
                  <a:schemeClr val="tx2"/>
                </a:solidFill>
                <a:effectLst/>
                <a:latin typeface="+mn-lt"/>
                <a:ea typeface="+mn-ea"/>
                <a:cs typeface="+mn-cs"/>
              </a:rPr>
              <a:t>截止）。最好的计分算法每行中（多个）以粗体表示，并另外最好得分挑战者错误用下划线。</a:t>
            </a:r>
          </a:p>
          <a:p>
            <a:endParaRPr kumimoji="1" lang="zh-CN" altLang="en-US" dirty="0"/>
          </a:p>
        </p:txBody>
      </p:sp>
      <p:sp>
        <p:nvSpPr>
          <p:cNvPr id="4" name="幻灯片编号占位符 3"/>
          <p:cNvSpPr>
            <a:spLocks noGrp="1"/>
          </p:cNvSpPr>
          <p:nvPr>
            <p:ph type="sldNum" sz="quarter" idx="10"/>
          </p:nvPr>
        </p:nvSpPr>
        <p:spPr/>
        <p:txBody>
          <a:bodyPr/>
          <a:lstStyle/>
          <a:p>
            <a:fld id="{B8796F01-7154-41E0-B48B-A6921757531A}" type="slidenum">
              <a:rPr lang="en-US" altLang="zh-CN" smtClean="0"/>
              <a:pPr/>
              <a:t>8</a:t>
            </a:fld>
            <a:endParaRPr lang="zh-CN" altLang="en-US"/>
          </a:p>
        </p:txBody>
      </p:sp>
    </p:spTree>
    <p:extLst>
      <p:ext uri="{BB962C8B-B14F-4D97-AF65-F5344CB8AC3E}">
        <p14:creationId xmlns:p14="http://schemas.microsoft.com/office/powerpoint/2010/main" val="196542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4672383" y="1498601"/>
            <a:ext cx="7008574" cy="3298825"/>
          </a:xfrm>
        </p:spPr>
        <p:txBody>
          <a:bodyPr>
            <a:normAutofit/>
          </a:bodyPr>
          <a:lstStyle>
            <a:lvl1pPr latinLnBrk="0">
              <a:lnSpc>
                <a:spcPct val="90000"/>
              </a:lnSpc>
              <a:defRPr lang="zh-CN" sz="5400" cap="none" baseline="0"/>
            </a:lvl1pPr>
          </a:lstStyle>
          <a:p>
            <a:r>
              <a:rPr lang="zh-CN" altLang="en-US" smtClean="0"/>
              <a:t>单击此处编辑母版标题样式</a:t>
            </a:r>
            <a:endParaRPr lang="zh-CN"/>
          </a:p>
        </p:txBody>
      </p:sp>
      <p:sp>
        <p:nvSpPr>
          <p:cNvPr id="3" name="副标题 2"/>
          <p:cNvSpPr>
            <a:spLocks noGrp="1"/>
          </p:cNvSpPr>
          <p:nvPr>
            <p:ph type="subTitle" idx="1"/>
          </p:nvPr>
        </p:nvSpPr>
        <p:spPr>
          <a:xfrm>
            <a:off x="4672383" y="4927600"/>
            <a:ext cx="7008574" cy="1244600"/>
          </a:xfrm>
        </p:spPr>
        <p:txBody>
          <a:bodyPr>
            <a:normAutofit/>
          </a:bodyPr>
          <a:lstStyle>
            <a:lvl1pPr marL="0" indent="0" algn="l" latinLnBrk="0">
              <a:spcBef>
                <a:spcPts val="0"/>
              </a:spcBef>
              <a:buNone/>
              <a:defRPr lang="zh-CN" sz="2800" b="0">
                <a:solidFill>
                  <a:schemeClr val="tx1"/>
                </a:solidFill>
              </a:defRPr>
            </a:lvl1pPr>
            <a:lvl2pPr marL="609493" indent="0" algn="ctr" latinLnBrk="0">
              <a:buNone/>
              <a:defRPr lang="zh-CN">
                <a:solidFill>
                  <a:schemeClr val="tx1">
                    <a:tint val="75000"/>
                  </a:schemeClr>
                </a:solidFill>
              </a:defRPr>
            </a:lvl2pPr>
            <a:lvl3pPr marL="1218987" indent="0" algn="ctr" latinLnBrk="0">
              <a:buNone/>
              <a:defRPr lang="zh-CN">
                <a:solidFill>
                  <a:schemeClr val="tx1">
                    <a:tint val="75000"/>
                  </a:schemeClr>
                </a:solidFill>
              </a:defRPr>
            </a:lvl3pPr>
            <a:lvl4pPr marL="1828480" indent="0" algn="ctr" latinLnBrk="0">
              <a:buNone/>
              <a:defRPr lang="zh-CN">
                <a:solidFill>
                  <a:schemeClr val="tx1">
                    <a:tint val="75000"/>
                  </a:schemeClr>
                </a:solidFill>
              </a:defRPr>
            </a:lvl4pPr>
            <a:lvl5pPr marL="2437973" indent="0" algn="ctr" latinLnBrk="0">
              <a:buNone/>
              <a:defRPr lang="zh-CN">
                <a:solidFill>
                  <a:schemeClr val="tx1">
                    <a:tint val="75000"/>
                  </a:schemeClr>
                </a:solidFill>
              </a:defRPr>
            </a:lvl5pPr>
            <a:lvl6pPr marL="3047467" indent="0" algn="ctr" latinLnBrk="0">
              <a:buNone/>
              <a:defRPr lang="zh-CN">
                <a:solidFill>
                  <a:schemeClr val="tx1">
                    <a:tint val="75000"/>
                  </a:schemeClr>
                </a:solidFill>
              </a:defRPr>
            </a:lvl6pPr>
            <a:lvl7pPr marL="3656960" indent="0" algn="ctr" latinLnBrk="0">
              <a:buNone/>
              <a:defRPr lang="zh-CN">
                <a:solidFill>
                  <a:schemeClr val="tx1">
                    <a:tint val="75000"/>
                  </a:schemeClr>
                </a:solidFill>
              </a:defRPr>
            </a:lvl7pPr>
            <a:lvl8pPr marL="4266453" indent="0" algn="ctr" latinLnBrk="0">
              <a:buNone/>
              <a:defRPr lang="zh-CN">
                <a:solidFill>
                  <a:schemeClr val="tx1">
                    <a:tint val="75000"/>
                  </a:schemeClr>
                </a:solidFill>
              </a:defRPr>
            </a:lvl8pPr>
            <a:lvl9pPr marL="4875947" indent="0" algn="ctr" latinLnBrk="0">
              <a:buNone/>
              <a:defRPr lang="zh-CN">
                <a:solidFill>
                  <a:schemeClr val="tx1">
                    <a:tint val="75000"/>
                  </a:schemeClr>
                </a:solidFill>
              </a:defRPr>
            </a:lvl9pPr>
          </a:lstStyle>
          <a:p>
            <a:r>
              <a:rPr lang="zh-CN" altLang="en-US" smtClean="0"/>
              <a:t>单击此处编辑母版副标题样式</a:t>
            </a:r>
            <a:endParaRPr lang="zh-CN"/>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4" name="日期占位符 3"/>
          <p:cNvSpPr>
            <a:spLocks noGrp="1"/>
          </p:cNvSpPr>
          <p:nvPr>
            <p:ph type="dt" sz="half" idx="10"/>
          </p:nvPr>
        </p:nvSpPr>
        <p:spPr/>
        <p:txBody>
          <a:bodyPr/>
          <a:lstStyle/>
          <a:p>
            <a:fld id="{7AECB6C2-1084-4AED-A74A-DF028B0094EA}" type="datetimeFigureOut">
              <a:t>15/12/22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591C5AD9-787D-40FA-8A4D-16A055B9AF81}" type="slidenum">
              <a:t>‹#›</a:t>
            </a:fld>
            <a:endParaRPr lang="zh-CN"/>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52633" y="274638"/>
            <a:ext cx="1422030" cy="5897561"/>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1117309" y="274638"/>
            <a:ext cx="8532178" cy="5897561"/>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4" name="日期占位符 3"/>
          <p:cNvSpPr>
            <a:spLocks noGrp="1"/>
          </p:cNvSpPr>
          <p:nvPr>
            <p:ph type="dt" sz="half" idx="10"/>
          </p:nvPr>
        </p:nvSpPr>
        <p:spPr/>
        <p:txBody>
          <a:bodyPr/>
          <a:lstStyle/>
          <a:p>
            <a:fld id="{7AECB6C2-1084-4AED-A74A-DF028B0094EA}" type="datetimeFigureOut">
              <a:t>15/12/22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591C5AD9-787D-40FA-8A4D-16A055B9AF81}" type="slidenum">
              <a:t>‹#›</a:t>
            </a:fld>
            <a:endParaRPr lang="zh-CN"/>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4" name="日期占位符 3"/>
          <p:cNvSpPr>
            <a:spLocks noGrp="1"/>
          </p:cNvSpPr>
          <p:nvPr>
            <p:ph type="dt" sz="half" idx="10"/>
          </p:nvPr>
        </p:nvSpPr>
        <p:spPr/>
        <p:txBody>
          <a:bodyPr/>
          <a:lstStyle/>
          <a:p>
            <a:fld id="{8B5A30F4-0B4E-4E4B-BC36-C30CD13F4E17}" type="datetimeFigureOut">
              <a:t>15/12/22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A60BA0E-20D0-4E7C-B286-26C960A6788F}" type="slidenum">
              <a:t>‹#›</a:t>
            </a:fld>
            <a:endParaRPr lang="zh-CN"/>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589" y="4445000"/>
            <a:ext cx="7008574" cy="1930400"/>
          </a:xfrm>
        </p:spPr>
        <p:txBody>
          <a:bodyPr anchor="t">
            <a:normAutofit/>
          </a:bodyPr>
          <a:lstStyle>
            <a:lvl1pPr algn="l" latinLnBrk="0">
              <a:defRPr lang="zh-CN" sz="54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812589" y="3124200"/>
            <a:ext cx="7008574" cy="1296987"/>
          </a:xfrm>
        </p:spPr>
        <p:txBody>
          <a:bodyPr anchor="b">
            <a:normAutofit/>
          </a:bodyPr>
          <a:lstStyle>
            <a:lvl1pPr marL="0" indent="0" latinLnBrk="0">
              <a:spcBef>
                <a:spcPts val="0"/>
              </a:spcBef>
              <a:buNone/>
              <a:defRPr lang="zh-CN" sz="2800">
                <a:solidFill>
                  <a:schemeClr val="tx1"/>
                </a:solidFill>
              </a:defRPr>
            </a:lvl1pPr>
            <a:lvl2pPr marL="609493" indent="0" latinLnBrk="0">
              <a:buNone/>
              <a:defRPr lang="zh-CN" sz="2400">
                <a:solidFill>
                  <a:schemeClr val="tx1">
                    <a:tint val="75000"/>
                  </a:schemeClr>
                </a:solidFill>
              </a:defRPr>
            </a:lvl2pPr>
            <a:lvl3pPr marL="1218987" indent="0" latinLnBrk="0">
              <a:buNone/>
              <a:defRPr lang="zh-CN" sz="2100">
                <a:solidFill>
                  <a:schemeClr val="tx1">
                    <a:tint val="75000"/>
                  </a:schemeClr>
                </a:solidFill>
              </a:defRPr>
            </a:lvl3pPr>
            <a:lvl4pPr marL="1828480" indent="0" latinLnBrk="0">
              <a:buNone/>
              <a:defRPr lang="zh-CN" sz="1900">
                <a:solidFill>
                  <a:schemeClr val="tx1">
                    <a:tint val="75000"/>
                  </a:schemeClr>
                </a:solidFill>
              </a:defRPr>
            </a:lvl4pPr>
            <a:lvl5pPr marL="2437973" indent="0" latinLnBrk="0">
              <a:buNone/>
              <a:defRPr lang="zh-CN" sz="1900">
                <a:solidFill>
                  <a:schemeClr val="tx1">
                    <a:tint val="75000"/>
                  </a:schemeClr>
                </a:solidFill>
              </a:defRPr>
            </a:lvl5pPr>
            <a:lvl6pPr marL="3047467" indent="0" latinLnBrk="0">
              <a:buNone/>
              <a:defRPr lang="zh-CN" sz="1900">
                <a:solidFill>
                  <a:schemeClr val="tx1">
                    <a:tint val="75000"/>
                  </a:schemeClr>
                </a:solidFill>
              </a:defRPr>
            </a:lvl6pPr>
            <a:lvl7pPr marL="3656960" indent="0" latinLnBrk="0">
              <a:buNone/>
              <a:defRPr lang="zh-CN" sz="1900">
                <a:solidFill>
                  <a:schemeClr val="tx1">
                    <a:tint val="75000"/>
                  </a:schemeClr>
                </a:solidFill>
              </a:defRPr>
            </a:lvl7pPr>
            <a:lvl8pPr marL="4266453" indent="0" latinLnBrk="0">
              <a:buNone/>
              <a:defRPr lang="zh-CN" sz="1900">
                <a:solidFill>
                  <a:schemeClr val="tx1">
                    <a:tint val="75000"/>
                  </a:schemeClr>
                </a:solidFill>
              </a:defRPr>
            </a:lvl8pPr>
            <a:lvl9pPr marL="4875947" indent="0" latinLnBrk="0">
              <a:buNone/>
              <a:defRPr lang="zh-CN" sz="1900">
                <a:solidFill>
                  <a:schemeClr val="tx1">
                    <a:tint val="75000"/>
                  </a:schemeClr>
                </a:solidFill>
              </a:defRPr>
            </a:lvl9pPr>
          </a:lstStyle>
          <a:p>
            <a:pPr lvl="0"/>
            <a:r>
              <a:rPr lang="zh-CN" altLang="en-US" smtClean="0"/>
              <a:t>单击此处编辑母版文本样式</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117309" y="1701800"/>
            <a:ext cx="4977104" cy="44704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4" name="内容占位符 3"/>
          <p:cNvSpPr>
            <a:spLocks noGrp="1"/>
          </p:cNvSpPr>
          <p:nvPr>
            <p:ph sz="half" idx="2"/>
          </p:nvPr>
        </p:nvSpPr>
        <p:spPr>
          <a:xfrm>
            <a:off x="6297559" y="1701800"/>
            <a:ext cx="4977104" cy="44704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5" name="日期占位符 4"/>
          <p:cNvSpPr>
            <a:spLocks noGrp="1"/>
          </p:cNvSpPr>
          <p:nvPr>
            <p:ph type="dt" sz="half" idx="10"/>
          </p:nvPr>
        </p:nvSpPr>
        <p:spPr/>
        <p:txBody>
          <a:bodyPr/>
          <a:lstStyle/>
          <a:p>
            <a:fld id="{2DD204D1-F9BD-4643-8480-6EA41EB484F1}" type="datetimeFigureOut">
              <a:t>15/12/22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121372" y="1608836"/>
            <a:ext cx="4973041" cy="512064"/>
          </a:xfrm>
        </p:spPr>
        <p:txBody>
          <a:bodyPr anchor="b">
            <a:noAutofit/>
          </a:bodyPr>
          <a:lstStyle>
            <a:lvl1pPr marL="0" indent="0" latinLnBrk="0">
              <a:spcBef>
                <a:spcPts val="0"/>
              </a:spcBef>
              <a:buNone/>
              <a:defRPr lang="zh-CN" sz="2400" b="1"/>
            </a:lvl1pPr>
            <a:lvl2pPr marL="609493" indent="0" latinLnBrk="0">
              <a:buNone/>
              <a:defRPr lang="zh-CN" sz="2700" b="1"/>
            </a:lvl2pPr>
            <a:lvl3pPr marL="1218987" indent="0" latinLnBrk="0">
              <a:buNone/>
              <a:defRPr lang="zh-CN" sz="2400" b="1"/>
            </a:lvl3pPr>
            <a:lvl4pPr marL="1828480" indent="0" latinLnBrk="0">
              <a:buNone/>
              <a:defRPr lang="zh-CN" sz="2100" b="1"/>
            </a:lvl4pPr>
            <a:lvl5pPr marL="2437973" indent="0" latinLnBrk="0">
              <a:buNone/>
              <a:defRPr lang="zh-CN" sz="2100" b="1"/>
            </a:lvl5pPr>
            <a:lvl6pPr marL="3047467" indent="0" latinLnBrk="0">
              <a:buNone/>
              <a:defRPr lang="zh-CN" sz="2100" b="1"/>
            </a:lvl6pPr>
            <a:lvl7pPr marL="3656960" indent="0" latinLnBrk="0">
              <a:buNone/>
              <a:defRPr lang="zh-CN" sz="2100" b="1"/>
            </a:lvl7pPr>
            <a:lvl8pPr marL="4266453" indent="0" latinLnBrk="0">
              <a:buNone/>
              <a:defRPr lang="zh-CN" sz="2100" b="1"/>
            </a:lvl8pPr>
            <a:lvl9pPr marL="4875947" indent="0" latinLnBrk="0">
              <a:buNone/>
              <a:defRPr lang="zh-CN" sz="2100" b="1"/>
            </a:lvl9pPr>
          </a:lstStyle>
          <a:p>
            <a:pPr lvl="0"/>
            <a:r>
              <a:rPr lang="zh-CN" altLang="en-US" smtClean="0"/>
              <a:t>单击此处编辑母版文本样式</a:t>
            </a:r>
          </a:p>
        </p:txBody>
      </p:sp>
      <p:sp>
        <p:nvSpPr>
          <p:cNvPr id="4" name="内容占位符 3"/>
          <p:cNvSpPr>
            <a:spLocks noGrp="1"/>
          </p:cNvSpPr>
          <p:nvPr>
            <p:ph sz="half" idx="2"/>
          </p:nvPr>
        </p:nvSpPr>
        <p:spPr>
          <a:xfrm>
            <a:off x="1117309" y="2209800"/>
            <a:ext cx="4977104" cy="3962400"/>
          </a:xfrm>
        </p:spPr>
        <p:txBody>
          <a:bodyPr>
            <a:normAutofit/>
          </a:bodyPr>
          <a:lstStyle>
            <a:lvl1pPr latinLnBrk="0">
              <a:defRPr lang="zh-CN" sz="2000"/>
            </a:lvl1pPr>
            <a:lvl2pPr latinLnBrk="0">
              <a:defRPr lang="zh-CN" sz="18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5" name="文本占位符 4"/>
          <p:cNvSpPr>
            <a:spLocks noGrp="1"/>
          </p:cNvSpPr>
          <p:nvPr>
            <p:ph type="body" sz="quarter" idx="3"/>
          </p:nvPr>
        </p:nvSpPr>
        <p:spPr>
          <a:xfrm>
            <a:off x="6301622" y="1608836"/>
            <a:ext cx="4973041" cy="512064"/>
          </a:xfrm>
        </p:spPr>
        <p:txBody>
          <a:bodyPr anchor="b">
            <a:noAutofit/>
          </a:bodyPr>
          <a:lstStyle>
            <a:lvl1pPr marL="0" indent="0" latinLnBrk="0">
              <a:spcBef>
                <a:spcPts val="0"/>
              </a:spcBef>
              <a:buNone/>
              <a:defRPr lang="zh-CN" sz="2400" b="1"/>
            </a:lvl1pPr>
            <a:lvl2pPr marL="609493" indent="0" latinLnBrk="0">
              <a:buNone/>
              <a:defRPr lang="zh-CN" sz="2700" b="1"/>
            </a:lvl2pPr>
            <a:lvl3pPr marL="1218987" indent="0" latinLnBrk="0">
              <a:buNone/>
              <a:defRPr lang="zh-CN" sz="2400" b="1"/>
            </a:lvl3pPr>
            <a:lvl4pPr marL="1828480" indent="0" latinLnBrk="0">
              <a:buNone/>
              <a:defRPr lang="zh-CN" sz="2100" b="1"/>
            </a:lvl4pPr>
            <a:lvl5pPr marL="2437973" indent="0" latinLnBrk="0">
              <a:buNone/>
              <a:defRPr lang="zh-CN" sz="2100" b="1"/>
            </a:lvl5pPr>
            <a:lvl6pPr marL="3047467" indent="0" latinLnBrk="0">
              <a:buNone/>
              <a:defRPr lang="zh-CN" sz="2100" b="1"/>
            </a:lvl6pPr>
            <a:lvl7pPr marL="3656960" indent="0" latinLnBrk="0">
              <a:buNone/>
              <a:defRPr lang="zh-CN" sz="2100" b="1"/>
            </a:lvl7pPr>
            <a:lvl8pPr marL="4266453" indent="0" latinLnBrk="0">
              <a:buNone/>
              <a:defRPr lang="zh-CN" sz="2100" b="1"/>
            </a:lvl8pPr>
            <a:lvl9pPr marL="4875947" indent="0" latinLnBrk="0">
              <a:buNone/>
              <a:defRPr lang="zh-CN" sz="2100" b="1"/>
            </a:lvl9pPr>
          </a:lstStyle>
          <a:p>
            <a:pPr lvl="0"/>
            <a:r>
              <a:rPr lang="zh-CN" altLang="en-US" smtClean="0"/>
              <a:t>单击此处编辑母版文本样式</a:t>
            </a:r>
          </a:p>
        </p:txBody>
      </p:sp>
      <p:sp>
        <p:nvSpPr>
          <p:cNvPr id="6" name="内容占位符 5"/>
          <p:cNvSpPr>
            <a:spLocks noGrp="1"/>
          </p:cNvSpPr>
          <p:nvPr>
            <p:ph sz="quarter" idx="4"/>
          </p:nvPr>
        </p:nvSpPr>
        <p:spPr>
          <a:xfrm>
            <a:off x="6297559" y="2209800"/>
            <a:ext cx="4977104" cy="3962400"/>
          </a:xfrm>
        </p:spPr>
        <p:txBody>
          <a:bodyPr>
            <a:normAutofit/>
          </a:bodyPr>
          <a:lstStyle>
            <a:lvl1pPr latinLnBrk="0">
              <a:defRPr lang="zh-CN" sz="2000"/>
            </a:lvl1pPr>
            <a:lvl2pPr latinLnBrk="0">
              <a:defRPr lang="zh-CN" sz="1800"/>
            </a:lvl2pPr>
            <a:lvl3pPr latinLnBrk="0">
              <a:defRPr lang="zh-CN" sz="1800"/>
            </a:lvl3pPr>
            <a:lvl4pPr latinLnBrk="0">
              <a:defRPr lang="zh-CN" sz="1800"/>
            </a:lvl4pPr>
            <a:lvl5pPr marL="2011328" latinLnBrk="0">
              <a:defRPr lang="zh-CN" sz="1800"/>
            </a:lvl5pPr>
            <a:lvl6pPr marL="2011328" latinLnBrk="0">
              <a:defRPr lang="zh-CN" sz="1800"/>
            </a:lvl6pPr>
            <a:lvl7pPr marL="2011328" latinLnBrk="0">
              <a:defRPr lang="zh-CN" sz="1800"/>
            </a:lvl7pPr>
            <a:lvl8pPr marL="2011328" latinLnBrk="0">
              <a:defRPr lang="zh-CN" sz="1800"/>
            </a:lvl8pPr>
            <a:lvl9pPr marL="2011328" latinLnBrk="0">
              <a:defRPr lang="zh-CN"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7" name="日期占位符 6"/>
          <p:cNvSpPr>
            <a:spLocks noGrp="1"/>
          </p:cNvSpPr>
          <p:nvPr>
            <p:ph type="dt" sz="half" idx="10"/>
          </p:nvPr>
        </p:nvSpPr>
        <p:spPr/>
        <p:txBody>
          <a:bodyPr/>
          <a:lstStyle/>
          <a:p>
            <a:fld id="{2DD204D1-F9BD-4643-8480-6EA41EB484F1}" type="datetimeFigureOut">
              <a:t>15/12/22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2DD204D1-F9BD-4643-8480-6EA41EB484F1}" type="datetimeFigureOut">
              <a:t>15/12/22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D204D1-F9BD-4643-8480-6EA41EB484F1}" type="datetimeFigureOut">
              <a:t>15/12/22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EB37DED6-D4C7-42EE-AB49-D2E39E64FDE4}" type="slidenum">
              <a:t>‹#›</a:t>
            </a:fld>
            <a:endParaRPr lang="zh-CN"/>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p>
        </p:txBody>
      </p:sp>
      <p:sp>
        <p:nvSpPr>
          <p:cNvPr id="2" name="标题 1"/>
          <p:cNvSpPr>
            <a:spLocks noGrp="1"/>
          </p:cNvSpPr>
          <p:nvPr>
            <p:ph type="title"/>
          </p:nvPr>
        </p:nvSpPr>
        <p:spPr>
          <a:xfrm>
            <a:off x="304721" y="1701800"/>
            <a:ext cx="3351927" cy="2844800"/>
          </a:xfrm>
        </p:spPr>
        <p:txBody>
          <a:bodyPr anchor="b">
            <a:normAutofit/>
          </a:bodyPr>
          <a:lstStyle>
            <a:lvl1pPr algn="l" latinLnBrk="0">
              <a:defRPr lang="zh-CN" sz="2000" b="1"/>
            </a:lvl1pPr>
          </a:lstStyle>
          <a:p>
            <a:r>
              <a:rPr lang="zh-CN" altLang="en-US" smtClean="0"/>
              <a:t>单击此处编辑母版标题样式</a:t>
            </a:r>
            <a:endParaRPr lang="zh-CN"/>
          </a:p>
        </p:txBody>
      </p:sp>
      <p:sp>
        <p:nvSpPr>
          <p:cNvPr id="3" name="内容占位符 2"/>
          <p:cNvSpPr>
            <a:spLocks noGrp="1"/>
          </p:cNvSpPr>
          <p:nvPr>
            <p:ph idx="1"/>
          </p:nvPr>
        </p:nvSpPr>
        <p:spPr>
          <a:xfrm>
            <a:off x="4469236" y="482600"/>
            <a:ext cx="6805427" cy="5892800"/>
          </a:xfrm>
        </p:spPr>
        <p:txBody>
          <a:bodyPr>
            <a:normAutofit/>
          </a:bodyPr>
          <a:lstStyle>
            <a:lvl1pPr latinLnBrk="0">
              <a:defRPr lang="zh-CN" sz="2400"/>
            </a:lvl1pPr>
            <a:lvl2pPr latinLnBrk="0">
              <a:defRPr lang="zh-CN" sz="2000"/>
            </a:lvl2pPr>
            <a:lvl3pPr latinLnBrk="0">
              <a:defRPr lang="zh-CN" sz="18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p>
        </p:txBody>
      </p:sp>
      <p:sp>
        <p:nvSpPr>
          <p:cNvPr id="4" name="文本占位符 3"/>
          <p:cNvSpPr>
            <a:spLocks noGrp="1"/>
          </p:cNvSpPr>
          <p:nvPr>
            <p:ph type="body" sz="half" idx="2"/>
          </p:nvPr>
        </p:nvSpPr>
        <p:spPr>
          <a:xfrm>
            <a:off x="304721" y="4648200"/>
            <a:ext cx="3351927" cy="1727200"/>
          </a:xfrm>
        </p:spPr>
        <p:txBody>
          <a:bodyPr>
            <a:normAutofit/>
          </a:bodyPr>
          <a:lstStyle>
            <a:lvl1pPr marL="0" indent="0" latinLnBrk="0">
              <a:spcBef>
                <a:spcPts val="1200"/>
              </a:spcBef>
              <a:buNone/>
              <a:defRPr lang="zh-CN" sz="1600"/>
            </a:lvl1pPr>
            <a:lvl2pPr marL="609493" indent="0" latinLnBrk="0">
              <a:buNone/>
              <a:defRPr lang="zh-CN" sz="1600"/>
            </a:lvl2pPr>
            <a:lvl3pPr marL="1218987" indent="0" latinLnBrk="0">
              <a:buNone/>
              <a:defRPr lang="zh-CN" sz="1300"/>
            </a:lvl3pPr>
            <a:lvl4pPr marL="1828480" indent="0" latinLnBrk="0">
              <a:buNone/>
              <a:defRPr lang="zh-CN" sz="1200"/>
            </a:lvl4pPr>
            <a:lvl5pPr marL="2437973" indent="0" latinLnBrk="0">
              <a:buNone/>
              <a:defRPr lang="zh-CN" sz="1200"/>
            </a:lvl5pPr>
            <a:lvl6pPr marL="3047467" indent="0" latinLnBrk="0">
              <a:buNone/>
              <a:defRPr lang="zh-CN" sz="1200"/>
            </a:lvl6pPr>
            <a:lvl7pPr marL="3656960" indent="0" latinLnBrk="0">
              <a:buNone/>
              <a:defRPr lang="zh-CN" sz="1200"/>
            </a:lvl7pPr>
            <a:lvl8pPr marL="4266453" indent="0" latinLnBrk="0">
              <a:buNone/>
              <a:defRPr lang="zh-CN" sz="1200"/>
            </a:lvl8pPr>
            <a:lvl9pPr marL="4875947" indent="0" latinLnBrk="0">
              <a:buNone/>
              <a:defRPr lang="zh-CN"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6BF754-515F-40B9-8D24-D54D5825B3D0}" type="datetimeFigureOut">
              <a:t>15/12/22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2DFBB78A-01B4-41F2-96B0-677A4A282832}" type="slidenum">
              <a:t>‹#›</a:t>
            </a:fld>
            <a:endParaRPr lang="zh-CN"/>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p>
        </p:txBody>
      </p:sp>
      <p:sp>
        <p:nvSpPr>
          <p:cNvPr id="2" name="标题 1"/>
          <p:cNvSpPr>
            <a:spLocks noGrp="1"/>
          </p:cNvSpPr>
          <p:nvPr>
            <p:ph type="title"/>
          </p:nvPr>
        </p:nvSpPr>
        <p:spPr>
          <a:xfrm>
            <a:off x="2437765" y="4800600"/>
            <a:ext cx="7313295" cy="762000"/>
          </a:xfrm>
        </p:spPr>
        <p:txBody>
          <a:bodyPr anchor="b">
            <a:normAutofit/>
          </a:bodyPr>
          <a:lstStyle>
            <a:lvl1pPr algn="l" latinLnBrk="0">
              <a:defRPr lang="zh-CN" sz="2000" b="1"/>
            </a:lvl1pPr>
          </a:lstStyle>
          <a:p>
            <a:r>
              <a:rPr lang="zh-CN" altLang="en-US" smtClean="0"/>
              <a:t>单击此处编辑母版标题样式</a:t>
            </a:r>
            <a:endParaRPr lang="zh-CN"/>
          </a:p>
        </p:txBody>
      </p:sp>
      <p:sp>
        <p:nvSpPr>
          <p:cNvPr id="3" name="图片占位符 2"/>
          <p:cNvSpPr>
            <a:spLocks noGrp="1"/>
          </p:cNvSpPr>
          <p:nvPr>
            <p:ph type="pic" idx="1"/>
          </p:nvPr>
        </p:nvSpPr>
        <p:spPr>
          <a:xfrm>
            <a:off x="2437765" y="279401"/>
            <a:ext cx="7313295" cy="4448175"/>
          </a:xfrm>
        </p:spPr>
        <p:txBody>
          <a:bodyPr>
            <a:normAutofit/>
          </a:bodyPr>
          <a:lstStyle>
            <a:lvl1pPr marL="0" indent="0" latinLnBrk="0">
              <a:buNone/>
              <a:defRPr lang="zh-CN" sz="2800"/>
            </a:lvl1pPr>
            <a:lvl2pPr marL="609493" indent="0" latinLnBrk="0">
              <a:buNone/>
              <a:defRPr lang="zh-CN" sz="3700"/>
            </a:lvl2pPr>
            <a:lvl3pPr marL="1218987" indent="0" latinLnBrk="0">
              <a:buNone/>
              <a:defRPr lang="zh-CN" sz="3200"/>
            </a:lvl3pPr>
            <a:lvl4pPr marL="1828480" indent="0" latinLnBrk="0">
              <a:buNone/>
              <a:defRPr lang="zh-CN" sz="2700"/>
            </a:lvl4pPr>
            <a:lvl5pPr marL="2437973" indent="0" latinLnBrk="0">
              <a:buNone/>
              <a:defRPr lang="zh-CN" sz="2700"/>
            </a:lvl5pPr>
            <a:lvl6pPr marL="3047467" indent="0" latinLnBrk="0">
              <a:buNone/>
              <a:defRPr lang="zh-CN" sz="2700"/>
            </a:lvl6pPr>
            <a:lvl7pPr marL="3656960" indent="0" latinLnBrk="0">
              <a:buNone/>
              <a:defRPr lang="zh-CN" sz="2700"/>
            </a:lvl7pPr>
            <a:lvl8pPr marL="4266453" indent="0" latinLnBrk="0">
              <a:buNone/>
              <a:defRPr lang="zh-CN" sz="2700"/>
            </a:lvl8pPr>
            <a:lvl9pPr marL="4875947" indent="0" latinLnBrk="0">
              <a:buNone/>
              <a:defRPr lang="zh-CN" sz="2700"/>
            </a:lvl9pPr>
          </a:lstStyle>
          <a:p>
            <a:r>
              <a:rPr lang="zh-CN" altLang="en-US" smtClean="0"/>
              <a:t>将图片拖动到占位符，或单击添加图标</a:t>
            </a:r>
            <a:endParaRPr lang="zh-CN"/>
          </a:p>
        </p:txBody>
      </p:sp>
      <p:sp>
        <p:nvSpPr>
          <p:cNvPr id="4" name="文本占位符 3"/>
          <p:cNvSpPr>
            <a:spLocks noGrp="1"/>
          </p:cNvSpPr>
          <p:nvPr>
            <p:ph type="body" sz="half" idx="2"/>
          </p:nvPr>
        </p:nvSpPr>
        <p:spPr>
          <a:xfrm>
            <a:off x="2437765" y="5562600"/>
            <a:ext cx="7313295" cy="812800"/>
          </a:xfrm>
        </p:spPr>
        <p:txBody>
          <a:bodyPr>
            <a:normAutofit/>
          </a:bodyPr>
          <a:lstStyle>
            <a:lvl1pPr marL="0" indent="0" latinLnBrk="0">
              <a:spcBef>
                <a:spcPts val="0"/>
              </a:spcBef>
              <a:buNone/>
              <a:defRPr lang="zh-CN" sz="1600"/>
            </a:lvl1pPr>
            <a:lvl2pPr marL="609493" indent="0" latinLnBrk="0">
              <a:buNone/>
              <a:defRPr lang="zh-CN" sz="1600"/>
            </a:lvl2pPr>
            <a:lvl3pPr marL="1218987" indent="0" latinLnBrk="0">
              <a:buNone/>
              <a:defRPr lang="zh-CN" sz="1300"/>
            </a:lvl3pPr>
            <a:lvl4pPr marL="1828480" indent="0" latinLnBrk="0">
              <a:buNone/>
              <a:defRPr lang="zh-CN" sz="1200"/>
            </a:lvl4pPr>
            <a:lvl5pPr marL="2437973" indent="0" latinLnBrk="0">
              <a:buNone/>
              <a:defRPr lang="zh-CN" sz="1200"/>
            </a:lvl5pPr>
            <a:lvl6pPr marL="3047467" indent="0" latinLnBrk="0">
              <a:buNone/>
              <a:defRPr lang="zh-CN" sz="1200"/>
            </a:lvl6pPr>
            <a:lvl7pPr marL="3656960" indent="0" latinLnBrk="0">
              <a:buNone/>
              <a:defRPr lang="zh-CN" sz="1200"/>
            </a:lvl7pPr>
            <a:lvl8pPr marL="4266453" indent="0" latinLnBrk="0">
              <a:buNone/>
              <a:defRPr lang="zh-CN" sz="1200"/>
            </a:lvl8pPr>
            <a:lvl9pPr marL="4875947" indent="0" latinLnBrk="0">
              <a:buNone/>
              <a:defRPr lang="zh-CN" sz="12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6BF754-515F-40B9-8D24-D54D5825B3D0}" type="datetimeFigureOut">
              <a:t>15/12/22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2DFBB78A-01B4-41F2-96B0-677A4A282832}" type="slidenum">
              <a:t>‹#›</a:t>
            </a:fld>
            <a:endParaRPr lang="zh-CN"/>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lang="zh-CN">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zh-CN"/>
              <a:t>单击此处编辑母版标题样式</a:t>
            </a:r>
          </a:p>
        </p:txBody>
      </p:sp>
      <p:sp>
        <p:nvSpPr>
          <p:cNvPr id="3" name="文本占位符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2DD204D1-F9BD-4643-8480-6EA41EB484F1}" type="datetimeFigureOut">
              <a:rPr lang="en-US" altLang="zh-CN" smtClean="0"/>
              <a:pPr/>
              <a:t>12/22/15</a:t>
            </a:fld>
            <a:endParaRPr lang="zh-CN" altLang="en-US"/>
          </a:p>
        </p:txBody>
      </p:sp>
      <p:sp>
        <p:nvSpPr>
          <p:cNvPr id="5" name="页脚占位符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latinLnBrk="0">
              <a:defRPr lang="zh-CN" sz="12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pPr/>
              <a:t>‹#›</a:t>
            </a:fld>
            <a:endParaRPr lang="en-US" altLang="zh-CN"/>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85000"/>
        </a:lnSpc>
        <a:spcBef>
          <a:spcPct val="0"/>
        </a:spcBef>
        <a:buNone/>
        <a:tabLst/>
        <a:defRPr lang="zh-CN" sz="44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lang="zh-CN" sz="1800" kern="1200">
          <a:solidFill>
            <a:schemeClr val="tx1"/>
          </a:solidFill>
          <a:latin typeface="+mn-lt"/>
          <a:ea typeface="+mn-ea"/>
          <a:cs typeface="+mn-cs"/>
        </a:defRPr>
      </a:lvl9pPr>
    </p:bodyStyle>
    <p:otherStyle>
      <a:defPPr>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33972" y="1940917"/>
            <a:ext cx="8178833" cy="1512168"/>
          </a:xfrm>
        </p:spPr>
        <p:txBody>
          <a:bodyPr>
            <a:normAutofit/>
          </a:bodyPr>
          <a:lstStyle/>
          <a:p>
            <a:pPr algn="ctr"/>
            <a:r>
              <a:rPr lang="zh-CN" altLang="en-US" sz="9600" dirty="0" smtClean="0"/>
              <a:t>读书报告</a:t>
            </a:r>
            <a:endParaRPr lang="zh-CN" sz="9600" dirty="0"/>
          </a:p>
        </p:txBody>
      </p:sp>
      <p:sp>
        <p:nvSpPr>
          <p:cNvPr id="3" name="副标题 2"/>
          <p:cNvSpPr>
            <a:spLocks noGrp="1"/>
          </p:cNvSpPr>
          <p:nvPr>
            <p:ph type="subTitle" idx="1"/>
          </p:nvPr>
        </p:nvSpPr>
        <p:spPr>
          <a:xfrm>
            <a:off x="4366220" y="3845806"/>
            <a:ext cx="7962809" cy="582960"/>
          </a:xfrm>
        </p:spPr>
        <p:txBody>
          <a:bodyPr>
            <a:normAutofit/>
          </a:bodyPr>
          <a:lstStyle/>
          <a:p>
            <a:r>
              <a:rPr lang="en-US" altLang="zh-CN" sz="2400" dirty="0" smtClean="0"/>
              <a:t>-</a:t>
            </a:r>
            <a:r>
              <a:rPr lang="zh-CN" altLang="en-US" sz="2400" dirty="0" smtClean="0"/>
              <a:t> </a:t>
            </a:r>
            <a:r>
              <a:rPr lang="en-US" altLang="zh-CN" sz="2400" dirty="0" err="1" smtClean="0"/>
              <a:t>SATenstein</a:t>
            </a:r>
            <a:r>
              <a:rPr lang="zh-CN" altLang="zh-CN" sz="2400" dirty="0" smtClean="0"/>
              <a:t>：</a:t>
            </a:r>
            <a:r>
              <a:rPr lang="zh-CN" altLang="zh-CN" sz="2400" dirty="0"/>
              <a:t>从元部件中自动构建本地</a:t>
            </a:r>
            <a:r>
              <a:rPr lang="zh-CN" altLang="zh-CN" sz="2400" dirty="0" smtClean="0"/>
              <a:t>搜索求解器 </a:t>
            </a:r>
            <a:endParaRPr lang="zh-CN" sz="2400" dirty="0"/>
          </a:p>
        </p:txBody>
      </p:sp>
      <p:sp>
        <p:nvSpPr>
          <p:cNvPr id="4" name="文本框 3"/>
          <p:cNvSpPr txBox="1"/>
          <p:nvPr/>
        </p:nvSpPr>
        <p:spPr>
          <a:xfrm>
            <a:off x="7159492" y="5404447"/>
            <a:ext cx="4608512" cy="1495794"/>
          </a:xfrm>
          <a:prstGeom prst="rect">
            <a:avLst/>
          </a:prstGeom>
          <a:noFill/>
        </p:spPr>
        <p:txBody>
          <a:bodyPr wrap="square" rtlCol="0">
            <a:spAutoFit/>
          </a:bodyPr>
          <a:lstStyle/>
          <a:p>
            <a:pPr>
              <a:lnSpc>
                <a:spcPct val="95000"/>
              </a:lnSpc>
            </a:pPr>
            <a:r>
              <a:rPr kumimoji="1" lang="zh-CN" altLang="en-US" dirty="0" smtClean="0"/>
              <a:t>专业</a:t>
            </a:r>
            <a:r>
              <a:rPr kumimoji="1" lang="en-US" altLang="zh-CN" dirty="0" smtClean="0"/>
              <a:t>:</a:t>
            </a:r>
            <a:r>
              <a:rPr kumimoji="1" lang="zh-CN" altLang="en-US" dirty="0" smtClean="0"/>
              <a:t>   移动互联网与游戏开发</a:t>
            </a:r>
          </a:p>
          <a:p>
            <a:pPr>
              <a:lnSpc>
                <a:spcPct val="95000"/>
              </a:lnSpc>
            </a:pPr>
            <a:r>
              <a:rPr kumimoji="1" lang="zh-CN" altLang="en-US" dirty="0" smtClean="0"/>
              <a:t>学号</a:t>
            </a:r>
            <a:r>
              <a:rPr kumimoji="1" lang="en-US" altLang="zh-CN" dirty="0" smtClean="0"/>
              <a:t>:</a:t>
            </a:r>
            <a:r>
              <a:rPr kumimoji="1" lang="zh-CN" altLang="en-US" dirty="0" smtClean="0"/>
              <a:t>   </a:t>
            </a:r>
            <a:r>
              <a:rPr kumimoji="1" lang="en-US" altLang="zh-CN" dirty="0" smtClean="0"/>
              <a:t>21551073</a:t>
            </a:r>
            <a:endParaRPr kumimoji="1" lang="zh-CN" altLang="en-US" dirty="0" smtClean="0"/>
          </a:p>
          <a:p>
            <a:pPr>
              <a:lnSpc>
                <a:spcPct val="95000"/>
              </a:lnSpc>
            </a:pPr>
            <a:r>
              <a:rPr kumimoji="1" lang="zh-CN" altLang="en-US" dirty="0" smtClean="0"/>
              <a:t>姓名</a:t>
            </a:r>
            <a:r>
              <a:rPr kumimoji="1" lang="en-US" altLang="zh-CN" dirty="0" smtClean="0"/>
              <a:t>:</a:t>
            </a:r>
            <a:r>
              <a:rPr kumimoji="1" lang="zh-CN" altLang="en-US" dirty="0" smtClean="0"/>
              <a:t>   王晓红</a:t>
            </a:r>
          </a:p>
          <a:p>
            <a:pPr>
              <a:lnSpc>
                <a:spcPct val="95000"/>
              </a:lnSpc>
            </a:pPr>
            <a:endParaRPr kumimoji="1" lang="zh-CN" alt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4212" y="2420888"/>
            <a:ext cx="3960440" cy="1495794"/>
          </a:xfrm>
          <a:prstGeom prst="rect">
            <a:avLst/>
          </a:prstGeom>
          <a:noFill/>
        </p:spPr>
        <p:txBody>
          <a:bodyPr wrap="square" rtlCol="0">
            <a:spAutoFit/>
          </a:bodyPr>
          <a:lstStyle/>
          <a:p>
            <a:pPr>
              <a:lnSpc>
                <a:spcPct val="95000"/>
              </a:lnSpc>
            </a:pPr>
            <a:r>
              <a:rPr kumimoji="1" lang="zh-CN" altLang="en-US" sz="9600" smtClean="0"/>
              <a:t>谢 谢！</a:t>
            </a:r>
            <a:endParaRPr kumimoji="1" lang="zh-CN" altLang="en-US" sz="9600" dirty="0"/>
          </a:p>
        </p:txBody>
      </p:sp>
    </p:spTree>
    <p:extLst>
      <p:ext uri="{BB962C8B-B14F-4D97-AF65-F5344CB8AC3E}">
        <p14:creationId xmlns:p14="http://schemas.microsoft.com/office/powerpoint/2010/main" val="303098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背景介绍</a:t>
            </a:r>
            <a:endParaRPr kumimoji="1" lang="zh-CN" altLang="en-US" dirty="0"/>
          </a:p>
        </p:txBody>
      </p:sp>
      <p:sp>
        <p:nvSpPr>
          <p:cNvPr id="3" name="内容占位符 2"/>
          <p:cNvSpPr>
            <a:spLocks noGrp="1"/>
          </p:cNvSpPr>
          <p:nvPr>
            <p:ph idx="1"/>
          </p:nvPr>
        </p:nvSpPr>
        <p:spPr/>
        <p:txBody>
          <a:bodyPr/>
          <a:lstStyle/>
          <a:p>
            <a:pPr marL="0" indent="0">
              <a:buNone/>
            </a:pPr>
            <a:r>
              <a:rPr lang="zh-CN" altLang="en-US" dirty="0"/>
              <a:t> </a:t>
            </a:r>
            <a:r>
              <a:rPr lang="zh-CN" altLang="en-US" dirty="0" smtClean="0"/>
              <a:t>      目前为止，</a:t>
            </a:r>
            <a:r>
              <a:rPr lang="zh-CN" altLang="zh-CN" dirty="0" smtClean="0"/>
              <a:t>设计</a:t>
            </a:r>
            <a:r>
              <a:rPr lang="zh-CN" altLang="zh-CN" dirty="0"/>
              <a:t>一个高性能的解决复杂问题的计算是困难且耗时的。在这种情况下，我们</a:t>
            </a:r>
            <a:r>
              <a:rPr lang="zh-CN" altLang="zh-CN" dirty="0" smtClean="0"/>
              <a:t>希望在</a:t>
            </a:r>
            <a:r>
              <a:rPr lang="zh-CN" altLang="zh-CN" dirty="0"/>
              <a:t>本地随机搜索（</a:t>
            </a:r>
            <a:r>
              <a:rPr lang="en-US" altLang="zh-CN" dirty="0"/>
              <a:t>SLS</a:t>
            </a:r>
            <a:r>
              <a:rPr lang="zh-CN" altLang="zh-CN" dirty="0"/>
              <a:t>）时这项工作可以自动执行且满足要求。 </a:t>
            </a:r>
            <a:r>
              <a:rPr lang="zh-CN" altLang="en-US" dirty="0" smtClean="0"/>
              <a:t>本文</a:t>
            </a:r>
            <a:r>
              <a:rPr lang="zh-CN" altLang="zh-CN" dirty="0" smtClean="0"/>
              <a:t>首先</a:t>
            </a:r>
            <a:r>
              <a:rPr lang="zh-CN" altLang="zh-CN" dirty="0"/>
              <a:t>介绍它的发展史</a:t>
            </a:r>
            <a:r>
              <a:rPr lang="zh-CN" altLang="zh-CN" dirty="0" smtClean="0"/>
              <a:t>以及参数化</a:t>
            </a:r>
            <a:r>
              <a:rPr lang="zh-CN" altLang="zh-CN" dirty="0"/>
              <a:t>的解决框架、我们</a:t>
            </a:r>
            <a:r>
              <a:rPr lang="zh-CN" altLang="zh-CN" dirty="0" smtClean="0"/>
              <a:t>称之为</a:t>
            </a:r>
            <a:r>
              <a:rPr lang="en-US" altLang="zh-CN" dirty="0" err="1" smtClean="0"/>
              <a:t>SATenstein</a:t>
            </a:r>
            <a:r>
              <a:rPr lang="zh-CN" altLang="zh-CN" dirty="0" smtClean="0"/>
              <a:t>。 </a:t>
            </a:r>
            <a:r>
              <a:rPr lang="zh-CN" altLang="zh-CN" dirty="0"/>
              <a:t>它包括我们收集或者从已存在的高性能的</a:t>
            </a:r>
            <a:r>
              <a:rPr lang="en-US" altLang="zh-CN" dirty="0"/>
              <a:t>SLS</a:t>
            </a:r>
            <a:r>
              <a:rPr lang="zh-CN" altLang="zh-CN" dirty="0"/>
              <a:t>（自动化本地搜索）</a:t>
            </a:r>
            <a:r>
              <a:rPr lang="en-US" altLang="zh-CN" dirty="0"/>
              <a:t>SAT</a:t>
            </a:r>
            <a:r>
              <a:rPr lang="zh-CN" altLang="zh-CN" dirty="0"/>
              <a:t>的组件中受到的启发</a:t>
            </a:r>
            <a:r>
              <a:rPr lang="zh-CN" altLang="zh-CN" dirty="0" smtClean="0"/>
              <a:t>。</a:t>
            </a:r>
            <a:r>
              <a:rPr lang="en-US" altLang="zh-CN" dirty="0" err="1" smtClean="0"/>
              <a:t>SATenstein</a:t>
            </a:r>
            <a:r>
              <a:rPr lang="zh-CN" altLang="zh-CN" dirty="0" smtClean="0"/>
              <a:t>的</a:t>
            </a:r>
            <a:r>
              <a:rPr lang="zh-CN" altLang="zh-CN" dirty="0"/>
              <a:t>参数控制了应用在特殊实例和这些实例的行为的组件的选择</a:t>
            </a:r>
            <a:r>
              <a:rPr lang="en-US" altLang="zh-CN" dirty="0"/>
              <a:t>.</a:t>
            </a:r>
            <a:r>
              <a:rPr lang="zh-CN" altLang="zh-CN" dirty="0"/>
              <a:t>基于</a:t>
            </a:r>
            <a:r>
              <a:rPr lang="en-US" altLang="zh-CN" dirty="0"/>
              <a:t>SAT</a:t>
            </a:r>
            <a:r>
              <a:rPr lang="zh-CN" altLang="zh-CN" dirty="0"/>
              <a:t>的解算器</a:t>
            </a:r>
            <a:r>
              <a:rPr lang="zh-CN" altLang="zh-CN" dirty="0" smtClean="0"/>
              <a:t>，</a:t>
            </a:r>
            <a:r>
              <a:rPr lang="en-US" altLang="zh-CN" dirty="0" err="1" smtClean="0"/>
              <a:t>SATenstein</a:t>
            </a:r>
            <a:r>
              <a:rPr lang="zh-CN" altLang="zh-CN" dirty="0" smtClean="0"/>
              <a:t>可以</a:t>
            </a:r>
            <a:r>
              <a:rPr lang="zh-CN" altLang="zh-CN" dirty="0"/>
              <a:t>被配置到广泛的现有高性能的</a:t>
            </a:r>
            <a:r>
              <a:rPr lang="en-US" altLang="zh-CN" dirty="0"/>
              <a:t>SLS</a:t>
            </a:r>
            <a:r>
              <a:rPr lang="zh-CN" altLang="zh-CN" dirty="0"/>
              <a:t>（本地随机搜索）并且算法还十分新颖，我们在使用自动算法配置的过程中发现</a:t>
            </a:r>
            <a:r>
              <a:rPr lang="zh-CN" altLang="zh-CN" dirty="0" smtClean="0"/>
              <a:t>几</a:t>
            </a:r>
            <a:r>
              <a:rPr lang="zh-CN" altLang="en-US" dirty="0" smtClean="0"/>
              <a:t>个</a:t>
            </a:r>
            <a:r>
              <a:rPr lang="zh-CN" altLang="zh-CN" dirty="0" smtClean="0"/>
              <a:t>具有</a:t>
            </a:r>
            <a:r>
              <a:rPr lang="zh-CN" altLang="zh-CN" dirty="0"/>
              <a:t>挑战性的分布表现良好的</a:t>
            </a:r>
            <a:r>
              <a:rPr lang="en-US" altLang="zh-CN" dirty="0" err="1"/>
              <a:t>SATenstein</a:t>
            </a:r>
            <a:r>
              <a:rPr lang="zh-CN" altLang="zh-CN" dirty="0"/>
              <a:t>的实例。总而言之</a:t>
            </a:r>
            <a:r>
              <a:rPr lang="zh-CN" altLang="zh-CN" dirty="0" smtClean="0"/>
              <a:t>，</a:t>
            </a:r>
            <a:r>
              <a:rPr lang="zh-CN" altLang="en-US" dirty="0" smtClean="0"/>
              <a:t>最终</a:t>
            </a:r>
            <a:r>
              <a:rPr lang="zh-CN" altLang="zh-CN" dirty="0" smtClean="0"/>
              <a:t>我们</a:t>
            </a:r>
            <a:r>
              <a:rPr lang="zh-CN" altLang="zh-CN" dirty="0"/>
              <a:t>最终用最少的人工工作量得到了优于当前为止表现最好的的</a:t>
            </a:r>
            <a:r>
              <a:rPr lang="en-US" altLang="zh-CN" dirty="0"/>
              <a:t>SLS</a:t>
            </a:r>
            <a:r>
              <a:rPr lang="zh-CN" altLang="zh-CN" dirty="0"/>
              <a:t>（自动化本地搜索）</a:t>
            </a:r>
            <a:r>
              <a:rPr lang="zh-CN" altLang="zh-CN" dirty="0" smtClean="0"/>
              <a:t>算法</a:t>
            </a:r>
            <a:r>
              <a:rPr lang="zh-CN" altLang="en-US" dirty="0" smtClean="0"/>
              <a:t>。</a:t>
            </a:r>
            <a:endParaRPr lang="zh-CN" altLang="zh-CN" dirty="0"/>
          </a:p>
        </p:txBody>
      </p:sp>
    </p:spTree>
    <p:extLst>
      <p:ext uri="{BB962C8B-B14F-4D97-AF65-F5344CB8AC3E}">
        <p14:creationId xmlns:p14="http://schemas.microsoft.com/office/powerpoint/2010/main" val="74075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探索思路</a:t>
            </a:r>
            <a:endParaRPr lang="zh-CN" dirty="0"/>
          </a:p>
        </p:txBody>
      </p:sp>
      <p:sp>
        <p:nvSpPr>
          <p:cNvPr id="14" name="内容占位符 13"/>
          <p:cNvSpPr>
            <a:spLocks noGrp="1"/>
          </p:cNvSpPr>
          <p:nvPr>
            <p:ph idx="1"/>
          </p:nvPr>
        </p:nvSpPr>
        <p:spPr/>
        <p:txBody>
          <a:bodyPr/>
          <a:lstStyle/>
          <a:p>
            <a:r>
              <a:rPr lang="zh-CN" altLang="zh-CN" dirty="0"/>
              <a:t>它准确的从高性能算法中区分出来巨大的组合设计</a:t>
            </a:r>
            <a:r>
              <a:rPr lang="zh-CN" altLang="zh-CN" dirty="0" smtClean="0"/>
              <a:t>空间</a:t>
            </a:r>
            <a:endParaRPr lang="zh-CN" altLang="en-US" dirty="0" smtClean="0"/>
          </a:p>
          <a:p>
            <a:r>
              <a:rPr lang="zh-CN" altLang="zh-CN" dirty="0"/>
              <a:t>它使后面的阶段完全使用自动化进程。这使得它可以用基本的计算能力而不是人力来为各种各样类型的输入获得特殊的</a:t>
            </a:r>
            <a:r>
              <a:rPr lang="zh-CN" altLang="zh-CN" dirty="0" smtClean="0"/>
              <a:t>解算器</a:t>
            </a:r>
            <a:endParaRPr lang="zh-CN" altLang="en-US" dirty="0" smtClean="0"/>
          </a:p>
          <a:p>
            <a:r>
              <a:rPr lang="zh-CN" altLang="zh-CN" dirty="0"/>
              <a:t>最后，它是由一个事实，即我们得到先进国家的新的求解器在计算机科学中最具挑战性和广泛的研究问题之一验证。</a:t>
            </a:r>
            <a:endParaRPr lang="zh-CN"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研究重点</a:t>
            </a:r>
            <a:endParaRPr kumimoji="1" lang="zh-CN" altLang="en-US" dirty="0"/>
          </a:p>
        </p:txBody>
      </p:sp>
      <p:sp>
        <p:nvSpPr>
          <p:cNvPr id="3" name="内容占位符 2"/>
          <p:cNvSpPr>
            <a:spLocks noGrp="1"/>
          </p:cNvSpPr>
          <p:nvPr>
            <p:ph idx="1"/>
          </p:nvPr>
        </p:nvSpPr>
        <p:spPr/>
        <p:txBody>
          <a:bodyPr/>
          <a:lstStyle/>
          <a:p>
            <a:r>
              <a:rPr lang="zh-CN" altLang="zh-CN" dirty="0"/>
              <a:t>本文重点研究的随机局部搜索（</a:t>
            </a:r>
            <a:r>
              <a:rPr lang="en-US" altLang="zh-CN" dirty="0"/>
              <a:t>SLS</a:t>
            </a:r>
            <a:r>
              <a:rPr lang="zh-CN" altLang="zh-CN" dirty="0"/>
              <a:t>）算法的</a:t>
            </a:r>
            <a:r>
              <a:rPr lang="en-US" altLang="zh-CN" dirty="0"/>
              <a:t>SAT</a:t>
            </a:r>
            <a:r>
              <a:rPr lang="zh-CN" altLang="zh-CN" dirty="0"/>
              <a:t>自动化</a:t>
            </a:r>
            <a:r>
              <a:rPr lang="zh-CN" altLang="zh-CN" dirty="0" smtClean="0"/>
              <a:t>施工</a:t>
            </a:r>
            <a:endParaRPr lang="zh-CN" altLang="en-US" dirty="0" smtClean="0"/>
          </a:p>
          <a:p>
            <a:r>
              <a:rPr lang="zh-CN" altLang="zh-CN" dirty="0"/>
              <a:t>自动构造解算器优于目前可通过六个显著保证金众所周知的</a:t>
            </a:r>
            <a:r>
              <a:rPr lang="en-US" altLang="zh-CN" dirty="0"/>
              <a:t>SAT</a:t>
            </a:r>
            <a:r>
              <a:rPr lang="zh-CN" altLang="zh-CN" dirty="0"/>
              <a:t>实例分布的最好的</a:t>
            </a:r>
            <a:r>
              <a:rPr lang="en-US" altLang="zh-CN" dirty="0"/>
              <a:t>SLS</a:t>
            </a:r>
            <a:r>
              <a:rPr lang="zh-CN" altLang="zh-CN" dirty="0"/>
              <a:t>为基础的</a:t>
            </a:r>
            <a:r>
              <a:rPr lang="en-US" altLang="zh-CN" dirty="0"/>
              <a:t>SAT</a:t>
            </a:r>
            <a:r>
              <a:rPr lang="zh-CN" altLang="zh-CN" dirty="0"/>
              <a:t>求解器。</a:t>
            </a:r>
            <a:endParaRPr kumimoji="1" lang="zh-CN" altLang="en-US" dirty="0"/>
          </a:p>
        </p:txBody>
      </p:sp>
    </p:spTree>
    <p:extLst>
      <p:ext uri="{BB962C8B-B14F-4D97-AF65-F5344CB8AC3E}">
        <p14:creationId xmlns:p14="http://schemas.microsoft.com/office/powerpoint/2010/main" val="21380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现有的基于</a:t>
            </a:r>
            <a:r>
              <a:rPr lang="en-US" altLang="zh-CN" dirty="0"/>
              <a:t>SLS SAT</a:t>
            </a:r>
            <a:r>
              <a:rPr lang="zh-CN" altLang="zh-CN" dirty="0" smtClean="0"/>
              <a:t>解算器四</a:t>
            </a:r>
            <a:r>
              <a:rPr lang="zh-CN" altLang="zh-CN" dirty="0"/>
              <a:t>大类</a:t>
            </a:r>
            <a:endParaRPr kumimoji="1" lang="zh-CN" altLang="en-US" dirty="0"/>
          </a:p>
        </p:txBody>
      </p:sp>
      <p:sp>
        <p:nvSpPr>
          <p:cNvPr id="3" name="内容占位符 2"/>
          <p:cNvSpPr>
            <a:spLocks noGrp="1"/>
          </p:cNvSpPr>
          <p:nvPr>
            <p:ph idx="1"/>
          </p:nvPr>
        </p:nvSpPr>
        <p:spPr/>
        <p:txBody>
          <a:bodyPr/>
          <a:lstStyle/>
          <a:p>
            <a:r>
              <a:rPr lang="zh-CN" altLang="zh-CN" dirty="0"/>
              <a:t>基于</a:t>
            </a:r>
            <a:r>
              <a:rPr lang="en-US" altLang="zh-CN" dirty="0" smtClean="0"/>
              <a:t>GSAT</a:t>
            </a:r>
            <a:r>
              <a:rPr lang="zh-CN" altLang="en-US" dirty="0" smtClean="0"/>
              <a:t> （我们不用）</a:t>
            </a:r>
          </a:p>
          <a:p>
            <a:pPr marL="0" indent="0">
              <a:buNone/>
            </a:pPr>
            <a:r>
              <a:rPr lang="zh-CN" altLang="en-US" dirty="0"/>
              <a:t>  </a:t>
            </a:r>
            <a:r>
              <a:rPr lang="zh-CN" altLang="en-US" dirty="0" smtClean="0"/>
              <a:t> 用以下三种构建算法</a:t>
            </a:r>
          </a:p>
          <a:p>
            <a:r>
              <a:rPr lang="zh-CN" altLang="zh-CN" dirty="0"/>
              <a:t>基于</a:t>
            </a:r>
            <a:r>
              <a:rPr lang="en-US" altLang="zh-CN" dirty="0" err="1" smtClean="0"/>
              <a:t>WalkSAT</a:t>
            </a:r>
            <a:endParaRPr lang="zh-CN" altLang="en-US" dirty="0" smtClean="0"/>
          </a:p>
          <a:p>
            <a:r>
              <a:rPr lang="zh-CN" altLang="zh-CN" dirty="0"/>
              <a:t>基于动态本地</a:t>
            </a:r>
            <a:r>
              <a:rPr lang="zh-CN" altLang="zh-CN" dirty="0" smtClean="0"/>
              <a:t>搜索</a:t>
            </a:r>
            <a:endParaRPr lang="zh-CN" altLang="en-US" dirty="0" smtClean="0"/>
          </a:p>
          <a:p>
            <a:r>
              <a:rPr lang="en-US" altLang="zh-CN" dirty="0"/>
              <a:t>G2WSAT</a:t>
            </a:r>
            <a:r>
              <a:rPr lang="zh-CN" altLang="zh-CN" dirty="0"/>
              <a:t>算法</a:t>
            </a:r>
            <a:endParaRPr kumimoji="1" lang="zh-CN" altLang="en-US" dirty="0"/>
          </a:p>
        </p:txBody>
      </p:sp>
    </p:spTree>
    <p:extLst>
      <p:ext uri="{BB962C8B-B14F-4D97-AF65-F5344CB8AC3E}">
        <p14:creationId xmlns:p14="http://schemas.microsoft.com/office/powerpoint/2010/main" val="184158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相关工作</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2002</a:t>
            </a:r>
            <a:r>
              <a:rPr lang="zh-CN" altLang="en-US" dirty="0" smtClean="0"/>
              <a:t>年，</a:t>
            </a:r>
            <a:r>
              <a:rPr lang="en-US" altLang="zh-CN" dirty="0" err="1" smtClean="0"/>
              <a:t>Fukunaga</a:t>
            </a:r>
            <a:r>
              <a:rPr lang="zh-CN" altLang="zh-CN" dirty="0"/>
              <a:t>自动构建了一个通用的</a:t>
            </a:r>
            <a:r>
              <a:rPr lang="en-US" altLang="zh-CN" dirty="0"/>
              <a:t>SLS</a:t>
            </a:r>
            <a:r>
              <a:rPr lang="zh-CN" altLang="zh-CN" dirty="0"/>
              <a:t>算法</a:t>
            </a:r>
            <a:r>
              <a:rPr lang="en-US" altLang="zh-CN" dirty="0"/>
              <a:t>SAT</a:t>
            </a:r>
            <a:r>
              <a:rPr lang="zh-CN" altLang="zh-CN" dirty="0"/>
              <a:t>变量选择机制的遗传</a:t>
            </a:r>
            <a:r>
              <a:rPr lang="zh-CN" altLang="zh-CN" dirty="0" smtClean="0"/>
              <a:t>编程</a:t>
            </a:r>
            <a:endParaRPr lang="zh-CN" altLang="en-US" dirty="0"/>
          </a:p>
          <a:p>
            <a:endParaRPr kumimoji="1" lang="zh-CN" altLang="en-US" dirty="0"/>
          </a:p>
          <a:p>
            <a:r>
              <a:rPr lang="zh-CN" altLang="zh-CN" dirty="0"/>
              <a:t>与此相反，我们考虑的基础上，从</a:t>
            </a:r>
            <a:r>
              <a:rPr lang="en-US" altLang="zh-CN" dirty="0"/>
              <a:t>25</a:t>
            </a:r>
            <a:r>
              <a:rPr lang="zh-CN" altLang="zh-CN" dirty="0"/>
              <a:t>的最好的</a:t>
            </a:r>
            <a:r>
              <a:rPr lang="en-US" altLang="zh-CN" dirty="0"/>
              <a:t>SLS</a:t>
            </a:r>
            <a:r>
              <a:rPr lang="zh-CN" altLang="zh-CN" dirty="0"/>
              <a:t>算法的</a:t>
            </a:r>
            <a:r>
              <a:rPr lang="en-US" altLang="zh-CN" dirty="0"/>
              <a:t>SAT</a:t>
            </a:r>
            <a:r>
              <a:rPr lang="zh-CN" altLang="zh-CN" dirty="0"/>
              <a:t>目前可用的拍摄部件算法巨大的，但有界组合空间，我们使用一个现成的，货架，通用算法配置过程，以搜寻该空间。</a:t>
            </a:r>
            <a:endParaRPr kumimoji="1" lang="zh-CN" altLang="en-US" dirty="0" smtClean="0"/>
          </a:p>
          <a:p>
            <a:endParaRPr kumimoji="1" lang="zh-CN" altLang="en-US" dirty="0"/>
          </a:p>
        </p:txBody>
      </p:sp>
    </p:spTree>
    <p:extLst>
      <p:ext uri="{BB962C8B-B14F-4D97-AF65-F5344CB8AC3E}">
        <p14:creationId xmlns:p14="http://schemas.microsoft.com/office/powerpoint/2010/main" val="43025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具体框架描述</a:t>
            </a:r>
            <a:endParaRPr kumimoji="1" lang="zh-CN" altLang="en-US" dirty="0"/>
          </a:p>
        </p:txBody>
      </p:sp>
      <p:sp>
        <p:nvSpPr>
          <p:cNvPr id="3" name="内容占位符 2"/>
          <p:cNvSpPr>
            <a:spLocks noGrp="1"/>
          </p:cNvSpPr>
          <p:nvPr>
            <p:ph idx="1"/>
          </p:nvPr>
        </p:nvSpPr>
        <p:spPr/>
        <p:txBody>
          <a:bodyPr/>
          <a:lstStyle/>
          <a:p>
            <a:r>
              <a:rPr lang="zh-CN" altLang="zh-CN" dirty="0"/>
              <a:t>一个</a:t>
            </a:r>
            <a:r>
              <a:rPr lang="en-US" altLang="zh-CN" dirty="0" err="1" smtClean="0"/>
              <a:t>SATenstein</a:t>
            </a:r>
            <a:r>
              <a:rPr lang="en-US" altLang="zh-CN" dirty="0" smtClean="0"/>
              <a:t>-LS</a:t>
            </a:r>
            <a:r>
              <a:rPr lang="zh-CN" altLang="zh-CN" dirty="0"/>
              <a:t>实例具有以下一般结构</a:t>
            </a:r>
            <a:r>
              <a:rPr lang="zh-CN" altLang="zh-CN" dirty="0" smtClean="0"/>
              <a:t>：</a:t>
            </a:r>
            <a:endParaRPr lang="zh-CN" altLang="en-US" dirty="0" smtClean="0"/>
          </a:p>
          <a:p>
            <a:pPr marL="0" indent="0">
              <a:buNone/>
            </a:pPr>
            <a:r>
              <a:rPr lang="en-US" altLang="zh-CN" dirty="0"/>
              <a:t>1.</a:t>
            </a:r>
            <a:r>
              <a:rPr lang="zh-CN" altLang="zh-CN" dirty="0"/>
              <a:t>选择性的执行</a:t>
            </a:r>
            <a:r>
              <a:rPr lang="en-US" altLang="zh-CN" dirty="0"/>
              <a:t>B1</a:t>
            </a:r>
            <a:r>
              <a:rPr lang="zh-CN" altLang="zh-CN" dirty="0"/>
              <a:t>来搜索的多样化</a:t>
            </a:r>
            <a:r>
              <a:rPr lang="en-US" altLang="zh-CN" dirty="0"/>
              <a:t>[</a:t>
            </a:r>
            <a:r>
              <a:rPr lang="zh-CN" altLang="zh-CN" dirty="0"/>
              <a:t>范和格雷顿，</a:t>
            </a:r>
            <a:r>
              <a:rPr lang="en-US" altLang="zh-CN" dirty="0"/>
              <a:t>2007;</a:t>
            </a:r>
            <a:r>
              <a:rPr lang="zh-CN" altLang="zh-CN" dirty="0"/>
              <a:t>胡斯，</a:t>
            </a:r>
            <a:r>
              <a:rPr lang="en-US" altLang="zh-CN" dirty="0"/>
              <a:t>2002;</a:t>
            </a:r>
            <a:endParaRPr lang="zh-CN" altLang="zh-CN" dirty="0"/>
          </a:p>
          <a:p>
            <a:pPr marL="0" indent="0">
              <a:buNone/>
            </a:pPr>
            <a:r>
              <a:rPr lang="en-US" altLang="zh-CN" dirty="0"/>
              <a:t>2.</a:t>
            </a:r>
            <a:r>
              <a:rPr lang="zh-CN" altLang="zh-CN" dirty="0"/>
              <a:t>获取变量通过执行</a:t>
            </a:r>
            <a:r>
              <a:rPr lang="en-US" altLang="zh-CN" dirty="0"/>
              <a:t>B2</a:t>
            </a:r>
            <a:r>
              <a:rPr lang="zh-CN" altLang="zh-CN" dirty="0"/>
              <a:t>，</a:t>
            </a:r>
            <a:r>
              <a:rPr lang="en-US" altLang="zh-CN" dirty="0"/>
              <a:t>B3</a:t>
            </a:r>
            <a:r>
              <a:rPr lang="zh-CN" altLang="zh-CN" dirty="0"/>
              <a:t>中的一个翻转，和</a:t>
            </a:r>
            <a:r>
              <a:rPr lang="en-US" altLang="zh-CN" dirty="0"/>
              <a:t>B4-</a:t>
            </a:r>
            <a:r>
              <a:rPr lang="zh-CN" altLang="zh-CN" dirty="0"/>
              <a:t>从而确定是否是一</a:t>
            </a:r>
            <a:r>
              <a:rPr lang="zh-CN" altLang="zh-CN" dirty="0" smtClean="0"/>
              <a:t>个</a:t>
            </a:r>
            <a:r>
              <a:rPr lang="zh-CN" altLang="en-US" dirty="0" smtClean="0"/>
              <a:t>   </a:t>
            </a:r>
            <a:r>
              <a:rPr lang="en-US" altLang="zh-CN" dirty="0" smtClean="0"/>
              <a:t>G2WSAT</a:t>
            </a:r>
            <a:r>
              <a:rPr lang="zh-CN" altLang="zh-CN" dirty="0"/>
              <a:t>的衍生（</a:t>
            </a:r>
            <a:r>
              <a:rPr lang="en-US" altLang="zh-CN" dirty="0"/>
              <a:t>B2</a:t>
            </a:r>
            <a:r>
              <a:rPr lang="zh-CN" altLang="zh-CN" dirty="0"/>
              <a:t>）、基于</a:t>
            </a:r>
            <a:r>
              <a:rPr lang="en-US" altLang="zh-CN" dirty="0" err="1"/>
              <a:t>WalkSAT</a:t>
            </a:r>
            <a:r>
              <a:rPr lang="zh-CN" altLang="zh-CN" dirty="0"/>
              <a:t>（</a:t>
            </a:r>
            <a:r>
              <a:rPr lang="en-US" altLang="zh-CN" dirty="0"/>
              <a:t>B3</a:t>
            </a:r>
            <a:r>
              <a:rPr lang="zh-CN" altLang="zh-CN" dirty="0"/>
              <a:t>）、或动态局部搜索算法（</a:t>
            </a:r>
            <a:r>
              <a:rPr lang="en-US" altLang="zh-CN" dirty="0"/>
              <a:t>B4</a:t>
            </a:r>
            <a:r>
              <a:rPr lang="zh-CN" altLang="zh-CN" dirty="0"/>
              <a:t>）的实例，然后翻转这个变量</a:t>
            </a:r>
            <a:r>
              <a:rPr lang="en-US" altLang="zh-CN" dirty="0"/>
              <a:t>;</a:t>
            </a:r>
            <a:endParaRPr lang="zh-CN" altLang="zh-CN" dirty="0"/>
          </a:p>
          <a:p>
            <a:pPr marL="0" indent="0">
              <a:buNone/>
            </a:pPr>
            <a:r>
              <a:rPr lang="en-US" altLang="zh-CN" dirty="0"/>
              <a:t>3.</a:t>
            </a:r>
            <a:r>
              <a:rPr lang="zh-CN" altLang="zh-CN" dirty="0"/>
              <a:t>选择性的执行</a:t>
            </a:r>
            <a:r>
              <a:rPr lang="en-US" altLang="zh-CN" dirty="0"/>
              <a:t>B5</a:t>
            </a:r>
            <a:r>
              <a:rPr lang="zh-CN" altLang="zh-CN" dirty="0"/>
              <a:t>进行更新到变量列表条款处罚或动态调整算法参数</a:t>
            </a:r>
            <a:endParaRPr kumimoji="1" lang="zh-CN" altLang="en-US" dirty="0"/>
          </a:p>
        </p:txBody>
      </p:sp>
    </p:spTree>
    <p:extLst>
      <p:ext uri="{BB962C8B-B14F-4D97-AF65-F5344CB8AC3E}">
        <p14:creationId xmlns:p14="http://schemas.microsoft.com/office/powerpoint/2010/main" val="102512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309" y="116632"/>
            <a:ext cx="10157354" cy="1316136"/>
          </a:xfrm>
        </p:spPr>
        <p:txBody>
          <a:bodyPr/>
          <a:lstStyle/>
          <a:p>
            <a:r>
              <a:rPr lang="zh-CN" altLang="en-US" smtClean="0"/>
              <a:t>结论</a:t>
            </a:r>
            <a:endParaRPr lang="zh-CN" dirty="0"/>
          </a:p>
        </p:txBody>
      </p:sp>
      <p:sp>
        <p:nvSpPr>
          <p:cNvPr id="3" name="标题 1"/>
          <p:cNvSpPr txBox="1">
            <a:spLocks/>
          </p:cNvSpPr>
          <p:nvPr/>
        </p:nvSpPr>
        <p:spPr>
          <a:xfrm>
            <a:off x="1197868" y="1700808"/>
            <a:ext cx="10157354" cy="460851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lang="zh-CN" sz="4400" kern="1200" cap="none" baseline="0">
                <a:solidFill>
                  <a:schemeClr val="tx1"/>
                </a:solidFill>
                <a:latin typeface="微软雅黑" panose="020B0503020204020204" pitchFamily="34" charset="-122"/>
                <a:ea typeface="微软雅黑" panose="020B0503020204020204" pitchFamily="34" charset="-122"/>
                <a:cs typeface="+mj-cs"/>
              </a:defRPr>
            </a:lvl1pPr>
          </a:lstStyle>
          <a:p>
            <a:endParaRPr lang="zh-CN" altLang="en-US" dirty="0"/>
          </a:p>
        </p:txBody>
      </p:sp>
      <p:pic>
        <p:nvPicPr>
          <p:cNvPr id="4" name="图片 3"/>
          <p:cNvPicPr/>
          <p:nvPr/>
        </p:nvPicPr>
        <p:blipFill>
          <a:blip r:embed="rId3"/>
          <a:stretch>
            <a:fillRect/>
          </a:stretch>
        </p:blipFill>
        <p:spPr>
          <a:xfrm>
            <a:off x="1051689" y="1458498"/>
            <a:ext cx="10587339" cy="4850821"/>
          </a:xfrm>
          <a:prstGeom prst="rect">
            <a:avLst/>
          </a:prstGeom>
        </p:spPr>
      </p:pic>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结论</a:t>
            </a:r>
            <a:endParaRPr kumimoji="1" lang="zh-CN" altLang="en-US" dirty="0"/>
          </a:p>
        </p:txBody>
      </p:sp>
      <p:sp>
        <p:nvSpPr>
          <p:cNvPr id="3" name="内容占位符 2"/>
          <p:cNvSpPr>
            <a:spLocks noGrp="1"/>
          </p:cNvSpPr>
          <p:nvPr>
            <p:ph idx="1"/>
          </p:nvPr>
        </p:nvSpPr>
        <p:spPr/>
        <p:txBody>
          <a:bodyPr/>
          <a:lstStyle/>
          <a:p>
            <a:r>
              <a:rPr lang="en-US" altLang="zh-CN" dirty="0" err="1"/>
              <a:t>SATenstein</a:t>
            </a:r>
            <a:r>
              <a:rPr lang="en-US" altLang="zh-CN" dirty="0"/>
              <a:t>-LS</a:t>
            </a:r>
            <a:r>
              <a:rPr lang="zh-CN" altLang="zh-CN" dirty="0"/>
              <a:t>求解器超过了其挑战者在</a:t>
            </a:r>
            <a:r>
              <a:rPr lang="en-US" altLang="zh-CN" dirty="0"/>
              <a:t>PAR</a:t>
            </a:r>
            <a:r>
              <a:rPr lang="zh-CN" altLang="zh-CN" dirty="0"/>
              <a:t>方面对我们所有的分布无论取舍门槛的使用时间，并从表</a:t>
            </a:r>
            <a:r>
              <a:rPr lang="en-US" altLang="zh-CN" dirty="0"/>
              <a:t>5</a:t>
            </a:r>
            <a:r>
              <a:rPr lang="zh-CN" altLang="zh-CN" dirty="0"/>
              <a:t>中同样的定性结果不受截止时间。图</a:t>
            </a:r>
            <a:r>
              <a:rPr lang="en-US" altLang="zh-CN" dirty="0"/>
              <a:t>2</a:t>
            </a:r>
            <a:r>
              <a:rPr lang="zh-CN" altLang="zh-CN" dirty="0"/>
              <a:t>给出了我们检查得出这些结论，考虑实例分布</a:t>
            </a:r>
            <a:r>
              <a:rPr lang="en-US" altLang="zh-CN" dirty="0"/>
              <a:t>FAC</a:t>
            </a:r>
            <a:r>
              <a:rPr lang="zh-CN" altLang="zh-CN" dirty="0"/>
              <a:t>的数据的一个例子。我们看到，而截止时间的选择影响了原料</a:t>
            </a:r>
            <a:r>
              <a:rPr lang="en-US" altLang="zh-CN" dirty="0"/>
              <a:t>PAR</a:t>
            </a:r>
            <a:r>
              <a:rPr lang="zh-CN" altLang="zh-CN" dirty="0"/>
              <a:t>分数，因为没有截止将一个挑战者都打出</a:t>
            </a:r>
            <a:r>
              <a:rPr lang="en-US" altLang="zh-CN" dirty="0" err="1"/>
              <a:t>SATenstein</a:t>
            </a:r>
            <a:r>
              <a:rPr lang="en-US" altLang="zh-CN" dirty="0"/>
              <a:t>-LS</a:t>
            </a:r>
            <a:r>
              <a:rPr lang="zh-CN" altLang="zh-CN" dirty="0"/>
              <a:t>求解。</a:t>
            </a:r>
            <a:r>
              <a:rPr lang="en-US" altLang="zh-CN" dirty="0"/>
              <a:t> PAR</a:t>
            </a:r>
            <a:r>
              <a:rPr lang="zh-CN" altLang="zh-CN" dirty="0"/>
              <a:t>先升，然后用截止下降，因为。增加的截止提高了罚款未解决的情况下（也因此而</a:t>
            </a:r>
            <a:r>
              <a:rPr lang="en-US" altLang="zh-CN" dirty="0"/>
              <a:t>PAR</a:t>
            </a:r>
            <a:r>
              <a:rPr lang="zh-CN" altLang="zh-CN" dirty="0"/>
              <a:t>），但会降低分数解决的情况下（因为处罚之前封顶的运行被替换的真正运行时） 。一旦给定的测试集中的所有实例都解决了，</a:t>
            </a:r>
            <a:r>
              <a:rPr lang="en-US" altLang="zh-CN" dirty="0"/>
              <a:t>PAR</a:t>
            </a:r>
            <a:r>
              <a:rPr lang="zh-CN" altLang="zh-CN" dirty="0"/>
              <a:t>保持恒定截止增加。</a:t>
            </a:r>
          </a:p>
          <a:p>
            <a:endParaRPr kumimoji="1" lang="zh-CN" altLang="en-US" dirty="0"/>
          </a:p>
        </p:txBody>
      </p:sp>
    </p:spTree>
    <p:extLst>
      <p:ext uri="{BB962C8B-B14F-4D97-AF65-F5344CB8AC3E}">
        <p14:creationId xmlns:p14="http://schemas.microsoft.com/office/powerpoint/2010/main" val="121582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_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_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Books16x9">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905c3888-6285-45d0-bd76-60a9ac2d738c" xsi:nil="true"/>
    <ApprovalStatus xmlns="905c3888-6285-45d0-bd76-60a9ac2d738c">InProgress</ApprovalStatus>
    <MarketSpecific xmlns="905c3888-6285-45d0-bd76-60a9ac2d738c">false</MarketSpecific>
    <LocComments xmlns="905c3888-6285-45d0-bd76-60a9ac2d738c" xsi:nil="true"/>
    <LocLastLocAttemptVersionTypeLookup xmlns="905c3888-6285-45d0-bd76-60a9ac2d738c" xsi:nil="true"/>
    <DirectSourceMarket xmlns="905c3888-6285-45d0-bd76-60a9ac2d738c">english</DirectSourceMarket>
    <ThumbnailAssetId xmlns="905c3888-6285-45d0-bd76-60a9ac2d738c" xsi:nil="true"/>
    <PrimaryImageGen xmlns="905c3888-6285-45d0-bd76-60a9ac2d738c">false</PrimaryImageGen>
    <LocNewPublishedVersionLookup xmlns="905c3888-6285-45d0-bd76-60a9ac2d738c" xsi:nil="true"/>
    <LegacyData xmlns="905c3888-6285-45d0-bd76-60a9ac2d738c" xsi:nil="true"/>
    <LocRecommendedHandoff xmlns="905c3888-6285-45d0-bd76-60a9ac2d738c" xsi:nil="true"/>
    <BusinessGroup xmlns="905c3888-6285-45d0-bd76-60a9ac2d738c" xsi:nil="true"/>
    <BlockPublish xmlns="905c3888-6285-45d0-bd76-60a9ac2d738c">false</BlockPublish>
    <TPFriendlyName xmlns="905c3888-6285-45d0-bd76-60a9ac2d738c" xsi:nil="true"/>
    <LocOverallPublishStatusLookup xmlns="905c3888-6285-45d0-bd76-60a9ac2d738c" xsi:nil="true"/>
    <NumericId xmlns="905c3888-6285-45d0-bd76-60a9ac2d738c" xsi:nil="true"/>
    <APEditor xmlns="905c3888-6285-45d0-bd76-60a9ac2d738c">
      <UserInfo>
        <DisplayName/>
        <AccountId xsi:nil="true"/>
        <AccountType/>
      </UserInfo>
    </APEditor>
    <SourceTitle xmlns="905c3888-6285-45d0-bd76-60a9ac2d738c" xsi:nil="true"/>
    <OpenTemplate xmlns="905c3888-6285-45d0-bd76-60a9ac2d738c">true</OpenTemplate>
    <LocOverallLocStatusLookup xmlns="905c3888-6285-45d0-bd76-60a9ac2d738c" xsi:nil="true"/>
    <UALocComments xmlns="905c3888-6285-45d0-bd76-60a9ac2d738c" xsi:nil="true"/>
    <ParentAssetId xmlns="905c3888-6285-45d0-bd76-60a9ac2d738c" xsi:nil="true"/>
    <IntlLangReviewDate xmlns="905c3888-6285-45d0-bd76-60a9ac2d738c" xsi:nil="true"/>
    <FeatureTagsTaxHTField0 xmlns="905c3888-6285-45d0-bd76-60a9ac2d738c">
      <Terms xmlns="http://schemas.microsoft.com/office/infopath/2007/PartnerControls"/>
    </FeatureTagsTaxHTField0>
    <PublishStatusLookup xmlns="905c3888-6285-45d0-bd76-60a9ac2d738c">
      <Value>456624</Value>
    </PublishStatusLookup>
    <Providers xmlns="905c3888-6285-45d0-bd76-60a9ac2d738c" xsi:nil="true"/>
    <MachineTranslated xmlns="905c3888-6285-45d0-bd76-60a9ac2d738c">false</MachineTranslated>
    <OriginalSourceMarket xmlns="905c3888-6285-45d0-bd76-60a9ac2d738c">english</OriginalSourceMarket>
    <APDescription xmlns="905c3888-6285-45d0-bd76-60a9ac2d738c">大多数幻灯片上堆叠的书籍使其成为学生、教师、读书爱好者以及其他教育人士的理想之选。此演示文稿模板包含多个宽屏格式 (16x9) 的幻灯片版式，包括您可以轻松进行修改的示例表格和图表。</APDescription>
    <ClipArtFilename xmlns="905c3888-6285-45d0-bd76-60a9ac2d738c" xsi:nil="true"/>
    <ContentItem xmlns="905c3888-6285-45d0-bd76-60a9ac2d738c" xsi:nil="true"/>
    <TPInstallLocation xmlns="905c3888-6285-45d0-bd76-60a9ac2d738c" xsi:nil="true"/>
    <PublishTargets xmlns="905c3888-6285-45d0-bd76-60a9ac2d738c">OfficeOnlineVNext</PublishTargets>
    <TimesCloned xmlns="905c3888-6285-45d0-bd76-60a9ac2d738c" xsi:nil="true"/>
    <AssetStart xmlns="905c3888-6285-45d0-bd76-60a9ac2d738c">2011-11-26T00:00:00+00:00</AssetStart>
    <Provider xmlns="905c3888-6285-45d0-bd76-60a9ac2d738c" xsi:nil="true"/>
    <AcquiredFrom xmlns="905c3888-6285-45d0-bd76-60a9ac2d738c">Internal MS</AcquiredFrom>
    <FriendlyTitle xmlns="905c3888-6285-45d0-bd76-60a9ac2d738c" xsi:nil="true"/>
    <LastHandOff xmlns="905c3888-6285-45d0-bd76-60a9ac2d738c" xsi:nil="true"/>
    <TPClientViewer xmlns="905c3888-6285-45d0-bd76-60a9ac2d738c" xsi:nil="true"/>
    <TemplateStatus xmlns="905c3888-6285-45d0-bd76-60a9ac2d738c">Complete</TemplateStatus>
    <Downloads xmlns="905c3888-6285-45d0-bd76-60a9ac2d738c">0</Downloads>
    <OOCacheId xmlns="905c3888-6285-45d0-bd76-60a9ac2d738c" xsi:nil="true"/>
    <IsDeleted xmlns="905c3888-6285-45d0-bd76-60a9ac2d738c">false</IsDeleted>
    <LocPublishedDependentAssetsLookup xmlns="905c3888-6285-45d0-bd76-60a9ac2d738c" xsi:nil="true"/>
    <AssetExpire xmlns="905c3888-6285-45d0-bd76-60a9ac2d738c">2029-05-12T07:00:00+00:00</AssetExpire>
    <DSATActionTaken xmlns="905c3888-6285-45d0-bd76-60a9ac2d738c" xsi:nil="true"/>
    <CSXSubmissionMarket xmlns="905c3888-6285-45d0-bd76-60a9ac2d738c" xsi:nil="true"/>
    <TPExecutable xmlns="905c3888-6285-45d0-bd76-60a9ac2d738c" xsi:nil="true"/>
    <EditorialTags xmlns="905c3888-6285-45d0-bd76-60a9ac2d738c" xsi:nil="true"/>
    <SubmitterId xmlns="905c3888-6285-45d0-bd76-60a9ac2d738c" xsi:nil="true"/>
    <ApprovalLog xmlns="905c3888-6285-45d0-bd76-60a9ac2d738c" xsi:nil="true"/>
    <AssetType xmlns="905c3888-6285-45d0-bd76-60a9ac2d738c">TP</AssetType>
    <BugNumber xmlns="905c3888-6285-45d0-bd76-60a9ac2d738c" xsi:nil="true"/>
    <CSXSubmissionDate xmlns="905c3888-6285-45d0-bd76-60a9ac2d738c" xsi:nil="true"/>
    <CSXUpdate xmlns="905c3888-6285-45d0-bd76-60a9ac2d738c">false</CSXUpdate>
    <Milestone xmlns="905c3888-6285-45d0-bd76-60a9ac2d738c" xsi:nil="true"/>
    <RecommendationsModifier xmlns="905c3888-6285-45d0-bd76-60a9ac2d738c" xsi:nil="true"/>
    <OriginAsset xmlns="905c3888-6285-45d0-bd76-60a9ac2d738c" xsi:nil="true"/>
    <TPComponent xmlns="905c3888-6285-45d0-bd76-60a9ac2d738c" xsi:nil="true"/>
    <AssetId xmlns="905c3888-6285-45d0-bd76-60a9ac2d738c">TP102787939</AssetId>
    <IntlLocPriority xmlns="905c3888-6285-45d0-bd76-60a9ac2d738c" xsi:nil="true"/>
    <PolicheckWords xmlns="905c3888-6285-45d0-bd76-60a9ac2d738c" xsi:nil="true"/>
    <TPLaunchHelpLink xmlns="905c3888-6285-45d0-bd76-60a9ac2d738c" xsi:nil="true"/>
    <TPApplication xmlns="905c3888-6285-45d0-bd76-60a9ac2d738c" xsi:nil="true"/>
    <CrawlForDependencies xmlns="905c3888-6285-45d0-bd76-60a9ac2d738c">false</CrawlForDependencies>
    <HandoffToMSDN xmlns="905c3888-6285-45d0-bd76-60a9ac2d738c" xsi:nil="true"/>
    <PlannedPubDate xmlns="905c3888-6285-45d0-bd76-60a9ac2d738c" xsi:nil="true"/>
    <IntlLangReviewer xmlns="905c3888-6285-45d0-bd76-60a9ac2d738c" xsi:nil="true"/>
    <TrustLevel xmlns="905c3888-6285-45d0-bd76-60a9ac2d738c">1 Microsoft Managed Content</TrustLevel>
    <LocLastLocAttemptVersionLookup xmlns="905c3888-6285-45d0-bd76-60a9ac2d738c">694216</LocLastLocAttemptVersionLookup>
    <LocProcessedForHandoffsLookup xmlns="905c3888-6285-45d0-bd76-60a9ac2d738c" xsi:nil="true"/>
    <IsSearchable xmlns="905c3888-6285-45d0-bd76-60a9ac2d738c">true</IsSearchable>
    <TemplateTemplateType xmlns="905c3888-6285-45d0-bd76-60a9ac2d738c">PowerPoint Presentation Template</TemplateTemplateType>
    <CampaignTagsTaxHTField0 xmlns="905c3888-6285-45d0-bd76-60a9ac2d738c">
      <Terms xmlns="http://schemas.microsoft.com/office/infopath/2007/PartnerControls"/>
    </CampaignTagsTaxHTField0>
    <TPNamespace xmlns="905c3888-6285-45d0-bd76-60a9ac2d738c" xsi:nil="true"/>
    <LocOverallPreviewStatusLookup xmlns="905c3888-6285-45d0-bd76-60a9ac2d738c" xsi:nil="true"/>
    <TaxCatchAll xmlns="905c3888-6285-45d0-bd76-60a9ac2d738c"/>
    <Markets xmlns="905c3888-6285-45d0-bd76-60a9ac2d738c"/>
    <UAProjectedTotalWords xmlns="905c3888-6285-45d0-bd76-60a9ac2d738c" xsi:nil="true"/>
    <IntlLangReview xmlns="905c3888-6285-45d0-bd76-60a9ac2d738c" xsi:nil="true"/>
    <OutputCachingOn xmlns="905c3888-6285-45d0-bd76-60a9ac2d738c">false</OutputCachingOn>
    <AverageRating xmlns="905c3888-6285-45d0-bd76-60a9ac2d738c" xsi:nil="true"/>
    <APAuthor xmlns="905c3888-6285-45d0-bd76-60a9ac2d738c">
      <UserInfo>
        <DisplayName>REDMOND\kristaa</DisplayName>
        <AccountId>136</AccountId>
        <AccountType/>
      </UserInfo>
    </APAuthor>
    <LocManualTestRequired xmlns="905c3888-6285-45d0-bd76-60a9ac2d738c">false</LocManualTestRequired>
    <TPCommandLine xmlns="905c3888-6285-45d0-bd76-60a9ac2d738c" xsi:nil="true"/>
    <TPAppVersion xmlns="905c3888-6285-45d0-bd76-60a9ac2d738c" xsi:nil="true"/>
    <EditorialStatus xmlns="905c3888-6285-45d0-bd76-60a9ac2d738c">Complete</EditorialStatus>
    <LastModifiedDateTime xmlns="905c3888-6285-45d0-bd76-60a9ac2d738c" xsi:nil="true"/>
    <ScenarioTagsTaxHTField0 xmlns="905c3888-6285-45d0-bd76-60a9ac2d738c">
      <Terms xmlns="http://schemas.microsoft.com/office/infopath/2007/PartnerControls"/>
    </ScenarioTagsTaxHTField0>
    <LocProcessedForMarketsLookup xmlns="905c3888-6285-45d0-bd76-60a9ac2d738c" xsi:nil="true"/>
    <TPLaunchHelpLinkType xmlns="905c3888-6285-45d0-bd76-60a9ac2d738c">Template</TPLaunchHelpLinkType>
    <OriginalRelease xmlns="905c3888-6285-45d0-bd76-60a9ac2d738c">15</OriginalRelease>
    <LocalizationTagsTaxHTField0 xmlns="905c3888-6285-45d0-bd76-60a9ac2d738c">
      <Terms xmlns="http://schemas.microsoft.com/office/infopath/2007/PartnerControls"/>
    </LocalizationTagsTaxHTField0>
    <UACurrentWords xmlns="905c3888-6285-45d0-bd76-60a9ac2d738c" xsi:nil="true"/>
    <ArtSampleDocs xmlns="905c3888-6285-45d0-bd76-60a9ac2d738c" xsi:nil="true"/>
    <UALocRecommendation xmlns="905c3888-6285-45d0-bd76-60a9ac2d738c">Localize</UALocRecommendation>
    <Manager xmlns="905c3888-6285-45d0-bd76-60a9ac2d738c" xsi:nil="true"/>
    <LocOverallHandbackStatusLookup xmlns="905c3888-6285-45d0-bd76-60a9ac2d738c" xsi:nil="true"/>
    <ShowIn xmlns="905c3888-6285-45d0-bd76-60a9ac2d738c">Show everywhere</ShowIn>
    <UANotes xmlns="905c3888-6285-45d0-bd76-60a9ac2d738c" xsi:nil="true"/>
    <InternalTagsTaxHTField0 xmlns="905c3888-6285-45d0-bd76-60a9ac2d738c">
      <Terms xmlns="http://schemas.microsoft.com/office/infopath/2007/PartnerControls"/>
    </InternalTagsTaxHTField0>
    <CSXHash xmlns="905c3888-6285-45d0-bd76-60a9ac2d738c" xsi:nil="true"/>
    <VoteCount xmlns="905c3888-6285-45d0-bd76-60a9ac2d738c" xsi:nil="true"/>
    <Description0 xmlns="a0b64b53-fba7-43ca-b952-90e5e74773dd" xsi:nil="true"/>
    <Component0 xmlns="a0b64b53-fba7-43ca-b952-90e5e74773dd" xsi:nil="true"/>
    <LocMarketGroupTiers2 xmlns="905c3888-6285-45d0-bd76-60a9ac2d738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7E0E940-81F4-4E06-A5C3-05292C0F5A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F4EAC5-3987-4E7D-84AB-9E54750790C6}">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3.xml><?xml version="1.0" encoding="utf-8"?>
<ds:datastoreItem xmlns:ds="http://schemas.openxmlformats.org/officeDocument/2006/customXml" ds:itemID="{16D69424-34CA-416D-8659-0C355AFC80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蓝色书架演示文稿（宽屏）</Template>
  <TotalTime>0</TotalTime>
  <Words>846</Words>
  <Application>Microsoft Macintosh PowerPoint</Application>
  <PresentationFormat>自定义</PresentationFormat>
  <Paragraphs>35</Paragraphs>
  <Slides>10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Century Gothic</vt:lpstr>
      <vt:lpstr>微软雅黑</vt:lpstr>
      <vt:lpstr>幼圆</vt:lpstr>
      <vt:lpstr>Books_16x9</vt:lpstr>
      <vt:lpstr>读书报告</vt:lpstr>
      <vt:lpstr>背景介绍</vt:lpstr>
      <vt:lpstr>探索思路</vt:lpstr>
      <vt:lpstr>研究重点</vt:lpstr>
      <vt:lpstr>现有的基于SLS SAT解算器四大类</vt:lpstr>
      <vt:lpstr>相关工作</vt:lpstr>
      <vt:lpstr>具体框架描述</vt:lpstr>
      <vt:lpstr>结论</vt:lpstr>
      <vt:lpstr>结论</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用户</dc:creator>
  <cp:lastModifiedBy/>
  <cp:revision>1</cp:revision>
  <dcterms:created xsi:type="dcterms:W3CDTF">2015-12-20T04:00:00Z</dcterms:created>
  <dcterms:modified xsi:type="dcterms:W3CDTF">2015-12-22T14:54:02Z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0x0101008D8B3457135D67479991424C624CBB4704002439B9162B2E88498A324BEFF3815221</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