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603" r:id="rId6"/>
    <p:sldId id="2147483483" r:id="rId7"/>
    <p:sldId id="2146847887" r:id="rId8"/>
    <p:sldId id="2147483487" r:id="rId9"/>
    <p:sldId id="2147483484" r:id="rId10"/>
    <p:sldId id="2147483500" r:id="rId11"/>
    <p:sldId id="2147483501" r:id="rId12"/>
    <p:sldId id="2147483491" r:id="rId13"/>
    <p:sldId id="2147483498" r:id="rId14"/>
    <p:sldId id="2147483494" r:id="rId15"/>
    <p:sldId id="2147483499" r:id="rId16"/>
    <p:sldId id="2147483486" r:id="rId17"/>
    <p:sldId id="2147483488" r:id="rId18"/>
    <p:sldId id="2147483493" r:id="rId19"/>
    <p:sldId id="2147483495" r:id="rId20"/>
    <p:sldId id="2147483496" r:id="rId21"/>
    <p:sldId id="2147483502" r:id="rId22"/>
    <p:sldId id="582" r:id="rId23"/>
    <p:sldId id="2419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FFFF00"/>
    <a:srgbClr val="1D1D1A"/>
    <a:srgbClr val="595757"/>
    <a:srgbClr val="91A2BF"/>
    <a:srgbClr val="E4EBEA"/>
    <a:srgbClr val="C000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6291" autoAdjust="0"/>
  </p:normalViewPr>
  <p:slideViewPr>
    <p:cSldViewPr snapToGrid="0" snapToObjects="1">
      <p:cViewPr varScale="1">
        <p:scale>
          <a:sx n="115" d="100"/>
          <a:sy n="115" d="100"/>
        </p:scale>
        <p:origin x="74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B8BF8-BED5-E641-177D-5A41B0C7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79A06B-AC8F-4751-1E2E-60F5611D0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68EF74-FBE9-387D-F2BA-852C01CA7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B35B-F935-AC57-7271-B157ABF0E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4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7EE0-B251-2195-2D10-B926029F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826CFB-0F8C-0ED4-44CC-8A93E1C00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C547B5-76B5-06BA-31A6-95F856BFC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CE847-AA92-CC1D-1F51-3240F5CF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A899-147F-7EEF-BE56-2A8C9A2B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C815D6-6BBD-C54D-A642-33A674092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149D25-1D2F-7B49-1FCF-DE7CE779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908D1-D7DB-4AFF-5F92-5AD281629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545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EE20-E6D4-2A08-A025-ACF1BA8E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D63589-38DD-FF7C-76CD-6C43F5DBD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9CE2A0-155A-F81C-10A5-C5A2B8F8D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65C38-08B6-80FD-402D-8022030C5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6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B9FCC-0DF2-633F-0378-8386A6FC3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BA33E1-4795-89B7-05EB-BBF765D93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74A644-BF25-CAF4-DDBB-931FF3E3E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44E4C-1B60-B59B-04F5-89376496C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62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9852-660B-D895-0BA4-E8C9B8A8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7E4A8E-EDBA-0C09-A2D3-04807DB9D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80E965-6732-9981-785D-7DF771341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9B8F1-8C05-21A3-D59D-2A54FF88C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2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FAA3-CA5C-4084-A687-3EF449C4E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D2B43B-5141-607A-4C69-97A4ABF09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D4EBB8-B42A-C649-9AEE-700629C35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0D7C2-8C12-839F-1527-1108AFAE5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8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8FF5-CB08-E4A7-08B8-4B8B1319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AA8D-F49C-C1F6-DAC2-9B41F4342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AF0A9C-5463-1AF2-1EF8-EA91A6A18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9D994-5A4E-DB34-3EB8-57C3A0890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15F7-B4B2-83A0-E6BE-C74D25E5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D4F91B-3950-C1AA-7966-21BCA74CE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FF1763-713E-61FA-933E-C8888092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91650-0DD9-A1DA-9FA0-4D563CD30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4516-B455-1FF3-4A8D-09D52115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C67D20-71DB-2027-3773-22575AC75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A38F38-69FB-F626-8C89-920DD04F8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A1349-670A-485F-71A9-12805FBB4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8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21FC-37CD-88B8-D545-5E8A673A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5AC786-7157-5528-3353-45CF60AF2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B47A40-B722-C34B-B72B-91F9A741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363E2-FC73-D3D2-E058-7688F3BC4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21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8BC9-66A4-F3C3-AD4D-489A40E9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3B7E8-7511-7FDA-9229-BD9882A98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64AA33-8FB5-9A55-F290-F1CBB079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B1712-F9CF-22FA-0A2A-6D9E42C38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9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BEE5-6A38-9635-B199-0C4F79E9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1CD2B-BB75-283F-9EC6-2172B0444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02E818-D02B-7EF3-ABDB-6C03F478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91C6-8ECB-7E12-35B1-463CA5B2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2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4EEE-4C09-8B02-8DBB-7F78CFD4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8FA4B-6B99-10A4-ADB7-8C4E82BB0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585FC5-80C3-127A-CA63-77F4A4C2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3DDA6-EBB1-0172-EE01-07738E975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102" y="5357116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561704"/>
            <a:ext cx="10607784" cy="49825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Pretraining </a:t>
            </a: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Scaling Laws</a:t>
            </a:r>
            <a:endParaRPr lang="en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D826-C5E8-645E-4CA5-19BCCE24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52183FD-E6A4-75C3-1000-2E368FC7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1" y="144936"/>
            <a:ext cx="10963473" cy="589190"/>
          </a:xfrm>
        </p:spPr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3367D-0BF6-C113-C577-0A61E3222C8B}"/>
              </a:ext>
            </a:extLst>
          </p:cNvPr>
          <p:cNvSpPr txBox="1"/>
          <p:nvPr/>
        </p:nvSpPr>
        <p:spPr>
          <a:xfrm>
            <a:off x="274320" y="4680070"/>
            <a:ext cx="1022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不是太小且衰减不要太快，学习率对性能的影响并不强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大型模型需要较小的学习率以防止发散，而小型模型可以容忍较大的学习率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6DA6F-21E2-468E-E3D9-89722DC957C0}"/>
              </a:ext>
            </a:extLst>
          </p:cNvPr>
          <p:cNvSpPr txBox="1"/>
          <p:nvPr/>
        </p:nvSpPr>
        <p:spPr>
          <a:xfrm>
            <a:off x="1239077" y="6405287"/>
            <a:ext cx="2498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[Kaplan+ 2020,</a:t>
            </a:r>
            <a:r>
              <a:rPr lang="zh-CN" altLang="en-US" sz="1400" dirty="0"/>
              <a:t> </a:t>
            </a:r>
            <a:r>
              <a:rPr lang="en-SG" altLang="zh-CN" sz="1400" dirty="0"/>
              <a:t>Yang+ 2021]</a:t>
            </a: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AB1E-EFAE-AE47-5B6B-6EF31A47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" y="1354574"/>
            <a:ext cx="8597398" cy="2491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11592-B8D6-A145-B134-8234ABEA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310" y="1057299"/>
            <a:ext cx="333022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4632-A17D-CC14-9CFE-E95830098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6BC0DB6-2DC2-8FD0-3E17-D3867A31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Batch size</a:t>
            </a:r>
            <a:r>
              <a:rPr lang="zh-CN" altLang="en-US" dirty="0"/>
              <a:t>与学习率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9A6C-4CA4-DFFE-8231-4D2265924AF4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[Li + 2025]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79207-4209-AA0F-0A63-BFDF6214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4" y="703079"/>
            <a:ext cx="9663426" cy="307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D0682-C1CE-BEA5-DA7C-91C06AA7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03" y="3822484"/>
            <a:ext cx="4006706" cy="30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6195-85B0-FE23-D5E0-2E75C0BA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4D94E43-9332-52F8-1C07-C2C3CA1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1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A1444-5FB7-2166-1326-258ED5D28EDD}"/>
              </a:ext>
            </a:extLst>
          </p:cNvPr>
          <p:cNvSpPr txBox="1"/>
          <p:nvPr/>
        </p:nvSpPr>
        <p:spPr>
          <a:xfrm>
            <a:off x="145033" y="5032686"/>
            <a:ext cx="1177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当固定非嵌入参数总数时，性能对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（深度、宽度、注意力头和前馈维度）的依赖性非常轻微</a:t>
            </a:r>
            <a:endParaRPr lang="en-SG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A0AEC-EB71-D03C-DE5A-1FACDB27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0" y="1164415"/>
            <a:ext cx="11648941" cy="3090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/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：层数</a:t>
                </a:r>
                <a:r>
                  <a:rPr lang="zh-CN" altLang="en-US" dirty="0">
                    <a:solidFill>
                      <a:srgbClr val="292929"/>
                    </a:solidFill>
                    <a:latin typeface="Noto Serif" panose="02020600060500020200" pitchFamily="18" charset="0"/>
                  </a:rPr>
                  <a:t>、</a:t>
                </a:r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残差流的维度、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：中间前馈层的维度、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每层的注意力头数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blipFill>
                <a:blip r:embed="rId4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60FE54-80F8-AF1E-40D6-04F92A9ACA59}"/>
              </a:ext>
            </a:extLst>
          </p:cNvPr>
          <p:cNvSpPr txBox="1"/>
          <p:nvPr/>
        </p:nvSpPr>
        <p:spPr>
          <a:xfrm>
            <a:off x="1154269" y="640528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07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BABE-D21F-1B3A-A414-15B4EE23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7A580D-101A-7282-7929-2518272A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2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64A17-3F45-EEC9-2987-CA980E61F079}"/>
              </a:ext>
            </a:extLst>
          </p:cNvPr>
          <p:cNvSpPr txBox="1"/>
          <p:nvPr/>
        </p:nvSpPr>
        <p:spPr>
          <a:xfrm>
            <a:off x="209472" y="4761392"/>
            <a:ext cx="117778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包括嵌入参数时，模型层数会影响性能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当排除嵌入参数后，模型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层数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的对性能影响不大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只有层数少于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层或深度与宽度比极端的模型显著偏离该趋势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r>
              <a:rPr lang="zh-CN" altLang="en-US" dirty="0"/>
              <a:t>相关：</a:t>
            </a:r>
            <a:r>
              <a:rPr lang="en-US" altLang="zh-CN" dirty="0"/>
              <a:t>scaling laws for mixtures of experts</a:t>
            </a:r>
            <a:endParaRPr lang="en-SG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1BE3C-8779-4B01-9270-E393767A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1114503"/>
            <a:ext cx="10856890" cy="3488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7AF3E-7707-F006-440B-405AE3EA2C91}"/>
              </a:ext>
            </a:extLst>
          </p:cNvPr>
          <p:cNvSpPr txBox="1"/>
          <p:nvPr/>
        </p:nvSpPr>
        <p:spPr>
          <a:xfrm>
            <a:off x="1239078" y="647427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1470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96CD-F461-A427-5416-F1E5FDA6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8E20463-5864-A98A-9C05-5011CB25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上下文长度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338CD-E489-BEEB-610D-25999CF5C1B4}"/>
              </a:ext>
            </a:extLst>
          </p:cNvPr>
          <p:cNvSpPr txBox="1"/>
          <p:nvPr/>
        </p:nvSpPr>
        <p:spPr>
          <a:xfrm>
            <a:off x="274320" y="4899888"/>
            <a:ext cx="11777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除第一个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外，在不同位置的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的损失随模型增大而减小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越短，相同位置的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 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Token 4/8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4/1024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越长，相同比例位置的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1024/1024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8/8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8BDC6-7BE3-BF95-0C54-564E0D64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3" y="1027627"/>
            <a:ext cx="6533266" cy="3662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D411A-B5E7-E7B9-37A1-EF9E6731D64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0283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5B17-E429-7F54-65FF-2A6B4E44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34120B1-94A1-2C0E-7FFF-93FFBB02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数据分布偏移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69A83-5605-8D64-CDF3-E06901AE7267}"/>
              </a:ext>
            </a:extLst>
          </p:cNvPr>
          <p:cNvSpPr txBox="1"/>
          <p:nvPr/>
        </p:nvSpPr>
        <p:spPr>
          <a:xfrm>
            <a:off x="274320" y="5025129"/>
            <a:ext cx="11612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模型在域外数据上的性能相比于训练集会出现固定幅度的下降，但整体表现仍大致与其在训练集上的性能成正比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5D0B0-9801-EE0A-1D7E-3D4DB59DA667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935B7-18B5-41E5-93BE-CAC9FD2F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76"/>
          <a:stretch>
            <a:fillRect/>
          </a:stretch>
        </p:blipFill>
        <p:spPr>
          <a:xfrm>
            <a:off x="2782496" y="832640"/>
            <a:ext cx="5544086" cy="3520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CAEAF-D23B-3FE8-313D-C1ACCE60661A}"/>
              </a:ext>
            </a:extLst>
          </p:cNvPr>
          <p:cNvSpPr txBox="1"/>
          <p:nvPr/>
        </p:nvSpPr>
        <p:spPr>
          <a:xfrm>
            <a:off x="3747655" y="4374561"/>
            <a:ext cx="8278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模型仅在</a:t>
            </a:r>
            <a:r>
              <a:rPr lang="en-SG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WebText2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数据集上训练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87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086B2-F480-82BA-31EA-9D261C76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A27DF78-7191-DBA2-6CAF-D65F2E7D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优化器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35924-DFA2-65DB-724B-19B8D5F25CF8}"/>
              </a:ext>
            </a:extLst>
          </p:cNvPr>
          <p:cNvSpPr txBox="1"/>
          <p:nvPr/>
        </p:nvSpPr>
        <p:spPr>
          <a:xfrm>
            <a:off x="274320" y="5332906"/>
            <a:ext cx="11612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不同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对模型性能的影响有限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5A53-1CC9-6107-5144-3E26F2B71CDB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SG" altLang="zh-CN" sz="1400" dirty="0" err="1"/>
              <a:t>Hestness</a:t>
            </a:r>
            <a:r>
              <a:rPr lang="en-SG" altLang="zh-CN" sz="1400" dirty="0"/>
              <a:t>+ 2017]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1AC46-6F47-0A42-7D44-2C843161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53" y="1011381"/>
            <a:ext cx="5033177" cy="377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F6708-3D2A-C935-D0A2-9D34F30588C4}"/>
              </a:ext>
            </a:extLst>
          </p:cNvPr>
          <p:cNvSpPr txBox="1"/>
          <p:nvPr/>
        </p:nvSpPr>
        <p:spPr>
          <a:xfrm>
            <a:off x="3661515" y="4743893"/>
            <a:ext cx="377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此结果不是基于</a:t>
            </a:r>
            <a:r>
              <a:rPr lang="en-US" altLang="zh-CN" dirty="0">
                <a:solidFill>
                  <a:srgbClr val="292929"/>
                </a:solidFill>
                <a:latin typeface="Noto Serif" panose="02020600060500020200" pitchFamily="18" charset="0"/>
              </a:rPr>
              <a:t>transformer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665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3A96-57BA-36FD-89CE-927D0D70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45D16F3-9037-A63C-2A47-3BB1071F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0708C7-3400-065B-B2B6-F3950B125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25327"/>
              </p:ext>
            </p:extLst>
          </p:nvPr>
        </p:nvGraphicFramePr>
        <p:xfrm>
          <a:off x="1418374" y="1119808"/>
          <a:ext cx="5420784" cy="4572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10392">
                  <a:extLst>
                    <a:ext uri="{9D8B030D-6E8A-4147-A177-3AD203B41FA5}">
                      <a16:colId xmlns:a16="http://schemas.microsoft.com/office/drawing/2014/main" val="1305525950"/>
                    </a:ext>
                  </a:extLst>
                </a:gridCol>
                <a:gridCol w="2710392">
                  <a:extLst>
                    <a:ext uri="{9D8B030D-6E8A-4147-A177-3AD203B41FA5}">
                      <a16:colId xmlns:a16="http://schemas.microsoft.com/office/drawing/2014/main" val="355203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因素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重要性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6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模型规模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3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数据集规模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6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训练所用计算资源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7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Batch Size</a:t>
                      </a: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 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学习率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中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模型结构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7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上下文长度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5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数据域外分布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优化器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8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4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" y="107082"/>
            <a:ext cx="10963473" cy="589190"/>
          </a:xfrm>
        </p:spPr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18" y="466236"/>
            <a:ext cx="11291274" cy="639296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spcAft>
                <a:spcPts val="0"/>
              </a:spcAft>
            </a:pPr>
            <a:r>
              <a:rPr lang="en-SG" altLang="zh-CN" dirty="0"/>
              <a:t>Kaplan, Jared, et al. "Scaling laws for neural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arXiv:2001.08361 (2020).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Hoffmann, Jordan, et al. "Training compute-optimal large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arXiv:2203.15556 (2022).</a:t>
            </a:r>
          </a:p>
          <a:p>
            <a:pPr algn="l">
              <a:spcAft>
                <a:spcPts val="0"/>
              </a:spcAft>
            </a:pPr>
            <a:r>
              <a:rPr lang="en-US" altLang="zh-CN" dirty="0" err="1"/>
              <a:t>Hestness</a:t>
            </a:r>
            <a:r>
              <a:rPr lang="en-US" altLang="zh-CN" dirty="0"/>
              <a:t>, Joel, et al. "Deep learning scaling is predictable, empirically."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arXiv:1712.00409 (2017).</a:t>
            </a:r>
          </a:p>
          <a:p>
            <a:pPr algn="l">
              <a:spcAft>
                <a:spcPts val="0"/>
              </a:spcAft>
            </a:pPr>
            <a:r>
              <a:rPr lang="en-US" altLang="zh-CN" dirty="0"/>
              <a:t>McCandlish, Sam, et al. "An empirical model of large-batch training."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arXiv:1812.06162 (2018).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Li, </a:t>
            </a:r>
            <a:r>
              <a:rPr lang="en-SG" altLang="zh-CN" dirty="0" err="1"/>
              <a:t>Houyi</a:t>
            </a:r>
            <a:r>
              <a:rPr lang="en-SG" altLang="zh-CN" dirty="0"/>
              <a:t>, et al. "Predictable Scale: Part I--Optimal Hyperparameter Scaling Law in Large Language Model Pretraining."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arXiv:2503.04715 (2025).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Yang, Ge, et al. "Tuning large neural networks via zero-shot hyperparameter transfer." Advances in Neural Information Processing Systems 34 (2021): 17084-17097.</a:t>
            </a:r>
          </a:p>
          <a:p>
            <a:pPr algn="l">
              <a:spcAft>
                <a:spcPts val="0"/>
              </a:spcAft>
            </a:pPr>
            <a:r>
              <a:rPr lang="en-US" altLang="zh-CN" dirty="0"/>
              <a:t>CS336: Language Modeling from Scratch</a:t>
            </a:r>
            <a:r>
              <a:rPr lang="en-SG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Stanford / Spring 2025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Law</a:t>
            </a:r>
            <a:r>
              <a:rPr lang="zh-CN" altLang="en-US" dirty="0"/>
              <a:t>在研究什么问题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哪些因素影响语言模型性能？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是否能量化的描述不同因素对模型性能的影响？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如何用发现的规律指导训练资源的分配？</a:t>
            </a:r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8E2FE03-CE8E-F834-C05A-2CD4AB51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哪些因素影响语言模型性能？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9C773-96EA-76E0-E95E-13A652151483}"/>
              </a:ext>
            </a:extLst>
          </p:cNvPr>
          <p:cNvSpPr txBox="1"/>
          <p:nvPr/>
        </p:nvSpPr>
        <p:spPr>
          <a:xfrm>
            <a:off x="274320" y="1173026"/>
            <a:ext cx="10674222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除非特意指出，下文中的讨论大部分基于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transformer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上下文长度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数据域外分布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0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777D-F607-7288-DFC5-F24F302F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85C789B-E23C-60BE-681D-84DDF97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模型规模、数据规模、计算资源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A181B-417C-F452-4A69-1BC6055C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17384"/>
            <a:ext cx="11195222" cy="3470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C55E2-7890-371A-5060-591F03F0135E}"/>
              </a:ext>
            </a:extLst>
          </p:cNvPr>
          <p:cNvSpPr txBox="1"/>
          <p:nvPr/>
        </p:nvSpPr>
        <p:spPr>
          <a:xfrm>
            <a:off x="274320" y="4893145"/>
            <a:ext cx="106742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随着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以及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的增加，语言模型性能会平滑提升。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为了获得最佳性能，这三个因素必须同时进行扩展。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当不受其他两个因素瓶颈限制时，模型性能与每个单独因素之间存在幂律关系</a:t>
            </a:r>
            <a:r>
              <a:rPr lang="zh-CN" altLang="en-US" dirty="0"/>
              <a:t>。</a:t>
            </a:r>
            <a:endParaRPr lang="en-SG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/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1800" kern="0" dirty="0">
                    <a:solidFill>
                      <a:schemeClr val="tx1"/>
                    </a:solidFill>
                    <a:latin typeface="+mj-ea"/>
                    <a:ea typeface="+mj-ea"/>
                  </a:rPr>
                  <a:t>计算资源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SG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6</m:t>
                    </m:r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NBS</m:t>
                    </m:r>
                    <m:r>
                      <a:rPr lang="zh-CN" altLang="en-US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sty m:val="p"/>
                      </m:rPr>
                      <a:rPr lang="en-SG" altLang="zh-CN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1800" kern="0" dirty="0">
                    <a:solidFill>
                      <a:schemeClr val="tx1"/>
                    </a:solidFill>
                    <a:latin typeface="+mj-ea"/>
                    <a:ea typeface="+mj-ea"/>
                  </a:rPr>
                  <a:t>为批次</a:t>
                </a: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大小、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为训练步骤数</a:t>
                </a:r>
                <a:endParaRPr lang="en-SG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blipFill>
                <a:blip r:embed="rId4"/>
                <a:stretch>
                  <a:fillRect l="-590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A3C3FF-EAA8-1DC8-EF29-7E77E3C4FD5F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3617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DAA0-A063-F246-EF37-D8DC1688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6D62D2B-F28E-6E01-680C-84D7F9C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71" y="153051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模型规模对训练的影响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5FB97-7C3D-4588-02E6-A9D7E6A6DA42}"/>
              </a:ext>
            </a:extLst>
          </p:cNvPr>
          <p:cNvSpPr txBox="1"/>
          <p:nvPr/>
        </p:nvSpPr>
        <p:spPr>
          <a:xfrm>
            <a:off x="209471" y="4957067"/>
            <a:ext cx="11777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大模型比小模型更具有样本效率，能在较少的训练步骤下达到相同的性能水平，并且使用较少的数据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9A1B1-9694-5C87-6F5F-090C64E5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6" y="817384"/>
            <a:ext cx="9388699" cy="3989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F11F8F-5F44-A948-EB28-AB01637F885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915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8D81-D85F-F00D-4D46-75639578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98EF693-36C4-78A4-AF15-A0E62BE5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更多数据 </a:t>
            </a:r>
            <a:r>
              <a:rPr lang="en-US" altLang="zh-CN" dirty="0"/>
              <a:t>VS </a:t>
            </a:r>
            <a:r>
              <a:rPr lang="zh-CN" altLang="en-US" dirty="0"/>
              <a:t>更大模型？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D978-66BB-7412-726E-087E8AB47A52}"/>
              </a:ext>
            </a:extLst>
          </p:cNvPr>
          <p:cNvSpPr txBox="1"/>
          <p:nvPr/>
        </p:nvSpPr>
        <p:spPr>
          <a:xfrm>
            <a:off x="338217" y="4324924"/>
            <a:ext cx="10398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数据规模要与模型规模匹配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用大数据训练小模型会造成浪费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D700-4C0B-345B-2EA7-1E8C80E5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671"/>
          <a:stretch>
            <a:fillRect/>
          </a:stretch>
        </p:blipFill>
        <p:spPr>
          <a:xfrm>
            <a:off x="464219" y="1066985"/>
            <a:ext cx="5715663" cy="3257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BFE46-449F-84C3-9513-D75AD6CDE97D}"/>
                  </a:ext>
                </a:extLst>
              </p:cNvPr>
              <p:cNvSpPr txBox="1"/>
              <p:nvPr/>
            </p:nvSpPr>
            <p:spPr>
              <a:xfrm>
                <a:off x="4817165" y="1951612"/>
                <a:ext cx="8269356" cy="1031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CN" sz="1800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SG" altLang="zh-CN" sz="1800" b="0" i="0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SG" altLang="zh-CN" sz="1800" ker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sz="180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altLang="zh-CN" sz="1800" i="1" kern="0" smtClea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altLang="zh-CN" sz="1800" i="1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altLang="zh-CN" sz="1800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8.8∗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SG" altLang="zh-CN" sz="1800" i="1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SG" altLang="zh-CN" sz="1800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altLang="zh-CN" sz="1800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SG" altLang="zh-CN" sz="1800" i="1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0.076</m:t>
                                      </m:r>
                                    </m:num>
                                    <m:den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0.09</m:t>
                                      </m:r>
                                      <m: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5.4∗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0.095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BFE46-449F-84C3-9513-D75AD6CD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5" y="1951612"/>
                <a:ext cx="8269356" cy="1031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E358811-9409-C685-E76C-7B32ADD84512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47653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E96B-47B0-8162-558E-737CEB56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9FB691-FEB2-38BE-8B6B-E8913FF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更多数据 </a:t>
            </a:r>
            <a:r>
              <a:rPr lang="en-US" altLang="zh-CN" dirty="0"/>
              <a:t>VS </a:t>
            </a:r>
            <a:r>
              <a:rPr lang="zh-CN" altLang="en-US" dirty="0"/>
              <a:t>更大模型？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AFF64-D82D-7B52-A1AD-97D9A06BBD38}"/>
              </a:ext>
            </a:extLst>
          </p:cNvPr>
          <p:cNvSpPr txBox="1"/>
          <p:nvPr/>
        </p:nvSpPr>
        <p:spPr>
          <a:xfrm>
            <a:off x="338217" y="4324924"/>
            <a:ext cx="1113816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[Kaplan+2020]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的结论不同，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[Hoffmann + 2022]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建议模型大小和训练数据量应该等比例扩大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45DF-0659-D7D8-CFAF-C97954E08FF8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[Hoffmann + 2022]</a:t>
            </a:r>
            <a:endParaRPr lang="en-SG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8AE0-98C6-68CC-68B7-64ECE073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8" y="1433949"/>
            <a:ext cx="10455965" cy="22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6A322-51ED-BA56-E29E-2398C5A8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1E08418-0683-5999-A746-B2D31028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训练步数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AEF74-D447-E7BA-6B52-5228E297F2D5}"/>
              </a:ext>
            </a:extLst>
          </p:cNvPr>
          <p:cNvSpPr txBox="1"/>
          <p:nvPr/>
        </p:nvSpPr>
        <p:spPr>
          <a:xfrm>
            <a:off x="274320" y="470261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模型越大，到达相同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loss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所需训练步数越少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E9412-7037-180E-2EEC-590C9779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44"/>
          <a:stretch>
            <a:fillRect/>
          </a:stretch>
        </p:blipFill>
        <p:spPr>
          <a:xfrm>
            <a:off x="623454" y="1288547"/>
            <a:ext cx="5857839" cy="3257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547B2-C2B4-6FD9-121E-9C7B4A40959E}"/>
                  </a:ext>
                </a:extLst>
              </p:cNvPr>
              <p:cNvSpPr txBox="1"/>
              <p:nvPr/>
            </p:nvSpPr>
            <p:spPr>
              <a:xfrm>
                <a:off x="6481292" y="2530006"/>
                <a:ext cx="5388081" cy="775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CN" sz="1800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SG" altLang="zh-CN" sz="1800" b="0" i="0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SG" altLang="zh-CN" sz="1800" ker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8.8∗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0.076</m:t>
                          </m:r>
                        </m:sup>
                      </m:sSup>
                      <m:r>
                        <a:rPr lang="en-SG" altLang="zh-CN" sz="1800" b="0" i="1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b="0" i="0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SG" altLang="zh-CN" sz="1800" b="0" i="0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b="0" i="1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0.76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547B2-C2B4-6FD9-121E-9C7B4A40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92" y="2530006"/>
                <a:ext cx="5388081" cy="775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47E64-093E-3083-9183-1AE29B7486A5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0064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4D43-2B21-036C-5037-02C05F10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2309B75-DBAD-3743-5236-BD973F39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1" y="212121"/>
            <a:ext cx="10963473" cy="589190"/>
          </a:xfrm>
        </p:spPr>
        <p:txBody>
          <a:bodyPr/>
          <a:lstStyle/>
          <a:p>
            <a:r>
              <a:rPr lang="en-US" altLang="zh-CN" dirty="0"/>
              <a:t>Batch size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EB388-B70A-3596-1051-A32C2D9A96E2}"/>
              </a:ext>
            </a:extLst>
          </p:cNvPr>
          <p:cNvSpPr txBox="1"/>
          <p:nvPr/>
        </p:nvSpPr>
        <p:spPr>
          <a:xfrm>
            <a:off x="338217" y="402675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在临界点之前，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越大，模型收敛速度越快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这个临界点被称为最优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ea typeface="微软雅黑" pitchFamily="34" charset="-122"/>
              </a:rPr>
              <a:t>为了尽可能有效地利用训练时间和计算资源，最好使用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FA10-99FF-962A-BC5A-8CF0A24C01F0}"/>
              </a:ext>
            </a:extLst>
          </p:cNvPr>
          <p:cNvSpPr txBox="1"/>
          <p:nvPr/>
        </p:nvSpPr>
        <p:spPr>
          <a:xfrm>
            <a:off x="1087097" y="647591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US" altLang="zh-CN" sz="1400" dirty="0"/>
              <a:t>McCandlish +2018, </a:t>
            </a:r>
            <a:r>
              <a:rPr lang="en-SG" altLang="zh-CN" sz="1400" dirty="0"/>
              <a:t>Kaplan+ 2020]</a:t>
            </a:r>
            <a:endParaRPr lang="en-SG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C37DA-6FEF-B6BB-AC42-7FE79C61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71" y="1096155"/>
            <a:ext cx="8491531" cy="2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80096</TotalTime>
  <Words>4716</Words>
  <Application>Microsoft Office PowerPoint</Application>
  <PresentationFormat>Custom</PresentationFormat>
  <Paragraphs>286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Futura-Medium</vt:lpstr>
      <vt:lpstr>Lexend</vt:lpstr>
      <vt:lpstr>Microsoft YaHei</vt:lpstr>
      <vt:lpstr>Microsoft YaHei</vt:lpstr>
      <vt:lpstr>PingFang SC</vt:lpstr>
      <vt:lpstr>Arial</vt:lpstr>
      <vt:lpstr>Calibri</vt:lpstr>
      <vt:lpstr>Cambria Math</vt:lpstr>
      <vt:lpstr>Gill Sans MT</vt:lpstr>
      <vt:lpstr>Noto Serif</vt:lpstr>
      <vt:lpstr>Wingdings</vt:lpstr>
      <vt:lpstr>封面页_图片版 </vt:lpstr>
      <vt:lpstr>1_内容Copytext </vt:lpstr>
      <vt:lpstr>code01</vt:lpstr>
      <vt:lpstr>1_code01</vt:lpstr>
      <vt:lpstr>结束页</vt:lpstr>
      <vt:lpstr>PowerPoint Presentation</vt:lpstr>
      <vt:lpstr>Scaling Law在研究什么问题</vt:lpstr>
      <vt:lpstr>哪些因素影响语言模型性能？</vt:lpstr>
      <vt:lpstr>模型规模、数据规模、计算资源</vt:lpstr>
      <vt:lpstr>模型规模对训练的影响</vt:lpstr>
      <vt:lpstr>更多数据 VS 更大模型？</vt:lpstr>
      <vt:lpstr>更多数据 VS 更大模型？</vt:lpstr>
      <vt:lpstr>训练步数</vt:lpstr>
      <vt:lpstr>Batch size</vt:lpstr>
      <vt:lpstr>学习率</vt:lpstr>
      <vt:lpstr>最优Batch size与学习率</vt:lpstr>
      <vt:lpstr>模型结构 1</vt:lpstr>
      <vt:lpstr>模型结构 2</vt:lpstr>
      <vt:lpstr>上下文长度</vt:lpstr>
      <vt:lpstr>数据分布偏移</vt:lpstr>
      <vt:lpstr>优化器</vt:lpstr>
      <vt:lpstr>总结</vt:lpstr>
      <vt:lpstr>PowerPoint Presentation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Yubo Hou</cp:lastModifiedBy>
  <cp:revision>10583</cp:revision>
  <cp:lastPrinted>2023-09-08T09:14:01Z</cp:lastPrinted>
  <dcterms:created xsi:type="dcterms:W3CDTF">2020-08-28T08:44:19Z</dcterms:created>
  <dcterms:modified xsi:type="dcterms:W3CDTF">2025-07-17T15:29:56Z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