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58" r:id="rId4"/>
    <p:sldMasterId id="2147483661" r:id="rId5"/>
    <p:sldMasterId id="2147483663" r:id="rId6"/>
    <p:sldMasterId id="2147483666" r:id="rId7"/>
  </p:sldMasterIdLst>
  <p:notesMasterIdLst>
    <p:notesMasterId r:id="rId9"/>
  </p:notesMasterIdLst>
  <p:handoutMasterIdLst>
    <p:handoutMasterId r:id="rId25"/>
  </p:handoutMasterIdLst>
  <p:sldIdLst>
    <p:sldId id="603" r:id="rId8"/>
    <p:sldId id="2618" r:id="rId10"/>
    <p:sldId id="2500" r:id="rId11"/>
    <p:sldId id="16777088" r:id="rId12"/>
    <p:sldId id="16777085" r:id="rId13"/>
    <p:sldId id="16777051" r:id="rId14"/>
    <p:sldId id="16777089" r:id="rId15"/>
    <p:sldId id="16777086" r:id="rId16"/>
    <p:sldId id="16777067" r:id="rId17"/>
    <p:sldId id="16777087" r:id="rId18"/>
    <p:sldId id="16777090" r:id="rId19"/>
    <p:sldId id="16777092" r:id="rId20"/>
    <p:sldId id="16777091" r:id="rId21"/>
    <p:sldId id="16777093" r:id="rId22"/>
    <p:sldId id="582" r:id="rId23"/>
    <p:sldId id="2419" r:id="rId24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374153"/>
    <a:srgbClr val="FFFFFF"/>
    <a:srgbClr val="66BA36"/>
    <a:srgbClr val="221815"/>
    <a:srgbClr val="FFFF00"/>
    <a:srgbClr val="1D1D1A"/>
    <a:srgbClr val="595757"/>
    <a:srgbClr val="91A2BF"/>
    <a:srgbClr val="E4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>
        <p:scale>
          <a:sx n="112" d="100"/>
          <a:sy n="112" d="100"/>
        </p:scale>
        <p:origin x="78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Infrasys-AI/AIInfra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Infrasys-AI/AIInfra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395" indent="-23939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250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9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755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  <a:endParaRPr lang="en-US" sz="8000" dirty="0">
              <a:solidFill>
                <a:srgbClr val="221815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一级目录</a:t>
            </a:r>
            <a:endParaRPr lang="zh-CN" altLang="en-US" dirty="0"/>
          </a:p>
        </p:txBody>
      </p:sp>
      <p:sp>
        <p:nvSpPr>
          <p:cNvPr id="8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/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/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395" indent="-23939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250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9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755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pic>
        <p:nvPicPr>
          <p:cNvPr id="2" name="Picture 2" descr="思考表情包图片-思考表情包模板下载-包图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9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pic>
        <p:nvPicPr>
          <p:cNvPr id="2" name="Picture 2" descr="思考表情包图片-思考表情包模板下载-包图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395" indent="-23939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250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9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755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9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一级目录</a:t>
            </a:r>
            <a:endParaRPr lang="zh-CN" altLang="en-US" dirty="0"/>
          </a:p>
        </p:txBody>
      </p:sp>
      <p:sp>
        <p:nvSpPr>
          <p:cNvPr id="8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/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/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hyperlink" Target="https://github.com/Infrasys-AI/AIInfra" TargetMode="Externa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hyperlink" Target="https://github.com/Infrasys-AI/AIInfra" TargetMode="Externa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hyperlink" Target="https://github.com/Infrasys-AI/AIInfra" TargetMode="Externa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hyperlink" Target="https://github.com/Infrasys-AI/AIInfra" TargetMode="Externa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hyperlink" Target="https://github.com/Infrasys-AI/AIInfra" TargetMode="Externa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heme" Target="../theme/theme6.xml"/><Relationship Id="rId8" Type="http://schemas.openxmlformats.org/officeDocument/2006/relationships/hyperlink" Target="https://github.com/Infrasys-AI/AIInfra" TargetMode="Externa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alphaModFix amt="70000"/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/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8"/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87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9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0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1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5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6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7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1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2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3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8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9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5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6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4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1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2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3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5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7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8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9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6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4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7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9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0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1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8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5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6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7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9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1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2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3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52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55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6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7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8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59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60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79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1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2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3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0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8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1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4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2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3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5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6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7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4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2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3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5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7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8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9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3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4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5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9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0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1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5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6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7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1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2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3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7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8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9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44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47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8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9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0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51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2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3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55" name="图片 154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/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/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9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6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2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8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9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0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1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2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3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4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5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9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1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8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5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7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1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2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3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8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9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21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4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5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38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9" name="组合 138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2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45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46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47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49" name="图片 148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/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/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 txBox="1"/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2"/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80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80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2"/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374153"/>
              </a:solidFill>
              <a:latin typeface="Lexend" pitchFamily="2" charset="0"/>
              <a:cs typeface="Arial" panose="020B060402020209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/>
          <p:cNvSpPr txBox="1"/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</a:t>
            </a:r>
            <a:endParaRPr kumimoji="1" lang="zh-CN" altLang="en-US" sz="13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ubtitle 6"/>
          <p:cNvSpPr txBox="1"/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9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" name="TextBox 2"/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12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7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9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3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4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5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9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0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1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2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7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8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5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9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0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1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5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6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7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4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1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2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3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5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7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8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9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6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3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4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5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7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99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0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50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53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4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5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6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57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8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9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61" name="图片 160"/>
          <p:cNvPicPr>
            <a:picLocks noChangeAspect="1"/>
          </p:cNvPicPr>
          <p:nvPr userDrawn="1"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/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2"/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1188085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微软雅黑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9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9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9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6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2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8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9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0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61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2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3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4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5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9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41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8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5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7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1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2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33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8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9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21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4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5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38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9" name="组合 138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41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2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3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44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45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46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47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149" name="图片 148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/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/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/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90204" pitchFamily="34" charset="0"/>
              </a:rPr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alphaModFix amt="70000"/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/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8"/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GB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-GB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颜色：蓝黑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Gill Sans MT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/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左右对半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grpSp>
          <p:nvGrpSpPr>
            <p:cNvPr id="87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9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0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1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5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6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7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1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2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43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7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8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9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3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5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6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4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1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2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23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5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7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8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9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6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4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7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9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0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11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8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5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6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7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  <p:grpSp>
          <p:nvGrpSpPr>
            <p:cNvPr id="99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1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2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03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pitchFamily="2" charset="-122"/>
                </a:endParaRPr>
              </a:p>
            </p:txBody>
          </p:sp>
        </p:grpSp>
      </p:grpSp>
      <p:sp>
        <p:nvSpPr>
          <p:cNvPr id="152" name="Rectangle 83"/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</a:t>
            </a:r>
            <a:endParaRPr lang="en-US" altLang="zh-CN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同一页面内建议只选择一组使用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/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55" name="Rectangle 34"/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6" name="Rectangle 35"/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7" name="Rectangle 36"/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8" name="Rectangle 37"/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59" name="Rectangle 36"/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60" name="Rectangle 34"/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/>
          <p:cNvSpPr txBox="1"/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/>
          <p:cNvSpPr txBox="1"/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90204" pitchFamily="34" charset="0"/>
                <a:ea typeface="黑体" pitchFamily="49" charset="-122"/>
                <a:cs typeface="Arial" panose="020B060402020209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90204" pitchFamily="34" charset="0"/>
                <a:ea typeface="黑体" pitchFamily="49" charset="-122"/>
                <a:cs typeface="Arial" panose="020B060402020209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90204" pitchFamily="34" charset="0"/>
                <a:ea typeface="黑体" pitchFamily="49" charset="-122"/>
                <a:cs typeface="Arial" panose="020B060402020209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90204" pitchFamily="34" charset="0"/>
                <a:ea typeface="黑体" pitchFamily="49" charset="-122"/>
                <a:cs typeface="Arial" panose="020B0604020202090204" pitchFamily="34" charset="0"/>
              </a:defRPr>
            </a:lvl5pPr>
            <a:lvl6pPr marL="609600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pitchFamily="2" charset="-122"/>
              </a:defRPr>
            </a:lvl6pPr>
            <a:lvl7pPr marL="12185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pitchFamily="2" charset="-122"/>
              </a:defRPr>
            </a:lvl7pPr>
            <a:lvl8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pitchFamily="2" charset="-122"/>
              </a:defRPr>
            </a:lvl8pPr>
            <a:lvl9pPr marL="24377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pitchFamily="2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高速互联：RDMA 基本概述</a:t>
            </a:r>
            <a:endParaRPr lang="zh-CN" altLang="en-US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9483" y="1046095"/>
            <a:ext cx="271780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支持的三种主流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RDMA支持的三种主流协议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570" y="1247140"/>
            <a:ext cx="11176635" cy="5107940"/>
          </a:xfrm>
        </p:spPr>
        <p:txBody>
          <a:bodyPr/>
          <a:p>
            <a:pPr marL="0" lvl="1" indent="0" algn="l">
              <a:buSzTx/>
              <a:buNone/>
            </a:pPr>
            <a:r>
              <a:rPr lang="zh-CN" altLang="en-US" sz="2000" b="1"/>
              <a:t>RDMA（远程直接内存访问）技术支持的三种主要协议为 ​​InfiniBand（IB）​​、​​RoCE（RDMA over Converged Ethernet）​​ 和 ​​iWARP（Internet Wide Area RDMA Protocol）</a:t>
            </a:r>
            <a:endParaRPr lang="zh-CN" altLang="en-US" sz="2000" b="1"/>
          </a:p>
          <a:p>
            <a:pPr marL="0" lvl="1" indent="0" algn="l">
              <a:buSzTx/>
              <a:buNone/>
            </a:pP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13865" y="2449830"/>
          <a:ext cx="8345170" cy="368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/>
                <a:gridCol w="2553970"/>
                <a:gridCol w="2609850"/>
                <a:gridCol w="2101215"/>
              </a:tblGrid>
              <a:tr h="4845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特性​​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InfiniBand (IB)​​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​​RoCE​​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​iWARP​​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09855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协议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原生RDMA专用协议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基于以太网的RDMA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基于TCP/IP的RDMA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125158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​网络要求​​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专用IB交换机、网卡和线缆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支持RoCE的网卡+无损以太网交换机</a:t>
                      </a:r>
                      <a:endParaRPr kumimoji="0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支持iWARP的网卡+标准以太网交换机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477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适用场景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超算中心、AI万卡集群（如NVIDIA DGX）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云数据中心、分布式存储、AI训练</a:t>
                      </a:r>
                      <a:endParaRPr kumimoji="0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广域网跨数据中心通信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InfiniBand (IB)​​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l">
              <a:buSzTx/>
            </a:pPr>
            <a:r>
              <a:rPr lang="zh-CN" altLang="en-US" sz="1800"/>
              <a:t>​​​</a:t>
            </a:r>
            <a:r>
              <a:rPr lang="zh-CN" altLang="en-US" sz="1800" b="1"/>
              <a:t>技术架构​​：</a:t>
            </a:r>
            <a:endParaRPr lang="zh-CN" altLang="en-US" sz="1800" b="1"/>
          </a:p>
          <a:p>
            <a:pPr lvl="1" algn="l">
              <a:buSzTx/>
            </a:pPr>
            <a:r>
              <a:rPr lang="zh-CN" altLang="en-US"/>
              <a:t>专为RDMA设计的端到端协议，涵盖物理层到传输层。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通过专用网卡（HCA）和交换机实现内存直接访问，完全绕过操作系统内核，支持零拷贝和内核旁路。</a:t>
            </a:r>
            <a:endParaRPr lang="zh-CN" altLang="en-US"/>
          </a:p>
          <a:p>
            <a:r>
              <a:rPr lang="zh-CN" altLang="en-US" sz="1800" b="1"/>
              <a:t>​​性能优势​​：</a:t>
            </a:r>
            <a:endParaRPr lang="zh-CN" altLang="en-US" sz="1800" b="1"/>
          </a:p>
          <a:p>
            <a:pPr lvl="1" algn="l">
              <a:buSzTx/>
            </a:pPr>
            <a:r>
              <a:rPr lang="zh-CN" altLang="en-US" sz="1800"/>
              <a:t>超低延迟（可低于1μs），高带宽（HDR InfiniBand达400Gbps）</a:t>
            </a:r>
            <a:endParaRPr lang="zh-CN" altLang="en-US" sz="1800"/>
          </a:p>
          <a:p>
            <a:pPr lvl="1" algn="l">
              <a:buSzTx/>
            </a:pPr>
            <a:r>
              <a:rPr lang="zh-CN" altLang="en-US" sz="1800"/>
              <a:t>原生拥塞控制机制（基于信用算法），保证无丢包传输。</a:t>
            </a:r>
            <a:endParaRPr lang="zh-CN" altLang="en-US" sz="1800"/>
          </a:p>
          <a:p>
            <a:r>
              <a:rPr lang="zh-CN" altLang="en-US" sz="1800" b="1"/>
              <a:t>​​局限性​​：</a:t>
            </a:r>
            <a:endParaRPr lang="zh-CN" altLang="en-US" sz="1800" b="1"/>
          </a:p>
          <a:p>
            <a:pPr lvl="1" algn="l">
              <a:buSzTx/>
            </a:pPr>
            <a:r>
              <a:rPr lang="zh-CN" altLang="en-US" sz="1800"/>
              <a:t>生态封闭：需全套专用设备（如NVIDIA Mellanox方案），成本高昂；</a:t>
            </a:r>
            <a:endParaRPr lang="zh-CN" altLang="en-US" sz="1800"/>
          </a:p>
          <a:p>
            <a:pPr lvl="1" algn="l">
              <a:buSzTx/>
            </a:pPr>
            <a:r>
              <a:rPr lang="zh-CN" altLang="en-US" sz="1800"/>
              <a:t>跨数据中心扩展困难，主要限于本地集群。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​​RoCE (RDMA over Converged Ethernet)​​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570" y="1247140"/>
            <a:ext cx="11271885" cy="5107940"/>
          </a:xfrm>
        </p:spPr>
        <p:txBody>
          <a:bodyPr/>
          <a:p>
            <a:r>
              <a:rPr lang="zh-CN" altLang="en-US" sz="1800" b="1"/>
              <a:t>技术演进​​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​​RoCEv1​​：基于以太网链路层（二层），仅支持同子网通信，通过Ethertype 0x8915标识报文；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​​RoCEv2​​（主流）：基于UDP/IP协议栈，支持三层路由（UDP端口4791），可通过ECMP实现负载均衡。</a:t>
            </a:r>
            <a:endParaRPr lang="zh-CN" altLang="en-US"/>
          </a:p>
          <a:p>
            <a:r>
              <a:rPr lang="zh-CN" altLang="en-US" sz="1800" b="1"/>
              <a:t>​​关键依赖​​：​​无损以太网​​，需启用以下技术避免丢包</a:t>
            </a:r>
            <a:endParaRPr lang="zh-CN" altLang="en-US" sz="1800" b="1"/>
          </a:p>
          <a:p>
            <a:pPr lvl="1" algn="l">
              <a:buSzTx/>
            </a:pPr>
            <a:r>
              <a:rPr lang="zh-CN" altLang="en-US"/>
              <a:t>​​PFC​​（基于优先级的流量控制）：为RDMA流量预留专用队列，触发反压机制；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​​ECN​​（显式拥塞通知）：通过IP头标记拥塞，动态降速。</a:t>
            </a:r>
            <a:endParaRPr lang="zh-CN" altLang="en-US"/>
          </a:p>
          <a:p>
            <a:pPr algn="l">
              <a:buSzTx/>
            </a:pPr>
            <a:r>
              <a:rPr lang="zh-CN" altLang="en-US" sz="1800" b="1"/>
              <a:t>​​性能表现​​</a:t>
            </a:r>
            <a:endParaRPr lang="zh-CN" altLang="en-US" sz="1800" b="1"/>
          </a:p>
          <a:p>
            <a:pPr lvl="1" algn="l">
              <a:buSzTx/>
            </a:pPr>
            <a:r>
              <a:rPr lang="zh-CN" altLang="en-US"/>
              <a:t>延迟可低至2μs（25GbE下比TCP带宽提升30%）；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成本显著低于IB，兼容现有以太网基础设施。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l">
              <a:buSzTx/>
            </a:pPr>
            <a:r>
              <a:rPr lang="zh-CN" altLang="en-US" sz="1800" b="1"/>
              <a:t>​​技术原理​​</a:t>
            </a:r>
            <a:endParaRPr lang="zh-CN" altLang="en-US" sz="1800" b="1"/>
          </a:p>
          <a:p>
            <a:pPr lvl="1"/>
            <a:r>
              <a:rPr lang="zh-CN" altLang="en-US"/>
              <a:t>将RDMA语义封装在TCP/IP协议栈中，通过网卡硬件卸载TCP处理（TOE技术），减少CPU开销。</a:t>
            </a:r>
            <a:endParaRPr lang="zh-CN" altLang="en-US"/>
          </a:p>
          <a:p>
            <a:r>
              <a:rPr lang="zh-CN" altLang="en-US" sz="1800" b="1"/>
              <a:t>​​优势与局限​</a:t>
            </a:r>
            <a:endParaRPr lang="zh-CN" altLang="en-US" sz="1800" b="1"/>
          </a:p>
          <a:p>
            <a:pPr lvl="1"/>
            <a:r>
              <a:rPr lang="zh-CN" altLang="en-US" sz="1620" b="1"/>
              <a:t>​</a:t>
            </a:r>
            <a:r>
              <a:rPr lang="zh-CN" altLang="en-US"/>
              <a:t> </a:t>
            </a:r>
            <a:r>
              <a:rPr lang="zh-CN" altLang="en-US" sz="1800"/>
              <a:t>支持标准以太网交换机和广域网路由，扩展性最佳；</a:t>
            </a:r>
            <a:endParaRPr lang="zh-CN" altLang="en-US" sz="1800"/>
          </a:p>
          <a:p>
            <a:pPr lvl="1"/>
            <a:r>
              <a:rPr lang="zh-CN" altLang="en-US" sz="1800"/>
              <a:t>TCP协议栈引入额外延迟（序列化/重传机制），性能弱于IB/RoCE；</a:t>
            </a:r>
            <a:endParaRPr lang="zh-CN" altLang="en-US" sz="1800"/>
          </a:p>
          <a:p>
            <a:pPr lvl="1"/>
            <a:r>
              <a:rPr lang="zh-CN" altLang="en-US" sz="1800"/>
              <a:t> 大量TCP连接占用内存资源，大规模集群效率低。</a:t>
            </a:r>
            <a:endParaRPr lang="zh-CN" altLang="en-US" sz="1800"/>
          </a:p>
          <a:p>
            <a:r>
              <a:rPr lang="zh-CN" altLang="en-US"/>
              <a:t>​​</a:t>
            </a:r>
            <a:r>
              <a:rPr lang="zh-CN" altLang="en-US" sz="1800" b="1"/>
              <a:t>应用场景​​：</a:t>
            </a:r>
            <a:endParaRPr lang="zh-CN" altLang="en-US"/>
          </a:p>
          <a:p>
            <a:pPr lvl="1"/>
            <a:r>
              <a:rPr lang="zh-CN" altLang="en-US"/>
              <a:t>跨数据中心通信、金融行业广域网低延迟交易（如Chelsio方案）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GB" altLang="zh-CN"/>
              <a:t>https://community.fs.com/blog/remote-direct-memory-access-rdma.html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https://cloud.tencent.com/developer/article/2508336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https://doc.mbalib.com/view/903fb2f7b2b20781e8423af9dfa7829e.html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https://blog.51cto.com/u_16213715/13786410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https://blog.csdn.net/gs80140/article/details/145033932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https://blog.csdn.net/zuopiezia/article/details/144340106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https://mp.weixin.qq.com/s?__biz=MzA3NTY1NjAyMw==&amp;mid=2247486165&amp;idx=1&amp;sn=594c9eba7088a396134e02017d3f61eb&amp;chksm=9e3422c20f13945922c45958caf838dab92f230e78da1d29f6f1d7e4f3624e207173395bd60d#rd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https://mp.weixin.qq.com/s?__biz=MzkwOTYwMDYxMQ==&amp;mid=2247504048&amp;idx=1&amp;sn=a44986e6a3570a76a73d773585a1a2dd&amp;chksm=c04e027f60a11f22cbcacaca65d95b7163e439056b77d4e9e163afb69c352992e3517af75cff#rd</a:t>
            </a:r>
            <a:endParaRPr lang="en-GB" altLang="zh-CN"/>
          </a:p>
          <a:p>
            <a:pPr algn="l">
              <a:lnSpc>
                <a:spcPct val="150000"/>
              </a:lnSpc>
            </a:pPr>
            <a:r>
              <a:rPr lang="en-GB" altLang="zh-CN"/>
              <a:t>https://mp.weixin.qq.com/s?__biz=MzA3NTY1NjAyMw==&amp;mid=2247486165&amp;idx=1&amp;sn=594c9eba7088a396134e02017d3f61eb&amp;chksm=9e3422c20f13945922c45958caf838dab92f230e78da1d29f6f1d7e4f3624e207173395bd60d#rd</a:t>
            </a:r>
            <a:endParaRPr lang="en-GB" altLang="zh-CN"/>
          </a:p>
          <a:p>
            <a:pPr marL="0" indent="0" algn="l">
              <a:buNone/>
            </a:pPr>
            <a:endParaRPr lang="en-GB" altLang="zh-CN" dirty="0"/>
          </a:p>
          <a:p>
            <a:pPr marL="0" indent="0" algn="l">
              <a:buNone/>
            </a:pPr>
            <a:endParaRPr lang="en-GB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6545" lvl="0" indent="-514350" algn="l">
              <a:buSzTx/>
              <a:buFont typeface="+mj-lt"/>
              <a:buAutoNum type="arabicPeriod"/>
            </a:pPr>
            <a:r>
              <a:rPr lang="en-US" altLang="zh-CN" sz="2665" b="1">
                <a:solidFill>
                  <a:srgbClr val="C00000"/>
                </a:solidFill>
                <a:sym typeface="+mn-ea"/>
              </a:rPr>
              <a:t>AI</a:t>
            </a:r>
            <a:r>
              <a:rPr sz="2665" b="1">
                <a:solidFill>
                  <a:srgbClr val="C00000"/>
                </a:solidFill>
                <a:sym typeface="+mn-ea"/>
              </a:rPr>
              <a:t>时代为什么</a:t>
            </a:r>
            <a:r>
              <a:rPr sz="2665" b="1">
                <a:solidFill>
                  <a:srgbClr val="C00000"/>
                </a:solidFill>
                <a:sym typeface="+mn-ea"/>
              </a:rPr>
              <a:t>需要RDMA</a:t>
            </a:r>
            <a:endParaRPr sz="2665" b="1">
              <a:solidFill>
                <a:srgbClr val="C00000"/>
              </a:solidFill>
              <a:sym typeface="+mn-ea"/>
            </a:endParaRPr>
          </a:p>
          <a:p>
            <a:pPr marL="296545" lvl="0" indent="-514350" algn="l">
              <a:buSzTx/>
              <a:buFont typeface="+mj-lt"/>
              <a:buAutoNum type="arabicPeriod"/>
            </a:pPr>
            <a:r>
              <a:rPr lang="en-US" altLang="zh-CN" sz="2665" b="1">
                <a:solidFill>
                  <a:srgbClr val="C00000"/>
                </a:solidFill>
                <a:sym typeface="+mn-ea"/>
              </a:rPr>
              <a:t>RDMA</a:t>
            </a:r>
            <a:r>
              <a:rPr sz="2665" b="1">
                <a:solidFill>
                  <a:srgbClr val="C00000"/>
                </a:solidFill>
                <a:sym typeface="+mn-ea"/>
              </a:rPr>
              <a:t>的核心</a:t>
            </a:r>
            <a:r>
              <a:rPr sz="2665" b="1">
                <a:solidFill>
                  <a:srgbClr val="C00000"/>
                </a:solidFill>
                <a:sym typeface="+mn-ea"/>
              </a:rPr>
              <a:t>原理</a:t>
            </a:r>
            <a:endParaRPr sz="2665" b="1">
              <a:solidFill>
                <a:srgbClr val="C00000"/>
              </a:solidFill>
              <a:sym typeface="+mn-ea"/>
            </a:endParaRPr>
          </a:p>
          <a:p>
            <a:pPr marL="296545" lvl="0" indent="-514350" algn="l">
              <a:buSzTx/>
              <a:buFont typeface="+mj-lt"/>
              <a:buAutoNum type="arabicPeriod"/>
            </a:pPr>
            <a:r>
              <a:rPr sz="2665" b="1">
                <a:solidFill>
                  <a:srgbClr val="C00000"/>
                </a:solidFill>
              </a:rPr>
              <a:t>RDMA</a:t>
            </a:r>
            <a:r>
              <a:rPr sz="2665" b="1">
                <a:solidFill>
                  <a:srgbClr val="C00000"/>
                </a:solidFill>
              </a:rPr>
              <a:t>与传统网络对比​​</a:t>
            </a:r>
            <a:endParaRPr sz="2665" b="1">
              <a:solidFill>
                <a:srgbClr val="C00000"/>
              </a:solidFill>
            </a:endParaRPr>
          </a:p>
          <a:p>
            <a:pPr marL="296545" lvl="0" indent="-514350" algn="l">
              <a:buSzTx/>
              <a:buFont typeface="+mj-lt"/>
              <a:buAutoNum type="arabicPeriod"/>
            </a:pPr>
            <a:r>
              <a:rPr sz="2400" b="1">
                <a:solidFill>
                  <a:srgbClr val="C00000"/>
                </a:solidFill>
              </a:rPr>
              <a:t>RDMA支持的三种主流协议：</a:t>
            </a:r>
            <a:endParaRPr sz="2400" b="1">
              <a:solidFill>
                <a:srgbClr val="C00000"/>
              </a:solidFill>
            </a:endParaRPr>
          </a:p>
          <a:p>
            <a:pPr marL="694055" lvl="1" indent="-457200" algn="l">
              <a:lnSpc>
                <a:spcPct val="120000"/>
              </a:lnSpc>
              <a:buSzTx/>
            </a:pPr>
            <a:r>
              <a:rPr lang="en-GB" altLang="zh-CN" sz="2400"/>
              <a:t>InfiniBand</a:t>
            </a:r>
            <a:endParaRPr lang="en-GB" altLang="zh-CN" sz="2400"/>
          </a:p>
          <a:p>
            <a:pPr marL="694055" lvl="1" indent="-457200" algn="l">
              <a:lnSpc>
                <a:spcPct val="120000"/>
              </a:lnSpc>
              <a:buSzTx/>
            </a:pPr>
            <a:r>
              <a:rPr lang="en-GB" altLang="zh-CN" sz="2400"/>
              <a:t>​​RoCE​​（RDMA over Converged Ethernet）</a:t>
            </a:r>
            <a:endParaRPr lang="en-GB" altLang="zh-CN" sz="2400"/>
          </a:p>
          <a:p>
            <a:pPr marL="694055" lvl="1" indent="-457200" algn="l">
              <a:lnSpc>
                <a:spcPct val="120000"/>
              </a:lnSpc>
              <a:buSzTx/>
            </a:pPr>
            <a:r>
              <a:rPr lang="en-GB" altLang="zh-CN" sz="2400"/>
              <a:t>​​iWARP</a:t>
            </a:r>
            <a:endParaRPr lang="en-GB" altLang="zh-CN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dirty="0"/>
              <a:t>时代为什么需要</a:t>
            </a:r>
            <a:r>
              <a:rPr lang="en-US" altLang="zh-CN" dirty="0"/>
              <a:t>RDMA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395" lvl="1" indent="-239395" algn="l">
              <a:buSzTx/>
              <a:buChar char="•"/>
            </a:pPr>
            <a:r>
              <a:rPr sz="1800" b="1">
                <a:sym typeface="+mn-ea"/>
              </a:rPr>
              <a:t>GPU算力增长远超网络带宽提升​​</a:t>
            </a:r>
            <a:endParaRPr sz="1800" b="1">
              <a:sym typeface="+mn-ea"/>
            </a:endParaRPr>
          </a:p>
          <a:p>
            <a:pPr marL="696595" lvl="2" indent="-239395" algn="l">
              <a:buSzTx/>
              <a:buChar char="•"/>
            </a:pPr>
            <a:r>
              <a:rPr sz="1600">
                <a:sym typeface="+mn-ea"/>
              </a:rPr>
              <a:t>AI训练中万亿参数模型（如GPT-4）需数百GPU协同，单卡通信带宽需求超200Gbps。</a:t>
            </a:r>
            <a:endParaRPr sz="1600">
              <a:sym typeface="+mn-ea"/>
            </a:endParaRPr>
          </a:p>
          <a:p>
            <a:pPr marL="696595" lvl="2" indent="-239395" algn="l">
              <a:buSzTx/>
              <a:buChar char="•"/>
            </a:pPr>
            <a:r>
              <a:rPr sz="1600">
                <a:sym typeface="+mn-ea"/>
              </a:rPr>
              <a:t>计算/通信比失衡​​：在8卡集群中，通信耗时占比高达90%（单卡仅10%），</a:t>
            </a:r>
            <a:r>
              <a:rPr sz="1600" b="1">
                <a:solidFill>
                  <a:srgbClr val="C00000"/>
                </a:solidFill>
                <a:sym typeface="+mn-ea"/>
              </a:rPr>
              <a:t>网络成为系统瓶颈</a:t>
            </a:r>
            <a:r>
              <a:rPr sz="1600">
                <a:sym typeface="+mn-ea"/>
              </a:rPr>
              <a:t>。</a:t>
            </a:r>
            <a:endParaRPr sz="1600"/>
          </a:p>
          <a:p>
            <a:pPr marL="239395" lvl="1" indent="-239395" algn="l">
              <a:buSzTx/>
              <a:buChar char="•"/>
            </a:pPr>
            <a:r>
              <a:rPr sz="1800" b="1">
                <a:sym typeface="+mn-ea"/>
              </a:rPr>
              <a:t>参数同步的实时性要求​​</a:t>
            </a:r>
            <a:endParaRPr sz="1800" b="1">
              <a:sym typeface="+mn-ea"/>
            </a:endParaRPr>
          </a:p>
          <a:p>
            <a:pPr marL="696595" lvl="2" indent="-239395" algn="l">
              <a:buSzTx/>
              <a:buChar char="•"/>
            </a:pPr>
            <a:r>
              <a:rPr sz="1600">
                <a:sym typeface="+mn-ea"/>
              </a:rPr>
              <a:t>梯度同步需在毫秒级完成，传统TCP/IP延迟（50–100μs）导致GPU长时间闲置。</a:t>
            </a:r>
            <a:r>
              <a:rPr sz="1600" b="1">
                <a:solidFill>
                  <a:srgbClr val="C00000"/>
                </a:solidFill>
                <a:sym typeface="+mn-ea"/>
              </a:rPr>
              <a:t>RDMA将延迟降至1–5μs，​​提升集群利用率30%以上​​。</a:t>
            </a:r>
            <a:endParaRPr sz="1600" b="1">
              <a:solidFill>
                <a:srgbClr val="C00000"/>
              </a:solidFill>
              <a:sym typeface="+mn-ea"/>
            </a:endParaRPr>
          </a:p>
          <a:p>
            <a:pPr marL="696595" lvl="2" indent="-239395" algn="l">
              <a:buSzTx/>
              <a:buChar char="•"/>
            </a:pPr>
            <a:r>
              <a:rPr sz="1600">
                <a:sym typeface="+mn-ea"/>
              </a:rPr>
              <a:t>Meta实测：AI工作负载​​33%时间浪费在网络等待​​，RDMA显著缩短作业完成时间（JCT）</a:t>
            </a:r>
            <a:endParaRPr sz="1600">
              <a:sym typeface="+mn-ea"/>
            </a:endParaRPr>
          </a:p>
          <a:p>
            <a:pPr marL="239395" lvl="1" indent="-239395" algn="l">
              <a:buSzTx/>
              <a:buChar char="•"/>
            </a:pPr>
            <a:r>
              <a:rPr sz="1800" b="1"/>
              <a:t>传统TCP/IP通信在</a:t>
            </a:r>
            <a:r>
              <a:rPr lang="en-US" altLang="zh-CN" sz="1800" b="1"/>
              <a:t>AI</a:t>
            </a:r>
            <a:r>
              <a:rPr sz="1800" b="1"/>
              <a:t>时代的瓶颈：</a:t>
            </a:r>
            <a:endParaRPr sz="1800" b="1"/>
          </a:p>
          <a:p>
            <a:pPr marL="696595" lvl="2" indent="-239395" algn="l">
              <a:buSzTx/>
              <a:buChar char="•"/>
            </a:pPr>
            <a:r>
              <a:rPr sz="1600"/>
              <a:t>​​</a:t>
            </a:r>
            <a:r>
              <a:rPr sz="1600" b="1"/>
              <a:t>多次数据拷贝</a:t>
            </a:r>
            <a:r>
              <a:rPr sz="1600"/>
              <a:t>​​：数据需在应用内存与内核缓冲区间复制，消耗CPU资源；</a:t>
            </a:r>
            <a:endParaRPr sz="1600"/>
          </a:p>
          <a:p>
            <a:pPr marL="696595" lvl="2" indent="-239395" algn="l">
              <a:buSzTx/>
              <a:buChar char="•"/>
            </a:pPr>
            <a:r>
              <a:rPr sz="1600" b="1"/>
              <a:t>​​高延迟​​</a:t>
            </a:r>
            <a:r>
              <a:rPr sz="1600"/>
              <a:t>：内核协议栈处理增加微秒级延迟；</a:t>
            </a:r>
            <a:endParaRPr sz="1600"/>
          </a:p>
          <a:p>
            <a:pPr marL="696595" lvl="2" indent="-239395" algn="l">
              <a:buSzTx/>
              <a:buChar char="•"/>
            </a:pPr>
            <a:r>
              <a:rPr sz="1600" b="1"/>
              <a:t>​​CPU利用率高​​</a:t>
            </a:r>
            <a:r>
              <a:rPr sz="1600"/>
              <a:t>：大规模数据传输时CPU成为瓶颈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9483" y="1046095"/>
            <a:ext cx="271780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7800" dirty="0"/>
              <a:t>RDMA</a:t>
            </a:r>
            <a:r>
              <a:rPr sz="7800" dirty="0"/>
              <a:t>的核心</a:t>
            </a:r>
            <a:r>
              <a:rPr sz="7800" dirty="0"/>
              <a:t>原理</a:t>
            </a:r>
            <a:endParaRPr sz="7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什么是</a:t>
            </a:r>
            <a:r>
              <a:rPr lang="en-US" altLang="zh-CN" dirty="0"/>
              <a:t>RDMA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395" lvl="1" indent="-239395" algn="l">
              <a:buSzTx/>
              <a:buChar char="•"/>
            </a:pPr>
            <a:r>
              <a:rPr sz="1800">
                <a:sym typeface="+mn-ea"/>
              </a:rPr>
              <a:t>RDMA（Remote Direct Memory Access，远程直接内存访问）是一种高性能网络通信技术，允许计算机直接通过网络访问另一台计算机的内存，</a:t>
            </a:r>
            <a:r>
              <a:rPr sz="1800" b="1">
                <a:solidFill>
                  <a:srgbClr val="C00000"/>
                </a:solidFill>
                <a:sym typeface="+mn-ea"/>
              </a:rPr>
              <a:t>无需操作系统内核和CPU介入</a:t>
            </a:r>
            <a:r>
              <a:rPr sz="1800">
                <a:sym typeface="+mn-ea"/>
              </a:rPr>
              <a:t>。</a:t>
            </a:r>
            <a:endParaRPr sz="1800">
              <a:sym typeface="+mn-ea"/>
            </a:endParaRPr>
          </a:p>
          <a:p>
            <a:pPr marL="239395" lvl="1" indent="-239395" algn="l">
              <a:buSzTx/>
              <a:buChar char="•"/>
            </a:pPr>
            <a:r>
              <a:rPr sz="1800">
                <a:sym typeface="+mn-ea"/>
              </a:rPr>
              <a:t>其目标是实现</a:t>
            </a:r>
            <a:r>
              <a:rPr sz="1800" b="1">
                <a:solidFill>
                  <a:srgbClr val="C00000"/>
                </a:solidFill>
                <a:sym typeface="+mn-ea"/>
              </a:rPr>
              <a:t>零拷贝、零中断、低延迟</a:t>
            </a:r>
            <a:r>
              <a:rPr sz="1800">
                <a:sym typeface="+mn-ea"/>
              </a:rPr>
              <a:t>的数据传输，它解决了传统网络通信中的性能瓶颈问题，尤其在数据中心、高性能计算（HPC）和AI等场景中至关重要。</a:t>
            </a:r>
            <a:endParaRPr sz="1800">
              <a:sym typeface="+mn-ea"/>
            </a:endParaRPr>
          </a:p>
          <a:p>
            <a:pPr marL="239395" lvl="1" indent="-239395" algn="l">
              <a:buSzTx/>
              <a:buChar char="•"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785" y="3088005"/>
            <a:ext cx="6579235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RDMA</a:t>
            </a:r>
            <a:r>
              <a:t>核心</a:t>
            </a:r>
            <a: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570" y="1247140"/>
            <a:ext cx="11573510" cy="5107940"/>
          </a:xfrm>
        </p:spPr>
        <p:txBody>
          <a:bodyPr/>
          <a:p>
            <a:pPr marL="0" lvl="1" indent="0" algn="l">
              <a:buSzTx/>
              <a:buNone/>
            </a:pPr>
            <a:r>
              <a:rPr lang="zh-CN" altLang="en-US" sz="2000" b="1"/>
              <a:t>RDMA的核心是通过网卡硬件（如支持RDMA的RNIC）实现​​跨节点的</a:t>
            </a:r>
            <a:r>
              <a:rPr lang="zh-CN" altLang="en-US" sz="2000" b="1">
                <a:solidFill>
                  <a:srgbClr val="C00000"/>
                </a:solidFill>
              </a:rPr>
              <a:t>直接内存访问​​</a:t>
            </a:r>
            <a:r>
              <a:rPr lang="zh-CN" altLang="en-US" sz="2000" b="1"/>
              <a:t>，其核心特性包括</a:t>
            </a:r>
            <a:endParaRPr lang="zh-CN" altLang="en-US" sz="2000" b="1"/>
          </a:p>
          <a:p>
            <a:pPr marL="239395" lvl="1" indent="-239395" algn="l">
              <a:buSzTx/>
              <a:buChar char="•"/>
            </a:pPr>
            <a:r>
              <a:rPr lang="zh-CN" altLang="en-US" b="1"/>
              <a:t>零拷贝（Zero-Copy）​​</a:t>
            </a:r>
            <a:endParaRPr lang="zh-CN" altLang="en-US" b="1"/>
          </a:p>
          <a:p>
            <a:pPr marL="696595" lvl="2" indent="-239395" algn="l">
              <a:buSzTx/>
              <a:buChar char="•"/>
            </a:pPr>
            <a:r>
              <a:rPr lang="zh-CN" altLang="en-US"/>
              <a:t>数据直接从发送端应用内存写入接收端应用内存，无需经过内核缓冲区、套接字缓存等中间复制环节。</a:t>
            </a:r>
            <a:endParaRPr lang="zh-CN" altLang="en-US"/>
          </a:p>
          <a:p>
            <a:pPr marL="696595" lvl="2" indent="-239395" algn="l">
              <a:buSzTx/>
              <a:buChar char="•"/>
            </a:pPr>
            <a:r>
              <a:rPr lang="zh-CN" altLang="en-US"/>
              <a:t>传统通信需多次内存拷贝（应用层→内核→网卡），而RDMA通过网卡硬件直接读写用户内存，减少数据搬运开销。</a:t>
            </a:r>
            <a:endParaRPr lang="zh-CN" altLang="en-US"/>
          </a:p>
          <a:p>
            <a:r>
              <a:rPr lang="zh-CN" altLang="en-US" sz="1800" b="1"/>
              <a:t>​​内核旁路（Kernel Bypass）​​</a:t>
            </a:r>
            <a:endParaRPr lang="zh-CN" altLang="en-US" sz="1800" b="1"/>
          </a:p>
          <a:p>
            <a:pPr marL="696595" lvl="2" indent="-239395" algn="l">
              <a:buSzTx/>
              <a:buChar char="•"/>
            </a:pPr>
            <a:r>
              <a:rPr lang="zh-CN" altLang="en-US"/>
              <a:t>应用程序通过​​用户态驱动​​直接操作RDMA网卡（RNIC），无需内核协议栈处理数据。</a:t>
            </a:r>
            <a:endParaRPr lang="zh-CN" altLang="en-US"/>
          </a:p>
          <a:p>
            <a:pPr marL="696595" lvl="2" indent="-239395" algn="l">
              <a:buSzTx/>
              <a:buChar char="•"/>
            </a:pPr>
            <a:r>
              <a:rPr lang="zh-CN" altLang="en-US"/>
              <a:t>​​优势​​：避免上下文切换、系统调用等CPU开销，降低延迟至​​微秒级​​（传统TCP/IP为毫秒级）。</a:t>
            </a:r>
            <a:endParaRPr lang="zh-CN" altLang="en-US"/>
          </a:p>
          <a:p>
            <a:r>
              <a:rPr lang="zh-CN" altLang="en-US"/>
              <a:t>​​</a:t>
            </a:r>
            <a:r>
              <a:rPr lang="zh-CN" altLang="en-US" sz="1800" b="1"/>
              <a:t>CPU卸载（CPU Offload）​​</a:t>
            </a:r>
            <a:endParaRPr lang="zh-CN" altLang="en-US"/>
          </a:p>
          <a:p>
            <a:pPr marL="696595" lvl="2" indent="-239395" algn="l">
              <a:buSzTx/>
              <a:buChar char="•"/>
            </a:pPr>
            <a:r>
              <a:rPr lang="zh-CN" altLang="en-US"/>
              <a:t>数据传输协议（如分段、校验和、流量控制）由​​智能网卡硬件​​处理，CPU仅负责发起传输指令，不参与数据搬运。</a:t>
            </a:r>
            <a:endParaRPr lang="zh-CN" altLang="en-US"/>
          </a:p>
          <a:p>
            <a:pPr marL="696595" lvl="2" indent="-239395" algn="l">
              <a:buSzTx/>
              <a:buChar char="•"/>
            </a:pPr>
            <a:r>
              <a:rPr lang="zh-CN" altLang="en-US"/>
              <a:t>​​效果​​：释放CPU资源，使其专注于计算任务，提升系统整体效率。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9483" y="1046095"/>
            <a:ext cx="271780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传统网络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与传统网络对比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25930" y="1405890"/>
          <a:ext cx="8868410" cy="479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960"/>
                <a:gridCol w="3624580"/>
                <a:gridCol w="3150870"/>
              </a:tblGrid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​​对比维度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altLang="zh-CN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RDMA</a:t>
                      </a:r>
                      <a:endParaRPr kumimoji="0" lang="en-US" altLang="zh-CN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传统网络（TCP/IP）​​</a:t>
                      </a:r>
                      <a:endParaRPr kumimoji="0" lang="zh-CN" altLang="en-US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72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传输机制​​</a:t>
                      </a:r>
                      <a:endParaRPr kumimoji="0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网卡直接读写远程内存（零拷贝）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数据需经内核协议栈封装/解析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200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性能表现​​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微秒级​​（通常1–5μs）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毫秒级（10–100μs）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10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​​CPU负载​​</a:t>
                      </a:r>
                      <a:endParaRPr kumimoji="0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极低（&lt;5%）​​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高（30%-100%，随带宽提升）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8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​​内存拷贝次数​​</a:t>
                      </a:r>
                      <a:endParaRPr kumimoji="0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​​零拷贝​​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4-6次（用户态↔内核态↔网卡）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537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 kern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sym typeface="+mn-ea"/>
                        </a:rPr>
                        <a:t>典型应用场景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HPC、分布式存储（Ceph）、AI训练、实时交易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1186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Web服务、文件传输、普通计算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9121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部署成本与复杂度​​​​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较高（需RDMA网卡+无损网络）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1186815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anose="020B0503020204020204" pitchFamily="34" charset="-122"/>
                          <a:cs typeface="+mn-cs"/>
                        </a:rPr>
                        <a:t>低（通用网卡+标准以太网）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698*377"/>
  <p:tag name="TABLE_ENDDRAG_RECT" val="135*110*698*377"/>
</p:tagLst>
</file>

<file path=ppt/tags/tag2.xml><?xml version="1.0" encoding="utf-8"?>
<p:tagLst xmlns:p="http://schemas.openxmlformats.org/presentationml/2006/main">
  <p:tag name="TABLE_ENDDRAG_ORIGIN_RECT" val="657*289"/>
  <p:tag name="TABLE_ENDDRAG_RECT" val="164*183*657*289"/>
</p:tagLst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3368</Words>
  <Application>WPS 演示</Application>
  <PresentationFormat>自定义</PresentationFormat>
  <Paragraphs>192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49" baseType="lpstr">
      <vt:lpstr>Arial</vt:lpstr>
      <vt:lpstr>宋体</vt:lpstr>
      <vt:lpstr>Wingdings</vt:lpstr>
      <vt:lpstr>Futura-Medium</vt:lpstr>
      <vt:lpstr>微软雅黑</vt:lpstr>
      <vt:lpstr>汉仪旗黑</vt:lpstr>
      <vt:lpstr>Lexend</vt:lpstr>
      <vt:lpstr>华文细黑</vt:lpstr>
      <vt:lpstr>Gill Sans MT</vt:lpstr>
      <vt:lpstr>微软雅黑</vt:lpstr>
      <vt:lpstr>Calibri</vt:lpstr>
      <vt:lpstr>苹方-简</vt:lpstr>
      <vt:lpstr>ACGN-MiaoGB-Flash</vt:lpstr>
      <vt:lpstr>冬青黑体简体中文</vt:lpstr>
      <vt:lpstr>黑体</vt:lpstr>
      <vt:lpstr>FrutigerNext LT Medium</vt:lpstr>
      <vt:lpstr>PingFang SC Semibold</vt:lpstr>
      <vt:lpstr>PingFang SC</vt:lpstr>
      <vt:lpstr>Helvetica Neue</vt:lpstr>
      <vt:lpstr>宋体</vt:lpstr>
      <vt:lpstr>Arial Unicode MS</vt:lpstr>
      <vt:lpstr>等线</vt:lpstr>
      <vt:lpstr>汉仪中等线KW</vt:lpstr>
      <vt:lpstr>黑体-简</vt:lpstr>
      <vt:lpstr>汉仪书宋二KW</vt:lpstr>
      <vt:lpstr>汉仪中黑KW</vt:lpstr>
      <vt:lpstr>Apple Color Emoji</vt:lpstr>
      <vt:lpstr>1_内容Copytext </vt:lpstr>
      <vt:lpstr>code01</vt:lpstr>
      <vt:lpstr>1_code01</vt:lpstr>
      <vt:lpstr>结束页</vt:lpstr>
      <vt:lpstr>2_code01</vt:lpstr>
      <vt:lpstr>2_内容Copytext </vt:lpstr>
      <vt:lpstr>PowerPoint 演示文稿</vt:lpstr>
      <vt:lpstr>Content</vt:lpstr>
      <vt:lpstr>PowerPoint 演示文稿</vt:lpstr>
      <vt:lpstr>什么是RDMA</vt:lpstr>
      <vt:lpstr>PowerPoint 演示文稿</vt:lpstr>
      <vt:lpstr>Content</vt:lpstr>
      <vt:lpstr>PowerPoint 演示文稿</vt:lpstr>
      <vt:lpstr>PowerPoint 演示文稿</vt:lpstr>
      <vt:lpstr>三类计算集群的主要区别</vt:lpstr>
      <vt:lpstr>PowerPoint 演示文稿</vt:lpstr>
      <vt:lpstr>RDMA核心原理</vt:lpstr>
      <vt:lpstr>PowerPoint 演示文稿</vt:lpstr>
      <vt:lpstr>PowerPoint 演示文稿</vt:lpstr>
      <vt:lpstr>PowerPoint 演示文稿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张万豪(2022213960)</cp:lastModifiedBy>
  <cp:revision>10939</cp:revision>
  <cp:lastPrinted>2025-07-15T22:47:20Z</cp:lastPrinted>
  <dcterms:created xsi:type="dcterms:W3CDTF">2025-07-15T22:47:20Z</dcterms:created>
  <dcterms:modified xsi:type="dcterms:W3CDTF">2025-07-15T22:47:20Z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  <property fmtid="{D5CDD505-2E9C-101B-9397-08002B2CF9AE}" pid="9" name="ICV">
    <vt:lpwstr>C6CC06F8038B71183DC6766805BDBFBD_42</vt:lpwstr>
  </property>
  <property fmtid="{D5CDD505-2E9C-101B-9397-08002B2CF9AE}" pid="10" name="KSOProductBuildVer">
    <vt:lpwstr>2052-6.7.1.8828</vt:lpwstr>
  </property>
</Properties>
</file>