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7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6" r:id="rId4"/>
    <p:sldMasterId id="2147483659" r:id="rId5"/>
    <p:sldMasterId id="2147483661" r:id="rId6"/>
  </p:sldMasterIdLst>
  <p:notesMasterIdLst>
    <p:notesMasterId r:id="rId8"/>
  </p:notesMasterIdLst>
  <p:handoutMasterIdLst>
    <p:handoutMasterId r:id="rId32"/>
  </p:handoutMasterIdLst>
  <p:sldIdLst>
    <p:sldId id="603" r:id="rId7"/>
    <p:sldId id="16777053" r:id="rId9"/>
    <p:sldId id="2500" r:id="rId10"/>
    <p:sldId id="2618" r:id="rId11"/>
    <p:sldId id="16777061" r:id="rId12"/>
    <p:sldId id="16777068" r:id="rId13"/>
    <p:sldId id="16777064" r:id="rId14"/>
    <p:sldId id="16777055" r:id="rId15"/>
    <p:sldId id="16777066" r:id="rId16"/>
    <p:sldId id="16777069" r:id="rId17"/>
    <p:sldId id="16777070" r:id="rId18"/>
    <p:sldId id="16777065" r:id="rId19"/>
    <p:sldId id="16777056" r:id="rId20"/>
    <p:sldId id="16777063" r:id="rId21"/>
    <p:sldId id="16141455" r:id="rId22"/>
    <p:sldId id="16777072" r:id="rId23"/>
    <p:sldId id="2516" r:id="rId24"/>
    <p:sldId id="16777059" r:id="rId25"/>
    <p:sldId id="582" r:id="rId26"/>
    <p:sldId id="2419" r:id="rId27"/>
    <p:sldId id="16777051" r:id="rId28"/>
    <p:sldId id="16777060" r:id="rId29"/>
    <p:sldId id="16777052" r:id="rId30"/>
    <p:sldId id="16777058" r:id="rId31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66BA36"/>
    <a:srgbClr val="FFFF00"/>
    <a:srgbClr val="1D1D1A"/>
    <a:srgbClr val="595757"/>
    <a:srgbClr val="91A2BF"/>
    <a:srgbClr val="E4EBEA"/>
    <a:srgbClr val="C000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7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https://stackoverflow.com/questions/46422845/what-is-the-way-to-understand-proximal-policy-optimization-algorithm-in-rl</a:t>
            </a:r>
            <a:endParaRPr lang="en-US" altLang="zh-CN"/>
          </a:p>
          <a:p>
            <a:r>
              <a:rPr lang="en-US" altLang="zh-CN">
                <a:sym typeface="+mn-ea"/>
              </a:rPr>
              <a:t>https://vitalab.github.io/article/2019/05/09/PPO.html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https://openlmlab.github.io/MOSS-RLHF/paper/SecretsOfRLHFPart1.pdf</a:t>
            </a:r>
            <a:endParaRPr lang="en-US" altLang="zh-CN"/>
          </a:p>
          <a:p>
            <a:r>
              <a:rPr lang="en-US" altLang="zh-CN"/>
              <a:t>https://www.cnblogs.com/jiangxinyang/p/17553815.html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https://openlmlab.github.io/MOSS-RLHF/paper/SecretsOfRLHFPart1.pdf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思考：为什么需要奖励模型？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能否直接从偏好数据学习？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跳过奖励模型，直接优化策略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DPO</a:t>
            </a:r>
            <a:r>
              <a:rPr lang="zh-CN" altLang="en-US" dirty="0"/>
              <a:t>：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更简单的训练流程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更高的训练效率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更稳定的优化过程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https://blog.csdn.net/2501_90713548/article/details/146764754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https://www.cnblogs.com/lemonzhang/p/17910358.html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https://blog.csdn.net/u012374012/article/details/144452335</a:t>
            </a:r>
            <a:endParaRPr lang="en-US" altLang="zh-CN"/>
          </a:p>
          <a:p>
            <a:r>
              <a:rPr lang="en-US" altLang="zh-CN"/>
              <a:t>https://blog.csdn.net/qq_43309286/article/details/148658749</a:t>
            </a:r>
            <a:endParaRPr lang="en-US" altLang="zh-CN"/>
          </a:p>
          <a:p>
            <a:r>
              <a:rPr lang="en-US" altLang="zh-CN"/>
              <a:t>https://medium.com/@bavalpreetsinghh/rlhf-ppo-vs-dpo-26b1438cf22b</a:t>
            </a:r>
            <a:endParaRPr lang="en-US" altLang="zh-CN"/>
          </a:p>
          <a:p>
            <a:r>
              <a:rPr lang="en-US" altLang="zh-CN"/>
              <a:t>https://aiexpjourney.substack.com/p/the-best-way-to-understand-ppo-grpo</a:t>
            </a:r>
            <a:endParaRPr lang="en-US" altLang="zh-CN"/>
          </a:p>
          <a:p>
            <a:r>
              <a:rPr lang="en-US" altLang="zh-CN"/>
              <a:t>https://www.labellerr.com/blog/dpo-vs-ppo-for-llm-all/</a:t>
            </a:r>
            <a:endParaRPr lang="en-US" altLang="zh-CN"/>
          </a:p>
          <a:p>
            <a:r>
              <a:rPr lang="en-US" altLang="zh-CN"/>
              <a:t>https://sebastianraschka.com/blog/2024/how-good-open-llm.html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ref</a:t>
            </a:r>
            <a:r>
              <a:rPr lang="zh-CN" altLang="en-US"/>
              <a:t>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https://huggingface.co/learn/deep-rl-course/unit1/rl-framework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/>
          </a:p>
          <a:p>
            <a:r>
              <a:rPr lang="en-US" altLang="zh-CN"/>
              <a:t>RL</a:t>
            </a:r>
            <a:r>
              <a:rPr lang="zh-CN" altLang="en-US"/>
              <a:t>的整体</a:t>
            </a:r>
            <a:r>
              <a:rPr lang="zh-CN" altLang="en-US"/>
              <a:t>流程：</a:t>
            </a:r>
            <a:endParaRPr lang="zh-CN" altLang="en-US"/>
          </a:p>
          <a:p>
            <a:r>
              <a:rPr lang="zh-CN" altLang="en-US"/>
              <a:t>智能体在这个过程中学习，它的最终目标是：找到一个策略，这个策略根据当前观测到的环境状态和奖励反馈，来选择最佳的动作。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https://github.com/deepspeedai/DeepSpeedExamples/blob/master/applications/DeepSpeed-Chat/assets/image/ppo_trainer.png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ref: https://aipapersacademy.com/lima/</a:t>
            </a:r>
            <a:endParaRPr lang="en-US" altLang="zh-CN"/>
          </a:p>
          <a:p>
            <a:r>
              <a:rPr lang="en-US" altLang="zh-CN"/>
              <a:t>https://blog.csdn.net/2401_84204413/article/details/149194815</a:t>
            </a:r>
            <a:endParaRPr lang="en-US" altLang="zh-CN"/>
          </a:p>
          <a:p>
            <a:r>
              <a:rPr lang="en-US" altLang="zh-CN"/>
              <a:t>https://research.ibm.com/blog/what-is-alignment-ai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主要想回答：预训练和对齐都是训练优化，那么它们的区别是</a:t>
            </a:r>
            <a:r>
              <a:rPr lang="zh-CN" altLang="en-US"/>
              <a:t>什么？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这部分可以举例形象的说明它们之间的</a:t>
            </a:r>
            <a:r>
              <a:rPr lang="zh-CN" altLang="en-US"/>
              <a:t>区别：</a:t>
            </a:r>
            <a:endParaRPr lang="zh-CN" altLang="en-US"/>
          </a:p>
          <a:p>
            <a:r>
              <a:rPr lang="en-US" altLang="zh-CN"/>
              <a:t>eg: </a:t>
            </a:r>
            <a:endParaRPr lang="en-US" altLang="zh-CN"/>
          </a:p>
          <a:p>
            <a:r>
              <a:rPr lang="zh-CN" altLang="en-US"/>
              <a:t>问题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r>
              <a:rPr lang="en-US" altLang="zh-CN"/>
              <a:t> “</a:t>
            </a:r>
            <a:r>
              <a:rPr lang="zh-CN" altLang="en-US"/>
              <a:t>奥巴马是哪年出生的？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回答：</a:t>
            </a:r>
            <a:r>
              <a:rPr lang="en-US" altLang="zh-CN"/>
              <a:t>1.  ​​</a:t>
            </a:r>
            <a:r>
              <a:rPr lang="zh-CN" altLang="en-US"/>
              <a:t>预训练模型输出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en-US" altLang="zh-CN"/>
              <a:t>1961</a:t>
            </a:r>
            <a:r>
              <a:rPr lang="zh-CN" altLang="en-US"/>
              <a:t>年（正确）</a:t>
            </a:r>
            <a:r>
              <a:rPr lang="en-US" altLang="zh-CN"/>
              <a:t>  </a:t>
            </a:r>
            <a:endParaRPr lang="en-US" altLang="zh-CN"/>
          </a:p>
          <a:p>
            <a:pPr indent="457200"/>
            <a:r>
              <a:rPr lang="zh-CN" altLang="en-US"/>
              <a:t>但若训练数据混入错误信息，也可能答</a:t>
            </a:r>
            <a:r>
              <a:rPr lang="en-US" altLang="zh-CN"/>
              <a:t>“1809</a:t>
            </a:r>
            <a:r>
              <a:rPr lang="zh-CN" altLang="en-US"/>
              <a:t>年</a:t>
            </a:r>
            <a:r>
              <a:rPr lang="en-US" altLang="zh-CN"/>
              <a:t>”</a:t>
            </a:r>
            <a:r>
              <a:rPr lang="zh-CN" altLang="en-US"/>
              <a:t>（无纠错能力）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​​              </a:t>
            </a:r>
            <a:r>
              <a:rPr lang="zh-CN" altLang="en-US"/>
              <a:t>未对齐模型的风险扩展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zh-CN" altLang="en-US"/>
              <a:t>若追问</a:t>
            </a:r>
            <a:r>
              <a:rPr lang="en-US" altLang="zh-CN"/>
              <a:t>*“</a:t>
            </a:r>
            <a:r>
              <a:rPr lang="zh-CN" altLang="en-US"/>
              <a:t>如何伪造奥巴马出生证明？</a:t>
            </a:r>
            <a:r>
              <a:rPr lang="en-US" altLang="zh-CN"/>
              <a:t>”*</a:t>
            </a:r>
            <a:r>
              <a:rPr lang="zh-CN" altLang="en-US"/>
              <a:t>，可能详细描述伪造技术</a:t>
            </a:r>
            <a:endParaRPr lang="zh-CN" altLang="en-US"/>
          </a:p>
          <a:p>
            <a:pPr indent="457200"/>
            <a:r>
              <a:rPr lang="zh-CN" altLang="en-US"/>
              <a:t> </a:t>
            </a:r>
            <a:r>
              <a:rPr lang="en-US" altLang="zh-CN"/>
              <a:t>2. ​​</a:t>
            </a:r>
            <a:r>
              <a:rPr lang="zh-CN" altLang="en-US"/>
              <a:t>对齐后模型输出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奥巴马出生于</a:t>
            </a:r>
            <a:r>
              <a:rPr lang="en-US" altLang="zh-CN"/>
              <a:t>1961</a:t>
            </a:r>
            <a:r>
              <a:rPr lang="zh-CN" altLang="en-US"/>
              <a:t>年。</a:t>
            </a:r>
            <a:r>
              <a:rPr lang="en-US" altLang="zh-CN"/>
              <a:t>  </a:t>
            </a:r>
            <a:endParaRPr lang="en-US" altLang="zh-CN"/>
          </a:p>
          <a:p>
            <a:pPr lvl="1"/>
            <a:r>
              <a:rPr lang="zh-CN" altLang="en-US"/>
              <a:t>（追问伪造文件时）</a:t>
            </a:r>
            <a:r>
              <a:rPr lang="en-US" altLang="zh-CN"/>
              <a:t>  </a:t>
            </a:r>
            <a:endParaRPr lang="en-US" altLang="zh-CN"/>
          </a:p>
          <a:p>
            <a:pPr lvl="1"/>
            <a:r>
              <a:rPr lang="zh-CN" altLang="en-US"/>
              <a:t>抱歉，伪造法律文件是违法行为，我无法提供指导。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ref: https://openai.com/zh-Hans-CN/index/instruction-following/#sample1</a:t>
            </a:r>
            <a:endParaRPr lang="en-US" altLang="zh-CN"/>
          </a:p>
          <a:p>
            <a:r>
              <a:rPr lang="en-US" altLang="zh-CN"/>
              <a:t>https://huyenchip.com/2023/05/02/rlhf.html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监督微调</a:t>
            </a:r>
            <a:r>
              <a:rPr lang="en-US" altLang="zh-CN"/>
              <a:t>(SFT)</a:t>
            </a:r>
            <a:r>
              <a:rPr lang="zh-CN" altLang="en-US"/>
              <a:t>：使用高质量的指令</a:t>
            </a:r>
            <a:r>
              <a:rPr lang="en-US" altLang="zh-CN"/>
              <a:t>-</a:t>
            </a:r>
            <a:r>
              <a:rPr lang="zh-CN" altLang="en-US"/>
              <a:t>回答对进行监督学习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奖励模型训练：训练一个奖励模型来评估回答质量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强化学习优化：使用强化学习算法优化策略模型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https://www.cnblogs.com/zhangxianrong/p/18277086</a:t>
            </a:r>
            <a:endParaRPr lang="en-US" altLang="zh-CN"/>
          </a:p>
          <a:p>
            <a:r>
              <a:rPr lang="en-US" altLang="zh-CN"/>
              <a:t>https://github.com/wdndev/llm_interview_note/blob/main/07.%E5%BC%BA%E5%8C%96%E5%AD%A6%E4%B9%A0/%E5%A4%A7%E6%A8%A1%E5%9E%8BRLHF%EF%BC%9APPO%E5%8E%9F%E7%90%86%E4%B8%8E%E6%BA%90%E7%A0%81%E8%A7%A3%E8%AF%BB/image/image_ERN1ZS1gIZ.png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可以</a:t>
            </a:r>
            <a:r>
              <a:rPr lang="en-US" altLang="zh-CN"/>
              <a:t>2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，介绍</a:t>
            </a:r>
            <a:r>
              <a:rPr lang="en-US" altLang="zh-CN"/>
              <a:t> RLHF 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https://blog.csdn.net/qq_51399582/article/details/144650295</a:t>
            </a:r>
            <a:endParaRPr lang="en-US" altLang="zh-CN"/>
          </a:p>
          <a:p>
            <a:r>
              <a:rPr lang="en-US" altLang="zh-CN"/>
              <a:t>https://www.analyticsvidhya.com/blog/2025/02/llm-optimization/</a:t>
            </a:r>
            <a:endParaRPr lang="en-US" altLang="zh-CN"/>
          </a:p>
          <a:p>
            <a:r>
              <a:rPr lang="en-US" altLang="zh-CN"/>
              <a:t>https://huggingface.co/blog/deep-rl-ppo</a:t>
            </a:r>
            <a:endParaRPr lang="en-US" altLang="zh-CN"/>
          </a:p>
          <a:p>
            <a:r>
              <a:rPr lang="en-US" altLang="zh-CN"/>
              <a:t>https://zhuanlan.zhihu.com/p/677607581  /  https://www.cnblogs.com/zhangxianrong/p/18277086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PPO</a:t>
            </a:r>
            <a:r>
              <a:rPr lang="zh-CN" altLang="en-US"/>
              <a:t>算法</a:t>
            </a:r>
            <a:r>
              <a:rPr lang="en-US" altLang="zh-CN"/>
              <a:t> - </a:t>
            </a:r>
            <a:r>
              <a:rPr lang="zh-CN" altLang="en-US"/>
              <a:t>核心思想</a:t>
            </a:r>
            <a:endParaRPr lang="en-US" altLang="zh-CN"/>
          </a:p>
          <a:p>
            <a:r>
              <a:rPr lang="zh-CN" altLang="en-US"/>
              <a:t>问题：传统策略梯度方法不稳定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高方差、样本效率低、训练不稳定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解决方案：限制策略更新幅度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确保新策略不偏离旧策略太远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提供训练稳定性保障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https://openlmlab.github.io/MOSS-RLHF/paper/SecretsOfRLHFPart1.pdf</a:t>
            </a:r>
            <a:endParaRPr lang="en-US" altLang="zh-CN"/>
          </a:p>
          <a:p>
            <a:r>
              <a:rPr lang="en-US" altLang="zh-CN"/>
              <a:t>https://www.cnblogs.com/jiangxinyang/p/17553815.html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alphaModFix amt="70000"/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/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  <a:endParaRPr lang="en-US" sz="8000" dirty="0">
              <a:solidFill>
                <a:srgbClr val="221815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395" marR="0" indent="-23939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+mn-cs"/>
              </a:defRPr>
            </a:lvl1pPr>
            <a:lvl2pPr marL="476250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/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/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/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56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  <a:lvl2pPr marL="476250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8183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8183" y="6356350"/>
            <a:ext cx="2743200" cy="365125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40823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6206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395" indent="-23939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250" indent="-23685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755" indent="-23685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  <a:lvl2pPr marL="476250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33755" marR="0" indent="-236855" algn="l" defTabSz="1218565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395" indent="-23939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250" indent="-23685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755" indent="-236855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/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alphaModFix amt="70000"/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/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R153 G0 B0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LT Medium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Arial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R153 G0 B0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黑体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:20-22pt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 :18pt  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黑色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LT Regular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Arial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:18-20pt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黑色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/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" name="Group 18"/>
            <p:cNvGrpSpPr/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Rectangle 20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Rectangle 21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Rectangle 22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23"/>
            <p:cNvGrpSpPr/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" name="Group 28"/>
            <p:cNvGrpSpPr/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31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Rectangle 32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Group 33"/>
            <p:cNvGrpSpPr/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Rectangle 35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36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Rectangle 37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" name="Group 38"/>
            <p:cNvGrpSpPr/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Rectangle 40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41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Rectangle 42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" name="Group 43"/>
            <p:cNvGrpSpPr/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46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Rectangle 47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" name="Group 48"/>
            <p:cNvGrpSpPr/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Group 53"/>
            <p:cNvGrpSpPr/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55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56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Rectangle 57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Group 58"/>
            <p:cNvGrpSpPr/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60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61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62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Group 63"/>
            <p:cNvGrpSpPr/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65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66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67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" name="Group 68"/>
            <p:cNvGrpSpPr/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Rectangle 70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71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72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Group 73"/>
            <p:cNvGrpSpPr/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Rectangle 75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Rectangle 76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Rectangle 77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Group 78"/>
            <p:cNvGrpSpPr/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Rectangle 80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Rectangle 81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Rectangle 82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9" name="Rectangle 83"/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建议同一页面内不超过四种颜色，以下是</a:t>
            </a:r>
            <a:r>
              <a:rPr lang="en-US" altLang="zh-CN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组配色方案，同一页面内只选择一组使用。（仅供参考）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84"/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客户或者合作伙伴的标志放在右上角</a:t>
            </a:r>
            <a:r>
              <a:rPr lang="en-US" altLang="zh-CN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R153 G0 B0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LT Medium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Arial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R153 G0 B0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黑体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:20-22pt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 :18pt  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黑色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LT Regular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Arial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:18-20pt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黑色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/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" name="Group 18"/>
            <p:cNvGrpSpPr/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Rectangle 20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Rectangle 21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Rectangle 22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23"/>
            <p:cNvGrpSpPr/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Rectangle 25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26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27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" name="Group 28"/>
            <p:cNvGrpSpPr/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31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Rectangle 32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Group 33"/>
            <p:cNvGrpSpPr/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Rectangle 35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36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Rectangle 37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" name="Group 38"/>
            <p:cNvGrpSpPr/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Rectangle 40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41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Rectangle 42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" name="Group 43"/>
            <p:cNvGrpSpPr/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46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Rectangle 47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" name="Group 48"/>
            <p:cNvGrpSpPr/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Group 53"/>
            <p:cNvGrpSpPr/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55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56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Rectangle 57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Group 58"/>
            <p:cNvGrpSpPr/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60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61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62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Group 63"/>
            <p:cNvGrpSpPr/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65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66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67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" name="Group 68"/>
            <p:cNvGrpSpPr/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Rectangle 70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71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72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Group 73"/>
            <p:cNvGrpSpPr/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Rectangle 75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Rectangle 76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Rectangle 77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Group 78"/>
            <p:cNvGrpSpPr/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Rectangle 80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Rectangle 81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Rectangle 82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9" name="Rectangle 83"/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建议同一页面内不超过四种颜色，以下是</a:t>
            </a:r>
            <a:r>
              <a:rPr lang="en-US" altLang="zh-CN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组配色方案，同一页面内只选择一组使用。（仅供参考）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84"/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客户或者合作伙伴的标志放在右上角</a:t>
            </a:r>
            <a:r>
              <a:rPr lang="en-US" altLang="zh-CN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2"/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/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6" cstate="print">
            <a:alphaModFix amt="70000"/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/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R153 G0 B0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LT Medium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Arial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R153 G0 B0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黑体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:20-22pt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 :18pt  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黑色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LT Regular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Arial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:18-20pt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黑色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/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Group 18"/>
            <p:cNvGrpSpPr/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20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21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Rectangle 22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23"/>
            <p:cNvGrpSpPr/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25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Rectangle 26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Rectangle 27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28"/>
            <p:cNvGrpSpPr/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30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Rectangle 31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Rectangle 32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35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Rectangle 36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Rectangle 37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38"/>
            <p:cNvGrpSpPr/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40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Rectangle 41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42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" name="Group 43"/>
            <p:cNvGrpSpPr/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Rectangle 45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Rectangle 46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Group 48"/>
            <p:cNvGrpSpPr/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Rectangle 51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Rectangle 52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" name="Group 53"/>
            <p:cNvGrpSpPr/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55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56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57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" name="Group 58"/>
            <p:cNvGrpSpPr/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60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61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62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" name="Group 63"/>
            <p:cNvGrpSpPr/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65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66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Group 68"/>
            <p:cNvGrpSpPr/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Rectangle 70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Rectangle 71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Rectangle 72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Group 73"/>
            <p:cNvGrpSpPr/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Rectangle 75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Rectangle 76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Group 78"/>
            <p:cNvGrpSpPr/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80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Rectangle 81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Rectangle 82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6" name="Rectangle 83"/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建议同一页面内不超过四种颜色，以下是</a:t>
            </a:r>
            <a:r>
              <a:rPr lang="en-US" altLang="zh-CN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组配色方案，同一页面内只选择一组使用。（仅供参考）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Rectangle 84"/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客户或者合作伙伴的标志放在右上角</a:t>
            </a:r>
            <a:r>
              <a:rPr lang="en-US" altLang="zh-CN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2"/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/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/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/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R153 G0 B0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LT Medium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Arial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R153 G0 B0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黑体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:20-22pt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 :18pt  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黑色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LT Regular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Arial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:18-20pt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黑色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55" name="组合 154"/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/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7" name="Group 18"/>
            <p:cNvGrpSpPr/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9" name="Rectangle 20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0" name="Rectangle 21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1" name="Rectangle 22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8" name="Group 23"/>
            <p:cNvGrpSpPr/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" name="Rectangle 25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" name="Rectangle 26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7" name="Rectangle 27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9" name="Group 28"/>
            <p:cNvGrpSpPr/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1" name="Rectangle 30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2" name="Rectangle 31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" name="Rectangle 32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0" name="Group 33"/>
            <p:cNvGrpSpPr/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Rectangle 35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Rectangle 36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Rectangle 37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1" name="Group 38"/>
            <p:cNvGrpSpPr/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Rectangle 40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Rectangle 41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Rectangle 42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2" name="Group 43"/>
            <p:cNvGrpSpPr/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Rectangle 45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Rectangle 46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Rectangle 47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" name="Group 48"/>
            <p:cNvGrpSpPr/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Rectangle 50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Rectangle 51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Rectangle 52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4" name="Group 53"/>
            <p:cNvGrpSpPr/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Rectangle 55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Rectangle 56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Rectangle 57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5" name="Group 58"/>
            <p:cNvGrpSpPr/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Rectangle 60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Rectangle 61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Rectangle 62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6" name="Group 63"/>
            <p:cNvGrpSpPr/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Rectangle 65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Rectangle 66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Rectangle 67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7" name="Group 68"/>
            <p:cNvGrpSpPr/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Rectangle 70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Rectangle 71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Rectangle 72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8" name="Group 73"/>
            <p:cNvGrpSpPr/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Rectangle 75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Rectangle 76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Rectangle 77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9" name="Group 78"/>
            <p:cNvGrpSpPr/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Rectangle 80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Rectangle 81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Rectangle 82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2" name="Rectangle 83"/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建议同一页面内不超过四种颜色，以下是</a:t>
            </a:r>
            <a:r>
              <a:rPr lang="en-US" altLang="zh-CN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组配色方案，同一页面内只选择一组使用。（仅供参考）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Rectangle 84"/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客户或者合作伙伴的标志放在右上角</a:t>
            </a:r>
            <a:r>
              <a:rPr lang="en-US" altLang="zh-CN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2"/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/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70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alphaModFix amt="70000"/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/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 txBox="1"/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baseline="0" dirty="0">
              <a:solidFill>
                <a:srgbClr val="1D1D1B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/>
          <p:cNvSpPr txBox="1"/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</a:t>
            </a:r>
            <a:endParaRPr kumimoji="1" lang="zh-CN" altLang="en-US" sz="1300" dirty="0">
              <a:solidFill>
                <a:srgbClr val="1D1D1B"/>
              </a:solidFill>
              <a:latin typeface="Gill Sans MT" panose="020B0502020104020203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Subtitle 6"/>
          <p:cNvSpPr txBox="1"/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2" cstate="screen">
              <a:alphaModFix amt="33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/>
          <a:lstStyle/>
          <a:p>
            <a:pPr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2"/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/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/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R153 G0 B0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LT Medium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Arial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R153 G0 B0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黑体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:20-22pt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 :18pt  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黑色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LT Regular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 Arial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:18-20pt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黑色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457200" indent="-4572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endParaRPr lang="zh-CN" altLang="en-US" sz="1400" b="1" dirty="0">
              <a:solidFill>
                <a:srgbClr val="374154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/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" name="Group 18"/>
            <p:cNvGrpSpPr/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" name="Group 23"/>
            <p:cNvGrpSpPr/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/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Rectangle 25"/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" name="Group 28"/>
            <p:cNvGrpSpPr/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/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Rectangle 30"/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Rectangle 31"/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32"/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" name="Group 33"/>
            <p:cNvGrpSpPr/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Group 38"/>
            <p:cNvGrpSpPr/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Rectangle 40"/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42"/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" name="Group 43"/>
            <p:cNvGrpSpPr/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/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Group 48"/>
            <p:cNvGrpSpPr/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" name="Group 53"/>
            <p:cNvGrpSpPr/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/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56"/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Rectangle 57"/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Group 58"/>
            <p:cNvGrpSpPr/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/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60"/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61"/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62"/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Group 63"/>
            <p:cNvGrpSpPr/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/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65"/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66"/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67"/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" name="Group 68"/>
            <p:cNvGrpSpPr/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/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Rectangle 70"/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71"/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72"/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" name="Group 73"/>
            <p:cNvGrpSpPr/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/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Rectangle 75"/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Rectangle 76"/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77"/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" name="Group 78"/>
            <p:cNvGrpSpPr/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/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Rectangle 80"/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Rectangle 81"/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Rectangle 82"/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panose="020F05020202040302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" name="Rectangle 83"/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配色参考方案：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建议同一页面内不超过四种颜色，以下是</a:t>
            </a:r>
            <a:r>
              <a:rPr lang="en-US" altLang="zh-CN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组配色方案，同一页面内只选择一组使用。（仅供参考）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84"/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客户或者合作伙伴的标志放在右上角</a:t>
            </a:r>
            <a:r>
              <a:rPr lang="en-US" altLang="zh-CN" sz="1335" dirty="0">
                <a:solidFill>
                  <a:srgbClr val="374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335" dirty="0">
              <a:solidFill>
                <a:srgbClr val="374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2"/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/>
          <p:cNvPicPr>
            <a:picLocks noChangeAspect="1"/>
          </p:cNvPicPr>
          <p:nvPr userDrawn="1"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1188085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微软雅黑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/>
          <p:cNvSpPr txBox="1"/>
          <p:nvPr/>
        </p:nvSpPr>
        <p:spPr>
          <a:xfrm>
            <a:off x="4949502" y="5188085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卢敬敬</a:t>
            </a:r>
            <a:endParaRPr lang="zh-CN" altLang="en-US" sz="54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06102" y="5357116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/>
          <p:cNvSpPr txBox="1"/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609600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pitchFamily="2" charset="-122"/>
                <a:cs typeface="宋体" panose="02010600030101010101" pitchFamily="2" charset="-122"/>
              </a:defRPr>
            </a:lvl6pPr>
            <a:lvl7pPr marL="1218565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pitchFamily="2" charset="-122"/>
                <a:cs typeface="宋体" panose="02010600030101010101" pitchFamily="2" charset="-122"/>
              </a:defRPr>
            </a:lvl7pPr>
            <a:lvl8pPr marL="1828165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pitchFamily="2" charset="-122"/>
                <a:cs typeface="宋体" panose="02010600030101010101" pitchFamily="2" charset="-122"/>
              </a:defRPr>
            </a:lvl8pPr>
            <a:lvl9pPr marL="2437765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pitchFamily="2" charset="-122"/>
                <a:cs typeface="宋体" panose="02010600030101010101" pitchFamily="2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en-GB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PPO</a:t>
            </a:r>
            <a:r>
              <a:rPr lang="en-US" altLang="en-GB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vsDPO</a:t>
            </a:r>
            <a:endParaRPr lang="en-US" altLang="en-GB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endParaRPr lang="en-US" altLang="en-GB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近端策略优化惩罚（</a:t>
            </a:r>
            <a:r>
              <a:rPr lang="en-US" altLang="zh-CN"/>
              <a:t>PPO-penalty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982" y="314112"/>
            <a:ext cx="11161239" cy="589190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altLang="zh-CN"/>
              <a:t>近端策略优化裁剪（PPO-clip）</a:t>
            </a:r>
            <a:endParaRPr lang="en-US" altLang="zh-CN"/>
          </a:p>
        </p:txBody>
      </p:sp>
      <p:pic>
        <p:nvPicPr>
          <p:cNvPr id="5" name="图片 4" descr="PPO_cl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066165"/>
            <a:ext cx="10332720" cy="4988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897255"/>
            <a:ext cx="8474710" cy="5427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9721" y="334115"/>
            <a:ext cx="6098223" cy="58356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 defTabSz="1219200">
              <a:buClrTx/>
              <a:buSzTx/>
              <a:buFontTx/>
            </a:pPr>
            <a:r>
              <a:rPr lang="en-US" altLang="zh-CN" sz="3200" b="1" kern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2.3 PPO在LLM中的实现</a:t>
            </a:r>
            <a:endParaRPr lang="en-US" altLang="zh-CN" sz="3200" b="1" kern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543560"/>
            <a:ext cx="8451850" cy="59569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951" y="83290"/>
            <a:ext cx="6098223" cy="58356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 defTabSz="1219200">
              <a:buClrTx/>
              <a:buSzTx/>
              <a:buFontTx/>
            </a:pPr>
            <a:r>
              <a:rPr lang="en-US" altLang="zh-CN" sz="3200" b="1" kern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2.3 PPO在LLM中的实现</a:t>
            </a:r>
            <a:endParaRPr lang="en-US" altLang="zh-CN" sz="3200" b="1" kern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44588" y="1046095"/>
            <a:ext cx="230759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DPO</a:t>
            </a:r>
            <a:r>
              <a:rPr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57570" y="256724"/>
            <a:ext cx="10963473" cy="58919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dirty="0"/>
              <a:t>为什么用</a:t>
            </a:r>
            <a:r>
              <a:rPr lang="en-US" altLang="zh-CN" dirty="0"/>
              <a:t>DPO</a:t>
            </a:r>
            <a:r>
              <a:rPr dirty="0"/>
              <a:t>算法？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37870" y="981075"/>
            <a:ext cx="10930890" cy="54571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传统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RLHF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的三大痛点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 </a:t>
            </a:r>
            <a:endParaRPr lang="en-US" altLang="zh-CN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流程复杂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：需分三步训练（监督微调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→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奖励模型训练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→PPO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强化学习），环节耦合易出错</a:t>
            </a:r>
            <a:endParaRPr lang="zh-CN" altLang="en-US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资源消耗大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：同时维护策略网络、价值网络、奖励模型，千亿模型训练耗时数天。</a:t>
            </a:r>
            <a:endParaRPr lang="zh-CN" altLang="en-US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稳定性差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PPO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超参数敏感，易出现奖励作弊（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Reward Hacking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）或梯度爆炸。</a:t>
            </a:r>
            <a:endParaRPr lang="zh-CN" altLang="en-US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base">
              <a:lnSpc>
                <a:spcPct val="12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​​2. DPO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的革新性突破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 </a:t>
            </a:r>
            <a:endParaRPr lang="en-US" altLang="zh-CN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fontAlgn="base">
              <a:lnSpc>
                <a:spcPct val="120000"/>
              </a:lnSpc>
              <a:spcBef>
                <a:spcPts val="800"/>
              </a:spcBef>
              <a:spcAft>
                <a:spcPts val="400"/>
              </a:spcAft>
              <a:buFont typeface="Wingdings" panose="05000000000000000000" charset="0"/>
              <a:buChar char="Ø"/>
            </a:pP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流程简化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：直接利用偏好数据优化策略，跳过奖励建模与强化学习循环。</a:t>
            </a:r>
            <a:endParaRPr lang="zh-CN" altLang="en-US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algn="l" fontAlgn="base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</a:pP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	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数据驱动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：仅需三元组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(prompt, 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优选回答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劣选回答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即可训练。</a:t>
            </a:r>
            <a:endParaRPr lang="zh-CN" altLang="en-US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fontAlgn="base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效率跃升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：计算轻量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：无需奖励模型与价值网络，显存占用降低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40%+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，训练速度提升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倍。</a:t>
            </a:r>
            <a:endParaRPr lang="zh-CN" altLang="en-US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457200" algn="l" fontAlgn="base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</a:pP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离线训练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：静态数据集即可微调，避免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PPO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的在线采样开销。</a:t>
            </a:r>
            <a:endParaRPr lang="zh-CN" altLang="en-US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fontAlgn="base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稳定可控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：隐式正则化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​​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：通过参考模型约束策略偏移，自动抑制过度优化（梯度饱和机制）。</a:t>
            </a:r>
            <a:endParaRPr lang="zh-CN" altLang="en-US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457200" algn="l" fontAlgn="base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</a:pP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效果对标</a:t>
            </a:r>
            <a:r>
              <a:rPr lang="en-US" altLang="zh-CN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PPO​​</a:t>
            </a:r>
            <a:r>
              <a:rPr lang="zh-CN" altLang="en-US"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：在对话生成、摘要等任务中达到同等效果，情绪控制任务表现更优</a:t>
            </a:r>
            <a:endParaRPr lang="zh-CN" altLang="en-US" sz="20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 DPO</a:t>
            </a:r>
            <a:r>
              <a:t>算法</a:t>
            </a:r>
            <a: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+mj-ea"/>
                <a:ea typeface="+mj-ea"/>
              </a:rPr>
              <a:t>总结与思考</a:t>
            </a:r>
            <a:endParaRPr lang="en-US" altLang="zh-CN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080" y="235134"/>
            <a:ext cx="8130963" cy="58356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 defTabSz="1219200">
              <a:buClrTx/>
              <a:buSzTx/>
              <a:buFontTx/>
            </a:pPr>
            <a:r>
              <a:rPr lang="en-US" altLang="zh-CN" sz="3200" b="1" ker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PPO vs DPO 对比分析</a:t>
            </a:r>
            <a:endParaRPr lang="en-US" altLang="zh-CN" sz="3200" b="1" ker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81355" y="1566545"/>
          <a:ext cx="10477500" cy="2222500"/>
        </p:xfrm>
        <a:graphic>
          <a:graphicData uri="http://schemas.openxmlformats.org/drawingml/2006/table">
            <a:tbl>
              <a:tblPr/>
              <a:tblGrid>
                <a:gridCol w="1482725"/>
                <a:gridCol w="4832985"/>
                <a:gridCol w="4161790"/>
              </a:tblGrid>
              <a:tr h="478790">
                <a:tc>
                  <a:txBody>
                    <a:bodyPr/>
                    <a:p>
                      <a:pPr marL="0" indent="0" algn="ctr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​​</a:t>
                      </a:r>
                      <a:r>
                        <a:rPr lang="zh-CN" altLang="en-US" sz="16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维度</a:t>
                      </a:r>
                      <a:r>
                        <a:rPr lang="en-US" altLang="zh-CN" sz="16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​​</a:t>
                      </a:r>
                      <a:endParaRPr lang="en-US" altLang="zh-CN" sz="16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>
                      <a:noFill/>
                    </a:lnL>
                    <a:lnR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marL="0" indent="0" algn="ctr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​​PPO​​</a:t>
                      </a:r>
                      <a:endParaRPr lang="en-US" altLang="zh-CN" sz="16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marL="0" indent="0" algn="ctr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​​DPO​​</a:t>
                      </a:r>
                      <a:endParaRPr lang="en-US" altLang="zh-CN" sz="16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436245">
                <a:tc>
                  <a:txBody>
                    <a:bodyPr/>
                    <a:p>
                      <a:pPr marL="0" indent="0" algn="ctr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​​</a:t>
                      </a: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训练流程</a:t>
                      </a:r>
                      <a:r>
                        <a:rPr lang="en-US" altLang="zh-CN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​​</a:t>
                      </a:r>
                      <a:endParaRPr lang="en-US" altLang="zh-CN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>
                      <a:noFill/>
                    </a:lnL>
                    <a:lnR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四模型协同（</a:t>
                      </a:r>
                      <a:r>
                        <a:rPr lang="en-US" altLang="zh-CN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Actor/Critic/Reward/Ref</a:t>
                      </a: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  <a:endParaRPr lang="zh-CN" altLang="en-US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单阶段微调（仅策略模型</a:t>
                      </a:r>
                      <a:r>
                        <a:rPr lang="en-US" altLang="zh-CN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参考模型）</a:t>
                      </a:r>
                      <a:endParaRPr lang="zh-CN" altLang="en-US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marL="0" indent="0" algn="ctr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​​</a:t>
                      </a: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计算效率</a:t>
                      </a:r>
                      <a:r>
                        <a:rPr lang="en-US" altLang="zh-CN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​​</a:t>
                      </a:r>
                      <a:endParaRPr lang="en-US" altLang="zh-CN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>
                      <a:noFill/>
                    </a:lnL>
                    <a:lnR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低（在线采样，显存占用高）</a:t>
                      </a:r>
                      <a:endParaRPr lang="zh-CN" altLang="en-US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高（离线训练，显存降低</a:t>
                      </a:r>
                      <a:r>
                        <a:rPr lang="en-US" altLang="zh-CN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40%</a:t>
                      </a: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  <a:endParaRPr lang="zh-CN" altLang="en-US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6245">
                <a:tc>
                  <a:txBody>
                    <a:bodyPr/>
                    <a:p>
                      <a:pPr marL="0" indent="0" algn="ctr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​​</a:t>
                      </a: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数据需求</a:t>
                      </a:r>
                      <a:r>
                        <a:rPr lang="en-US" altLang="zh-CN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​​</a:t>
                      </a:r>
                      <a:endParaRPr lang="en-US" altLang="zh-CN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>
                      <a:noFill/>
                    </a:lnL>
                    <a:lnR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可动态探索新样本</a:t>
                      </a:r>
                      <a:endParaRPr lang="zh-CN" altLang="en-US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依赖静态偏好数据集</a:t>
                      </a:r>
                      <a:endParaRPr lang="zh-CN" altLang="en-US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6245">
                <a:tc>
                  <a:txBody>
                    <a:bodyPr/>
                    <a:p>
                      <a:pPr marL="0" indent="0" algn="ctr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​​</a:t>
                      </a: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适用场景</a:t>
                      </a:r>
                      <a:r>
                        <a:rPr lang="en-US" altLang="zh-CN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​​</a:t>
                      </a:r>
                      <a:endParaRPr lang="en-US" altLang="zh-CN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>
                      <a:noFill/>
                    </a:lnL>
                    <a:lnR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复杂推理、长文本生成、机器人控制</a:t>
                      </a:r>
                      <a:endParaRPr lang="zh-CN" altLang="en-US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 fontAlgn="base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i="0" spc="12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小规模对齐、低资源场景</a:t>
                      </a:r>
                      <a:endParaRPr lang="zh-CN" altLang="en-US" sz="1400" b="0" i="0" spc="12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57150" marB="57150" anchor="ctr" anchorCtr="0">
                    <a:lnL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>
                      <a:solidFill>
                        <a:srgbClr val="E0E0E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6" name="Picture 2" descr="思考表情包图片-思考表情包模板下载-包图网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988695" y="6186805"/>
            <a:ext cx="42722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https://huggingface.co/learn/deep-rl-course/unit1/rl-framework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PPO&amp;DP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160145"/>
            <a:ext cx="10911840" cy="4892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endParaRPr lang="en-GB" altLang="zh-CN" sz="1800" b="1" i="0" dirty="0">
              <a:solidFill>
                <a:srgbClr val="4D6BFE"/>
              </a:solidFill>
              <a:effectLst/>
              <a:latin typeface="Times New Roman" panose="02020603050405020304" charset="0"/>
              <a:ea typeface="PingFang SC" panose="020B0400000000000000" pitchFamily="34" charset="-122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endParaRPr lang="en-GB" altLang="zh-CN" sz="1800" b="1" i="0" dirty="0">
              <a:solidFill>
                <a:srgbClr val="4D6BFE"/>
              </a:solidFill>
              <a:effectLst/>
              <a:latin typeface="Times New Roman" panose="02020603050405020304" charset="0"/>
              <a:ea typeface="PingFang SC" panose="020B0400000000000000" pitchFamily="34" charset="-122"/>
              <a:cs typeface="Times New Roman" panose="02020603050405020304" charset="0"/>
            </a:endParaRPr>
          </a:p>
          <a:p>
            <a:pPr algn="l"/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1. Schulman, J., et al. "Proximal Policy Optimization Algorithms." arXiv preprint arXiv:1707.06347 (2017).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2. Rafailov, R., et al. "Direct Preference Optimization: Your Language Model is Secretly a Reward Model." arXiv preprint arXiv:2305.18290 (2023).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3. Ouyang, L., et al. "Training language models to follow instructions with human feedback." Advances in Neural Information Processing Systems 35 (2022): 27730-27744.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800" dirty="0">
                <a:latin typeface="Times New Roman" panose="02020603050405020304" charset="0"/>
                <a:cs typeface="Times New Roman" panose="02020603050405020304" charset="0"/>
              </a:rPr>
              <a:t>4. Christiano, P. F., et al. "Deep reinforcement learning from human preferences." Advances in neural information processing systems 30 (2017).</a:t>
            </a:r>
            <a:endParaRPr lang="en-US" altLang="zh-C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1800" dirty="0">
                <a:latin typeface="Times New Roman" panose="02020603050405020304" charset="0"/>
                <a:cs typeface="Times New Roman" panose="02020603050405020304" charset="0"/>
              </a:rPr>
              <a:t>。。。</a:t>
            </a:r>
            <a:endParaRPr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20035" y="2524125"/>
            <a:ext cx="6555740" cy="1651635"/>
          </a:xfrm>
        </p:spPr>
        <p:txBody>
          <a:bodyPr/>
          <a:lstStyle/>
          <a:p>
            <a:pPr algn="ctr"/>
            <a:r>
              <a:rPr lang="en-US" altLang="zh-CN" sz="4800" dirty="0">
                <a:latin typeface="Times New Roman" panose="02020603050405020304" charset="0"/>
                <a:cs typeface="Times New Roman" panose="02020603050405020304" charset="0"/>
              </a:rPr>
              <a:t>Backup slides</a:t>
            </a:r>
            <a:endParaRPr lang="en-US" altLang="zh-CN" sz="4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6" name="Picture 2" descr="思考表情包图片-思考表情包模板下载-包图网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03RL_process_loop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" y="1002665"/>
            <a:ext cx="8890000" cy="4997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8695" y="6186805"/>
            <a:ext cx="42722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https://huggingface.co/learn/deep-rl-course/unit1/rl-framework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115" y="1109345"/>
            <a:ext cx="10297160" cy="26974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/>
            <a:r>
              <a:rPr lang="en-US" altLang="zh-CN" sz="1600" b="0" i="0">
                <a:solidFill>
                  <a:srgbClr val="0A0A0A"/>
                </a:solidFill>
                <a:latin typeface="Google Sans"/>
                <a:ea typeface="Google Sans"/>
              </a:rPr>
              <a:t>What PPO is and Why it's Important:</a:t>
            </a:r>
            <a:endParaRPr lang="en-US" altLang="zh-CN" sz="1600" b="0" i="0">
              <a:solidFill>
                <a:srgbClr val="0A0A0A"/>
              </a:solidFill>
              <a:latin typeface="Google Sans"/>
              <a:ea typeface="Google Sans"/>
            </a:endParaRPr>
          </a:p>
          <a:p>
            <a:pPr marL="0" indent="0" algn="l"/>
            <a:endParaRPr lang="en-US" altLang="zh-CN" sz="1600" b="0" i="0">
              <a:solidFill>
                <a:srgbClr val="0A0A0A"/>
              </a:solidFill>
              <a:latin typeface="Google Sans"/>
              <a:ea typeface="Google Sans"/>
            </a:endParaRPr>
          </a:p>
          <a:p>
            <a:pPr marL="0" indent="0" algn="l"/>
            <a:endParaRPr lang="en-US" altLang="zh-CN" sz="1600" b="0" i="0">
              <a:solidFill>
                <a:srgbClr val="0A0A0A"/>
              </a:solidFill>
              <a:latin typeface="Google Sans"/>
              <a:ea typeface="Google Sans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 sz="1600" b="0" i="0">
                <a:solidFill>
                  <a:srgbClr val="0A0A0A"/>
                </a:solidFill>
                <a:latin typeface="Times New Roman" panose="02020603050405020304" charset="0"/>
                <a:ea typeface="Google Sans"/>
                <a:cs typeface="Times New Roman" panose="02020603050405020304" charset="0"/>
              </a:rPr>
              <a:t>PPO stands for Proximal Policy Optimization.</a:t>
            </a:r>
            <a:endParaRPr lang="en-US" altLang="zh-CN" sz="1600" b="0" i="0">
              <a:solidFill>
                <a:srgbClr val="0A0A0A"/>
              </a:solidFill>
              <a:latin typeface="Times New Roman" panose="02020603050405020304" charset="0"/>
              <a:ea typeface="Google Sans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 sz="1600" b="0" i="0">
                <a:solidFill>
                  <a:srgbClr val="0A0A0A"/>
                </a:solidFill>
                <a:latin typeface="Times New Roman" panose="02020603050405020304" charset="0"/>
                <a:ea typeface="Google Sans"/>
                <a:cs typeface="Times New Roman" panose="02020603050405020304" charset="0"/>
              </a:rPr>
              <a:t>It is a policy gradient method that optimizes the agent's policy network.</a:t>
            </a:r>
            <a:endParaRPr lang="en-US" altLang="zh-CN" sz="1600" b="0" i="0">
              <a:solidFill>
                <a:srgbClr val="0A0A0A"/>
              </a:solidFill>
              <a:latin typeface="Times New Roman" panose="02020603050405020304" charset="0"/>
              <a:ea typeface="Google Sans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 sz="1600" b="0" i="0">
                <a:solidFill>
                  <a:srgbClr val="0A0A0A"/>
                </a:solidFill>
                <a:latin typeface="Times New Roman" panose="02020603050405020304" charset="0"/>
                <a:ea typeface="Google Sans"/>
                <a:cs typeface="Times New Roman" panose="02020603050405020304" charset="0"/>
              </a:rPr>
              <a:t>PPO balances performance and simplicity, making it easy to implement while achieving good results.</a:t>
            </a:r>
            <a:endParaRPr lang="en-US" altLang="zh-CN" sz="1600" b="0" i="0">
              <a:solidFill>
                <a:srgbClr val="0A0A0A"/>
              </a:solidFill>
              <a:latin typeface="Times New Roman" panose="02020603050405020304" charset="0"/>
              <a:ea typeface="Google Sans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 sz="1600" b="0" i="0">
                <a:solidFill>
                  <a:srgbClr val="0A0A0A"/>
                </a:solidFill>
                <a:latin typeface="Times New Roman" panose="02020603050405020304" charset="0"/>
                <a:ea typeface="Google Sans"/>
                <a:cs typeface="Times New Roman" panose="02020603050405020304" charset="0"/>
              </a:rPr>
              <a:t>Developed at OpenAI, it has become a standard in the field.</a:t>
            </a:r>
            <a:endParaRPr lang="en-US" altLang="zh-CN" sz="1600" b="0" i="0">
              <a:solidFill>
                <a:srgbClr val="0A0A0A"/>
              </a:solidFill>
              <a:latin typeface="Times New Roman" panose="02020603050405020304" charset="0"/>
              <a:ea typeface="Google Sans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 sz="1600" b="0" i="0">
                <a:solidFill>
                  <a:srgbClr val="0A0A0A"/>
                </a:solidFill>
                <a:latin typeface="Times New Roman" panose="02020603050405020304" charset="0"/>
                <a:ea typeface="Google Sans"/>
                <a:cs typeface="Times New Roman" panose="02020603050405020304" charset="0"/>
              </a:rPr>
              <a:t>It aims to overcome limitations of earlier policy gradient methods like REINFORCE and TRPO.</a:t>
            </a:r>
            <a:endParaRPr lang="en-US" altLang="zh-CN" sz="1600" b="0" i="0">
              <a:solidFill>
                <a:srgbClr val="0A0A0A"/>
              </a:solidFill>
              <a:latin typeface="Times New Roman" panose="02020603050405020304" charset="0"/>
              <a:ea typeface="Google Sans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o_train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0550"/>
            <a:ext cx="12195810" cy="4999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44588" y="1046095"/>
            <a:ext cx="230759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0920" y="583749"/>
            <a:ext cx="10963473" cy="589190"/>
          </a:xfrm>
        </p:spPr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Pretrain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（画龙）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-Alignment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点睛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endParaRPr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195" y="135255"/>
            <a:ext cx="5798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 kern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1.1 为什么需要LLM后训练？</a:t>
            </a:r>
            <a:endParaRPr lang="en-US" altLang="zh-CN" sz="3200" b="1" kern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44830" y="1289050"/>
          <a:ext cx="10441305" cy="3837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09850"/>
                <a:gridCol w="4351020"/>
                <a:gridCol w="3480435"/>
              </a:tblGrid>
              <a:tr h="542290">
                <a:tc>
                  <a:txBody>
                    <a:bodyPr/>
                    <a:p>
                      <a:pPr marL="0" indent="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维度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endParaRPr lang="en-US" altLang="zh-CN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预训练（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Pre-training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）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对齐（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Alignment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）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49275"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训练目标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endParaRPr lang="en-US" altLang="zh-CN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</a:rPr>
                        <a:t>准确预测下一个词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满足人类偏好（安全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/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有用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/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诚实等）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49275"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数据性质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endParaRPr lang="en-US" altLang="zh-CN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</a:rPr>
                        <a:t>无标注原始文本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带人工标注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/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排序的高质量问答数据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49275"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损失函数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endParaRPr lang="en-US" altLang="zh-CN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交叉熵（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Token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级误差）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偏好得分（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Response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级优劣）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49275"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优化对象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endParaRPr lang="en-US" altLang="zh-CN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</a:rPr>
                        <a:t>语言建模能力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</a:rPr>
                        <a:t>价值观边界与意图理解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49275"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风险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endParaRPr lang="en-US" altLang="zh-CN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</a:rPr>
                        <a:t>可能输出有害内容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</a:rPr>
                        <a:t>过度安全导致能力退化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49275"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参数量级影响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​​</a:t>
                      </a:r>
                      <a:endParaRPr lang="en-US" altLang="zh-CN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</a:rPr>
                        <a:t>决定模型能力上限（越大越好）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marL="0" indent="0" algn="ctr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微调小部分参数（</a:t>
                      </a:r>
                      <a:r>
                        <a:rPr lang="en-US" altLang="zh-CN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LoRA</a:t>
                      </a:r>
                      <a:r>
                        <a:rPr lang="zh-CN" altLang="en-US" sz="1600" b="0" i="0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等高效微调技术）</a:t>
                      </a:r>
                      <a:endParaRPr lang="zh-CN" altLang="en-US" sz="1600" b="0" i="0"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 marL="76517" marR="76517" marT="63817" marB="63817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0555" y="5762625"/>
            <a:ext cx="988885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预训练让模型“知道什么”，对齐决定模型“该说什么”。二者如同“发动机”和“方向盘”的关系</a:t>
            </a:r>
            <a:endParaRPr lang="zh-CN" altLang="en-US" sz="1600" b="0" i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0855" y="215265"/>
            <a:ext cx="5798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kern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1.2  RLHF 框架</a:t>
            </a:r>
            <a:endParaRPr lang="en-US" altLang="zh-CN" sz="3200" b="1" kern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506095" y="871220"/>
            <a:ext cx="11202670" cy="558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130" y="63500"/>
            <a:ext cx="5798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1219200">
              <a:buClrTx/>
              <a:buSzTx/>
              <a:buFontTx/>
            </a:pPr>
            <a:r>
              <a:rPr lang="en-US" altLang="zh-CN" sz="3200" b="1" kern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1.2  RLHF 框架</a:t>
            </a:r>
            <a:endParaRPr lang="en-US" altLang="zh-CN" sz="3200" b="1" kern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72130" y="647065"/>
            <a:ext cx="6181090" cy="6116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44588" y="1046095"/>
            <a:ext cx="2307590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PPO</a:t>
            </a:r>
            <a:r>
              <a:rPr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7831" y="363325"/>
            <a:ext cx="6098223" cy="58356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 defTabSz="1219200">
              <a:buClrTx/>
              <a:buSzTx/>
              <a:buFontTx/>
            </a:pPr>
            <a:r>
              <a:rPr lang="en-US" altLang="zh-CN" sz="3200" b="1" kern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2.1 为什么用PPO算法？</a:t>
            </a:r>
            <a:endParaRPr lang="en-US" altLang="zh-CN" sz="3200" b="1" kern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4860" y="1177290"/>
            <a:ext cx="10812145" cy="3192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60000"/>
              </a:lnSpc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Proximal Policy Optimization (PPO)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是一种策略梯度方法，旨在解决传统策略梯度算法中的以下问题：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algn="l">
              <a:lnSpc>
                <a:spcPct val="160000"/>
              </a:lnSpc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高方差：策略梯度估计的方差很大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algn="l">
              <a:lnSpc>
                <a:spcPct val="160000"/>
              </a:lnSpc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样本效率低：需要大量样本才能收敛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 algn="l">
              <a:lnSpc>
                <a:spcPct val="160000"/>
              </a:lnSpc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训练不稳定：策略更新步长难以控制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PPO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的核心思想是</a:t>
            </a: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限制策略更新的幅度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，确保新策略不会偏离旧策略太远。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7831" y="363325"/>
            <a:ext cx="6098223" cy="58356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 defTabSz="1219200">
              <a:buClrTx/>
              <a:buSzTx/>
              <a:buFontTx/>
            </a:pPr>
            <a:r>
              <a:rPr lang="en-US" altLang="zh-CN" sz="3200" b="1" kern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2.2 PPO数学公式：重要性采样</a:t>
            </a:r>
            <a:endParaRPr lang="en-US" altLang="zh-CN" sz="3200" b="1" kern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TABLE_ENDDRAG_ORIGIN_RECT" val="822*302"/>
  <p:tag name="TABLE_ENDDRAG_RECT" val="42*112*822*302"/>
</p:tagLst>
</file>

<file path=ppt/tags/tag6.xml><?xml version="1.0" encoding="utf-8"?>
<p:tagLst xmlns:p="http://schemas.openxmlformats.org/presentationml/2006/main">
  <p:tag name="TABLE_ENDDRAG_ORIGIN_RECT" val="825*175"/>
  <p:tag name="TABLE_ENDDRAG_RECT" val="67*221*825*175"/>
  <p:tag name="TABLE_AUTOADJUST_FLAG" val="1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2348</Words>
  <Application>WPS 演示</Application>
  <PresentationFormat>自定义</PresentationFormat>
  <Paragraphs>167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Futura-Medium</vt:lpstr>
      <vt:lpstr>Segoe Print</vt:lpstr>
      <vt:lpstr>华文细黑</vt:lpstr>
      <vt:lpstr>Gill Sans MT</vt:lpstr>
      <vt:lpstr>Calibri</vt:lpstr>
      <vt:lpstr>Lexend</vt:lpstr>
      <vt:lpstr>ACGN-MiaoGB-Flash</vt:lpstr>
      <vt:lpstr>黑体</vt:lpstr>
      <vt:lpstr>FrutigerNext LT Medium</vt:lpstr>
      <vt:lpstr>Times New Roman</vt:lpstr>
      <vt:lpstr>华文中宋</vt:lpstr>
      <vt:lpstr>Google Sans</vt:lpstr>
      <vt:lpstr>Wingdings</vt:lpstr>
      <vt:lpstr>PingFang SC Semibold</vt:lpstr>
      <vt:lpstr>HarmonyOS Sans SC</vt:lpstr>
      <vt:lpstr>Calibri</vt:lpstr>
      <vt:lpstr>PingFang SC</vt:lpstr>
      <vt:lpstr>Arial Unicode MS</vt:lpstr>
      <vt:lpstr>等线</vt:lpstr>
      <vt:lpstr>Consolas</vt:lpstr>
      <vt:lpstr>楷体</vt:lpstr>
      <vt:lpstr>pingfang sc</vt:lpstr>
      <vt:lpstr>Arial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</vt:lpstr>
      <vt:lpstr>PowerPoint 演示文稿</vt:lpstr>
      <vt:lpstr>Pretrain（画龙）-Alignment（点睛）</vt:lpstr>
      <vt:lpstr>Pretrain（画龙）-Alignment（点睛）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计算产业：计算需求驱动</vt:lpstr>
      <vt:lpstr>PowerPoint 演示文稿</vt:lpstr>
      <vt:lpstr>PowerPoint 演示文稿</vt:lpstr>
      <vt:lpstr>PowerPoint 演示文稿</vt:lpstr>
      <vt:lpstr>PowerPoint 演示文稿</vt:lpstr>
      <vt:lpstr>引用与参考</vt:lpstr>
      <vt:lpstr>Content</vt:lpstr>
      <vt:lpstr>Content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卢敬敬</cp:lastModifiedBy>
  <cp:revision>10474</cp:revision>
  <cp:lastPrinted>2023-09-08T09:14:00Z</cp:lastPrinted>
  <dcterms:created xsi:type="dcterms:W3CDTF">2020-08-28T08:44:00Z</dcterms:created>
  <dcterms:modified xsi:type="dcterms:W3CDTF">2025-07-20T15:28:58Z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  <property fmtid="{D5CDD505-2E9C-101B-9397-08002B2CF9AE}" pid="9" name="ICV">
    <vt:lpwstr>16A74BECB9C846B189C1B151837D708C_12</vt:lpwstr>
  </property>
  <property fmtid="{D5CDD505-2E9C-101B-9397-08002B2CF9AE}" pid="10" name="KSOProductBuildVer">
    <vt:lpwstr>2052-12.1.0.21915</vt:lpwstr>
  </property>
</Properties>
</file>