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25"/>
  </p:notesMasterIdLst>
  <p:handoutMasterIdLst>
    <p:handoutMasterId r:id="rId26"/>
  </p:handoutMasterIdLst>
  <p:sldIdLst>
    <p:sldId id="603" r:id="rId5"/>
    <p:sldId id="2500" r:id="rId6"/>
    <p:sldId id="2147483511" r:id="rId7"/>
    <p:sldId id="2147483508" r:id="rId8"/>
    <p:sldId id="2147483512" r:id="rId9"/>
    <p:sldId id="2147483516" r:id="rId10"/>
    <p:sldId id="2147483509" r:id="rId11"/>
    <p:sldId id="2147483513" r:id="rId12"/>
    <p:sldId id="2147483519" r:id="rId13"/>
    <p:sldId id="2147483518" r:id="rId14"/>
    <p:sldId id="2147483510" r:id="rId15"/>
    <p:sldId id="2147483514" r:id="rId16"/>
    <p:sldId id="2147483517" r:id="rId17"/>
    <p:sldId id="2147483499" r:id="rId18"/>
    <p:sldId id="2147483520" r:id="rId19"/>
    <p:sldId id="2147483521" r:id="rId20"/>
    <p:sldId id="2147483522" r:id="rId21"/>
    <p:sldId id="2516" r:id="rId22"/>
    <p:sldId id="582" r:id="rId23"/>
    <p:sldId id="2419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291" autoAdjust="0"/>
  </p:normalViewPr>
  <p:slideViewPr>
    <p:cSldViewPr snapToGrid="0" snapToObjects="1">
      <p:cViewPr varScale="1">
        <p:scale>
          <a:sx n="97" d="100"/>
          <a:sy n="97" d="100"/>
        </p:scale>
        <p:origin x="8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1A2DF-51C4-C6CB-7B2B-565D441E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CC536-2B34-A087-072C-12948BF9C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30E26C-FA77-600A-832C-553658E05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55BB0-3B63-EFA8-C698-87BDE67E6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344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B636-A4B3-7EC0-4E85-A0F83317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9EC620-5580-294F-0418-4CB6ACDD5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A6FF19-B64F-33D6-BD93-A3001BE89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FD196-A3C0-313F-0E14-A8A021F71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278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5D6E6-6EBF-B577-E70C-EA32876D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20481D-8046-54F8-686C-22AC498780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360A38-8362-CD35-FF9D-900ED3739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D3195-75E7-C637-B85D-E17D1E90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879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0A373-45EC-1513-958E-F10F93BC3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1665C0-668E-51F8-BE8D-819B1BAC6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319E34-29DC-AD7D-5DE8-B3FADD5E2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40BD45-54E9-0DD4-77EB-1703E66FE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44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ithub.com/Infrasys-AI/AIInfra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745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github.com/Infrasys-AI/AIInfra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  <p:sldLayoutId id="2147483984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大模型验证评估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FE9F-F8CB-A5B6-43A5-E3868F294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D0AC581-EE37-7F89-A331-5AB373F4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B636DE-30E3-2DC9-7871-95B501D809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0">
              <a:buNone/>
            </a:pPr>
            <a:r>
              <a:rPr lang="zh-CN" altLang="en-US" sz="2000" b="1" dirty="0"/>
              <a:t>评估指标</a:t>
            </a:r>
            <a:r>
              <a:rPr lang="zh-CN" altLang="en-US" sz="2000" dirty="0"/>
              <a:t>：逻辑与数学推理不仅关注</a:t>
            </a:r>
            <a:r>
              <a:rPr lang="zh-CN" altLang="en-US" sz="2000" b="1" dirty="0"/>
              <a:t>正确率</a:t>
            </a:r>
            <a:r>
              <a:rPr lang="zh-CN" altLang="en-US" sz="2000" dirty="0"/>
              <a:t>，还特别强调</a:t>
            </a:r>
            <a:r>
              <a:rPr lang="zh-CN" altLang="en-US" sz="2000" b="1" dirty="0"/>
              <a:t>逻辑一致性</a:t>
            </a:r>
            <a:r>
              <a:rPr lang="en-US" altLang="zh-CN" sz="2000" dirty="0"/>
              <a:t>(Logical Consistency)</a:t>
            </a:r>
            <a:r>
              <a:rPr lang="zh-CN" altLang="en-US" sz="2000" dirty="0"/>
              <a:t>。逻辑一致性要求模型在回答一组相互关联的问题时不自相矛盾，即遵循逻辑规则和已给定前提。逻辑一致性指标可以量化为</a:t>
            </a:r>
            <a:r>
              <a:rPr lang="zh-CN" altLang="en-US" sz="2000" b="1" dirty="0"/>
              <a:t>违背逻辑规则的比例</a:t>
            </a:r>
            <a:r>
              <a:rPr lang="zh-CN" altLang="en-US" sz="2000" dirty="0"/>
              <a:t>：比如一组逻辑相关问答中模型自相矛盾的次数占比越低，表示模型逻辑一致性越好。另外，针对不同类型的逻辑关系还有细化的一致性评测，如</a:t>
            </a:r>
            <a:r>
              <a:rPr lang="zh-CN" altLang="en-US" sz="2000" b="1" dirty="0"/>
              <a:t>传递一致性、否定一致性</a:t>
            </a:r>
            <a:r>
              <a:rPr lang="zh-CN" altLang="en-US" sz="2000" dirty="0"/>
              <a:t>、</a:t>
            </a:r>
            <a:r>
              <a:rPr lang="zh-CN" altLang="en-US" sz="2000" b="1" dirty="0"/>
              <a:t>蕴涵一致性</a:t>
            </a:r>
            <a:r>
              <a:rPr lang="zh-CN" altLang="en-US" sz="2000" dirty="0"/>
              <a:t>、</a:t>
            </a:r>
            <a:r>
              <a:rPr lang="zh-CN" altLang="en-US" sz="2000" b="1" dirty="0"/>
              <a:t>传递一致性</a:t>
            </a:r>
            <a:r>
              <a:rPr lang="zh-CN" altLang="en-US" sz="2000" dirty="0"/>
              <a:t>等，分别检查模型在处理否定句、蕴涵关系、传递推理时是否前后矛盾。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D543BF-0AC2-6226-C477-683C85DD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15" y="4143072"/>
            <a:ext cx="7042512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96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6FDE-E285-6D22-C586-E1D87098E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DC0BEB-316B-D0D4-72A1-7783B4B97456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CEBC70-FFEC-082A-5C53-483B4CE5965C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56A18E-E62F-CD20-B058-BD48096861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视觉</a:t>
            </a:r>
            <a:r>
              <a:rPr lang="en-US" altLang="zh-CN" dirty="0"/>
              <a:t>-</a:t>
            </a:r>
            <a:r>
              <a:rPr lang="zh-CN" altLang="en-US" dirty="0"/>
              <a:t>多模态推理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324905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3252-A404-A7EC-AD84-EC6E14EE5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97CB87-11EE-1CB6-9401-7279F62E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B4C501-3252-3C21-AA74-FC7713B2B8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0">
              <a:buNone/>
            </a:pPr>
            <a:r>
              <a:rPr lang="zh-CN" altLang="en-US" sz="2000" b="1" dirty="0"/>
              <a:t>评估任务</a:t>
            </a:r>
            <a:r>
              <a:rPr lang="zh-CN" altLang="en-US" sz="2000" dirty="0"/>
              <a:t>：考察模型对图像等非文本信息进行理解和推理的能力，即</a:t>
            </a:r>
            <a:r>
              <a:rPr lang="zh-CN" altLang="en-US" sz="2000" i="1" dirty="0"/>
              <a:t>视觉</a:t>
            </a:r>
            <a:r>
              <a:rPr lang="en-US" altLang="zh-CN" sz="2000" i="1" dirty="0"/>
              <a:t>-</a:t>
            </a:r>
            <a:r>
              <a:rPr lang="zh-CN" altLang="en-US" sz="2000" i="1" dirty="0"/>
              <a:t>语言多模态推理</a:t>
            </a:r>
            <a:r>
              <a:rPr lang="zh-CN" altLang="en-US" sz="2000" dirty="0"/>
              <a:t>。典型任务是</a:t>
            </a:r>
            <a:r>
              <a:rPr lang="zh-CN" altLang="en-US" sz="2000" b="1" dirty="0"/>
              <a:t>视觉问答</a:t>
            </a:r>
            <a:r>
              <a:rPr lang="en-US" altLang="zh-CN" sz="2000" dirty="0"/>
              <a:t>(Visual Question Answering, VQA)</a:t>
            </a:r>
            <a:r>
              <a:rPr lang="zh-CN" altLang="en-US" sz="2000" dirty="0"/>
              <a:t>：模型输入一张图片和一个关于该图的自然语言问题，需生成正确的文字答案。例如给出一张有人在餐厅吃饭的照片，问“图片中发生了什么？”，模型应推理图景后回答“有人在餐厅用餐”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r>
              <a:rPr lang="en-US" altLang="zh-CN" sz="2000" dirty="0"/>
              <a:t>VQA</a:t>
            </a:r>
            <a:r>
              <a:rPr lang="zh-CN" altLang="en-US" sz="2000" dirty="0"/>
              <a:t>任务要求模型将视觉识别（物体、场景、人物等）与语言理解相结合，并可能运用常识知识来推断答案。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0D01FB-AC60-F1AE-D758-290195FDC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3" y="3702318"/>
            <a:ext cx="6219825" cy="2343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F3790A-483C-A0C1-E4CC-9575379BD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6" y="3927315"/>
            <a:ext cx="4847563" cy="27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68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DF1DC-88E5-D0D8-7308-E160039E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296BEC-493A-0E5A-E557-D439A1E1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94F157D-3138-3DF0-2438-14982CFEF9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0">
              <a:buNone/>
            </a:pPr>
            <a:r>
              <a:rPr lang="zh-CN" altLang="en-US" sz="2000" b="1" dirty="0"/>
              <a:t>评估指标</a:t>
            </a:r>
            <a:r>
              <a:rPr lang="zh-CN" altLang="en-US" sz="2000" dirty="0"/>
              <a:t>：视觉问答的标准指标通常称为</a:t>
            </a:r>
            <a:r>
              <a:rPr lang="en-US" altLang="zh-CN" sz="2000" b="1" dirty="0"/>
              <a:t>VQA Score</a:t>
            </a:r>
            <a:r>
              <a:rPr lang="zh-CN" altLang="en-US" sz="2000" dirty="0"/>
              <a:t>，本质上是模型回答与人工参考答案的匹配程度。一种常用计算方法是：如果模型答案与多数（例如</a:t>
            </a:r>
            <a:r>
              <a:rPr lang="en-US" altLang="zh-CN" sz="2000" dirty="0"/>
              <a:t>10</a:t>
            </a:r>
            <a:r>
              <a:rPr lang="zh-CN" altLang="en-US" sz="2000" dirty="0"/>
              <a:t>位标注者中至少</a:t>
            </a:r>
            <a:r>
              <a:rPr lang="en-US" altLang="zh-CN" sz="2000" dirty="0"/>
              <a:t>3</a:t>
            </a:r>
            <a:r>
              <a:rPr lang="zh-CN" altLang="en-US" sz="2000" dirty="0"/>
              <a:t>位）人类答案一致，则视为正确，一道题最高得分</a:t>
            </a:r>
            <a:r>
              <a:rPr lang="en-US" altLang="zh-CN" sz="2000" dirty="0"/>
              <a:t>1</a:t>
            </a:r>
            <a:r>
              <a:rPr lang="zh-CN" altLang="en-US" sz="2000" dirty="0"/>
              <a:t>分，部分一致给予比例分。这相当于是一种加权</a:t>
            </a:r>
            <a:r>
              <a:rPr lang="zh-CN" altLang="en-US" sz="2000" b="1" dirty="0"/>
              <a:t>准确率</a:t>
            </a:r>
            <a:r>
              <a:rPr lang="zh-CN" altLang="en-US" sz="2000" dirty="0"/>
              <a:t>。例如，对于问“图中是什么动物？”参考答案有“</a:t>
            </a:r>
            <a:r>
              <a:rPr lang="en-US" altLang="zh-CN" sz="2000" dirty="0"/>
              <a:t>elephant”</a:t>
            </a: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人）和“</a:t>
            </a:r>
            <a:r>
              <a:rPr lang="en-US" altLang="zh-CN" sz="2000" dirty="0"/>
              <a:t>elephants”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人），模型答“</a:t>
            </a:r>
            <a:r>
              <a:rPr lang="en-US" altLang="zh-CN" sz="2000" dirty="0"/>
              <a:t>elephant”</a:t>
            </a:r>
            <a:r>
              <a:rPr lang="zh-CN" altLang="en-US" sz="2000" dirty="0"/>
              <a:t>即可因为与多数人类答案一致而满分计分。这样的计分策略考虑了开放问答的多样性，保证评估更</a:t>
            </a:r>
            <a:r>
              <a:rPr lang="zh-CN" altLang="en-US" sz="2000" b="1" dirty="0"/>
              <a:t>客观公正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9E0D18-AF0E-0453-8876-F1E779A74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205" y="3800994"/>
            <a:ext cx="6552104" cy="25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1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进阶：多学科视觉</a:t>
            </a:r>
            <a:r>
              <a:rPr lang="en-US" altLang="zh-CN" dirty="0"/>
              <a:t>-</a:t>
            </a:r>
            <a:r>
              <a:rPr lang="zh-CN" altLang="en-US" dirty="0"/>
              <a:t>文本推理 </a:t>
            </a:r>
            <a:r>
              <a:rPr lang="en-US" altLang="zh-CN" dirty="0"/>
              <a:t>(MMMU)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3ABE390B-041C-D622-3532-F9EB173B8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239106" lvl="1" indent="0">
              <a:buNone/>
            </a:pPr>
            <a:r>
              <a:rPr lang="en-US" altLang="zh-CN" sz="2000" b="1" dirty="0"/>
              <a:t>MMMU</a:t>
            </a:r>
            <a:r>
              <a:rPr lang="zh-CN" altLang="en-US" sz="2000" dirty="0"/>
              <a:t>（</a:t>
            </a:r>
            <a:r>
              <a:rPr lang="en-US" altLang="zh-CN" sz="2000" dirty="0"/>
              <a:t>Massive Multi-discipline Multimodal Understanding</a:t>
            </a:r>
            <a:r>
              <a:rPr lang="zh-CN" altLang="en-US" sz="2000" dirty="0"/>
              <a:t>）是近期提出的大型多模态评估基准。</a:t>
            </a:r>
            <a:r>
              <a:rPr lang="en-US" altLang="zh-CN" sz="2000" dirty="0"/>
              <a:t>MMMU</a:t>
            </a:r>
            <a:r>
              <a:rPr lang="zh-CN" altLang="en-US" sz="2000" dirty="0"/>
              <a:t>覆盖了</a:t>
            </a:r>
            <a:r>
              <a:rPr lang="zh-CN" altLang="en-US" sz="2000" b="1" dirty="0"/>
              <a:t>视觉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文本联合推理</a:t>
            </a:r>
            <a:r>
              <a:rPr lang="zh-CN" altLang="en-US" sz="2000" dirty="0"/>
              <a:t>在内的众多任务，涉及日常事务、自然科学、医学、工程等多个学科领域，可视作面向“通用人工智能”的多模态智力测评。该基准由数千道视觉问答和图文推理题组成，难度从图像识别到复杂推理逐级递增，对当前视觉大模型如</a:t>
            </a:r>
            <a:r>
              <a:rPr lang="en-US" altLang="zh-CN" sz="2000" dirty="0"/>
              <a:t>GPT-4V</a:t>
            </a:r>
            <a:r>
              <a:rPr lang="zh-CN" altLang="en-US" sz="2000" dirty="0"/>
              <a:t>等进行了全面测试。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68941F-1199-24CA-31F3-32B5ADDB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99" y="3610694"/>
            <a:ext cx="9328629" cy="22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24AB4-34B0-3C2A-6590-2DB508CA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24B808-A709-B01E-2D1A-5A2DF11ED983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ABD987-85B1-0BCF-53DE-BEC0CC2CD29A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EB42-FFC7-22BC-08C4-ED7038D98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7800" dirty="0"/>
              <a:t>统一评估框架与平台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39613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2DEB1-3F5A-6935-5FA8-04A0F516C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2BE379-BC9B-3200-9488-0E4ADE2C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0ECF12B-C5C4-5F8F-3F80-E94F33E1D5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0">
              <a:buNone/>
            </a:pPr>
            <a:r>
              <a:rPr lang="zh-CN" altLang="en-US" sz="2000" dirty="0"/>
              <a:t>随着评测任务和基准的激增，研究者提出构建</a:t>
            </a:r>
            <a:r>
              <a:rPr lang="zh-CN" altLang="en-US" sz="2000" b="1" dirty="0"/>
              <a:t>统一评估框架</a:t>
            </a:r>
            <a:r>
              <a:rPr lang="zh-CN" altLang="en-US" sz="2000" dirty="0"/>
              <a:t>来标准化评测流程，以便高效、客观地比较模型性能。当前主流的评测平台和工具有：</a:t>
            </a:r>
            <a:endParaRPr lang="en-US" altLang="zh-CN" sz="2000" dirty="0"/>
          </a:p>
          <a:p>
            <a:pPr marL="239106" lvl="1" indent="0">
              <a:buNone/>
            </a:pPr>
            <a:r>
              <a:rPr lang="en-US" altLang="zh-CN" sz="2000" b="1" dirty="0" err="1"/>
              <a:t>OpenCompass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开源评测平台</a:t>
            </a:r>
            <a:r>
              <a:rPr lang="zh-CN" altLang="en-US" sz="2000" dirty="0"/>
              <a:t>：由上海</a:t>
            </a:r>
            <a:r>
              <a:rPr lang="en-US" altLang="zh-CN" sz="2000" dirty="0"/>
              <a:t>AI</a:t>
            </a:r>
            <a:r>
              <a:rPr lang="zh-CN" altLang="en-US" sz="2000" dirty="0"/>
              <a:t>实验室开发的面向大模型的一站式评测系统。</a:t>
            </a:r>
            <a:r>
              <a:rPr lang="en-US" altLang="zh-CN" sz="2000" dirty="0" err="1"/>
              <a:t>OpenCompass</a:t>
            </a:r>
            <a:r>
              <a:rPr lang="zh-CN" altLang="en-US" sz="2000" dirty="0"/>
              <a:t>提供</a:t>
            </a:r>
            <a:r>
              <a:rPr lang="zh-CN" altLang="en-US" sz="2000" b="1" dirty="0"/>
              <a:t>开源可复现的评测框架</a:t>
            </a:r>
            <a:r>
              <a:rPr lang="zh-CN" altLang="en-US" sz="2000" dirty="0"/>
              <a:t>，覆盖了</a:t>
            </a:r>
            <a:r>
              <a:rPr lang="zh-CN" altLang="en-US" sz="2000" b="1" dirty="0"/>
              <a:t>学科知识、语言理解、常识与逻辑推理</a:t>
            </a:r>
            <a:r>
              <a:rPr lang="zh-CN" altLang="en-US" sz="2000" dirty="0"/>
              <a:t>等五大能力维度，还具有</a:t>
            </a:r>
            <a:r>
              <a:rPr lang="zh-CN" altLang="en-US" sz="2000" b="1" dirty="0"/>
              <a:t>工具使用</a:t>
            </a:r>
            <a:r>
              <a:rPr lang="zh-CN" altLang="en-US" sz="2000" dirty="0"/>
              <a:t>、</a:t>
            </a:r>
            <a:r>
              <a:rPr lang="zh-CN" altLang="en-US" sz="2000" b="1" dirty="0"/>
              <a:t>长文本</a:t>
            </a:r>
            <a:r>
              <a:rPr lang="zh-CN" altLang="en-US" sz="2000" dirty="0"/>
              <a:t>、</a:t>
            </a:r>
            <a:r>
              <a:rPr lang="zh-CN" altLang="en-US" sz="2000" b="1" dirty="0"/>
              <a:t>多模态</a:t>
            </a:r>
            <a:r>
              <a:rPr lang="zh-CN" altLang="en-US" sz="2000" dirty="0"/>
              <a:t>、</a:t>
            </a:r>
            <a:r>
              <a:rPr lang="zh-CN" altLang="en-US" sz="2000" b="1" dirty="0"/>
              <a:t>代码</a:t>
            </a:r>
            <a:r>
              <a:rPr lang="zh-CN" altLang="en-US" sz="2000" dirty="0"/>
              <a:t>等专项评测能力。</a:t>
            </a:r>
            <a:endParaRPr lang="en-US" altLang="zh-CN" sz="2000" dirty="0"/>
          </a:p>
          <a:p>
            <a:pPr marL="239106" lvl="1" indent="0">
              <a:buNone/>
            </a:pPr>
            <a:r>
              <a:rPr lang="en-US" altLang="zh-CN" sz="2000" dirty="0"/>
              <a:t>LM Evaluation Harness</a:t>
            </a:r>
            <a:r>
              <a:rPr lang="zh-CN" altLang="en-US" sz="2000" dirty="0"/>
              <a:t>：</a:t>
            </a:r>
          </a:p>
          <a:p>
            <a:pPr marL="239106" lvl="1" indent="0">
              <a:buNone/>
            </a:pPr>
            <a:endParaRPr lang="en-US" altLang="zh-CN" sz="2000" dirty="0"/>
          </a:p>
          <a:p>
            <a:pPr marL="239106" lvl="1" indent="0">
              <a:buNone/>
            </a:pPr>
            <a:endParaRPr lang="zh-CN" altLang="en-US" sz="2000" dirty="0"/>
          </a:p>
          <a:p>
            <a:pPr marL="239106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60017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001B-B3E8-0776-59FD-753B26F44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DECE13-2DF7-5693-B304-F1A47C9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D5B245D-F526-402B-5EB3-254A968AEA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评测框架通常包含数据集加载预处理、模型推理输出、脚本比对评测三个环节，形成闭环。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数据准备</a:t>
            </a:r>
            <a:r>
              <a:rPr lang="zh-CN" altLang="en-US" dirty="0"/>
              <a:t>：选择并配置评测数据集，分任务领域组织测试样例，进行必要的格式转换或预处理。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模型推理</a:t>
            </a:r>
            <a:r>
              <a:rPr lang="zh-CN" altLang="en-US" dirty="0"/>
              <a:t>：加载待评估的大模型（可选零样本或</a:t>
            </a:r>
            <a:r>
              <a:rPr lang="en-US" altLang="zh-CN" dirty="0"/>
              <a:t>few-shot</a:t>
            </a:r>
            <a:r>
              <a:rPr lang="zh-CN" altLang="en-US" dirty="0"/>
              <a:t>提示），逐条输入测试样本让模型生成回答或预测结果。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结果评测</a:t>
            </a:r>
            <a:r>
              <a:rPr lang="zh-CN" altLang="en-US" dirty="0"/>
              <a:t>：将模型输出与</a:t>
            </a:r>
            <a:r>
              <a:rPr lang="zh-CN" altLang="en-US" b="1" dirty="0"/>
              <a:t>标准答案</a:t>
            </a:r>
            <a:r>
              <a:rPr lang="zh-CN" altLang="en-US" dirty="0"/>
              <a:t>进行比对打分，计算各项</a:t>
            </a:r>
            <a:r>
              <a:rPr lang="zh-CN" altLang="en-US" b="1" dirty="0"/>
              <a:t>评估指标</a:t>
            </a:r>
            <a:r>
              <a:rPr lang="zh-CN" altLang="en-US" dirty="0"/>
              <a:t>（如准确率、</a:t>
            </a:r>
            <a:r>
              <a:rPr lang="en-US" altLang="zh-CN" dirty="0"/>
              <a:t>F1</a:t>
            </a:r>
            <a:r>
              <a:rPr lang="zh-CN" altLang="en-US" dirty="0"/>
              <a:t>、</a:t>
            </a:r>
            <a:r>
              <a:rPr lang="en-US" altLang="zh-CN" dirty="0"/>
              <a:t>BLEU</a:t>
            </a:r>
            <a:r>
              <a:rPr lang="zh-CN" altLang="en-US" dirty="0"/>
              <a:t>等）。评测工具会汇总所有样本的分数得到模型在该数据集上的总体成绩。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1F831F-EE92-68F0-2607-CE72C841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603" y="3967603"/>
            <a:ext cx="4488298" cy="26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9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验证评估概述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87C31-113B-F0D4-3F90-449B3E91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379C74-8482-13F2-A3EA-0D933B33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50B4EC-FDC5-A0B6-659E-E6394695A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139" y="2413190"/>
            <a:ext cx="10963473" cy="5108171"/>
          </a:xfrm>
        </p:spPr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b="1" dirty="0"/>
              <a:t>评估范围扩大</a:t>
            </a:r>
            <a:r>
              <a:rPr lang="zh-CN" altLang="en-US" sz="2400" dirty="0"/>
              <a:t>： 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b="1" dirty="0"/>
              <a:t>评估基准涌现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b="1" dirty="0"/>
              <a:t>评估研究激增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b="1" dirty="0"/>
              <a:t>评估趋势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A43212-75CE-5EBB-DF62-46C02254C2BD}"/>
              </a:ext>
            </a:extLst>
          </p:cNvPr>
          <p:cNvSpPr txBox="1"/>
          <p:nvPr/>
        </p:nvSpPr>
        <p:spPr>
          <a:xfrm>
            <a:off x="828461" y="1111979"/>
            <a:ext cx="82020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随着大语言模型（</a:t>
            </a:r>
            <a:r>
              <a:rPr lang="en-US" altLang="zh-CN" dirty="0"/>
              <a:t>LLM</a:t>
            </a:r>
            <a:r>
              <a:rPr lang="zh-CN" altLang="en-US" dirty="0"/>
              <a:t>）的迅猛发展，如何全面</a:t>
            </a:r>
            <a:r>
              <a:rPr lang="zh-CN" altLang="en-US" b="1" dirty="0"/>
              <a:t>验证和评估</a:t>
            </a:r>
            <a:r>
              <a:rPr lang="zh-CN" altLang="en-US" dirty="0"/>
              <a:t>其性能成为关键课题。早期对模型的评估多集中在单一</a:t>
            </a:r>
            <a:r>
              <a:rPr lang="en-US" altLang="zh-CN" dirty="0"/>
              <a:t>NLP</a:t>
            </a:r>
            <a:r>
              <a:rPr lang="zh-CN" altLang="en-US" dirty="0"/>
              <a:t>任务上（如</a:t>
            </a:r>
            <a:r>
              <a:rPr lang="en-US" altLang="zh-CN" dirty="0"/>
              <a:t>GLUE/</a:t>
            </a:r>
            <a:r>
              <a:rPr lang="en-US" altLang="zh-CN" dirty="0" err="1"/>
              <a:t>SuperGLUE</a:t>
            </a:r>
            <a:r>
              <a:rPr lang="zh-CN" altLang="en-US" dirty="0"/>
              <a:t>衡量自然语言理解），主要以</a:t>
            </a:r>
            <a:r>
              <a:rPr lang="zh-CN" altLang="en-US" b="1" dirty="0"/>
              <a:t>准确率</a:t>
            </a:r>
            <a:r>
              <a:rPr lang="zh-CN" altLang="en-US" dirty="0"/>
              <a:t>等指标为准。然而，近年</a:t>
            </a:r>
            <a:r>
              <a:rPr lang="en-US" altLang="zh-CN" dirty="0"/>
              <a:t>LLM</a:t>
            </a:r>
            <a:r>
              <a:rPr lang="zh-CN" altLang="en-US" dirty="0"/>
              <a:t>能力大幅提升，评估维度随之扩展并更加多样化：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B0990-7C17-1207-8DBA-063CC7A0A313}"/>
              </a:ext>
            </a:extLst>
          </p:cNvPr>
          <p:cNvSpPr txBox="1"/>
          <p:nvPr/>
        </p:nvSpPr>
        <p:spPr>
          <a:xfrm>
            <a:off x="828461" y="5284356"/>
            <a:ext cx="8202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总之，大模型评估正从早期单指标、单任务模式，演进为覆盖</a:t>
            </a:r>
            <a:r>
              <a:rPr lang="zh-CN" altLang="en-US" b="1" dirty="0"/>
              <a:t>多任务、多指标</a:t>
            </a:r>
            <a:r>
              <a:rPr lang="zh-CN" altLang="en-US" dirty="0"/>
              <a:t>的综合性评测体系。这一发展历程体现了社区希望更深入地了解</a:t>
            </a:r>
            <a:r>
              <a:rPr lang="en-US" altLang="zh-CN" dirty="0"/>
              <a:t>LLM</a:t>
            </a:r>
            <a:r>
              <a:rPr lang="zh-CN" altLang="en-US" dirty="0"/>
              <a:t>能力和局限，以指导模型优化和安全部署。</a:t>
            </a:r>
          </a:p>
        </p:txBody>
      </p:sp>
    </p:spTree>
    <p:extLst>
      <p:ext uri="{BB962C8B-B14F-4D97-AF65-F5344CB8AC3E}">
        <p14:creationId xmlns:p14="http://schemas.microsoft.com/office/powerpoint/2010/main" val="1966379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7CB5-5193-EA24-E146-4C04C87B4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DCD1AB-F8D2-7AC5-7C83-29ECCF3AECE3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336A56-1F4F-D29C-4B59-3F9CC55B9220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64D8D-8514-1D93-9AC7-B681200C3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语言推理能力评估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389055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B49E2-AF8C-8673-C770-A2EAA6DF8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C914AA-A144-4D8F-78FB-1DD314A5EE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评估任务</a:t>
            </a:r>
            <a:r>
              <a:rPr lang="zh-CN" altLang="en-US" dirty="0"/>
              <a:t>：主要考察模型的语言推理能力，包括</a:t>
            </a:r>
            <a:r>
              <a:rPr lang="zh-CN" altLang="en-US" i="1" dirty="0"/>
              <a:t>链式推理</a:t>
            </a:r>
            <a:r>
              <a:rPr lang="en-US" altLang="zh-CN" dirty="0"/>
              <a:t>(Chain-of-Thought, </a:t>
            </a:r>
            <a:r>
              <a:rPr lang="en-US" altLang="zh-CN" dirty="0" err="1"/>
              <a:t>CoT</a:t>
            </a:r>
            <a:r>
              <a:rPr lang="en-US" altLang="zh-CN" dirty="0"/>
              <a:t>)</a:t>
            </a:r>
            <a:r>
              <a:rPr lang="zh-CN" altLang="en-US" dirty="0"/>
              <a:t>问题解答和</a:t>
            </a:r>
            <a:r>
              <a:rPr lang="zh-CN" altLang="en-US" i="1" dirty="0"/>
              <a:t>长上下文理解</a:t>
            </a:r>
            <a:r>
              <a:rPr lang="zh-CN" altLang="en-US" dirty="0"/>
              <a:t>等。例如，让模型分步骤推理数学文字题，或在超长文档中保持前后一致地回答问题。</a:t>
            </a:r>
            <a:endParaRPr lang="en-US" altLang="zh-CN" dirty="0"/>
          </a:p>
          <a:p>
            <a:r>
              <a:rPr lang="zh-CN" altLang="en-US" b="1" dirty="0"/>
              <a:t>代表基准</a:t>
            </a:r>
            <a:r>
              <a:rPr lang="zh-CN" altLang="en-US" dirty="0"/>
              <a:t>：</a:t>
            </a:r>
            <a:r>
              <a:rPr lang="en-US" altLang="zh-CN" b="1" dirty="0"/>
              <a:t>MMLU</a:t>
            </a:r>
            <a:r>
              <a:rPr lang="zh-CN" altLang="en-US" dirty="0"/>
              <a:t>基准被广泛用于评估</a:t>
            </a:r>
            <a:r>
              <a:rPr lang="en-US" altLang="zh-CN" dirty="0"/>
              <a:t>LLM</a:t>
            </a:r>
            <a:r>
              <a:rPr lang="zh-CN" altLang="en-US" dirty="0"/>
              <a:t>的多任务语言推理能力。该基准涵盖人文、科学等多个领域，上千道多项选择题要求模型综合知识与推理作答，其成绩以</a:t>
            </a:r>
            <a:r>
              <a:rPr lang="zh-CN" altLang="en-US" b="1" dirty="0"/>
              <a:t>准确率</a:t>
            </a:r>
            <a:r>
              <a:rPr lang="zh-CN" altLang="en-US" dirty="0"/>
              <a:t>衡量。在</a:t>
            </a:r>
            <a:r>
              <a:rPr lang="en-US" altLang="zh-CN" dirty="0"/>
              <a:t>MMLU</a:t>
            </a:r>
            <a:r>
              <a:rPr lang="zh-CN" altLang="en-US" dirty="0"/>
              <a:t>上，不同模型的表现可以直接对比，反映出模型跨领域推理问答的水平。</a:t>
            </a:r>
          </a:p>
        </p:txBody>
      </p:sp>
    </p:spTree>
    <p:extLst>
      <p:ext uri="{BB962C8B-B14F-4D97-AF65-F5344CB8AC3E}">
        <p14:creationId xmlns:p14="http://schemas.microsoft.com/office/powerpoint/2010/main" val="2375750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03FDD-C35E-64A5-E46A-62BB0263B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06B2A9-F72F-1055-139F-5962D24F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18F144A-4C8C-62D5-FDBA-D1CB8EAD62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0">
              <a:buNone/>
            </a:pPr>
            <a:r>
              <a:rPr lang="zh-CN" altLang="en-US" sz="2000" b="1" dirty="0"/>
              <a:t>评估指标</a:t>
            </a:r>
            <a:r>
              <a:rPr lang="zh-CN" altLang="en-US" sz="2000" dirty="0"/>
              <a:t>：以</a:t>
            </a:r>
            <a:r>
              <a:rPr lang="zh-CN" altLang="en-US" sz="2000" b="1" dirty="0"/>
              <a:t>准确率</a:t>
            </a:r>
            <a:r>
              <a:rPr lang="zh-CN" altLang="en-US" sz="2000" dirty="0"/>
              <a:t>为主，即模型答案与标准答案匹配的比例。此外，引入</a:t>
            </a:r>
            <a:r>
              <a:rPr lang="zh-CN" altLang="en-US" sz="2000" b="1" dirty="0"/>
              <a:t>自我一致性</a:t>
            </a:r>
            <a:r>
              <a:rPr lang="en-US" altLang="zh-CN" sz="2000" dirty="0"/>
              <a:t>(Self-Consistency)</a:t>
            </a:r>
            <a:r>
              <a:rPr lang="zh-CN" altLang="en-US" sz="2000" dirty="0"/>
              <a:t>等指标来评价推理过程的稳定性和可信度。一方面，自我一致性指模型对同一问题反复作答是否得到一致结果，可用于检测模型答案的可靠稳定性；另一方面，在链式推理中可采用</a:t>
            </a:r>
            <a:r>
              <a:rPr lang="zh-CN" altLang="en-US" sz="2000" i="1" dirty="0"/>
              <a:t>自我一致性推理策略</a:t>
            </a:r>
            <a:r>
              <a:rPr lang="zh-CN" altLang="en-US" sz="2000" dirty="0"/>
              <a:t>：让模型对同一问题生成多个推理链，取多数推理得到的答案作为最终答案，从而提升复杂推理题目的准确率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75E15A-C286-BA22-AC8B-81D227EA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24" y="3736648"/>
            <a:ext cx="7642321" cy="26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5EC84-721B-6B81-C8BF-1421F686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6370ED-BF5C-C5BC-2EFD-18677DDF95B9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320B1F-1235-F2D0-D188-18EE5583232B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38B2C-601B-D0FB-8C0D-4468D46E36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形式逻辑与数学推理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232183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62396-ACF9-207B-0370-C42C0112A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616757-41A7-17AB-E2E8-392C6C41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2901F4D-3AA2-83E2-E967-EF1D7B5F68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0">
              <a:buNone/>
            </a:pPr>
            <a:r>
              <a:rPr lang="zh-CN" altLang="en-US" sz="2000" b="1" dirty="0"/>
              <a:t>评估任务</a:t>
            </a:r>
            <a:r>
              <a:rPr lang="zh-CN" altLang="en-US" sz="2000" dirty="0"/>
              <a:t>：聚焦模型的</a:t>
            </a:r>
            <a:r>
              <a:rPr lang="zh-CN" altLang="en-US" sz="2000" i="1" dirty="0"/>
              <a:t>形式逻辑推理</a:t>
            </a:r>
            <a:r>
              <a:rPr lang="zh-CN" altLang="en-US" sz="2000" dirty="0"/>
              <a:t>和</a:t>
            </a:r>
            <a:r>
              <a:rPr lang="zh-CN" altLang="en-US" sz="2000" i="1" dirty="0"/>
              <a:t>数学推理</a:t>
            </a:r>
            <a:r>
              <a:rPr lang="zh-CN" altLang="en-US" sz="2000" dirty="0"/>
              <a:t>能力。形式逻辑任务通常以</a:t>
            </a:r>
            <a:r>
              <a:rPr lang="zh-CN" altLang="en-US" sz="2000" b="1" dirty="0"/>
              <a:t>逻辑问答</a:t>
            </a:r>
            <a:r>
              <a:rPr lang="zh-CN" altLang="en-US" sz="2000" dirty="0"/>
              <a:t>形式出现：给定若干前提和约束，让模型判断某陈述的真假或从多个选项中找出符合所有前提的选项。例如，前提包含一系列逻辑规则和事实，问题可能问“某陈述为真、假或未知？”抑或要求在选项中找出唯一符合所有条件的答案。这类任务考验模型的演绎、归纳、溯因推理能力。数学推理任务则要求模型解决数学应用题或证明题，需多步计算和逻辑推演，例如</a:t>
            </a:r>
            <a:r>
              <a:rPr lang="en-US" altLang="zh-CN" sz="2000" dirty="0"/>
              <a:t>MATH</a:t>
            </a:r>
            <a:r>
              <a:rPr lang="zh-CN" altLang="en-US" sz="2000" dirty="0"/>
              <a:t>数据集包含竞赛级别的数学题，用于评估模型的数学问题求解能力。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69D7FA-54E1-4109-D17F-09F3A6F3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78" y="4113484"/>
            <a:ext cx="9850009" cy="237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20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46C7B-9DAD-0B12-6352-37BB404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480BF0B-35DC-177F-B6B8-0A2BB491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EACFF55-6648-DB06-E409-14EEF67E46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0">
              <a:buNone/>
            </a:pPr>
            <a:r>
              <a:rPr lang="zh-CN" altLang="en-US" sz="2000" b="1" dirty="0"/>
              <a:t>代表基准</a:t>
            </a:r>
            <a:r>
              <a:rPr lang="zh-CN" altLang="en-US" sz="2000" dirty="0"/>
              <a:t>：</a:t>
            </a:r>
            <a:r>
              <a:rPr lang="en-US" altLang="zh-CN" sz="2000" b="1" dirty="0" err="1"/>
              <a:t>LogicBench</a:t>
            </a:r>
            <a:r>
              <a:rPr lang="zh-CN" altLang="en-US" sz="2000" dirty="0"/>
              <a:t>是一项针对</a:t>
            </a:r>
            <a:r>
              <a:rPr lang="en-US" altLang="zh-CN" sz="2000" dirty="0"/>
              <a:t>LLM</a:t>
            </a:r>
            <a:r>
              <a:rPr lang="zh-CN" altLang="en-US" sz="2000" dirty="0"/>
              <a:t>逻辑推理能力的系统化评估基准（</a:t>
            </a:r>
            <a:r>
              <a:rPr lang="en-US" altLang="zh-CN" sz="2000" dirty="0"/>
              <a:t>ACL 2024</a:t>
            </a:r>
            <a:r>
              <a:rPr lang="zh-CN" altLang="en-US" sz="2000" dirty="0"/>
              <a:t>），涵盖多种逻辑谜题与推理题，用以全面测评模型的逻辑推演正确性。此外还有针对不同侧重的基准：例如</a:t>
            </a:r>
            <a:r>
              <a:rPr lang="en-US" altLang="zh-CN" sz="2000" i="1" dirty="0" err="1"/>
              <a:t>ReClor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LogiQA</a:t>
            </a:r>
            <a:r>
              <a:rPr lang="zh-CN" altLang="en-US" sz="2000" dirty="0"/>
              <a:t>评估批判性推理和逻辑阅读理解，</a:t>
            </a:r>
            <a:r>
              <a:rPr lang="en-US" altLang="zh-CN" sz="2000" i="1" dirty="0"/>
              <a:t>FOLIO</a:t>
            </a:r>
            <a:r>
              <a:rPr lang="zh-CN" altLang="en-US" sz="2000" dirty="0"/>
              <a:t>评估一阶逻辑推理等。在数学方面，</a:t>
            </a:r>
            <a:r>
              <a:rPr lang="en-US" altLang="zh-CN" sz="2000" i="1" dirty="0"/>
              <a:t>MATH</a:t>
            </a:r>
            <a:r>
              <a:rPr lang="zh-CN" altLang="en-US" sz="2000" dirty="0"/>
              <a:t>基准用于测算模型解决数学难题的正确率。这些基准的数据通常结构严谨、有明确唯一的正确答案，方便用自动指标评判模型推理是否正确。</a:t>
            </a:r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17B352D-E0BA-DC0E-BC92-AF56D64F7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39345"/>
              </p:ext>
            </p:extLst>
          </p:nvPr>
        </p:nvGraphicFramePr>
        <p:xfrm>
          <a:off x="1907804" y="4382787"/>
          <a:ext cx="8131176" cy="182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65588">
                  <a:extLst>
                    <a:ext uri="{9D8B030D-6E8A-4147-A177-3AD203B41FA5}">
                      <a16:colId xmlns:a16="http://schemas.microsoft.com/office/drawing/2014/main" val="1714405835"/>
                    </a:ext>
                  </a:extLst>
                </a:gridCol>
                <a:gridCol w="4065588">
                  <a:extLst>
                    <a:ext uri="{9D8B030D-6E8A-4147-A177-3AD203B41FA5}">
                      <a16:colId xmlns:a16="http://schemas.microsoft.com/office/drawing/2014/main" val="3741169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表格介绍基准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5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73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2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70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488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32668</TotalTime>
  <Words>1371</Words>
  <Application>Microsoft Office PowerPoint</Application>
  <PresentationFormat>自定义</PresentationFormat>
  <Paragraphs>55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ACGN-MiaoGB-Flash</vt:lpstr>
      <vt:lpstr>Futura-Medium</vt:lpstr>
      <vt:lpstr>Lexend</vt:lpstr>
      <vt:lpstr>PingFang SC Semibold</vt:lpstr>
      <vt:lpstr>微软雅黑</vt:lpstr>
      <vt:lpstr>微软雅黑</vt:lpstr>
      <vt:lpstr>Arial</vt:lpstr>
      <vt:lpstr>Calibri</vt:lpstr>
      <vt:lpstr>Gill Sans MT</vt:lpstr>
      <vt:lpstr>Wingdings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Content</vt:lpstr>
      <vt:lpstr>PowerPoint 演示文稿</vt:lpstr>
      <vt:lpstr>PowerPoint 演示文稿</vt:lpstr>
      <vt:lpstr>Content</vt:lpstr>
      <vt:lpstr>PowerPoint 演示文稿</vt:lpstr>
      <vt:lpstr>Content</vt:lpstr>
      <vt:lpstr>Content</vt:lpstr>
      <vt:lpstr>Content</vt:lpstr>
      <vt:lpstr>PowerPoint 演示文稿</vt:lpstr>
      <vt:lpstr>Content</vt:lpstr>
      <vt:lpstr>Content</vt:lpstr>
      <vt:lpstr>进阶：多学科视觉-文本推理 (MMMU)</vt:lpstr>
      <vt:lpstr>PowerPoint 演示文稿</vt:lpstr>
      <vt:lpstr>Content</vt:lpstr>
      <vt:lpstr>Content</vt:lpstr>
      <vt:lpstr>PowerPoint 演示文稿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爱德华 李铁柱</cp:lastModifiedBy>
  <cp:revision>10896</cp:revision>
  <cp:lastPrinted>2023-09-08T09:14:01Z</cp:lastPrinted>
  <dcterms:created xsi:type="dcterms:W3CDTF">2020-08-28T08:44:19Z</dcterms:created>
  <dcterms:modified xsi:type="dcterms:W3CDTF">2025-07-19T08:25:14Z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