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55" r:id="rId3"/>
    <p:sldMasterId id="2147483939" r:id="rId4"/>
    <p:sldMasterId id="2147483948" r:id="rId5"/>
    <p:sldMasterId id="2147483950" r:id="rId6"/>
    <p:sldMasterId id="2147483683" r:id="rId7"/>
  </p:sldMasterIdLst>
  <p:notesMasterIdLst>
    <p:notesMasterId r:id="rId30"/>
  </p:notesMasterIdLst>
  <p:handoutMasterIdLst>
    <p:handoutMasterId r:id="rId31"/>
  </p:handoutMasterIdLst>
  <p:sldIdLst>
    <p:sldId id="2636" r:id="rId8"/>
    <p:sldId id="2496" r:id="rId9"/>
    <p:sldId id="259" r:id="rId10"/>
    <p:sldId id="2613" r:id="rId11"/>
    <p:sldId id="2635" r:id="rId12"/>
    <p:sldId id="2637" r:id="rId13"/>
    <p:sldId id="2644" r:id="rId14"/>
    <p:sldId id="2645" r:id="rId15"/>
    <p:sldId id="2646" r:id="rId16"/>
    <p:sldId id="2647" r:id="rId17"/>
    <p:sldId id="2638" r:id="rId18"/>
    <p:sldId id="2630" r:id="rId19"/>
    <p:sldId id="2631" r:id="rId20"/>
    <p:sldId id="2639" r:id="rId21"/>
    <p:sldId id="2632" r:id="rId22"/>
    <p:sldId id="2640" r:id="rId23"/>
    <p:sldId id="2628" r:id="rId24"/>
    <p:sldId id="2641" r:id="rId25"/>
    <p:sldId id="2642" r:id="rId26"/>
    <p:sldId id="2627" r:id="rId27"/>
    <p:sldId id="2643" r:id="rId28"/>
    <p:sldId id="582" r:id="rId29"/>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E7E7"/>
    <a:srgbClr val="92D050"/>
    <a:srgbClr val="F2F2F2"/>
    <a:srgbClr val="0432FF"/>
    <a:srgbClr val="0096FF"/>
    <a:srgbClr val="1D1D1A"/>
    <a:srgbClr val="4F81BD"/>
    <a:srgbClr val="E2F9D0"/>
    <a:srgbClr val="221815"/>
    <a:srgbClr val="91A2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5" autoAdjust="0"/>
    <p:restoredTop sz="77281" autoAdjust="0"/>
  </p:normalViewPr>
  <p:slideViewPr>
    <p:cSldViewPr snapToGrid="0" snapToObjects="1">
      <p:cViewPr varScale="1">
        <p:scale>
          <a:sx n="120" d="100"/>
          <a:sy n="120" d="100"/>
        </p:scale>
        <p:origin x="203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7/17/2025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模型由 </a:t>
            </a:r>
            <a:r>
              <a:rPr lang="en-US" sz="1600" b="0" i="0" kern="1200" dirty="0">
                <a:solidFill>
                  <a:schemeClr val="tx1"/>
                </a:solidFill>
                <a:effectLst/>
                <a:latin typeface="+mn-lt"/>
                <a:ea typeface="+mn-ea"/>
                <a:cs typeface="+mn-cs"/>
              </a:rPr>
              <a:t>Vaswani </a:t>
            </a:r>
            <a:r>
              <a:rPr lang="zh-CN" altLang="en-US" sz="1600" b="0" i="0" kern="1200" dirty="0">
                <a:solidFill>
                  <a:schemeClr val="tx1"/>
                </a:solidFill>
                <a:effectLst/>
                <a:latin typeface="+mn-lt"/>
                <a:ea typeface="+mn-ea"/>
                <a:cs typeface="+mn-cs"/>
              </a:rPr>
              <a:t>等人在 </a:t>
            </a:r>
            <a:r>
              <a:rPr lang="en-US" altLang="zh-CN" sz="1600" b="0" i="0" kern="1200" dirty="0">
                <a:solidFill>
                  <a:schemeClr val="tx1"/>
                </a:solidFill>
                <a:effectLst/>
                <a:latin typeface="+mn-lt"/>
                <a:ea typeface="+mn-ea"/>
                <a:cs typeface="+mn-cs"/>
              </a:rPr>
              <a:t>2017 </a:t>
            </a:r>
            <a:r>
              <a:rPr lang="zh-CN" altLang="en-US" sz="1600" b="0" i="0" kern="1200" dirty="0">
                <a:solidFill>
                  <a:schemeClr val="tx1"/>
                </a:solidFill>
                <a:effectLst/>
                <a:latin typeface="+mn-lt"/>
                <a:ea typeface="+mn-ea"/>
                <a:cs typeface="+mn-cs"/>
              </a:rPr>
              <a:t>年的里程碑式论文</a:t>
            </a:r>
            <a:r>
              <a:rPr lang="en-US" altLang="zh-CN" sz="1600" b="0" i="0" kern="1200" dirty="0">
                <a:solidFill>
                  <a:schemeClr val="tx1"/>
                </a:solidFill>
                <a:effectLst/>
                <a:latin typeface="+mn-lt"/>
                <a:ea typeface="+mn-ea"/>
                <a:cs typeface="+mn-cs"/>
              </a:rPr>
              <a:t>《</a:t>
            </a:r>
            <a:r>
              <a:rPr lang="en-US" sz="1600" b="0" i="0" kern="1200" dirty="0">
                <a:solidFill>
                  <a:schemeClr val="tx1"/>
                </a:solidFill>
                <a:effectLst/>
                <a:latin typeface="+mn-lt"/>
                <a:ea typeface="+mn-ea"/>
                <a:cs typeface="+mn-cs"/>
              </a:rPr>
              <a:t>Attention Is All You Need》</a:t>
            </a:r>
            <a:r>
              <a:rPr lang="zh-CN" altLang="en-US" sz="1600" b="0" i="0" kern="1200" dirty="0">
                <a:solidFill>
                  <a:schemeClr val="tx1"/>
                </a:solidFill>
                <a:effectLst/>
                <a:latin typeface="+mn-lt"/>
                <a:ea typeface="+mn-ea"/>
                <a:cs typeface="+mn-cs"/>
              </a:rPr>
              <a:t>中首次提出，标志着序列到序列（</a:t>
            </a:r>
            <a:r>
              <a:rPr lang="en-US" sz="1600" b="0" i="0" kern="1200" dirty="0">
                <a:solidFill>
                  <a:schemeClr val="tx1"/>
                </a:solidFill>
                <a:effectLst/>
                <a:latin typeface="+mn-lt"/>
                <a:ea typeface="+mn-ea"/>
                <a:cs typeface="+mn-cs"/>
              </a:rPr>
              <a:t>sequence-to-sequence）</a:t>
            </a:r>
            <a:r>
              <a:rPr lang="zh-CN" altLang="en-US" sz="1600" b="0" i="0" kern="1200" dirty="0">
                <a:solidFill>
                  <a:schemeClr val="tx1"/>
                </a:solidFill>
                <a:effectLst/>
                <a:latin typeface="+mn-lt"/>
                <a:ea typeface="+mn-ea"/>
                <a:cs typeface="+mn-cs"/>
              </a:rPr>
              <a:t>建模领域的一次重大范式转变。</a:t>
            </a:r>
            <a:br>
              <a:rPr lang="en-US" altLang="zh-CN" sz="1600" b="0" i="0" kern="1200" dirty="0">
                <a:solidFill>
                  <a:schemeClr val="tx1"/>
                </a:solidFill>
                <a:effectLst/>
                <a:latin typeface="+mn-lt"/>
                <a:ea typeface="+mn-ea"/>
                <a:cs typeface="+mn-cs"/>
              </a:rPr>
            </a:br>
            <a:endParaRPr kumimoji="1"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D9481-A55A-08ED-F3B3-8379B3BF3C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408BF-EDFE-9C20-7440-648E68CE1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D9FE2B-4D5A-3F82-DF9A-F00035B05574}"/>
              </a:ext>
            </a:extLst>
          </p:cNvPr>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600" b="1" i="0" kern="1200" dirty="0">
                <a:solidFill>
                  <a:schemeClr val="tx1"/>
                </a:solidFill>
                <a:effectLst/>
                <a:latin typeface="+mn-lt"/>
                <a:ea typeface="+mn-ea"/>
                <a:cs typeface="+mn-cs"/>
              </a:rPr>
              <a:t> 残差连接与层归一化的作用</a:t>
            </a:r>
            <a:r>
              <a:rPr lang="en-US" altLang="zh-CN" sz="1600" b="1"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在 </a:t>
            </a:r>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的编码器和解码器的每个子层之后，都紧跟着一个</a:t>
            </a:r>
            <a:r>
              <a:rPr lang="zh-CN" altLang="en-US" sz="1600" b="1" i="0" kern="1200" dirty="0">
                <a:solidFill>
                  <a:schemeClr val="tx1"/>
                </a:solidFill>
                <a:effectLst/>
                <a:latin typeface="+mn-lt"/>
                <a:ea typeface="+mn-ea"/>
                <a:cs typeface="+mn-cs"/>
              </a:rPr>
              <a:t>残差连接（</a:t>
            </a:r>
            <a:r>
              <a:rPr lang="en-US" sz="1600" b="1" i="0" kern="1200" dirty="0">
                <a:solidFill>
                  <a:schemeClr val="tx1"/>
                </a:solidFill>
                <a:effectLst/>
                <a:latin typeface="+mn-lt"/>
                <a:ea typeface="+mn-ea"/>
                <a:cs typeface="+mn-cs"/>
              </a:rPr>
              <a:t>Residual Connection）</a:t>
            </a:r>
            <a:r>
              <a:rPr lang="en-US"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然后是一个</a:t>
            </a:r>
            <a:r>
              <a:rPr lang="zh-CN" altLang="en-US" sz="1600" b="1" i="0" kern="1200" dirty="0">
                <a:solidFill>
                  <a:schemeClr val="tx1"/>
                </a:solidFill>
                <a:effectLst/>
                <a:latin typeface="+mn-lt"/>
                <a:ea typeface="+mn-ea"/>
                <a:cs typeface="+mn-cs"/>
              </a:rPr>
              <a:t>层归一化（</a:t>
            </a:r>
            <a:r>
              <a:rPr lang="en-US" sz="1600" b="1" i="0" kern="1200" dirty="0">
                <a:solidFill>
                  <a:schemeClr val="tx1"/>
                </a:solidFill>
                <a:effectLst/>
                <a:latin typeface="+mn-lt"/>
                <a:ea typeface="+mn-ea"/>
                <a:cs typeface="+mn-cs"/>
              </a:rPr>
              <a:t>Layer Normalization）</a:t>
            </a:r>
            <a:r>
              <a:rPr lang="zh-CN" altLang="en-US" sz="1600" b="0" i="0" kern="1200" dirty="0">
                <a:solidFill>
                  <a:schemeClr val="tx1"/>
                </a:solidFill>
                <a:effectLst/>
                <a:latin typeface="+mn-lt"/>
                <a:ea typeface="+mn-ea"/>
                <a:cs typeface="+mn-cs"/>
              </a:rPr>
              <a:t>操作。这种组合通常被称为</a:t>
            </a:r>
            <a:r>
              <a:rPr lang="en-US" altLang="zh-CN" sz="1600" b="0" i="0" kern="1200" dirty="0">
                <a:solidFill>
                  <a:schemeClr val="tx1"/>
                </a:solidFill>
                <a:effectLst/>
                <a:latin typeface="+mn-lt"/>
                <a:ea typeface="+mn-ea"/>
                <a:cs typeface="+mn-cs"/>
              </a:rPr>
              <a:t>"</a:t>
            </a:r>
            <a:r>
              <a:rPr lang="en-US" sz="1600" b="0" i="0" kern="1200" dirty="0">
                <a:solidFill>
                  <a:schemeClr val="tx1"/>
                </a:solidFill>
                <a:effectLst/>
                <a:latin typeface="+mn-lt"/>
                <a:ea typeface="+mn-ea"/>
                <a:cs typeface="+mn-cs"/>
              </a:rPr>
              <a:t>Add &amp; Norm"</a:t>
            </a:r>
            <a:r>
              <a:rPr lang="zh-CN" altLang="en-US" sz="1600" b="0" i="0" kern="1200" dirty="0">
                <a:solidFill>
                  <a:schemeClr val="tx1"/>
                </a:solidFill>
                <a:effectLst/>
                <a:latin typeface="+mn-lt"/>
                <a:ea typeface="+mn-ea"/>
                <a:cs typeface="+mn-cs"/>
              </a:rPr>
              <a:t>模块。</a:t>
            </a:r>
            <a:endParaRPr lang="zh-CN" altLang="en-US" sz="1600" b="1" i="0" kern="1200" dirty="0">
              <a:solidFill>
                <a:schemeClr val="tx1"/>
              </a:solidFill>
              <a:effectLst/>
              <a:latin typeface="+mn-lt"/>
              <a:ea typeface="+mn-ea"/>
              <a:cs typeface="+mn-cs"/>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060C0FCD-20D0-4EF9-BF0E-290F4BDA3BFE}"/>
              </a:ext>
            </a:extLst>
          </p:cNvPr>
          <p:cNvSpPr>
            <a:spLocks noGrp="1"/>
          </p:cNvSpPr>
          <p:nvPr>
            <p:ph type="sldNum" sz="quarter" idx="5"/>
          </p:nvPr>
        </p:nvSpPr>
        <p:spPr/>
        <p:txBody>
          <a:bodyPr/>
          <a:lstStyle/>
          <a:p>
            <a:fld id="{F07326F3-4732-B74B-9C70-D0992466E499}" type="slidenum">
              <a:rPr lang="en-US" smtClean="0"/>
              <a:t>10</a:t>
            </a:fld>
            <a:endParaRPr lang="en-US"/>
          </a:p>
        </p:txBody>
      </p:sp>
    </p:spTree>
    <p:extLst>
      <p:ext uri="{BB962C8B-B14F-4D97-AF65-F5344CB8AC3E}">
        <p14:creationId xmlns:p14="http://schemas.microsoft.com/office/powerpoint/2010/main" val="1758069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BE2FD-8ABE-86A3-7CFF-17AEC3227BB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4DFE9F-ADD2-0D5D-B1F0-AA8DEAC3887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232AD1-575D-0FB4-E7F3-3C1C24B70AC0}"/>
              </a:ext>
            </a:extLst>
          </p:cNvPr>
          <p:cNvSpPr>
            <a:spLocks noGrp="1"/>
          </p:cNvSpPr>
          <p:nvPr>
            <p:ph type="body" idx="1"/>
          </p:nvPr>
        </p:nvSpPr>
        <p:spPr/>
        <p:txBody>
          <a:bodyPr/>
          <a:lstStyle/>
          <a:p>
            <a:r>
              <a:rPr lang="en-US" altLang="zh-CN" sz="1600" b="0" i="0" kern="1200" dirty="0">
                <a:solidFill>
                  <a:schemeClr val="tx1"/>
                </a:solidFill>
                <a:effectLst/>
                <a:latin typeface="+mn-lt"/>
                <a:ea typeface="+mn-ea"/>
                <a:cs typeface="+mn-cs"/>
              </a:rPr>
              <a:t>《Attention Is All You Need》</a:t>
            </a:r>
            <a:r>
              <a:rPr lang="zh-CN" altLang="en-US" sz="1600" b="0" i="0" kern="1200" dirty="0">
                <a:solidFill>
                  <a:schemeClr val="tx1"/>
                </a:solidFill>
                <a:effectLst/>
                <a:latin typeface="+mn-lt"/>
                <a:ea typeface="+mn-ea"/>
                <a:cs typeface="+mn-cs"/>
              </a:rPr>
              <a:t>这篇论文的核心论点是，仅仅依靠注意力机制，无需循环或卷积，就足以实现高性能的序列转导。这一理念源于论文作者之一 </a:t>
            </a:r>
            <a:r>
              <a:rPr lang="en-US" altLang="zh-CN" sz="1600" b="0" i="0" kern="1200" dirty="0">
                <a:solidFill>
                  <a:schemeClr val="tx1"/>
                </a:solidFill>
                <a:effectLst/>
                <a:latin typeface="+mn-lt"/>
                <a:ea typeface="+mn-ea"/>
                <a:cs typeface="+mn-cs"/>
              </a:rPr>
              <a:t>Jakob </a:t>
            </a:r>
            <a:r>
              <a:rPr lang="en-US" altLang="zh-CN" sz="1600" b="0" i="0" kern="1200" dirty="0" err="1">
                <a:solidFill>
                  <a:schemeClr val="tx1"/>
                </a:solidFill>
                <a:effectLst/>
                <a:latin typeface="+mn-lt"/>
                <a:ea typeface="+mn-ea"/>
                <a:cs typeface="+mn-cs"/>
              </a:rPr>
              <a:t>Uszkoreit</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的一个猜想，即在机器翻译等任务中，注意力机制本身可能就足够了，无需依赖循环结构。</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作为一种全新的、结构相对简单的网络架构，完全基于注意力机制来捕捉输入和输出序列之间的全局依赖关系。</a:t>
            </a:r>
            <a:br>
              <a:rPr lang="en-US" altLang="zh-CN" sz="1600" b="0" i="0" kern="1200" dirty="0">
                <a:solidFill>
                  <a:schemeClr val="tx1"/>
                </a:solidFill>
                <a:effectLst/>
                <a:latin typeface="+mn-lt"/>
                <a:ea typeface="+mn-ea"/>
                <a:cs typeface="+mn-cs"/>
              </a:rPr>
            </a:br>
            <a:r>
              <a:rPr lang="zh-CN" altLang="en-US" sz="1600" b="1" i="0" kern="1200" dirty="0">
                <a:solidFill>
                  <a:schemeClr val="tx1"/>
                </a:solidFill>
                <a:effectLst/>
                <a:latin typeface="+mn-lt"/>
                <a:ea typeface="+mn-ea"/>
                <a:cs typeface="+mn-cs"/>
              </a:rPr>
              <a:t>关键创新：</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的提出彻底改变了序列处理的范式，从顺序处理转向并行处理，不仅提高了训练效率，还增强了模型捕捉复杂上下文信息的能力。</a:t>
            </a:r>
            <a:endParaRPr kumimoji="1" lang="zh-CN" altLang="en-US" dirty="0"/>
          </a:p>
        </p:txBody>
      </p:sp>
      <p:sp>
        <p:nvSpPr>
          <p:cNvPr id="4" name="灯片编号占位符 3">
            <a:extLst>
              <a:ext uri="{FF2B5EF4-FFF2-40B4-BE49-F238E27FC236}">
                <a16:creationId xmlns:a16="http://schemas.microsoft.com/office/drawing/2014/main" id="{F37CA5CF-1658-017B-C6D0-22427C17D32D}"/>
              </a:ext>
            </a:extLst>
          </p:cNvPr>
          <p:cNvSpPr>
            <a:spLocks noGrp="1"/>
          </p:cNvSpPr>
          <p:nvPr>
            <p:ph type="sldNum" sz="quarter" idx="5"/>
          </p:nvPr>
        </p:nvSpPr>
        <p:spPr/>
        <p:txBody>
          <a:bodyPr/>
          <a:lstStyle/>
          <a:p>
            <a:fld id="{17021A3A-000B-724D-82E6-58165F25070D}" type="slidenum">
              <a:rPr kumimoji="1" lang="zh-CN" altLang="en-US" smtClean="0"/>
              <a:t>11</a:t>
            </a:fld>
            <a:endParaRPr kumimoji="1" lang="zh-CN" altLang="en-US"/>
          </a:p>
        </p:txBody>
      </p:sp>
    </p:spTree>
    <p:extLst>
      <p:ext uri="{BB962C8B-B14F-4D97-AF65-F5344CB8AC3E}">
        <p14:creationId xmlns:p14="http://schemas.microsoft.com/office/powerpoint/2010/main" val="1614365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自 </a:t>
            </a:r>
            <a:r>
              <a:rPr lang="en-US" altLang="zh-CN" sz="1600" b="0" i="0" kern="1200" dirty="0">
                <a:solidFill>
                  <a:schemeClr val="tx1"/>
                </a:solidFill>
                <a:effectLst/>
                <a:latin typeface="+mn-lt"/>
                <a:ea typeface="+mn-ea"/>
                <a:cs typeface="+mn-cs"/>
              </a:rPr>
              <a:t>2017 </a:t>
            </a:r>
            <a:r>
              <a:rPr lang="zh-CN" altLang="en-US" sz="1600" b="0" i="0" kern="1200" dirty="0">
                <a:solidFill>
                  <a:schemeClr val="tx1"/>
                </a:solidFill>
                <a:effectLst/>
                <a:latin typeface="+mn-lt"/>
                <a:ea typeface="+mn-ea"/>
                <a:cs typeface="+mn-cs"/>
              </a:rPr>
              <a:t>年首次提出以来，</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架构经历了持续的演进和诸多关键改进。这些改进主要围绕提升训练稳定性、增强位置信息表示能力以及提高模型的可扩展性和计算效率等方面展开。</a:t>
            </a:r>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12</a:t>
            </a:fld>
            <a:endParaRPr lang="en-US"/>
          </a:p>
        </p:txBody>
      </p:sp>
    </p:spTree>
    <p:extLst>
      <p:ext uri="{BB962C8B-B14F-4D97-AF65-F5344CB8AC3E}">
        <p14:creationId xmlns:p14="http://schemas.microsoft.com/office/powerpoint/2010/main" val="1206192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87408-4C3A-75B3-CBDE-73AA7E05D13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98E9CE6-06DC-8368-A566-26E9D96B0E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565367-732A-2434-4A05-0425E530722E}"/>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34315A86-221C-95D3-D48B-E4C89F1746F5}"/>
              </a:ext>
            </a:extLst>
          </p:cNvPr>
          <p:cNvSpPr>
            <a:spLocks noGrp="1"/>
          </p:cNvSpPr>
          <p:nvPr>
            <p:ph type="sldNum" sz="quarter" idx="5"/>
          </p:nvPr>
        </p:nvSpPr>
        <p:spPr/>
        <p:txBody>
          <a:bodyPr/>
          <a:lstStyle/>
          <a:p>
            <a:fld id="{17021A3A-000B-724D-82E6-58165F25070D}" type="slidenum">
              <a:rPr kumimoji="1" lang="zh-CN" altLang="en-US" smtClean="0"/>
              <a:t>14</a:t>
            </a:fld>
            <a:endParaRPr kumimoji="1" lang="zh-CN" altLang="en-US"/>
          </a:p>
        </p:txBody>
      </p:sp>
    </p:spTree>
    <p:extLst>
      <p:ext uri="{BB962C8B-B14F-4D97-AF65-F5344CB8AC3E}">
        <p14:creationId xmlns:p14="http://schemas.microsoft.com/office/powerpoint/2010/main" val="2154652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600" b="0" i="0" dirty="0">
                <a:solidFill>
                  <a:srgbClr val="333333"/>
                </a:solidFill>
                <a:effectLst/>
                <a:latin typeface="-apple-system"/>
              </a:rPr>
              <a:t>Transformer </a:t>
            </a:r>
            <a:r>
              <a:rPr lang="zh-CN" altLang="en-US" sz="1600" b="0" i="0" dirty="0">
                <a:solidFill>
                  <a:srgbClr val="333333"/>
                </a:solidFill>
                <a:effectLst/>
                <a:latin typeface="-apple-system"/>
              </a:rPr>
              <a:t>模型的核心优势之一是其自注意力机制，它能够捕捉序列中任意两个词元之间的依赖关系。然而，这种能力的代价是巨大的计算复杂性和内存需求。标准自注意力机制需要计算序列中所有词元对之间的交互，这意味着其计算复杂度和内存占用均与输入序列长度 </a:t>
            </a:r>
            <a:r>
              <a:rPr lang="en-US" altLang="zh-CN" sz="1600" b="0" i="0" dirty="0">
                <a:solidFill>
                  <a:srgbClr val="333333"/>
                </a:solidFill>
                <a:effectLst/>
                <a:latin typeface="-apple-system"/>
              </a:rPr>
              <a:t>n </a:t>
            </a:r>
            <a:r>
              <a:rPr lang="zh-CN" altLang="en-US" sz="1600" b="0" i="0" dirty="0">
                <a:solidFill>
                  <a:srgbClr val="333333"/>
                </a:solidFill>
                <a:effectLst/>
                <a:latin typeface="-apple-system"/>
              </a:rPr>
              <a:t>的平方成正比，即 </a:t>
            </a:r>
            <a:r>
              <a:rPr lang="en-US" altLang="zh-CN" sz="1600" b="0" i="0" dirty="0">
                <a:solidFill>
                  <a:srgbClr val="333333"/>
                </a:solidFill>
                <a:effectLst/>
                <a:latin typeface="-apple-system"/>
              </a:rPr>
              <a:t>O(n²)</a:t>
            </a:r>
            <a:r>
              <a:rPr lang="zh-CN" altLang="en-US" sz="1600" b="0" i="0" dirty="0">
                <a:solidFill>
                  <a:srgbClr val="333333"/>
                </a:solidFill>
                <a:effectLst/>
                <a:latin typeface="-apple-system"/>
              </a:rPr>
              <a:t>。</a:t>
            </a:r>
            <a:endParaRPr lang="en-US" sz="1600" dirty="0"/>
          </a:p>
          <a:p>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15</a:t>
            </a:fld>
            <a:endParaRPr lang="en-US"/>
          </a:p>
        </p:txBody>
      </p:sp>
    </p:spTree>
    <p:extLst>
      <p:ext uri="{BB962C8B-B14F-4D97-AF65-F5344CB8AC3E}">
        <p14:creationId xmlns:p14="http://schemas.microsoft.com/office/powerpoint/2010/main" val="617300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CC619-87F8-535F-3A6B-4D19FE51AB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E75925-6505-EE3E-6CDA-13AADC03F3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AA9785-F085-60D6-DA06-773CE3E30C27}"/>
              </a:ext>
            </a:extLst>
          </p:cNvPr>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600" b="0" i="0" dirty="0">
                <a:solidFill>
                  <a:srgbClr val="333333"/>
                </a:solidFill>
                <a:effectLst/>
                <a:latin typeface="-apple-system"/>
              </a:rPr>
              <a:t>Transformer </a:t>
            </a:r>
            <a:r>
              <a:rPr lang="zh-CN" altLang="en-US" sz="1600" b="0" i="0" dirty="0">
                <a:solidFill>
                  <a:srgbClr val="333333"/>
                </a:solidFill>
                <a:effectLst/>
                <a:latin typeface="-apple-system"/>
              </a:rPr>
              <a:t>模型的核心优势之一是其自注意力机制，它能够捕捉序列中任意两个词元之间的依赖关系。然而，这种能力的代价是巨大的计算复杂性和内存需求。标准自注意力机制需要计算序列中所有词元对之间的交互，这意味着其计算复杂度和内存占用均与输入序列长度 </a:t>
            </a:r>
            <a:r>
              <a:rPr lang="en-US" altLang="zh-CN" sz="1600" b="0" i="0" dirty="0">
                <a:solidFill>
                  <a:srgbClr val="333333"/>
                </a:solidFill>
                <a:effectLst/>
                <a:latin typeface="-apple-system"/>
              </a:rPr>
              <a:t>n </a:t>
            </a:r>
            <a:r>
              <a:rPr lang="zh-CN" altLang="en-US" sz="1600" b="0" i="0" dirty="0">
                <a:solidFill>
                  <a:srgbClr val="333333"/>
                </a:solidFill>
                <a:effectLst/>
                <a:latin typeface="-apple-system"/>
              </a:rPr>
              <a:t>的平方成正比，即 </a:t>
            </a:r>
            <a:r>
              <a:rPr lang="en-US" altLang="zh-CN" sz="1600" b="0" i="0" dirty="0">
                <a:solidFill>
                  <a:srgbClr val="333333"/>
                </a:solidFill>
                <a:effectLst/>
                <a:latin typeface="-apple-system"/>
              </a:rPr>
              <a:t>O(n²)</a:t>
            </a:r>
            <a:r>
              <a:rPr lang="zh-CN" altLang="en-US" sz="1600" b="0" i="0" dirty="0">
                <a:solidFill>
                  <a:srgbClr val="333333"/>
                </a:solidFill>
                <a:effectLst/>
                <a:latin typeface="-apple-system"/>
              </a:rPr>
              <a:t>。</a:t>
            </a:r>
            <a:endParaRPr lang="en-US" sz="1600" dirty="0"/>
          </a:p>
          <a:p>
            <a:endParaRPr lang="en-US" dirty="0"/>
          </a:p>
        </p:txBody>
      </p:sp>
      <p:sp>
        <p:nvSpPr>
          <p:cNvPr id="4" name="Slide Number Placeholder 3">
            <a:extLst>
              <a:ext uri="{FF2B5EF4-FFF2-40B4-BE49-F238E27FC236}">
                <a16:creationId xmlns:a16="http://schemas.microsoft.com/office/drawing/2014/main" id="{5158562F-F86F-AF9B-A31D-4BBCEEA41E89}"/>
              </a:ext>
            </a:extLst>
          </p:cNvPr>
          <p:cNvSpPr>
            <a:spLocks noGrp="1"/>
          </p:cNvSpPr>
          <p:nvPr>
            <p:ph type="sldNum" sz="quarter" idx="5"/>
          </p:nvPr>
        </p:nvSpPr>
        <p:spPr/>
        <p:txBody>
          <a:bodyPr/>
          <a:lstStyle/>
          <a:p>
            <a:fld id="{F07326F3-4732-B74B-9C70-D0992466E499}" type="slidenum">
              <a:rPr lang="en-US" smtClean="0"/>
              <a:t>16</a:t>
            </a:fld>
            <a:endParaRPr lang="en-US"/>
          </a:p>
        </p:txBody>
      </p:sp>
    </p:spTree>
    <p:extLst>
      <p:ext uri="{BB962C8B-B14F-4D97-AF65-F5344CB8AC3E}">
        <p14:creationId xmlns:p14="http://schemas.microsoft.com/office/powerpoint/2010/main" val="2186879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59D95-0BF8-E741-128A-20EFAC0096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390815B-D930-B054-2986-3DD9AF4EBD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EAC1F9-DABF-DB2A-7F2F-69883EFA7CEC}"/>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C10900FE-53F0-66FD-26D9-FB7749EAB77B}"/>
              </a:ext>
            </a:extLst>
          </p:cNvPr>
          <p:cNvSpPr>
            <a:spLocks noGrp="1"/>
          </p:cNvSpPr>
          <p:nvPr>
            <p:ph type="sldNum" sz="quarter" idx="5"/>
          </p:nvPr>
        </p:nvSpPr>
        <p:spPr/>
        <p:txBody>
          <a:bodyPr/>
          <a:lstStyle/>
          <a:p>
            <a:fld id="{17021A3A-000B-724D-82E6-58165F25070D}" type="slidenum">
              <a:rPr kumimoji="1" lang="zh-CN" altLang="en-US" smtClean="0"/>
              <a:t>19</a:t>
            </a:fld>
            <a:endParaRPr kumimoji="1" lang="zh-CN" altLang="en-US"/>
          </a:p>
        </p:txBody>
      </p:sp>
    </p:spTree>
    <p:extLst>
      <p:ext uri="{BB962C8B-B14F-4D97-AF65-F5344CB8AC3E}">
        <p14:creationId xmlns:p14="http://schemas.microsoft.com/office/powerpoint/2010/main" val="41433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架构自 </a:t>
            </a:r>
            <a:r>
              <a:rPr lang="en-US" altLang="zh-CN" sz="1600" b="0" i="0" kern="1200" dirty="0">
                <a:solidFill>
                  <a:schemeClr val="tx1"/>
                </a:solidFill>
                <a:effectLst/>
                <a:latin typeface="+mn-lt"/>
                <a:ea typeface="+mn-ea"/>
                <a:cs typeface="+mn-cs"/>
              </a:rPr>
              <a:t>2017 </a:t>
            </a:r>
            <a:r>
              <a:rPr lang="zh-CN" altLang="en-US" sz="1600" b="0" i="0" kern="1200" dirty="0">
                <a:solidFill>
                  <a:schemeClr val="tx1"/>
                </a:solidFill>
                <a:effectLst/>
                <a:latin typeface="+mn-lt"/>
                <a:ea typeface="+mn-ea"/>
                <a:cs typeface="+mn-cs"/>
              </a:rPr>
              <a:t>年问世以来，已成为深度学习领域，尤其是自然语言处理、计算机视觉和语音识别等方向的基石性技术。其核心的自注意力机制和并行处理能力，使其能够有效捕捉长距离依赖关系，并在众多基准测试和实际应用中取得了前所未有的成功，催生了如 </a:t>
            </a:r>
            <a:r>
              <a:rPr lang="en-US" altLang="zh-CN" sz="1600" b="0" i="0" kern="1200" dirty="0">
                <a:solidFill>
                  <a:schemeClr val="tx1"/>
                </a:solidFill>
                <a:effectLst/>
                <a:latin typeface="+mn-lt"/>
                <a:ea typeface="+mn-ea"/>
                <a:cs typeface="+mn-cs"/>
              </a:rPr>
              <a:t>BERT</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GPT </a:t>
            </a:r>
            <a:r>
              <a:rPr lang="zh-CN" altLang="en-US" sz="1600" b="0" i="0" kern="1200" dirty="0">
                <a:solidFill>
                  <a:schemeClr val="tx1"/>
                </a:solidFill>
                <a:effectLst/>
                <a:latin typeface="+mn-lt"/>
                <a:ea typeface="+mn-ea"/>
                <a:cs typeface="+mn-cs"/>
              </a:rPr>
              <a:t>等大规模预训练模型的辉煌时代。</a:t>
            </a:r>
          </a:p>
          <a:p>
            <a:r>
              <a:rPr lang="zh-CN" altLang="en-US" sz="1600" b="0" i="0" kern="1200" dirty="0">
                <a:solidFill>
                  <a:schemeClr val="tx1"/>
                </a:solidFill>
                <a:effectLst/>
                <a:latin typeface="+mn-lt"/>
                <a:ea typeface="+mn-ea"/>
                <a:cs typeface="+mn-cs"/>
              </a:rPr>
              <a:t>本报告对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的核心结构，包括编码器</a:t>
            </a: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解码器框架、多头注意力、位置编码、前馈网络以及残差连接与层归一化等关键组件进行了回顾，并探讨了其架构上的重要演进，如 </a:t>
            </a:r>
            <a:r>
              <a:rPr lang="en-US" altLang="zh-CN" sz="1600" b="0" i="0" kern="1200" dirty="0">
                <a:solidFill>
                  <a:schemeClr val="tx1"/>
                </a:solidFill>
                <a:effectLst/>
                <a:latin typeface="+mn-lt"/>
                <a:ea typeface="+mn-ea"/>
                <a:cs typeface="+mn-cs"/>
              </a:rPr>
              <a:t>Pre-LN</a:t>
            </a:r>
            <a:r>
              <a:rPr lang="zh-CN" altLang="en-US" sz="1600" b="0" i="0" kern="1200" dirty="0">
                <a:solidFill>
                  <a:schemeClr val="tx1"/>
                </a:solidFill>
                <a:effectLst/>
                <a:latin typeface="+mn-lt"/>
                <a:ea typeface="+mn-ea"/>
                <a:cs typeface="+mn-cs"/>
              </a:rPr>
              <a:t>、</a:t>
            </a:r>
            <a:r>
              <a:rPr lang="en-US" altLang="zh-CN" sz="1600" b="0" i="0" kern="1200" dirty="0" err="1">
                <a:solidFill>
                  <a:schemeClr val="tx1"/>
                </a:solidFill>
                <a:effectLst/>
                <a:latin typeface="+mn-lt"/>
                <a:ea typeface="+mn-ea"/>
                <a:cs typeface="+mn-cs"/>
              </a:rPr>
              <a:t>RoPE</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和 </a:t>
            </a:r>
            <a:r>
              <a:rPr lang="en-US" altLang="zh-CN" sz="1600" b="0" i="0" kern="1200" dirty="0" err="1">
                <a:solidFill>
                  <a:schemeClr val="tx1"/>
                </a:solidFill>
                <a:effectLst/>
                <a:latin typeface="+mn-lt"/>
                <a:ea typeface="+mn-ea"/>
                <a:cs typeface="+mn-cs"/>
              </a:rPr>
              <a:t>MoE</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等，这些改进进一步提升了模型的性能、稳定性和可扩展性。</a:t>
            </a:r>
          </a:p>
          <a:p>
            <a:r>
              <a:rPr lang="zh-CN" altLang="en-US" sz="1600" b="0" i="0" kern="1200" dirty="0">
                <a:solidFill>
                  <a:schemeClr val="tx1"/>
                </a:solidFill>
                <a:effectLst/>
                <a:latin typeface="+mn-lt"/>
                <a:ea typeface="+mn-ea"/>
                <a:cs typeface="+mn-cs"/>
              </a:rPr>
              <a:t>然而，</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模型并非没有挑战。其自注意力机制带来的二次方计算和内存复杂度，严重限制了其处理超长序列的能力，成为当前研究的焦点。为应对这一挑战，稀疏注意力、线性化注意力等高效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变体应运而生，辅以各种内存优化策略，共同致力于降低资源消耗。</a:t>
            </a:r>
          </a:p>
          <a:p>
            <a:r>
              <a:rPr lang="zh-CN" altLang="en-US" sz="1600" b="0" i="0" kern="1200" dirty="0">
                <a:solidFill>
                  <a:schemeClr val="tx1"/>
                </a:solidFill>
                <a:effectLst/>
                <a:latin typeface="+mn-lt"/>
                <a:ea typeface="+mn-ea"/>
                <a:cs typeface="+mn-cs"/>
              </a:rPr>
              <a:t>此外，标准位置编码在复杂任务中的表达能力不足，训练大规模模型的稳定性问题，模型的</a:t>
            </a: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黑箱</a:t>
            </a: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特性以及对大规模数据的严重依赖，都是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面临的重要挑战。但持续的研究创新正不断推动这些问题的解决。</a:t>
            </a:r>
          </a:p>
          <a:p>
            <a:r>
              <a:rPr lang="zh-CN" altLang="en-US" sz="1600" b="0" i="0" kern="1200" dirty="0">
                <a:solidFill>
                  <a:schemeClr val="tx1"/>
                </a:solidFill>
                <a:effectLst/>
                <a:latin typeface="+mn-lt"/>
                <a:ea typeface="+mn-ea"/>
                <a:cs typeface="+mn-cs"/>
              </a:rPr>
              <a:t>综上所述，</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架构以其卓越的性能和广泛的适用性，深刻地改变了人工智能的面貌。未来，</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及其演进架构有望在提升效率、增强专业化、克服数据瓶颈以及与新兴技术融合等方面取得更大突破，继续引领人工智能技术的发展浪潮，并在更广泛的科学和社会领域发挥其变革性力量。同时，对这些强大模型进行负责任的开发和应用，关注其伦理和社会影响，将是确保技术向善发展的关键。</a:t>
            </a:r>
          </a:p>
          <a:p>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21</a:t>
            </a:fld>
            <a:endParaRPr lang="en-US"/>
          </a:p>
        </p:txBody>
      </p:sp>
    </p:spTree>
    <p:extLst>
      <p:ext uri="{BB962C8B-B14F-4D97-AF65-F5344CB8AC3E}">
        <p14:creationId xmlns:p14="http://schemas.microsoft.com/office/powerpoint/2010/main" val="130656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2</a:t>
            </a:fld>
            <a:endParaRPr lang="en-US"/>
          </a:p>
        </p:txBody>
      </p:sp>
    </p:spTree>
    <p:extLst>
      <p:ext uri="{BB962C8B-B14F-4D97-AF65-F5344CB8AC3E}">
        <p14:creationId xmlns:p14="http://schemas.microsoft.com/office/powerpoint/2010/main" val="77522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a:solidFill>
                  <a:schemeClr val="tx1"/>
                </a:solidFill>
                <a:effectLst/>
                <a:latin typeface="+mn-lt"/>
                <a:ea typeface="+mn-ea"/>
                <a:cs typeface="+mn-cs"/>
              </a:rPr>
              <a:t>《Attention Is All You Need》</a:t>
            </a:r>
            <a:r>
              <a:rPr lang="zh-CN" altLang="en-US" sz="1600" b="0" i="0" kern="1200" dirty="0">
                <a:solidFill>
                  <a:schemeClr val="tx1"/>
                </a:solidFill>
                <a:effectLst/>
                <a:latin typeface="+mn-lt"/>
                <a:ea typeface="+mn-ea"/>
                <a:cs typeface="+mn-cs"/>
              </a:rPr>
              <a:t>这篇论文的核心论点是，仅仅依靠注意力机制，无需循环或卷积，就足以实现高性能的序列转导。这一理念源于论文作者之一 </a:t>
            </a:r>
            <a:r>
              <a:rPr lang="en-US" altLang="zh-CN" sz="1600" b="0" i="0" kern="1200" dirty="0">
                <a:solidFill>
                  <a:schemeClr val="tx1"/>
                </a:solidFill>
                <a:effectLst/>
                <a:latin typeface="+mn-lt"/>
                <a:ea typeface="+mn-ea"/>
                <a:cs typeface="+mn-cs"/>
              </a:rPr>
              <a:t>Jakob </a:t>
            </a:r>
            <a:r>
              <a:rPr lang="en-US" altLang="zh-CN" sz="1600" b="0" i="0" kern="1200" dirty="0" err="1">
                <a:solidFill>
                  <a:schemeClr val="tx1"/>
                </a:solidFill>
                <a:effectLst/>
                <a:latin typeface="+mn-lt"/>
                <a:ea typeface="+mn-ea"/>
                <a:cs typeface="+mn-cs"/>
              </a:rPr>
              <a:t>Uszkoreit</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的一个猜想，即在机器翻译等任务中，注意力机制本身可能就足够了，无需依赖循环结构。</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作为一种全新的、结构相对简单的网络架构，完全基于注意力机制来捕捉输入和输出序列之间的全局依赖关系。</a:t>
            </a:r>
            <a:br>
              <a:rPr lang="en-US" altLang="zh-CN" sz="1600" b="0" i="0" kern="1200" dirty="0">
                <a:solidFill>
                  <a:schemeClr val="tx1"/>
                </a:solidFill>
                <a:effectLst/>
                <a:latin typeface="+mn-lt"/>
                <a:ea typeface="+mn-ea"/>
                <a:cs typeface="+mn-cs"/>
              </a:rPr>
            </a:br>
            <a:r>
              <a:rPr lang="zh-CN" altLang="en-US" sz="1600" b="1" i="0" kern="1200" dirty="0">
                <a:solidFill>
                  <a:schemeClr val="tx1"/>
                </a:solidFill>
                <a:effectLst/>
                <a:latin typeface="+mn-lt"/>
                <a:ea typeface="+mn-ea"/>
                <a:cs typeface="+mn-cs"/>
              </a:rPr>
              <a:t>关键创新：</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的提出彻底改变了序列处理的范式，从顺序处理转向并行处理，不仅提高了训练效率，还增强了模型捕捉复杂上下文信息的能力。</a:t>
            </a:r>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3</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 与循环模型（</a:t>
            </a:r>
            <a:r>
              <a:rPr lang="en-US" altLang="zh-CN" sz="1600" b="1" i="0" kern="1200" dirty="0">
                <a:solidFill>
                  <a:schemeClr val="tx1"/>
                </a:solidFill>
                <a:effectLst/>
                <a:latin typeface="+mn-lt"/>
                <a:ea typeface="+mn-ea"/>
                <a:cs typeface="+mn-cs"/>
              </a:rPr>
              <a:t>RNN/LSTM</a:t>
            </a:r>
            <a:r>
              <a:rPr lang="zh-CN" altLang="en-US" sz="1600" b="1" i="0" kern="1200" dirty="0">
                <a:solidFill>
                  <a:schemeClr val="tx1"/>
                </a:solidFill>
                <a:effectLst/>
                <a:latin typeface="+mn-lt"/>
                <a:ea typeface="+mn-ea"/>
                <a:cs typeface="+mn-cs"/>
              </a:rPr>
              <a:t>）的根本区别</a:t>
            </a:r>
          </a:p>
          <a:p>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模型的设计初衷之一就是克服传统循环神经网络（</a:t>
            </a:r>
            <a:r>
              <a:rPr lang="en-US" altLang="zh-CN" sz="1600" b="0" i="0" kern="1200" dirty="0">
                <a:solidFill>
                  <a:schemeClr val="tx1"/>
                </a:solidFill>
                <a:effectLst/>
                <a:latin typeface="+mn-lt"/>
                <a:ea typeface="+mn-ea"/>
                <a:cs typeface="+mn-cs"/>
              </a:rPr>
              <a:t>RNN</a:t>
            </a:r>
            <a:r>
              <a:rPr lang="zh-CN" altLang="en-US" sz="1600" b="0" i="0" kern="1200" dirty="0">
                <a:solidFill>
                  <a:schemeClr val="tx1"/>
                </a:solidFill>
                <a:effectLst/>
                <a:latin typeface="+mn-lt"/>
                <a:ea typeface="+mn-ea"/>
                <a:cs typeface="+mn-cs"/>
              </a:rPr>
              <a:t>）及其变体（如 </a:t>
            </a:r>
            <a:r>
              <a:rPr lang="en-US" altLang="zh-CN" sz="1600" b="0" i="0" kern="1200" dirty="0">
                <a:solidFill>
                  <a:schemeClr val="tx1"/>
                </a:solidFill>
                <a:effectLst/>
                <a:latin typeface="+mn-lt"/>
                <a:ea typeface="+mn-ea"/>
                <a:cs typeface="+mn-cs"/>
              </a:rPr>
              <a:t>LSTM</a:t>
            </a:r>
            <a:r>
              <a:rPr lang="zh-CN" altLang="en-US" sz="1600" b="0" i="0" kern="1200" dirty="0">
                <a:solidFill>
                  <a:schemeClr val="tx1"/>
                </a:solidFill>
                <a:effectLst/>
                <a:latin typeface="+mn-lt"/>
                <a:ea typeface="+mn-ea"/>
                <a:cs typeface="+mn-cs"/>
              </a:rPr>
              <a:t>）的固有局限性。</a:t>
            </a:r>
            <a:r>
              <a:rPr lang="en-US" altLang="zh-CN" sz="1600" b="0" i="0" kern="1200" dirty="0">
                <a:solidFill>
                  <a:schemeClr val="tx1"/>
                </a:solidFill>
                <a:effectLst/>
                <a:latin typeface="+mn-lt"/>
                <a:ea typeface="+mn-ea"/>
                <a:cs typeface="+mn-cs"/>
              </a:rPr>
              <a:t>RNN/LSTM </a:t>
            </a:r>
            <a:r>
              <a:rPr lang="zh-CN" altLang="en-US" sz="1600" b="0" i="0" kern="1200" dirty="0">
                <a:solidFill>
                  <a:schemeClr val="tx1"/>
                </a:solidFill>
                <a:effectLst/>
                <a:latin typeface="+mn-lt"/>
                <a:ea typeface="+mn-ea"/>
                <a:cs typeface="+mn-cs"/>
              </a:rPr>
              <a:t>在处理序列数据时，采用逐个元素顺序处理的方式，这种方式天然地阻碍了计算的并行化。</a:t>
            </a:r>
          </a:p>
          <a:p>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通过以下几个关键设计解决了这些问题：</a:t>
            </a:r>
            <a:br>
              <a:rPr lang="en-US" altLang="zh-CN" sz="1600" b="0" i="0" kern="1200" dirty="0">
                <a:solidFill>
                  <a:schemeClr val="tx1"/>
                </a:solidFill>
                <a:effectLst/>
                <a:latin typeface="+mn-lt"/>
                <a:ea typeface="+mn-ea"/>
                <a:cs typeface="+mn-cs"/>
              </a:rPr>
            </a:br>
            <a:br>
              <a:rPr lang="en-US" altLang="zh-CN" sz="1600" b="0" i="0" kern="1200" dirty="0">
                <a:solidFill>
                  <a:schemeClr val="tx1"/>
                </a:solidFill>
                <a:effectLst/>
                <a:latin typeface="+mn-lt"/>
                <a:ea typeface="+mn-ea"/>
                <a:cs typeface="+mn-cs"/>
              </a:rPr>
            </a:br>
            <a:r>
              <a:rPr lang="en-US" altLang="zh-CN" sz="1600" b="0" i="0" kern="1200" dirty="0">
                <a:solidFill>
                  <a:schemeClr val="tx1"/>
                </a:solidFill>
                <a:effectLst/>
                <a:latin typeface="+mn-lt"/>
                <a:ea typeface="+mn-ea"/>
                <a:cs typeface="+mn-cs"/>
              </a:rPr>
              <a:t>                                  </a:t>
            </a:r>
            <a:r>
              <a:rPr lang="en-US" sz="1600" b="1" i="0" kern="1200" dirty="0">
                <a:solidFill>
                  <a:schemeClr val="tx1"/>
                </a:solidFill>
                <a:effectLst/>
                <a:latin typeface="+mn-lt"/>
                <a:ea typeface="+mn-ea"/>
                <a:cs typeface="+mn-cs"/>
              </a:rPr>
              <a:t>RNN/LSTM                                                                                                    Transformer</a:t>
            </a:r>
            <a:endParaRPr lang="zh-CN" altLang="en-US" sz="1600" b="0" i="0" kern="1200" dirty="0">
              <a:solidFill>
                <a:schemeClr val="tx1"/>
              </a:solidFill>
              <a:effectLst/>
              <a:latin typeface="+mn-lt"/>
              <a:ea typeface="+mn-ea"/>
              <a:cs typeface="+mn-cs"/>
            </a:endParaRPr>
          </a:p>
          <a:p>
            <a:r>
              <a:rPr lang="zh-CN" altLang="en-US" sz="1600" b="1" i="0" kern="1200" dirty="0">
                <a:solidFill>
                  <a:schemeClr val="tx1"/>
                </a:solidFill>
                <a:effectLst/>
                <a:latin typeface="+mn-lt"/>
                <a:ea typeface="+mn-ea"/>
                <a:cs typeface="+mn-cs"/>
              </a:rPr>
              <a:t>并行处理：</a:t>
            </a:r>
            <a:r>
              <a:rPr lang="en-US" altLang="zh-CN" sz="1600" b="1" i="0" kern="1200" dirty="0">
                <a:solidFill>
                  <a:schemeClr val="tx1"/>
                </a:solidFill>
                <a:effectLst/>
                <a:latin typeface="+mn-lt"/>
                <a:ea typeface="+mn-ea"/>
                <a:cs typeface="+mn-cs"/>
              </a:rPr>
              <a:t>	   </a:t>
            </a:r>
            <a:r>
              <a:rPr lang="zh-CN" altLang="en-US" dirty="0">
                <a:effectLst/>
              </a:rPr>
              <a:t>顺序处理，限制并行化                               </a:t>
            </a:r>
            <a:r>
              <a:rPr lang="en-US" altLang="zh-CN" dirty="0">
                <a:effectLst/>
              </a:rPr>
              <a:t>		</a:t>
            </a:r>
            <a:r>
              <a:rPr lang="zh-CN" altLang="en-US" dirty="0">
                <a:effectLst/>
              </a:rPr>
              <a:t>基于自注意力机制并行处理序列中的所有词元</a:t>
            </a:r>
            <a:br>
              <a:rPr lang="en-US" altLang="zh-CN" dirty="0">
                <a:effectLst/>
              </a:rPr>
            </a:br>
            <a:r>
              <a:rPr lang="zh-CN" altLang="en-US" sz="1600" b="1" i="0" kern="1200" dirty="0">
                <a:solidFill>
                  <a:schemeClr val="tx1"/>
                </a:solidFill>
                <a:effectLst/>
                <a:latin typeface="+mn-lt"/>
                <a:ea typeface="+mn-ea"/>
                <a:cs typeface="+mn-cs"/>
              </a:rPr>
              <a:t>长距离依赖建模：   </a:t>
            </a:r>
            <a:r>
              <a:rPr lang="zh-CN" altLang="en-US" dirty="0">
                <a:effectLst/>
              </a:rPr>
              <a:t>难以有效捕捉，易受梯度消失</a:t>
            </a:r>
            <a:r>
              <a:rPr lang="en-US" altLang="zh-CN" dirty="0">
                <a:effectLst/>
              </a:rPr>
              <a:t>/</a:t>
            </a:r>
            <a:r>
              <a:rPr lang="zh-CN" altLang="en-US" dirty="0">
                <a:effectLst/>
              </a:rPr>
              <a:t>爆炸影响</a:t>
            </a:r>
            <a:r>
              <a:rPr lang="en-US" altLang="zh-CN" dirty="0">
                <a:effectLst/>
              </a:rPr>
              <a:t>		</a:t>
            </a:r>
            <a:r>
              <a:rPr lang="zh-CN" altLang="en-US" dirty="0">
                <a:effectLst/>
              </a:rPr>
              <a:t>通过自注意力机制直接建模任意位置间的依赖，有效捕捉长距离依赖</a:t>
            </a:r>
            <a:br>
              <a:rPr lang="en-US" altLang="zh-CN" dirty="0">
                <a:effectLst/>
              </a:rPr>
            </a:br>
            <a:r>
              <a:rPr lang="zh-CN" altLang="en-US" dirty="0">
                <a:effectLst/>
              </a:rPr>
              <a:t>训练效率：</a:t>
            </a:r>
            <a:r>
              <a:rPr lang="en-US" altLang="zh-CN" dirty="0">
                <a:effectLst/>
              </a:rPr>
              <a:t>	   </a:t>
            </a:r>
            <a:r>
              <a:rPr lang="zh-CN" altLang="en-US" dirty="0">
                <a:effectLst/>
              </a:rPr>
              <a:t>训练速度受序列长度影响较大，难以在长序列上高效训练</a:t>
            </a:r>
            <a:r>
              <a:rPr lang="en-US" altLang="zh-CN" dirty="0">
                <a:effectLst/>
              </a:rPr>
              <a:t>	</a:t>
            </a:r>
            <a:r>
              <a:rPr lang="zh-CN" altLang="en-US" dirty="0">
                <a:effectLst/>
              </a:rPr>
              <a:t>并行处理能力显著提升训练效率，尤其是在大规模数据集和长序列上</a:t>
            </a:r>
            <a:br>
              <a:rPr lang="en-US" altLang="zh-CN" dirty="0">
                <a:effectLst/>
              </a:rPr>
            </a:br>
            <a:r>
              <a:rPr lang="zh-CN" altLang="en-US" dirty="0">
                <a:effectLst/>
              </a:rPr>
              <a:t>梯度流问题</a:t>
            </a:r>
            <a:r>
              <a:rPr lang="en-US" altLang="zh-CN" dirty="0">
                <a:effectLst/>
              </a:rPr>
              <a:t>	   </a:t>
            </a:r>
            <a:r>
              <a:rPr lang="zh-CN" altLang="en-US" dirty="0">
                <a:effectLst/>
              </a:rPr>
              <a:t>存在梯度消失或梯度爆炸的风险，尤其是在深层网络中</a:t>
            </a:r>
            <a:r>
              <a:rPr lang="en-US" altLang="zh-CN" dirty="0">
                <a:effectLst/>
              </a:rPr>
              <a:t>	</a:t>
            </a:r>
            <a:r>
              <a:rPr lang="zh-CN" altLang="en-US" dirty="0">
                <a:effectLst/>
              </a:rPr>
              <a:t>移除了循环结构，有效缓解了梯度消失</a:t>
            </a:r>
            <a:r>
              <a:rPr lang="en-US" altLang="zh-CN" dirty="0">
                <a:effectLst/>
              </a:rPr>
              <a:t>/</a:t>
            </a:r>
            <a:r>
              <a:rPr lang="zh-CN" altLang="en-US" dirty="0">
                <a:effectLst/>
              </a:rPr>
              <a:t>爆炸问题</a:t>
            </a:r>
            <a:br>
              <a:rPr lang="en-US" altLang="zh-CN" dirty="0">
                <a:effectLst/>
              </a:rPr>
            </a:br>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4</a:t>
            </a:fld>
            <a:endParaRPr lang="en-US"/>
          </a:p>
        </p:txBody>
      </p:sp>
    </p:spTree>
    <p:extLst>
      <p:ext uri="{BB962C8B-B14F-4D97-AF65-F5344CB8AC3E}">
        <p14:creationId xmlns:p14="http://schemas.microsoft.com/office/powerpoint/2010/main" val="2544659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模型沿用了在序列转导任务中常见的编码器</a:t>
            </a: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解码器（</a:t>
            </a:r>
            <a:r>
              <a:rPr lang="en-US" altLang="zh-CN" sz="1600" b="0" i="0" kern="1200" dirty="0">
                <a:solidFill>
                  <a:schemeClr val="tx1"/>
                </a:solidFill>
                <a:effectLst/>
                <a:latin typeface="+mn-lt"/>
                <a:ea typeface="+mn-ea"/>
                <a:cs typeface="+mn-cs"/>
              </a:rPr>
              <a:t>Encoder-Decoder</a:t>
            </a:r>
            <a:r>
              <a:rPr lang="zh-CN" altLang="en-US" sz="1600" b="0" i="0" kern="1200" dirty="0">
                <a:solidFill>
                  <a:schemeClr val="tx1"/>
                </a:solidFill>
                <a:effectLst/>
                <a:latin typeface="+mn-lt"/>
                <a:ea typeface="+mn-ea"/>
                <a:cs typeface="+mn-cs"/>
              </a:rPr>
              <a:t>）架构。其核心思想是编码器将输入序列（例如一种语言的句子）映射到一个连续的表示空间，然后解码器基于这个表示生成输出序列（例如另一种语言的句子）</a:t>
            </a:r>
            <a:br>
              <a:rPr lang="en-US" altLang="zh-CN" sz="1600" b="0" i="0" kern="1200" dirty="0">
                <a:solidFill>
                  <a:schemeClr val="tx1"/>
                </a:solidFill>
                <a:effectLst/>
                <a:latin typeface="+mn-lt"/>
                <a:ea typeface="+mn-ea"/>
                <a:cs typeface="+mn-cs"/>
              </a:rPr>
            </a:br>
            <a:br>
              <a:rPr lang="en-US" altLang="zh-CN" sz="1600" b="0" i="0" kern="1200" dirty="0">
                <a:solidFill>
                  <a:schemeClr val="tx1"/>
                </a:solidFill>
                <a:effectLst/>
                <a:latin typeface="+mn-lt"/>
                <a:ea typeface="+mn-ea"/>
                <a:cs typeface="+mn-cs"/>
              </a:rPr>
            </a:br>
            <a:r>
              <a:rPr lang="zh-CN" altLang="en-US" sz="1600" b="0" i="0" kern="1200" dirty="0">
                <a:solidFill>
                  <a:schemeClr val="tx1"/>
                </a:solidFill>
                <a:effectLst/>
                <a:latin typeface="+mn-lt"/>
                <a:ea typeface="+mn-ea"/>
                <a:cs typeface="+mn-cs"/>
              </a:rPr>
              <a:t>编码器由 </a:t>
            </a:r>
            <a:r>
              <a:rPr lang="en-US" altLang="zh-CN" sz="1600" b="0" i="0" kern="1200" dirty="0">
                <a:solidFill>
                  <a:schemeClr val="tx1"/>
                </a:solidFill>
                <a:effectLst/>
                <a:latin typeface="+mn-lt"/>
                <a:ea typeface="+mn-ea"/>
                <a:cs typeface="+mn-cs"/>
              </a:rPr>
              <a:t>N </a:t>
            </a:r>
            <a:r>
              <a:rPr lang="zh-CN" altLang="en-US" sz="1600" b="0" i="0" kern="1200" dirty="0">
                <a:solidFill>
                  <a:schemeClr val="tx1"/>
                </a:solidFill>
                <a:effectLst/>
                <a:latin typeface="+mn-lt"/>
                <a:ea typeface="+mn-ea"/>
                <a:cs typeface="+mn-cs"/>
              </a:rPr>
              <a:t>个相同的层堆叠而成，在最初的论文中 </a:t>
            </a:r>
            <a:r>
              <a:rPr lang="en-US" altLang="zh-CN" sz="1600" b="0" i="0" kern="1200" dirty="0">
                <a:solidFill>
                  <a:schemeClr val="tx1"/>
                </a:solidFill>
                <a:effectLst/>
                <a:latin typeface="+mn-lt"/>
                <a:ea typeface="+mn-ea"/>
                <a:cs typeface="+mn-cs"/>
              </a:rPr>
              <a:t>N </a:t>
            </a:r>
            <a:r>
              <a:rPr lang="zh-CN" altLang="en-US" sz="1600" b="0" i="0" kern="1200" dirty="0">
                <a:solidFill>
                  <a:schemeClr val="tx1"/>
                </a:solidFill>
                <a:effectLst/>
                <a:latin typeface="+mn-lt"/>
                <a:ea typeface="+mn-ea"/>
                <a:cs typeface="+mn-cs"/>
              </a:rPr>
              <a:t>通常为 </a:t>
            </a:r>
            <a:r>
              <a:rPr lang="en-US" altLang="zh-CN" sz="1600" b="0" i="0" kern="1200" dirty="0">
                <a:solidFill>
                  <a:schemeClr val="tx1"/>
                </a:solidFill>
                <a:effectLst/>
                <a:latin typeface="+mn-lt"/>
                <a:ea typeface="+mn-ea"/>
                <a:cs typeface="+mn-cs"/>
              </a:rPr>
              <a:t>6</a:t>
            </a:r>
            <a:r>
              <a:rPr lang="zh-CN" altLang="en-US" sz="1600" b="0" i="0" kern="1200" dirty="0">
                <a:solidFill>
                  <a:schemeClr val="tx1"/>
                </a:solidFill>
                <a:effectLst/>
                <a:latin typeface="+mn-lt"/>
                <a:ea typeface="+mn-ea"/>
                <a:cs typeface="+mn-cs"/>
              </a:rPr>
              <a:t>。每个编码器层包含两个主要的子层：</a:t>
            </a:r>
            <a:r>
              <a:rPr lang="zh-CN" altLang="en-US" sz="1600" b="1" i="0" kern="1200" dirty="0">
                <a:solidFill>
                  <a:schemeClr val="tx1"/>
                </a:solidFill>
                <a:effectLst/>
                <a:latin typeface="+mn-lt"/>
                <a:ea typeface="+mn-ea"/>
                <a:cs typeface="+mn-cs"/>
              </a:rPr>
              <a:t>多头自注意力机制，位置全连接前馈网络</a:t>
            </a:r>
            <a:br>
              <a:rPr lang="en-US" altLang="zh-CN" sz="1600" b="1" i="0" kern="1200" dirty="0">
                <a:solidFill>
                  <a:schemeClr val="tx1"/>
                </a:solidFill>
                <a:effectLst/>
                <a:latin typeface="+mn-lt"/>
                <a:ea typeface="+mn-ea"/>
                <a:cs typeface="+mn-cs"/>
              </a:rPr>
            </a:br>
            <a:br>
              <a:rPr lang="en-US" altLang="zh-CN" sz="1600" b="1" i="0" kern="1200" dirty="0">
                <a:solidFill>
                  <a:schemeClr val="tx1"/>
                </a:solidFill>
                <a:effectLst/>
                <a:latin typeface="+mn-lt"/>
                <a:ea typeface="+mn-ea"/>
                <a:cs typeface="+mn-cs"/>
              </a:rPr>
            </a:br>
            <a:r>
              <a:rPr lang="zh-CN" altLang="en-US" sz="1600" b="0" i="0" kern="1200" dirty="0">
                <a:solidFill>
                  <a:schemeClr val="tx1"/>
                </a:solidFill>
                <a:effectLst/>
                <a:latin typeface="+mn-lt"/>
                <a:ea typeface="+mn-ea"/>
                <a:cs typeface="+mn-cs"/>
              </a:rPr>
              <a:t>解码器同样由 </a:t>
            </a:r>
            <a:r>
              <a:rPr lang="en-US" altLang="zh-CN" sz="1600" b="0" i="0" kern="1200" dirty="0">
                <a:solidFill>
                  <a:schemeClr val="tx1"/>
                </a:solidFill>
                <a:effectLst/>
                <a:latin typeface="+mn-lt"/>
                <a:ea typeface="+mn-ea"/>
                <a:cs typeface="+mn-cs"/>
              </a:rPr>
              <a:t>N </a:t>
            </a:r>
            <a:r>
              <a:rPr lang="zh-CN" altLang="en-US" sz="1600" b="0" i="0" kern="1200" dirty="0">
                <a:solidFill>
                  <a:schemeClr val="tx1"/>
                </a:solidFill>
                <a:effectLst/>
                <a:latin typeface="+mn-lt"/>
                <a:ea typeface="+mn-ea"/>
                <a:cs typeface="+mn-cs"/>
              </a:rPr>
              <a:t>个相同的层堆叠而成。与编码器层类似，解码器的每个子层也采用了残差连接和层归一化。除了编码器层中的两个子层外，解码器层还插入了第三个子层，</a:t>
            </a:r>
            <a:r>
              <a:rPr lang="zh-CN" altLang="en-US" sz="1600" b="1" i="0" kern="1200" dirty="0">
                <a:solidFill>
                  <a:schemeClr val="tx1"/>
                </a:solidFill>
                <a:effectLst/>
                <a:latin typeface="+mn-lt"/>
                <a:ea typeface="+mn-ea"/>
                <a:cs typeface="+mn-cs"/>
              </a:rPr>
              <a:t>位置全连接前馈网络</a:t>
            </a:r>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5</a:t>
            </a:fld>
            <a:endParaRPr lang="en-US"/>
          </a:p>
        </p:txBody>
      </p:sp>
    </p:spTree>
    <p:extLst>
      <p:ext uri="{BB962C8B-B14F-4D97-AF65-F5344CB8AC3E}">
        <p14:creationId xmlns:p14="http://schemas.microsoft.com/office/powerpoint/2010/main" val="200253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60647-CE5E-0064-075F-1F074509AD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3EB8C4-1AE5-F058-5A9F-6EE35D50F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443DF-5F56-DBF3-BCC9-D85736D16841}"/>
              </a:ext>
            </a:extLst>
          </p:cNvPr>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600" b="1" i="0" kern="1200" dirty="0">
                <a:solidFill>
                  <a:schemeClr val="tx1"/>
                </a:solidFill>
                <a:effectLst/>
                <a:latin typeface="+mn-lt"/>
                <a:ea typeface="+mn-ea"/>
                <a:cs typeface="+mn-cs"/>
              </a:rPr>
              <a:t>自注意力（</a:t>
            </a:r>
            <a:r>
              <a:rPr lang="en-US" sz="1600" b="1" i="0" kern="1200" dirty="0">
                <a:solidFill>
                  <a:schemeClr val="tx1"/>
                </a:solidFill>
                <a:effectLst/>
                <a:latin typeface="+mn-lt"/>
                <a:ea typeface="+mn-ea"/>
                <a:cs typeface="+mn-cs"/>
              </a:rPr>
              <a:t>Self-Attention）</a:t>
            </a:r>
            <a:r>
              <a:rPr lang="en-US"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有时也称为内部注意力（</a:t>
            </a:r>
            <a:r>
              <a:rPr lang="en-US" sz="1600" b="0" i="0" kern="1200" dirty="0">
                <a:solidFill>
                  <a:schemeClr val="tx1"/>
                </a:solidFill>
                <a:effectLst/>
                <a:latin typeface="+mn-lt"/>
                <a:ea typeface="+mn-ea"/>
                <a:cs typeface="+mn-cs"/>
              </a:rPr>
              <a:t>intra-attention），</a:t>
            </a:r>
            <a:r>
              <a:rPr lang="zh-CN" altLang="en-US" sz="1600" b="0" i="0" kern="1200" dirty="0">
                <a:solidFill>
                  <a:schemeClr val="tx1"/>
                </a:solidFill>
                <a:effectLst/>
                <a:latin typeface="+mn-lt"/>
                <a:ea typeface="+mn-ea"/>
                <a:cs typeface="+mn-cs"/>
              </a:rPr>
              <a:t>是缩放点积注意力机制的一种特殊应用，其中 </a:t>
            </a:r>
            <a:r>
              <a:rPr lang="en-US" sz="1600" b="0" i="0" kern="1200" dirty="0">
                <a:solidFill>
                  <a:schemeClr val="tx1"/>
                </a:solidFill>
                <a:effectLst/>
                <a:latin typeface="+mn-lt"/>
                <a:ea typeface="+mn-ea"/>
                <a:cs typeface="+mn-cs"/>
              </a:rPr>
              <a:t>Q、K、V </a:t>
            </a:r>
            <a:r>
              <a:rPr lang="zh-CN" altLang="en-US" sz="1600" b="0" i="0" kern="1200" dirty="0">
                <a:solidFill>
                  <a:schemeClr val="tx1"/>
                </a:solidFill>
                <a:effectLst/>
                <a:latin typeface="+mn-lt"/>
                <a:ea typeface="+mn-ea"/>
                <a:cs typeface="+mn-cs"/>
              </a:rPr>
              <a:t>均来自同一来源序列</a:t>
            </a:r>
            <a:endParaRPr lang="zh-CN" altLang="en-US" sz="1600" b="1" i="0" kern="1200" dirty="0">
              <a:solidFill>
                <a:schemeClr val="tx1"/>
              </a:solidFill>
              <a:effectLst/>
              <a:latin typeface="+mn-lt"/>
              <a:ea typeface="+mn-ea"/>
              <a:cs typeface="+mn-cs"/>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DF9D9298-E4F8-0055-78AE-9753B82EC415}"/>
              </a:ext>
            </a:extLst>
          </p:cNvPr>
          <p:cNvSpPr>
            <a:spLocks noGrp="1"/>
          </p:cNvSpPr>
          <p:nvPr>
            <p:ph type="sldNum" sz="quarter" idx="5"/>
          </p:nvPr>
        </p:nvSpPr>
        <p:spPr/>
        <p:txBody>
          <a:bodyPr/>
          <a:lstStyle/>
          <a:p>
            <a:fld id="{F07326F3-4732-B74B-9C70-D0992466E499}" type="slidenum">
              <a:rPr lang="en-US" smtClean="0"/>
              <a:t>6</a:t>
            </a:fld>
            <a:endParaRPr lang="en-US"/>
          </a:p>
        </p:txBody>
      </p:sp>
    </p:spTree>
    <p:extLst>
      <p:ext uri="{BB962C8B-B14F-4D97-AF65-F5344CB8AC3E}">
        <p14:creationId xmlns:p14="http://schemas.microsoft.com/office/powerpoint/2010/main" val="1808408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61CBF-043B-FB98-43D7-5408B18092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D4111D-A6A4-3BFF-228E-FBE788F97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05B9E7-8614-C117-2501-4A809D8AD08F}"/>
              </a:ext>
            </a:extLst>
          </p:cNvPr>
          <p:cNvSpPr>
            <a:spLocks noGrp="1"/>
          </p:cNvSpPr>
          <p:nvPr>
            <p:ph type="body" idx="1"/>
          </p:nvPr>
        </p:nvSpPr>
        <p:spPr/>
        <p:txBody>
          <a:bodyPr/>
          <a:lstStyle/>
          <a:p>
            <a:r>
              <a:rPr lang="zh-CN" altLang="en-US" sz="1600" b="1" i="0" kern="1200" dirty="0">
                <a:solidFill>
                  <a:schemeClr val="tx1"/>
                </a:solidFill>
                <a:effectLst/>
                <a:latin typeface="+mn-lt"/>
                <a:ea typeface="+mn-ea"/>
                <a:cs typeface="+mn-cs"/>
              </a:rPr>
              <a:t>多头注意力（</a:t>
            </a:r>
            <a:r>
              <a:rPr lang="en-US" altLang="zh-CN" sz="1600" b="1" i="0" kern="1200" dirty="0">
                <a:solidFill>
                  <a:schemeClr val="tx1"/>
                </a:solidFill>
                <a:effectLst/>
                <a:latin typeface="+mn-lt"/>
                <a:ea typeface="+mn-ea"/>
                <a:cs typeface="+mn-cs"/>
              </a:rPr>
              <a:t>Multi-Head Attention</a:t>
            </a:r>
            <a:r>
              <a:rPr lang="zh-CN" altLang="en-US" sz="1600" b="1"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机制。其核心思想是将 </a:t>
            </a:r>
            <a:r>
              <a:rPr lang="en-US" altLang="zh-CN" sz="1600" b="0" i="0" kern="1200" dirty="0">
                <a:solidFill>
                  <a:schemeClr val="tx1"/>
                </a:solidFill>
                <a:effectLst/>
                <a:latin typeface="+mn-lt"/>
                <a:ea typeface="+mn-ea"/>
                <a:cs typeface="+mn-cs"/>
              </a:rPr>
              <a:t>Q</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K</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V </a:t>
            </a:r>
            <a:r>
              <a:rPr lang="zh-CN" altLang="en-US" sz="1600" b="0" i="0" kern="1200" dirty="0">
                <a:solidFill>
                  <a:schemeClr val="tx1"/>
                </a:solidFill>
                <a:effectLst/>
                <a:latin typeface="+mn-lt"/>
                <a:ea typeface="+mn-ea"/>
                <a:cs typeface="+mn-cs"/>
              </a:rPr>
              <a:t>通过不同的线性投影映射到多个较低维度的表示空间（子空间），然后在每个子空间上并行地执行缩放点积注意力操作</a:t>
            </a:r>
            <a:br>
              <a:rPr lang="en-US" altLang="zh-CN" sz="1600" b="0" i="0" kern="1200" dirty="0">
                <a:solidFill>
                  <a:schemeClr val="tx1"/>
                </a:solidFill>
                <a:effectLst/>
                <a:latin typeface="+mn-lt"/>
                <a:ea typeface="+mn-ea"/>
                <a:cs typeface="+mn-cs"/>
              </a:rPr>
            </a:br>
            <a:br>
              <a:rPr lang="en-US" altLang="zh-CN" sz="1600" b="0" i="0" kern="1200" dirty="0">
                <a:solidFill>
                  <a:schemeClr val="tx1"/>
                </a:solidFill>
                <a:effectLst/>
                <a:latin typeface="+mn-lt"/>
                <a:ea typeface="+mn-ea"/>
                <a:cs typeface="+mn-cs"/>
              </a:rPr>
            </a:br>
            <a:r>
              <a:rPr lang="zh-CN" altLang="en-US" sz="1600" b="1" i="0" kern="1200" dirty="0">
                <a:solidFill>
                  <a:schemeClr val="tx1"/>
                </a:solidFill>
                <a:effectLst/>
                <a:latin typeface="+mn-lt"/>
                <a:ea typeface="+mn-ea"/>
                <a:cs typeface="+mn-cs"/>
              </a:rPr>
              <a:t>关键优势</a:t>
            </a:r>
          </a:p>
          <a:p>
            <a:r>
              <a:rPr lang="zh-CN" altLang="en-US" sz="1600" b="1" i="0" kern="1200" dirty="0">
                <a:solidFill>
                  <a:schemeClr val="tx1"/>
                </a:solidFill>
                <a:effectLst/>
                <a:latin typeface="+mn-lt"/>
                <a:ea typeface="+mn-ea"/>
                <a:cs typeface="+mn-cs"/>
              </a:rPr>
              <a:t>多样化表征</a:t>
            </a:r>
            <a:r>
              <a:rPr lang="zh-CN" altLang="en-US" sz="1600" b="0" i="0" kern="1200" dirty="0">
                <a:solidFill>
                  <a:schemeClr val="tx1"/>
                </a:solidFill>
                <a:effectLst/>
                <a:latin typeface="+mn-lt"/>
                <a:ea typeface="+mn-ea"/>
                <a:cs typeface="+mn-cs"/>
              </a:rPr>
              <a:t>：不同头关注不同的信息模式</a:t>
            </a:r>
          </a:p>
          <a:p>
            <a:r>
              <a:rPr lang="zh-CN" altLang="en-US" sz="1600" b="1" i="0" kern="1200" dirty="0">
                <a:solidFill>
                  <a:schemeClr val="tx1"/>
                </a:solidFill>
                <a:effectLst/>
                <a:latin typeface="+mn-lt"/>
                <a:ea typeface="+mn-ea"/>
                <a:cs typeface="+mn-cs"/>
              </a:rPr>
              <a:t>增强表达能力</a:t>
            </a:r>
            <a:r>
              <a:rPr lang="zh-CN" altLang="en-US" sz="1600" b="0" i="0" kern="1200" dirty="0">
                <a:solidFill>
                  <a:schemeClr val="tx1"/>
                </a:solidFill>
                <a:effectLst/>
                <a:latin typeface="+mn-lt"/>
                <a:ea typeface="+mn-ea"/>
                <a:cs typeface="+mn-cs"/>
              </a:rPr>
              <a:t>：从多个角度理解输入</a:t>
            </a:r>
          </a:p>
          <a:p>
            <a:r>
              <a:rPr lang="zh-CN" altLang="en-US" sz="1600" b="1" i="0" kern="1200" dirty="0">
                <a:solidFill>
                  <a:schemeClr val="tx1"/>
                </a:solidFill>
                <a:effectLst/>
                <a:latin typeface="+mn-lt"/>
                <a:ea typeface="+mn-ea"/>
                <a:cs typeface="+mn-cs"/>
              </a:rPr>
              <a:t>提升鲁棒性</a:t>
            </a:r>
            <a:r>
              <a:rPr lang="zh-CN" altLang="en-US" sz="1600" b="0" i="0" kern="1200" dirty="0">
                <a:solidFill>
                  <a:schemeClr val="tx1"/>
                </a:solidFill>
                <a:effectLst/>
                <a:latin typeface="+mn-lt"/>
                <a:ea typeface="+mn-ea"/>
                <a:cs typeface="+mn-cs"/>
              </a:rPr>
              <a:t>：避免单一注意力的偏差</a:t>
            </a:r>
          </a:p>
          <a:p>
            <a:r>
              <a:rPr lang="zh-CN" altLang="en-US" sz="1600" b="1" i="0" kern="1200" dirty="0">
                <a:solidFill>
                  <a:schemeClr val="tx1"/>
                </a:solidFill>
                <a:effectLst/>
                <a:latin typeface="+mn-lt"/>
                <a:ea typeface="+mn-ea"/>
                <a:cs typeface="+mn-cs"/>
              </a:rPr>
              <a:t>参数效率</a:t>
            </a:r>
            <a:r>
              <a:rPr lang="zh-CN" altLang="en-US" sz="1600" b="0" i="0" kern="1200" dirty="0">
                <a:solidFill>
                  <a:schemeClr val="tx1"/>
                </a:solidFill>
                <a:effectLst/>
                <a:latin typeface="+mn-lt"/>
                <a:ea typeface="+mn-ea"/>
                <a:cs typeface="+mn-cs"/>
              </a:rPr>
              <a:t>：维度分割，总参数量不变</a:t>
            </a:r>
          </a:p>
          <a:p>
            <a:r>
              <a:rPr lang="zh-CN" altLang="en-US" sz="1600" b="0" i="0" kern="1200" dirty="0">
                <a:solidFill>
                  <a:schemeClr val="tx1"/>
                </a:solidFill>
                <a:effectLst/>
                <a:latin typeface="+mn-lt"/>
                <a:ea typeface="+mn-ea"/>
                <a:cs typeface="+mn-cs"/>
              </a:rPr>
              <a:t>典型配置：</a:t>
            </a:r>
            <a:r>
              <a:rPr lang="en-US" altLang="zh-CN" sz="1600" b="0" i="0" kern="1200" dirty="0">
                <a:solidFill>
                  <a:schemeClr val="tx1"/>
                </a:solidFill>
                <a:effectLst/>
                <a:latin typeface="+mn-lt"/>
                <a:ea typeface="+mn-ea"/>
                <a:cs typeface="+mn-cs"/>
              </a:rPr>
              <a:t>h = 8 </a:t>
            </a:r>
            <a:r>
              <a:rPr lang="zh-CN" altLang="en-US" sz="1600" b="0" i="0" kern="1200" dirty="0">
                <a:solidFill>
                  <a:schemeClr val="tx1"/>
                </a:solidFill>
                <a:effectLst/>
                <a:latin typeface="+mn-lt"/>
                <a:ea typeface="+mn-ea"/>
                <a:cs typeface="+mn-cs"/>
              </a:rPr>
              <a:t>或 </a:t>
            </a:r>
            <a:r>
              <a:rPr lang="en-US" altLang="zh-CN" sz="1600" b="0" i="0" kern="1200" dirty="0">
                <a:solidFill>
                  <a:schemeClr val="tx1"/>
                </a:solidFill>
                <a:effectLst/>
                <a:latin typeface="+mn-lt"/>
                <a:ea typeface="+mn-ea"/>
                <a:cs typeface="+mn-cs"/>
              </a:rPr>
              <a:t>16 </a:t>
            </a:r>
            <a:r>
              <a:rPr lang="zh-CN" altLang="en-US" sz="1600" b="0" i="0" kern="1200" dirty="0">
                <a:solidFill>
                  <a:schemeClr val="tx1"/>
                </a:solidFill>
                <a:effectLst/>
                <a:latin typeface="+mn-lt"/>
                <a:ea typeface="+mn-ea"/>
                <a:cs typeface="+mn-cs"/>
              </a:rPr>
              <a:t>个头</a:t>
            </a: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3AEF04BD-29DA-6BC5-F360-B483B5428A51}"/>
              </a:ext>
            </a:extLst>
          </p:cNvPr>
          <p:cNvSpPr>
            <a:spLocks noGrp="1"/>
          </p:cNvSpPr>
          <p:nvPr>
            <p:ph type="sldNum" sz="quarter" idx="5"/>
          </p:nvPr>
        </p:nvSpPr>
        <p:spPr/>
        <p:txBody>
          <a:bodyPr/>
          <a:lstStyle/>
          <a:p>
            <a:fld id="{F07326F3-4732-B74B-9C70-D0992466E499}" type="slidenum">
              <a:rPr lang="en-US" smtClean="0"/>
              <a:t>7</a:t>
            </a:fld>
            <a:endParaRPr lang="en-US"/>
          </a:p>
        </p:txBody>
      </p:sp>
    </p:spTree>
    <p:extLst>
      <p:ext uri="{BB962C8B-B14F-4D97-AF65-F5344CB8AC3E}">
        <p14:creationId xmlns:p14="http://schemas.microsoft.com/office/powerpoint/2010/main" val="1557401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8AE03-E5C0-B322-2416-4F464D4720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E4BB8D-73BD-15FE-2846-098ABBC208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95E5A9-B476-3E8D-0688-095F156CDA2F}"/>
              </a:ext>
            </a:extLst>
          </p:cNvPr>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600" b="1" i="0" kern="1200" dirty="0">
                <a:solidFill>
                  <a:schemeClr val="tx1"/>
                </a:solidFill>
                <a:effectLst/>
                <a:latin typeface="+mn-lt"/>
                <a:ea typeface="+mn-ea"/>
                <a:cs typeface="+mn-cs"/>
              </a:rPr>
              <a:t>位置编码</a:t>
            </a:r>
            <a:r>
              <a:rPr lang="en-US" altLang="zh-CN" sz="1600" b="1"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由于 </a:t>
            </a:r>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模型完全依赖自注意力机制并行处理序列中的所有词元，它本身不包含循环或卷积操作，因此缺乏对序列中词元顺序的固有感知能力。为了解决这个问题，</a:t>
            </a:r>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引入了</a:t>
            </a:r>
            <a:r>
              <a:rPr lang="zh-CN" altLang="en-US" sz="1600" b="1" i="0" kern="1200" dirty="0">
                <a:solidFill>
                  <a:schemeClr val="tx1"/>
                </a:solidFill>
                <a:effectLst/>
                <a:latin typeface="+mn-lt"/>
                <a:ea typeface="+mn-ea"/>
                <a:cs typeface="+mn-cs"/>
              </a:rPr>
              <a:t>位置编码（</a:t>
            </a:r>
            <a:r>
              <a:rPr lang="en-US" sz="1600" b="1" i="0" kern="1200" dirty="0">
                <a:solidFill>
                  <a:schemeClr val="tx1"/>
                </a:solidFill>
                <a:effectLst/>
                <a:latin typeface="+mn-lt"/>
                <a:ea typeface="+mn-ea"/>
                <a:cs typeface="+mn-cs"/>
              </a:rPr>
              <a:t>Positional Encoding, PE）</a:t>
            </a:r>
            <a:r>
              <a:rPr lang="zh-CN" altLang="en-US" sz="1600" b="0" i="0" kern="1200" dirty="0">
                <a:solidFill>
                  <a:schemeClr val="tx1"/>
                </a:solidFill>
                <a:effectLst/>
                <a:latin typeface="+mn-lt"/>
                <a:ea typeface="+mn-ea"/>
                <a:cs typeface="+mn-cs"/>
              </a:rPr>
              <a:t>的概念</a:t>
            </a:r>
            <a:br>
              <a:rPr lang="en-US" altLang="zh-CN" sz="1600" b="0" i="0" kern="1200" dirty="0">
                <a:solidFill>
                  <a:schemeClr val="tx1"/>
                </a:solidFill>
                <a:effectLst/>
                <a:latin typeface="+mn-lt"/>
                <a:ea typeface="+mn-ea"/>
                <a:cs typeface="+mn-cs"/>
              </a:rPr>
            </a:br>
            <a:br>
              <a:rPr lang="en-US" altLang="zh-CN" sz="1600" b="0" i="0" kern="1200" dirty="0">
                <a:solidFill>
                  <a:schemeClr val="tx1"/>
                </a:solidFill>
                <a:effectLst/>
                <a:latin typeface="+mn-lt"/>
                <a:ea typeface="+mn-ea"/>
                <a:cs typeface="+mn-cs"/>
              </a:rPr>
            </a:br>
            <a:endParaRPr lang="zh-CN" altLang="en-US" sz="1600" b="1" i="0" kern="1200" dirty="0">
              <a:solidFill>
                <a:schemeClr val="tx1"/>
              </a:solidFill>
              <a:effectLst/>
              <a:latin typeface="+mn-lt"/>
              <a:ea typeface="+mn-ea"/>
              <a:cs typeface="+mn-cs"/>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r>
              <a:rPr lang="zh-CN" altLang="en-US" sz="1600" b="0" i="0" kern="1200" dirty="0">
                <a:solidFill>
                  <a:schemeClr val="tx1"/>
                </a:solidFill>
                <a:effectLst/>
                <a:latin typeface="+mn-lt"/>
                <a:ea typeface="+mn-ea"/>
                <a:cs typeface="+mn-cs"/>
              </a:rPr>
              <a:t>位置编码通过将</a:t>
            </a:r>
            <a:r>
              <a:rPr lang="zh-CN" altLang="en-US" sz="1600" b="1" i="0" kern="1200" dirty="0">
                <a:solidFill>
                  <a:schemeClr val="tx1"/>
                </a:solidFill>
                <a:effectLst/>
                <a:latin typeface="+mn-lt"/>
                <a:ea typeface="+mn-ea"/>
                <a:cs typeface="+mn-cs"/>
              </a:rPr>
              <a:t>位置信息编码为连续的正弦余弦波</a:t>
            </a:r>
            <a:r>
              <a:rPr lang="zh-CN" altLang="en-US" sz="1600" b="0" i="0" kern="1200" dirty="0">
                <a:solidFill>
                  <a:schemeClr val="tx1"/>
                </a:solidFill>
                <a:effectLst/>
                <a:latin typeface="+mn-lt"/>
                <a:ea typeface="+mn-ea"/>
                <a:cs typeface="+mn-cs"/>
              </a:rPr>
              <a:t>，使得模型能够学习到词元之间的相对位置关系。 低频波捕捉长距离依赖，高频波捕捉局部结构，多个频率的组合让模型能够在不同尺度上理解序列的顺序信息。</a:t>
            </a:r>
            <a:endParaRPr lang="en-US" dirty="0"/>
          </a:p>
        </p:txBody>
      </p:sp>
      <p:sp>
        <p:nvSpPr>
          <p:cNvPr id="4" name="Slide Number Placeholder 3">
            <a:extLst>
              <a:ext uri="{FF2B5EF4-FFF2-40B4-BE49-F238E27FC236}">
                <a16:creationId xmlns:a16="http://schemas.microsoft.com/office/drawing/2014/main" id="{567EA03B-673E-8DAC-89EA-550EBEA84BFD}"/>
              </a:ext>
            </a:extLst>
          </p:cNvPr>
          <p:cNvSpPr>
            <a:spLocks noGrp="1"/>
          </p:cNvSpPr>
          <p:nvPr>
            <p:ph type="sldNum" sz="quarter" idx="5"/>
          </p:nvPr>
        </p:nvSpPr>
        <p:spPr/>
        <p:txBody>
          <a:bodyPr/>
          <a:lstStyle/>
          <a:p>
            <a:fld id="{F07326F3-4732-B74B-9C70-D0992466E499}" type="slidenum">
              <a:rPr lang="en-US" smtClean="0"/>
              <a:t>8</a:t>
            </a:fld>
            <a:endParaRPr lang="en-US"/>
          </a:p>
        </p:txBody>
      </p:sp>
    </p:spTree>
    <p:extLst>
      <p:ext uri="{BB962C8B-B14F-4D97-AF65-F5344CB8AC3E}">
        <p14:creationId xmlns:p14="http://schemas.microsoft.com/office/powerpoint/2010/main" val="2369569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AAA85-6830-BAC9-591F-A42B09AC07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822B86-F6DA-A3E5-9FA7-973CE95FB5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00A33A-4486-DB8A-DB41-4ADEB74766AC}"/>
              </a:ext>
            </a:extLst>
          </p:cNvPr>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600" b="1" i="0" kern="1200" dirty="0">
                <a:solidFill>
                  <a:schemeClr val="tx1"/>
                </a:solidFill>
                <a:effectLst/>
                <a:latin typeface="+mn-lt"/>
                <a:ea typeface="+mn-ea"/>
                <a:cs typeface="+mn-cs"/>
              </a:rPr>
              <a:t>位置全连接前馈网络（</a:t>
            </a:r>
            <a:r>
              <a:rPr lang="en-US" altLang="zh-CN" sz="1600" b="1" i="0" kern="1200" dirty="0">
                <a:solidFill>
                  <a:schemeClr val="tx1"/>
                </a:solidFill>
                <a:effectLst/>
                <a:latin typeface="+mn-lt"/>
                <a:ea typeface="+mn-ea"/>
                <a:cs typeface="+mn-cs"/>
              </a:rPr>
              <a:t>FFNs</a:t>
            </a:r>
            <a:r>
              <a:rPr lang="zh-CN" altLang="en-US" sz="1600" b="1" i="0" kern="1200" dirty="0">
                <a:solidFill>
                  <a:schemeClr val="tx1"/>
                </a:solidFill>
                <a:effectLst/>
                <a:latin typeface="+mn-lt"/>
                <a:ea typeface="+mn-ea"/>
                <a:cs typeface="+mn-cs"/>
              </a:rPr>
              <a:t>）</a:t>
            </a:r>
            <a:r>
              <a:rPr lang="en-US" altLang="zh-CN" sz="1600" b="1"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在 </a:t>
            </a:r>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的编码器和解码器的每一层中，除了多头注意力子层外，还包含一个</a:t>
            </a:r>
            <a:r>
              <a:rPr lang="zh-CN" altLang="en-US" sz="1600" b="1" i="0" kern="1200" dirty="0">
                <a:solidFill>
                  <a:schemeClr val="tx1"/>
                </a:solidFill>
                <a:effectLst/>
                <a:latin typeface="+mn-lt"/>
                <a:ea typeface="+mn-ea"/>
                <a:cs typeface="+mn-cs"/>
              </a:rPr>
              <a:t>位置全连接前馈网络（</a:t>
            </a:r>
            <a:r>
              <a:rPr lang="en-US" sz="1600" b="1" i="0" kern="1200" dirty="0">
                <a:solidFill>
                  <a:schemeClr val="tx1"/>
                </a:solidFill>
                <a:effectLst/>
                <a:latin typeface="+mn-lt"/>
                <a:ea typeface="+mn-ea"/>
                <a:cs typeface="+mn-cs"/>
              </a:rPr>
              <a:t>Position-wise Feed-Forward Network, FFN）</a:t>
            </a:r>
            <a:endParaRPr lang="zh-CN" altLang="en-US" sz="1600" b="1" i="0" kern="1200" dirty="0">
              <a:solidFill>
                <a:schemeClr val="tx1"/>
              </a:solidFill>
              <a:effectLst/>
              <a:latin typeface="+mn-lt"/>
              <a:ea typeface="+mn-ea"/>
              <a:cs typeface="+mn-cs"/>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r>
              <a:rPr lang="zh-CN" altLang="en-US" sz="1600" b="1" i="0" kern="1200" dirty="0">
                <a:solidFill>
                  <a:schemeClr val="tx1"/>
                </a:solidFill>
                <a:effectLst/>
                <a:latin typeface="+mn-lt"/>
                <a:ea typeface="+mn-ea"/>
                <a:cs typeface="+mn-cs"/>
              </a:rPr>
              <a:t>设计目的</a:t>
            </a:r>
          </a:p>
          <a:p>
            <a:r>
              <a:rPr lang="zh-CN" altLang="en-US" sz="1600" b="1" i="0" kern="1200" dirty="0">
                <a:solidFill>
                  <a:schemeClr val="tx1"/>
                </a:solidFill>
                <a:effectLst/>
                <a:latin typeface="+mn-lt"/>
                <a:ea typeface="+mn-ea"/>
                <a:cs typeface="+mn-cs"/>
              </a:rPr>
              <a:t>特征提取</a:t>
            </a:r>
            <a:r>
              <a:rPr lang="zh-CN" altLang="en-US" sz="1600" b="0" i="0" kern="1200" dirty="0">
                <a:solidFill>
                  <a:schemeClr val="tx1"/>
                </a:solidFill>
                <a:effectLst/>
                <a:latin typeface="+mn-lt"/>
                <a:ea typeface="+mn-ea"/>
                <a:cs typeface="+mn-cs"/>
              </a:rPr>
              <a:t>：对每个位置的表示进行深度处理</a:t>
            </a:r>
          </a:p>
          <a:p>
            <a:r>
              <a:rPr lang="zh-CN" altLang="en-US" sz="1600" b="1" i="0" kern="1200" dirty="0">
                <a:solidFill>
                  <a:schemeClr val="tx1"/>
                </a:solidFill>
                <a:effectLst/>
                <a:latin typeface="+mn-lt"/>
                <a:ea typeface="+mn-ea"/>
                <a:cs typeface="+mn-cs"/>
              </a:rPr>
              <a:t>增加容量</a:t>
            </a:r>
            <a:r>
              <a:rPr lang="zh-CN" altLang="en-US" sz="1600" b="0" i="0" kern="1200" dirty="0">
                <a:solidFill>
                  <a:schemeClr val="tx1"/>
                </a:solidFill>
                <a:effectLst/>
                <a:latin typeface="+mn-lt"/>
                <a:ea typeface="+mn-ea"/>
                <a:cs typeface="+mn-cs"/>
              </a:rPr>
              <a:t>：扩展到高维空间再压缩，增强模型容量</a:t>
            </a:r>
          </a:p>
          <a:p>
            <a:r>
              <a:rPr lang="zh-CN" altLang="en-US" sz="1600" b="1" i="0" kern="1200" dirty="0">
                <a:solidFill>
                  <a:schemeClr val="tx1"/>
                </a:solidFill>
                <a:effectLst/>
                <a:latin typeface="+mn-lt"/>
                <a:ea typeface="+mn-ea"/>
                <a:cs typeface="+mn-cs"/>
              </a:rPr>
              <a:t>计算效率</a:t>
            </a:r>
            <a:r>
              <a:rPr lang="zh-CN" altLang="en-US" sz="1600" b="0" i="0" kern="1200" dirty="0">
                <a:solidFill>
                  <a:schemeClr val="tx1"/>
                </a:solidFill>
                <a:effectLst/>
                <a:latin typeface="+mn-lt"/>
                <a:ea typeface="+mn-ea"/>
                <a:cs typeface="+mn-cs"/>
              </a:rPr>
              <a:t>：位置独立性允许高效并行计算</a:t>
            </a:r>
          </a:p>
          <a:p>
            <a:endParaRPr lang="en-US" dirty="0"/>
          </a:p>
        </p:txBody>
      </p:sp>
      <p:sp>
        <p:nvSpPr>
          <p:cNvPr id="4" name="Slide Number Placeholder 3">
            <a:extLst>
              <a:ext uri="{FF2B5EF4-FFF2-40B4-BE49-F238E27FC236}">
                <a16:creationId xmlns:a16="http://schemas.microsoft.com/office/drawing/2014/main" id="{C658043C-D1E5-E8A5-99EA-76A055028292}"/>
              </a:ext>
            </a:extLst>
          </p:cNvPr>
          <p:cNvSpPr>
            <a:spLocks noGrp="1"/>
          </p:cNvSpPr>
          <p:nvPr>
            <p:ph type="sldNum" sz="quarter" idx="5"/>
          </p:nvPr>
        </p:nvSpPr>
        <p:spPr/>
        <p:txBody>
          <a:bodyPr/>
          <a:lstStyle/>
          <a:p>
            <a:fld id="{F07326F3-4732-B74B-9C70-D0992466E499}" type="slidenum">
              <a:rPr lang="en-US" smtClean="0"/>
              <a:t>9</a:t>
            </a:fld>
            <a:endParaRPr lang="en-US"/>
          </a:p>
        </p:txBody>
      </p:sp>
    </p:spTree>
    <p:extLst>
      <p:ext uri="{BB962C8B-B14F-4D97-AF65-F5344CB8AC3E}">
        <p14:creationId xmlns:p14="http://schemas.microsoft.com/office/powerpoint/2010/main" val="9769883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Picture 6" descr="C:\Users\z00205060\Desktop\CP项目\规范类文件\新建文件夹\巴展视觉物料规范-18.jpg">
            <a:extLst>
              <a:ext uri="{FF2B5EF4-FFF2-40B4-BE49-F238E27FC236}">
                <a16:creationId xmlns:a16="http://schemas.microsoft.com/office/drawing/2014/main" id="{60D4CF4B-3D9D-564E-9AB4-9D3074BC013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93" y="32809"/>
            <a:ext cx="12196763" cy="6856951"/>
          </a:xfrm>
          <a:prstGeom prst="rect">
            <a:avLst/>
          </a:prstGeom>
          <a:noFill/>
        </p:spPr>
      </p:pic>
      <p:sp>
        <p:nvSpPr>
          <p:cNvPr id="6" name="Text Placeholder 5">
            <a:extLst>
              <a:ext uri="{FF2B5EF4-FFF2-40B4-BE49-F238E27FC236}">
                <a16:creationId xmlns:a16="http://schemas.microsoft.com/office/drawing/2014/main" id="{7FC97DCE-0896-AD42-9AE0-7F25594CD249}"/>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rgbClr val="374154"/>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7" name="Title 1">
            <a:extLst>
              <a:ext uri="{FF2B5EF4-FFF2-40B4-BE49-F238E27FC236}">
                <a16:creationId xmlns:a16="http://schemas.microsoft.com/office/drawing/2014/main" id="{741B8501-68C3-364E-8EDD-CD53B0A6B55F}"/>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100518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2040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81191" y="240462"/>
            <a:ext cx="10503794" cy="783197"/>
          </a:xfrm>
          <a:prstGeom prst="rect">
            <a:avLst/>
          </a:prstGeom>
        </p:spPr>
        <p:txBody>
          <a:bodyPr anchor="ctr"/>
          <a:lstStyle>
            <a:lvl1pPr>
              <a:defRPr sz="2000">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96701642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444702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306286"/>
            <a:ext cx="5290949" cy="493122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306286"/>
            <a:ext cx="5290949" cy="4931228"/>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98566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344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1757" y="476672"/>
            <a:ext cx="11161239"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3" name="内容占位符 2"/>
          <p:cNvSpPr>
            <a:spLocks noGrp="1"/>
          </p:cNvSpPr>
          <p:nvPr>
            <p:ph sz="half" idx="1"/>
          </p:nvPr>
        </p:nvSpPr>
        <p:spPr>
          <a:xfrm>
            <a:off x="481757" y="1306285"/>
            <a:ext cx="11161240" cy="4985657"/>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54304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4822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251857"/>
            <a:ext cx="10963473" cy="5103223"/>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9228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4158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208314"/>
            <a:ext cx="5290949" cy="520121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208314"/>
            <a:ext cx="5290949" cy="520121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423528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814195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3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1.</a:t>
            </a:r>
            <a:r>
              <a:rPr lang="zh-CN" altLang="en-US" dirty="0"/>
              <a:t> 单击此处编辑母版文本样式</a:t>
            </a:r>
          </a:p>
        </p:txBody>
      </p:sp>
    </p:spTree>
    <p:extLst>
      <p:ext uri="{BB962C8B-B14F-4D97-AF65-F5344CB8AC3E}">
        <p14:creationId xmlns:p14="http://schemas.microsoft.com/office/powerpoint/2010/main" val="347213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思考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200000"/>
              </a:lnSpc>
              <a:spcBef>
                <a:spcPts val="0"/>
              </a:spcBef>
              <a:spcAft>
                <a:spcPct val="0"/>
              </a:spcAft>
              <a:buClr>
                <a:srgbClr val="71B2FF"/>
              </a:buClr>
              <a:buSzPct val="110000"/>
              <a:buFont typeface="+mj-lt"/>
              <a:buAutoNum type="arabicPeriod"/>
              <a:tabLst/>
              <a:defRPr kumimoji="0" lang="zh-CN" altLang="en-US" sz="24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pic>
        <p:nvPicPr>
          <p:cNvPr id="4" name="图片 3">
            <a:extLst>
              <a:ext uri="{FF2B5EF4-FFF2-40B4-BE49-F238E27FC236}">
                <a16:creationId xmlns:a16="http://schemas.microsoft.com/office/drawing/2014/main" id="{5285E641-72A7-364D-AE4C-713FCA53F20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03900" y="3611316"/>
            <a:ext cx="3439096" cy="2732657"/>
          </a:xfrm>
          <a:prstGeom prst="rect">
            <a:avLst/>
          </a:prstGeom>
        </p:spPr>
      </p:pic>
    </p:spTree>
    <p:extLst>
      <p:ext uri="{BB962C8B-B14F-4D97-AF65-F5344CB8AC3E}">
        <p14:creationId xmlns:p14="http://schemas.microsoft.com/office/powerpoint/2010/main" val="46279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4912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53555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355844"/>
            <a:ext cx="5290949" cy="505368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355844"/>
            <a:ext cx="5290949" cy="505368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748148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484784"/>
            <a:ext cx="11161240" cy="4525736"/>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922526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4008212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28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861184-AC94-6541-A9F6-3504B6AC75C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9" name="Text Placeholder 5">
            <a:extLst>
              <a:ext uri="{FF2B5EF4-FFF2-40B4-BE49-F238E27FC236}">
                <a16:creationId xmlns:a16="http://schemas.microsoft.com/office/drawing/2014/main" id="{011094E6-4D5B-8C42-9657-10EE07AF670A}"/>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chemeClr val="tx2"/>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6" name="Title 1">
            <a:extLst>
              <a:ext uri="{FF2B5EF4-FFF2-40B4-BE49-F238E27FC236}">
                <a16:creationId xmlns:a16="http://schemas.microsoft.com/office/drawing/2014/main" id="{9EC68140-F31D-D449-AB97-7D3A7E7A49B7}"/>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FFFFFF"/>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275036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id="{52F8733E-C4C9-8D4D-8DDA-CAB265AC05A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65194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5"/>
            <a:ext cx="12197432" cy="5599236"/>
          </a:xfrm>
          <a:prstGeom prst="rect">
            <a:avLst/>
          </a:prstGeom>
        </p:spPr>
      </p:pic>
      <p:sp>
        <p:nvSpPr>
          <p:cNvPr id="8" name="Title 1">
            <a:extLst>
              <a:ext uri="{FF2B5EF4-FFF2-40B4-BE49-F238E27FC236}">
                <a16:creationId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195303EA-8491-464F-99A0-67F948701C12}"/>
              </a:ext>
            </a:extLst>
          </p:cNvPr>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56DBC59C-CE55-E340-A3AE-F88AAF0D756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
        <p:nvSpPr>
          <p:cNvPr id="14" name="L 形 17">
            <a:extLst>
              <a:ext uri="{FF2B5EF4-FFF2-40B4-BE49-F238E27FC236}">
                <a16:creationId xmlns:a16="http://schemas.microsoft.com/office/drawing/2014/main" id="{3049C48A-4CAE-8940-8A29-89DE0543DF4C}"/>
              </a:ext>
            </a:extLst>
          </p:cNvPr>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351448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84266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id="{6BB7B2F8-0AF7-D04F-81DD-52FDB6B7326C}"/>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462D1BCC-0781-514D-8FE8-12F4AF64BC39}"/>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537370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1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224835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Medium" panose="020B0602020204020303" pitchFamily="34" charset="-79"/>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964908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henzomi12.github.io/"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github.com/chenzomi12/DeepLearningSyste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hyperlink" Target="https://chenzomi12.github.io/" TargetMode="Externa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hyperlink" Target="https://chenzomi12.github.io/" TargetMode="Externa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1.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9.png"/><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hyperlink" Target="https://chenzomi12.github.io/" TargetMode="External"/><Relationship Id="rId3" Type="http://schemas.openxmlformats.org/officeDocument/2006/relationships/slideLayout" Target="../slideLayouts/slideLayout26.xml"/><Relationship Id="rId7" Type="http://schemas.openxmlformats.org/officeDocument/2006/relationships/image" Target="../media/image1.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1.jpeg"/><Relationship Id="rId5" Type="http://schemas.openxmlformats.org/officeDocument/2006/relationships/theme" Target="../theme/theme4.xml"/><Relationship Id="rId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hyperlink" Target="https://chenzomi12.github.io/" TargetMode="Externa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30.xml"/><Relationship Id="rId4" Type="http://schemas.openxmlformats.org/officeDocument/2006/relationships/hyperlink" Target="https://chenzomi12.github.io/" TargetMode="Externa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7.xml"/><Relationship Id="rId1" Type="http://schemas.openxmlformats.org/officeDocument/2006/relationships/slideLayout" Target="../slideLayouts/slideLayout31.xml"/><Relationship Id="rId6" Type="http://schemas.openxmlformats.org/officeDocument/2006/relationships/hyperlink" Target="https://github.com/chenzomi12/DeepLearningSystem" TargetMode="External"/><Relationship Id="rId5" Type="http://schemas.openxmlformats.org/officeDocument/2006/relationships/hyperlink" Target="https://chenzomi12.github.io/"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53765" y="6469851"/>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1281791" y="654262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8" name="副标题 2">
            <a:extLst>
              <a:ext uri="{FF2B5EF4-FFF2-40B4-BE49-F238E27FC236}">
                <a16:creationId xmlns:a16="http://schemas.microsoft.com/office/drawing/2014/main" id="{856DBD81-A7BD-584A-94D7-31E1EFFD9F98}"/>
              </a:ext>
            </a:extLst>
          </p:cNvPr>
          <p:cNvSpPr txBox="1">
            <a:spLocks/>
          </p:cNvSpPr>
          <p:nvPr userDrawn="1"/>
        </p:nvSpPr>
        <p:spPr bwMode="auto">
          <a:xfrm>
            <a:off x="8474645" y="6263990"/>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12"/>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13" cstate="print">
            <a:alphaModFix amt="70000"/>
            <a:extLst>
              <a:ext uri="{28A0092B-C50C-407E-A947-70E740481C1C}">
                <a14:useLocalDpi xmlns:a14="http://schemas.microsoft.com/office/drawing/2010/main"/>
              </a:ext>
            </a:extLst>
          </a:blip>
          <a:stretch>
            <a:fillRect/>
          </a:stretch>
        </p:blipFill>
        <p:spPr>
          <a:xfrm>
            <a:off x="337741" y="6548541"/>
            <a:ext cx="144000" cy="144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474645" y="6468770"/>
            <a:ext cx="3603206" cy="261354"/>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14">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14">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46" r:id="rId1"/>
    <p:sldLayoutId id="2147483970" r:id="rId2"/>
    <p:sldLayoutId id="2147483947" r:id="rId3"/>
    <p:sldLayoutId id="2147483819" r:id="rId4"/>
    <p:sldLayoutId id="2147483820" r:id="rId5"/>
    <p:sldLayoutId id="2147483892" r:id="rId6"/>
    <p:sldLayoutId id="2147483824" r:id="rId7"/>
    <p:sldLayoutId id="2147483968" r:id="rId8"/>
    <p:sldLayoutId id="2147483981" r:id="rId9"/>
    <p:sldLayoutId id="2147483982" r:id="rId1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365440" y="6413378"/>
            <a:ext cx="2845912" cy="366182"/>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solidFill>
                  <a:prstClr val="black"/>
                </a:solidFill>
              </a:rPr>
              <a:pPr/>
              <a:t>2025/7/17</a:t>
            </a:fld>
            <a:endParaRPr lang="zh-CN" altLang="en-US" dirty="0">
              <a:solidFill>
                <a:prstClr val="black"/>
              </a:solidFill>
            </a:endParaRPr>
          </a:p>
        </p:txBody>
      </p:sp>
      <p:sp>
        <p:nvSpPr>
          <p:cNvPr id="10" name="Rectangle 86"/>
          <p:cNvSpPr>
            <a:spLocks noChangeArrowheads="1"/>
          </p:cNvSpPr>
          <p:nvPr userDrawn="1"/>
        </p:nvSpPr>
        <p:spPr bwMode="auto">
          <a:xfrm>
            <a:off x="9514255"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7" name="TextBox 2">
            <a:extLst>
              <a:ext uri="{FF2B5EF4-FFF2-40B4-BE49-F238E27FC236}">
                <a16:creationId xmlns:a16="http://schemas.microsoft.com/office/drawing/2014/main" id="{4516A7C5-B605-6B44-A7BE-28ADB9219092}"/>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 name="图片 7">
            <a:extLst>
              <a:ext uri="{FF2B5EF4-FFF2-40B4-BE49-F238E27FC236}">
                <a16:creationId xmlns:a16="http://schemas.microsoft.com/office/drawing/2014/main" id="{295495ED-F2F9-A345-AD2E-98BB16884A21}"/>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9" name="副标题 2">
            <a:extLst>
              <a:ext uri="{FF2B5EF4-FFF2-40B4-BE49-F238E27FC236}">
                <a16:creationId xmlns:a16="http://schemas.microsoft.com/office/drawing/2014/main" id="{9B5DC586-B9B6-944A-9389-8211B4B1FD1F}"/>
              </a:ext>
            </a:extLst>
          </p:cNvPr>
          <p:cNvSpPr txBox="1">
            <a:spLocks/>
          </p:cNvSpPr>
          <p:nvPr userDrawn="1"/>
        </p:nvSpPr>
        <p:spPr bwMode="auto">
          <a:xfrm>
            <a:off x="9817349" y="6460188"/>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7">
                  <a:extLst>
                    <a:ext uri="{A12FA001-AC4F-418D-AE19-62706E023703}">
                      <ahyp:hlinkClr xmlns:ahyp="http://schemas.microsoft.com/office/drawing/2018/hyperlinkcolor" val="tx"/>
                    </a:ext>
                  </a:extLst>
                </a:hlinkClick>
              </a:rPr>
              <a:t>https://chenzomi12.github.io/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75"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32E328A-0E7B-D747-843C-A7F1DB0AF41E}"/>
              </a:ext>
            </a:extLst>
          </p:cNvPr>
          <p:cNvSpPr/>
          <p:nvPr userDrawn="1"/>
        </p:nvSpPr>
        <p:spPr bwMode="auto">
          <a:xfrm>
            <a:off x="-11430" y="4558094"/>
            <a:ext cx="12230643" cy="2842586"/>
          </a:xfrm>
          <a:prstGeom prst="rect">
            <a:avLst/>
          </a:prstGeom>
          <a:blipFill dpi="0" rotWithShape="1">
            <a:blip r:embed="rId11"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8" name="Rectangle 86">
            <a:extLst>
              <a:ext uri="{FF2B5EF4-FFF2-40B4-BE49-F238E27FC236}">
                <a16:creationId xmlns:a16="http://schemas.microsoft.com/office/drawing/2014/main" id="{596E891C-ADFE-FE42-86C8-8EDC78CF6786}"/>
              </a:ext>
            </a:extLst>
          </p:cNvPr>
          <p:cNvSpPr>
            <a:spLocks noChangeArrowheads="1"/>
          </p:cNvSpPr>
          <p:nvPr userDrawn="1"/>
        </p:nvSpPr>
        <p:spPr bwMode="auto">
          <a:xfrm>
            <a:off x="9960570"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12" name="TextBox 2">
            <a:extLst>
              <a:ext uri="{FF2B5EF4-FFF2-40B4-BE49-F238E27FC236}">
                <a16:creationId xmlns:a16="http://schemas.microsoft.com/office/drawing/2014/main" id="{8A3F60EC-F50D-F64E-B345-0B2C9F4821B7}"/>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96F034E5-6103-534F-B0F4-B7D7DF211DA4}"/>
              </a:ext>
            </a:extLst>
          </p:cNvPr>
          <p:cNvPicPr>
            <a:picLocks noChangeAspect="1"/>
          </p:cNvPicPr>
          <p:nvPr userDrawn="1"/>
        </p:nvPicPr>
        <p:blipFill>
          <a:blip r:embed="rId12"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15" name="副标题 2">
            <a:extLst>
              <a:ext uri="{FF2B5EF4-FFF2-40B4-BE49-F238E27FC236}">
                <a16:creationId xmlns:a16="http://schemas.microsoft.com/office/drawing/2014/main" id="{4B07DACC-B4E5-4B4D-86E1-34D39B2A3680}"/>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9" name="Rectangle 15">
            <a:extLst>
              <a:ext uri="{FF2B5EF4-FFF2-40B4-BE49-F238E27FC236}">
                <a16:creationId xmlns:a16="http://schemas.microsoft.com/office/drawing/2014/main" id="{6421E41E-25FE-4842-8798-88978F11F5F0}"/>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EE031BE5-8FC5-7145-92DF-7B0C7111594E}"/>
              </a:ext>
            </a:extLst>
          </p:cNvPr>
          <p:cNvGrpSpPr/>
          <p:nvPr userDrawn="1"/>
        </p:nvGrpSpPr>
        <p:grpSpPr>
          <a:xfrm>
            <a:off x="12590924" y="3356218"/>
            <a:ext cx="1214711" cy="3499198"/>
            <a:chOff x="12438524" y="3358802"/>
            <a:chExt cx="1214711" cy="3499198"/>
          </a:xfrm>
        </p:grpSpPr>
        <p:sp>
          <p:nvSpPr>
            <p:cNvPr id="11" name="矩形 10">
              <a:extLst>
                <a:ext uri="{FF2B5EF4-FFF2-40B4-BE49-F238E27FC236}">
                  <a16:creationId xmlns:a16="http://schemas.microsoft.com/office/drawing/2014/main" id="{EAF3EEB2-690A-0745-AA9E-6880897ACCE4}"/>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651A2F6B-2323-9E47-A1B5-6F528B4EC2EE}"/>
                </a:ext>
              </a:extLst>
            </p:cNvPr>
            <p:cNvGrpSpPr>
              <a:grpSpLocks/>
            </p:cNvGrpSpPr>
            <p:nvPr/>
          </p:nvGrpSpPr>
          <p:grpSpPr bwMode="auto">
            <a:xfrm>
              <a:off x="12552504" y="3727418"/>
              <a:ext cx="986752" cy="182532"/>
              <a:chOff x="5893" y="2387"/>
              <a:chExt cx="466" cy="115"/>
            </a:xfrm>
          </p:grpSpPr>
          <p:sp>
            <p:nvSpPr>
              <p:cNvPr id="76" name="Rectangle 19">
                <a:extLst>
                  <a:ext uri="{FF2B5EF4-FFF2-40B4-BE49-F238E27FC236}">
                    <a16:creationId xmlns:a16="http://schemas.microsoft.com/office/drawing/2014/main" id="{329E116C-E314-7C4D-B69B-534AAF19B11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0">
                <a:extLst>
                  <a:ext uri="{FF2B5EF4-FFF2-40B4-BE49-F238E27FC236}">
                    <a16:creationId xmlns:a16="http://schemas.microsoft.com/office/drawing/2014/main" id="{5E013300-C8F6-A64C-9177-2FD3EEC407B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1">
                <a:extLst>
                  <a:ext uri="{FF2B5EF4-FFF2-40B4-BE49-F238E27FC236}">
                    <a16:creationId xmlns:a16="http://schemas.microsoft.com/office/drawing/2014/main" id="{DA276392-0EF8-8A4A-9769-D8C57C1A83D9}"/>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2">
                <a:extLst>
                  <a:ext uri="{FF2B5EF4-FFF2-40B4-BE49-F238E27FC236}">
                    <a16:creationId xmlns:a16="http://schemas.microsoft.com/office/drawing/2014/main" id="{7645DF87-1C9A-D343-A427-BEFD81B9759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3">
              <a:extLst>
                <a:ext uri="{FF2B5EF4-FFF2-40B4-BE49-F238E27FC236}">
                  <a16:creationId xmlns:a16="http://schemas.microsoft.com/office/drawing/2014/main" id="{9B4C204D-61ED-1346-AB9B-F842BF6CEA10}"/>
                </a:ext>
              </a:extLst>
            </p:cNvPr>
            <p:cNvGrpSpPr>
              <a:grpSpLocks/>
            </p:cNvGrpSpPr>
            <p:nvPr/>
          </p:nvGrpSpPr>
          <p:grpSpPr bwMode="auto">
            <a:xfrm>
              <a:off x="12552504" y="3943282"/>
              <a:ext cx="986752" cy="182532"/>
              <a:chOff x="5893" y="2523"/>
              <a:chExt cx="466" cy="115"/>
            </a:xfrm>
          </p:grpSpPr>
          <p:sp>
            <p:nvSpPr>
              <p:cNvPr id="72" name="Rectangle 24">
                <a:extLst>
                  <a:ext uri="{FF2B5EF4-FFF2-40B4-BE49-F238E27FC236}">
                    <a16:creationId xmlns:a16="http://schemas.microsoft.com/office/drawing/2014/main" id="{1F41706A-0119-5A41-AE42-359C91A5CD6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5">
                <a:extLst>
                  <a:ext uri="{FF2B5EF4-FFF2-40B4-BE49-F238E27FC236}">
                    <a16:creationId xmlns:a16="http://schemas.microsoft.com/office/drawing/2014/main" id="{BAE5CBA0-BF5C-104C-B996-7544AB03D3E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6">
                <a:extLst>
                  <a:ext uri="{FF2B5EF4-FFF2-40B4-BE49-F238E27FC236}">
                    <a16:creationId xmlns:a16="http://schemas.microsoft.com/office/drawing/2014/main" id="{153A51EE-CA5D-A343-BC88-FBDF07E5201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7">
                <a:extLst>
                  <a:ext uri="{FF2B5EF4-FFF2-40B4-BE49-F238E27FC236}">
                    <a16:creationId xmlns:a16="http://schemas.microsoft.com/office/drawing/2014/main" id="{6009F35B-8A5A-874A-9454-8DA7D8E84DC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8">
              <a:extLst>
                <a:ext uri="{FF2B5EF4-FFF2-40B4-BE49-F238E27FC236}">
                  <a16:creationId xmlns:a16="http://schemas.microsoft.com/office/drawing/2014/main" id="{0FF7F59F-DB24-7D49-B4E9-2459E20AFE35}"/>
                </a:ext>
              </a:extLst>
            </p:cNvPr>
            <p:cNvGrpSpPr>
              <a:grpSpLocks/>
            </p:cNvGrpSpPr>
            <p:nvPr/>
          </p:nvGrpSpPr>
          <p:grpSpPr bwMode="auto">
            <a:xfrm>
              <a:off x="12552504" y="4159146"/>
              <a:ext cx="986752" cy="182532"/>
              <a:chOff x="5893" y="2659"/>
              <a:chExt cx="466" cy="115"/>
            </a:xfrm>
          </p:grpSpPr>
          <p:sp>
            <p:nvSpPr>
              <p:cNvPr id="68" name="Rectangle 29">
                <a:extLst>
                  <a:ext uri="{FF2B5EF4-FFF2-40B4-BE49-F238E27FC236}">
                    <a16:creationId xmlns:a16="http://schemas.microsoft.com/office/drawing/2014/main" id="{2B7FD974-44B9-BC4E-9D36-7C95F4D81E4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0">
                <a:extLst>
                  <a:ext uri="{FF2B5EF4-FFF2-40B4-BE49-F238E27FC236}">
                    <a16:creationId xmlns:a16="http://schemas.microsoft.com/office/drawing/2014/main" id="{B5ED5DA0-089E-844A-895F-35B28D14A5C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1">
                <a:extLst>
                  <a:ext uri="{FF2B5EF4-FFF2-40B4-BE49-F238E27FC236}">
                    <a16:creationId xmlns:a16="http://schemas.microsoft.com/office/drawing/2014/main" id="{F634482F-719D-3042-B8C5-7E4001ABA3E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2">
                <a:extLst>
                  <a:ext uri="{FF2B5EF4-FFF2-40B4-BE49-F238E27FC236}">
                    <a16:creationId xmlns:a16="http://schemas.microsoft.com/office/drawing/2014/main" id="{B7900C1B-6D11-704E-AB8A-31257319DD03}"/>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3">
              <a:extLst>
                <a:ext uri="{FF2B5EF4-FFF2-40B4-BE49-F238E27FC236}">
                  <a16:creationId xmlns:a16="http://schemas.microsoft.com/office/drawing/2014/main" id="{EEDC3C82-7C9F-5746-A257-9932D90A1878}"/>
                </a:ext>
              </a:extLst>
            </p:cNvPr>
            <p:cNvGrpSpPr>
              <a:grpSpLocks/>
            </p:cNvGrpSpPr>
            <p:nvPr/>
          </p:nvGrpSpPr>
          <p:grpSpPr bwMode="auto">
            <a:xfrm>
              <a:off x="12552504" y="3511551"/>
              <a:ext cx="986752" cy="188882"/>
              <a:chOff x="5893" y="2251"/>
              <a:chExt cx="466" cy="119"/>
            </a:xfrm>
          </p:grpSpPr>
          <p:sp>
            <p:nvSpPr>
              <p:cNvPr id="64" name="Rectangle 34">
                <a:extLst>
                  <a:ext uri="{FF2B5EF4-FFF2-40B4-BE49-F238E27FC236}">
                    <a16:creationId xmlns:a16="http://schemas.microsoft.com/office/drawing/2014/main" id="{F7CD4BEC-2720-A647-AEB9-ED04C066348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5">
                <a:extLst>
                  <a:ext uri="{FF2B5EF4-FFF2-40B4-BE49-F238E27FC236}">
                    <a16:creationId xmlns:a16="http://schemas.microsoft.com/office/drawing/2014/main" id="{69B045C0-8237-9449-9EB4-7F42C348661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6">
                <a:extLst>
                  <a:ext uri="{FF2B5EF4-FFF2-40B4-BE49-F238E27FC236}">
                    <a16:creationId xmlns:a16="http://schemas.microsoft.com/office/drawing/2014/main" id="{E608577C-A8CC-A14F-BFA2-B11F1D26D52A}"/>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7">
                <a:extLst>
                  <a:ext uri="{FF2B5EF4-FFF2-40B4-BE49-F238E27FC236}">
                    <a16:creationId xmlns:a16="http://schemas.microsoft.com/office/drawing/2014/main" id="{16D4E0D4-D9F6-E14F-AF14-BF7242EAE6A8}"/>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38">
              <a:extLst>
                <a:ext uri="{FF2B5EF4-FFF2-40B4-BE49-F238E27FC236}">
                  <a16:creationId xmlns:a16="http://schemas.microsoft.com/office/drawing/2014/main" id="{9EF3452F-F6B3-CE43-93F4-B1847DCE8EFC}"/>
                </a:ext>
              </a:extLst>
            </p:cNvPr>
            <p:cNvGrpSpPr>
              <a:grpSpLocks/>
            </p:cNvGrpSpPr>
            <p:nvPr/>
          </p:nvGrpSpPr>
          <p:grpSpPr bwMode="auto">
            <a:xfrm>
              <a:off x="12552504" y="4519449"/>
              <a:ext cx="986752" cy="182532"/>
              <a:chOff x="5893" y="2886"/>
              <a:chExt cx="466" cy="115"/>
            </a:xfrm>
          </p:grpSpPr>
          <p:sp>
            <p:nvSpPr>
              <p:cNvPr id="60" name="Rectangle 39">
                <a:extLst>
                  <a:ext uri="{FF2B5EF4-FFF2-40B4-BE49-F238E27FC236}">
                    <a16:creationId xmlns:a16="http://schemas.microsoft.com/office/drawing/2014/main" id="{CEEFCCFB-3EF0-E54B-82F7-46CE8359FB58}"/>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0">
                <a:extLst>
                  <a:ext uri="{FF2B5EF4-FFF2-40B4-BE49-F238E27FC236}">
                    <a16:creationId xmlns:a16="http://schemas.microsoft.com/office/drawing/2014/main" id="{98ECFF64-F8B5-A341-8D1F-15088FED098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1">
                <a:extLst>
                  <a:ext uri="{FF2B5EF4-FFF2-40B4-BE49-F238E27FC236}">
                    <a16:creationId xmlns:a16="http://schemas.microsoft.com/office/drawing/2014/main" id="{684278DE-BC74-B74C-A7A2-8D5B35874D8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2">
                <a:extLst>
                  <a:ext uri="{FF2B5EF4-FFF2-40B4-BE49-F238E27FC236}">
                    <a16:creationId xmlns:a16="http://schemas.microsoft.com/office/drawing/2014/main" id="{CE782781-907B-F64E-AD13-43EC9097A2E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3">
              <a:extLst>
                <a:ext uri="{FF2B5EF4-FFF2-40B4-BE49-F238E27FC236}">
                  <a16:creationId xmlns:a16="http://schemas.microsoft.com/office/drawing/2014/main" id="{130BD659-CF8A-2C43-AA67-EC6C97D869F5}"/>
                </a:ext>
              </a:extLst>
            </p:cNvPr>
            <p:cNvGrpSpPr>
              <a:grpSpLocks/>
            </p:cNvGrpSpPr>
            <p:nvPr/>
          </p:nvGrpSpPr>
          <p:grpSpPr bwMode="auto">
            <a:xfrm>
              <a:off x="12552504" y="4735313"/>
              <a:ext cx="986752" cy="182532"/>
              <a:chOff x="5893" y="3022"/>
              <a:chExt cx="466" cy="115"/>
            </a:xfrm>
          </p:grpSpPr>
          <p:sp>
            <p:nvSpPr>
              <p:cNvPr id="56" name="Rectangle 44">
                <a:extLst>
                  <a:ext uri="{FF2B5EF4-FFF2-40B4-BE49-F238E27FC236}">
                    <a16:creationId xmlns:a16="http://schemas.microsoft.com/office/drawing/2014/main" id="{867BCAD4-F2F9-2B40-A39A-CF535E15E12C}"/>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5">
                <a:extLst>
                  <a:ext uri="{FF2B5EF4-FFF2-40B4-BE49-F238E27FC236}">
                    <a16:creationId xmlns:a16="http://schemas.microsoft.com/office/drawing/2014/main" id="{77CEFCE4-7823-AC45-AE9B-F883362E48DF}"/>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6">
                <a:extLst>
                  <a:ext uri="{FF2B5EF4-FFF2-40B4-BE49-F238E27FC236}">
                    <a16:creationId xmlns:a16="http://schemas.microsoft.com/office/drawing/2014/main" id="{319A2E8D-6A85-2D49-A823-4E2B258E849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7">
                <a:extLst>
                  <a:ext uri="{FF2B5EF4-FFF2-40B4-BE49-F238E27FC236}">
                    <a16:creationId xmlns:a16="http://schemas.microsoft.com/office/drawing/2014/main" id="{E9AB8895-1DFB-974D-B63E-08B85C61EBB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48">
              <a:extLst>
                <a:ext uri="{FF2B5EF4-FFF2-40B4-BE49-F238E27FC236}">
                  <a16:creationId xmlns:a16="http://schemas.microsoft.com/office/drawing/2014/main" id="{49B8DB57-56C1-794F-A5E5-F5F0527FAA1D}"/>
                </a:ext>
              </a:extLst>
            </p:cNvPr>
            <p:cNvGrpSpPr>
              <a:grpSpLocks/>
            </p:cNvGrpSpPr>
            <p:nvPr/>
          </p:nvGrpSpPr>
          <p:grpSpPr bwMode="auto">
            <a:xfrm>
              <a:off x="12552504" y="4951179"/>
              <a:ext cx="986752" cy="182532"/>
              <a:chOff x="5893" y="3158"/>
              <a:chExt cx="466" cy="115"/>
            </a:xfrm>
          </p:grpSpPr>
          <p:sp>
            <p:nvSpPr>
              <p:cNvPr id="52" name="Rectangle 49">
                <a:extLst>
                  <a:ext uri="{FF2B5EF4-FFF2-40B4-BE49-F238E27FC236}">
                    <a16:creationId xmlns:a16="http://schemas.microsoft.com/office/drawing/2014/main" id="{1BD89A97-8A2F-404C-8F3E-81ECC302FCF0}"/>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0">
                <a:extLst>
                  <a:ext uri="{FF2B5EF4-FFF2-40B4-BE49-F238E27FC236}">
                    <a16:creationId xmlns:a16="http://schemas.microsoft.com/office/drawing/2014/main" id="{84C39EB1-6617-7841-AA45-E1766D8865D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1">
                <a:extLst>
                  <a:ext uri="{FF2B5EF4-FFF2-40B4-BE49-F238E27FC236}">
                    <a16:creationId xmlns:a16="http://schemas.microsoft.com/office/drawing/2014/main" id="{979D9CA4-4926-554E-BF25-24D48AEB8BF8}"/>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2">
                <a:extLst>
                  <a:ext uri="{FF2B5EF4-FFF2-40B4-BE49-F238E27FC236}">
                    <a16:creationId xmlns:a16="http://schemas.microsoft.com/office/drawing/2014/main" id="{16B046C4-0657-5D44-895A-31C4991843DF}"/>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3">
              <a:extLst>
                <a:ext uri="{FF2B5EF4-FFF2-40B4-BE49-F238E27FC236}">
                  <a16:creationId xmlns:a16="http://schemas.microsoft.com/office/drawing/2014/main" id="{9CDA7577-E022-3D4D-8D9C-3B0E0780B63A}"/>
                </a:ext>
              </a:extLst>
            </p:cNvPr>
            <p:cNvGrpSpPr>
              <a:grpSpLocks/>
            </p:cNvGrpSpPr>
            <p:nvPr/>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1B99CAD1-03BC-654B-993D-387C87379CB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40A32DB2-38B9-5241-94FD-34834E8CD0F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99FE8405-6072-4447-8027-552BAAC5799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6DDE16A6-6055-794F-B9EE-FE994A414A04}"/>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58">
              <a:extLst>
                <a:ext uri="{FF2B5EF4-FFF2-40B4-BE49-F238E27FC236}">
                  <a16:creationId xmlns:a16="http://schemas.microsoft.com/office/drawing/2014/main" id="{A3A1AC52-7477-B043-875E-FC510A837CFE}"/>
                </a:ext>
              </a:extLst>
            </p:cNvPr>
            <p:cNvGrpSpPr>
              <a:grpSpLocks/>
            </p:cNvGrpSpPr>
            <p:nvPr/>
          </p:nvGrpSpPr>
          <p:grpSpPr bwMode="auto">
            <a:xfrm>
              <a:off x="12552504" y="5527346"/>
              <a:ext cx="986752" cy="182532"/>
              <a:chOff x="5893" y="3521"/>
              <a:chExt cx="466" cy="115"/>
            </a:xfrm>
          </p:grpSpPr>
          <p:sp>
            <p:nvSpPr>
              <p:cNvPr id="44" name="Rectangle 59">
                <a:extLst>
                  <a:ext uri="{FF2B5EF4-FFF2-40B4-BE49-F238E27FC236}">
                    <a16:creationId xmlns:a16="http://schemas.microsoft.com/office/drawing/2014/main" id="{8C6AADD4-69AE-B94D-BE4D-6A3DB4C1D584}"/>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0">
                <a:extLst>
                  <a:ext uri="{FF2B5EF4-FFF2-40B4-BE49-F238E27FC236}">
                    <a16:creationId xmlns:a16="http://schemas.microsoft.com/office/drawing/2014/main" id="{A726E8E1-4B3B-3541-B40F-E30D62E72E08}"/>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1">
                <a:extLst>
                  <a:ext uri="{FF2B5EF4-FFF2-40B4-BE49-F238E27FC236}">
                    <a16:creationId xmlns:a16="http://schemas.microsoft.com/office/drawing/2014/main" id="{0D71BAAA-577C-7D4D-98C5-F559831524E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2">
                <a:extLst>
                  <a:ext uri="{FF2B5EF4-FFF2-40B4-BE49-F238E27FC236}">
                    <a16:creationId xmlns:a16="http://schemas.microsoft.com/office/drawing/2014/main" id="{6BB93B2C-A57E-E346-9827-3E7BB976D8D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3">
              <a:extLst>
                <a:ext uri="{FF2B5EF4-FFF2-40B4-BE49-F238E27FC236}">
                  <a16:creationId xmlns:a16="http://schemas.microsoft.com/office/drawing/2014/main" id="{120B39A1-950F-C947-8774-D9A3CBDFFC7E}"/>
                </a:ext>
              </a:extLst>
            </p:cNvPr>
            <p:cNvGrpSpPr>
              <a:grpSpLocks/>
            </p:cNvGrpSpPr>
            <p:nvPr/>
          </p:nvGrpSpPr>
          <p:grpSpPr bwMode="auto">
            <a:xfrm>
              <a:off x="12552504" y="5743210"/>
              <a:ext cx="986752" cy="182532"/>
              <a:chOff x="5893" y="3657"/>
              <a:chExt cx="466" cy="115"/>
            </a:xfrm>
          </p:grpSpPr>
          <p:sp>
            <p:nvSpPr>
              <p:cNvPr id="40" name="Rectangle 64">
                <a:extLst>
                  <a:ext uri="{FF2B5EF4-FFF2-40B4-BE49-F238E27FC236}">
                    <a16:creationId xmlns:a16="http://schemas.microsoft.com/office/drawing/2014/main" id="{D2ECDBFC-2EF3-824C-8DEC-055491C5FBF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5">
                <a:extLst>
                  <a:ext uri="{FF2B5EF4-FFF2-40B4-BE49-F238E27FC236}">
                    <a16:creationId xmlns:a16="http://schemas.microsoft.com/office/drawing/2014/main" id="{F9B98C56-208B-7D44-B56C-015E000C9AA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6">
                <a:extLst>
                  <a:ext uri="{FF2B5EF4-FFF2-40B4-BE49-F238E27FC236}">
                    <a16:creationId xmlns:a16="http://schemas.microsoft.com/office/drawing/2014/main" id="{0E8A1586-346A-1042-B5C5-190222662C80}"/>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7">
                <a:extLst>
                  <a:ext uri="{FF2B5EF4-FFF2-40B4-BE49-F238E27FC236}">
                    <a16:creationId xmlns:a16="http://schemas.microsoft.com/office/drawing/2014/main" id="{B176F745-791F-D84D-81E2-65BBA4DB182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68">
              <a:extLst>
                <a:ext uri="{FF2B5EF4-FFF2-40B4-BE49-F238E27FC236}">
                  <a16:creationId xmlns:a16="http://schemas.microsoft.com/office/drawing/2014/main" id="{2016CB18-E5F0-2A47-8167-E2E7E27CD75B}"/>
                </a:ext>
              </a:extLst>
            </p:cNvPr>
            <p:cNvGrpSpPr>
              <a:grpSpLocks/>
            </p:cNvGrpSpPr>
            <p:nvPr/>
          </p:nvGrpSpPr>
          <p:grpSpPr bwMode="auto">
            <a:xfrm>
              <a:off x="12552504" y="6103513"/>
              <a:ext cx="986752" cy="182532"/>
              <a:chOff x="5893" y="3884"/>
              <a:chExt cx="466" cy="115"/>
            </a:xfrm>
          </p:grpSpPr>
          <p:sp>
            <p:nvSpPr>
              <p:cNvPr id="36" name="Rectangle 69">
                <a:extLst>
                  <a:ext uri="{FF2B5EF4-FFF2-40B4-BE49-F238E27FC236}">
                    <a16:creationId xmlns:a16="http://schemas.microsoft.com/office/drawing/2014/main" id="{B52403E2-9036-6640-BF72-C96D4ECEA6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0">
                <a:extLst>
                  <a:ext uri="{FF2B5EF4-FFF2-40B4-BE49-F238E27FC236}">
                    <a16:creationId xmlns:a16="http://schemas.microsoft.com/office/drawing/2014/main" id="{28C163B0-E0B6-F445-A292-6DF562879708}"/>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1">
                <a:extLst>
                  <a:ext uri="{FF2B5EF4-FFF2-40B4-BE49-F238E27FC236}">
                    <a16:creationId xmlns:a16="http://schemas.microsoft.com/office/drawing/2014/main" id="{338402F8-8DFC-3245-8566-CA2A7184A7A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2">
                <a:extLst>
                  <a:ext uri="{FF2B5EF4-FFF2-40B4-BE49-F238E27FC236}">
                    <a16:creationId xmlns:a16="http://schemas.microsoft.com/office/drawing/2014/main" id="{D093EECD-2B36-D44B-80FE-91135712B42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3">
              <a:extLst>
                <a:ext uri="{FF2B5EF4-FFF2-40B4-BE49-F238E27FC236}">
                  <a16:creationId xmlns:a16="http://schemas.microsoft.com/office/drawing/2014/main" id="{9E54CDC3-25C7-6343-9813-8D885CDFDCAA}"/>
                </a:ext>
              </a:extLst>
            </p:cNvPr>
            <p:cNvGrpSpPr>
              <a:grpSpLocks/>
            </p:cNvGrpSpPr>
            <p:nvPr/>
          </p:nvGrpSpPr>
          <p:grpSpPr bwMode="auto">
            <a:xfrm>
              <a:off x="12552504" y="6328901"/>
              <a:ext cx="986752" cy="182532"/>
              <a:chOff x="5893" y="4026"/>
              <a:chExt cx="466" cy="115"/>
            </a:xfrm>
          </p:grpSpPr>
          <p:sp>
            <p:nvSpPr>
              <p:cNvPr id="32" name="Rectangle 74">
                <a:extLst>
                  <a:ext uri="{FF2B5EF4-FFF2-40B4-BE49-F238E27FC236}">
                    <a16:creationId xmlns:a16="http://schemas.microsoft.com/office/drawing/2014/main" id="{DC7D4F56-46F2-824A-8152-55A0175F6EE7}"/>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5">
                <a:extLst>
                  <a:ext uri="{FF2B5EF4-FFF2-40B4-BE49-F238E27FC236}">
                    <a16:creationId xmlns:a16="http://schemas.microsoft.com/office/drawing/2014/main" id="{F98648B8-27D0-DD4F-AA51-72DEC49FAEB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6">
                <a:extLst>
                  <a:ext uri="{FF2B5EF4-FFF2-40B4-BE49-F238E27FC236}">
                    <a16:creationId xmlns:a16="http://schemas.microsoft.com/office/drawing/2014/main" id="{5112ECFA-2F7A-9645-98EF-69EAC93E7ED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7">
                <a:extLst>
                  <a:ext uri="{FF2B5EF4-FFF2-40B4-BE49-F238E27FC236}">
                    <a16:creationId xmlns:a16="http://schemas.microsoft.com/office/drawing/2014/main" id="{E348AFAA-438C-CE47-9362-97EEB68FF5C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78">
              <a:extLst>
                <a:ext uri="{FF2B5EF4-FFF2-40B4-BE49-F238E27FC236}">
                  <a16:creationId xmlns:a16="http://schemas.microsoft.com/office/drawing/2014/main" id="{96E16173-29FC-CF47-AE9B-8002E18296E4}"/>
                </a:ext>
              </a:extLst>
            </p:cNvPr>
            <p:cNvGrpSpPr>
              <a:grpSpLocks/>
            </p:cNvGrpSpPr>
            <p:nvPr/>
          </p:nvGrpSpPr>
          <p:grpSpPr bwMode="auto">
            <a:xfrm>
              <a:off x="12552504" y="6552703"/>
              <a:ext cx="986752" cy="182532"/>
              <a:chOff x="5893" y="4167"/>
              <a:chExt cx="466" cy="115"/>
            </a:xfrm>
          </p:grpSpPr>
          <p:sp>
            <p:nvSpPr>
              <p:cNvPr id="28" name="Rectangle 79">
                <a:extLst>
                  <a:ext uri="{FF2B5EF4-FFF2-40B4-BE49-F238E27FC236}">
                    <a16:creationId xmlns:a16="http://schemas.microsoft.com/office/drawing/2014/main" id="{36731BA9-6469-EB47-97E6-4F97D40833BA}"/>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0">
                <a:extLst>
                  <a:ext uri="{FF2B5EF4-FFF2-40B4-BE49-F238E27FC236}">
                    <a16:creationId xmlns:a16="http://schemas.microsoft.com/office/drawing/2014/main" id="{066F11EF-F5EB-0243-BC57-E610F1082E7A}"/>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1">
                <a:extLst>
                  <a:ext uri="{FF2B5EF4-FFF2-40B4-BE49-F238E27FC236}">
                    <a16:creationId xmlns:a16="http://schemas.microsoft.com/office/drawing/2014/main" id="{48DABFCC-C4BB-A547-B8D5-53D2C48BEFE6}"/>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2">
                <a:extLst>
                  <a:ext uri="{FF2B5EF4-FFF2-40B4-BE49-F238E27FC236}">
                    <a16:creationId xmlns:a16="http://schemas.microsoft.com/office/drawing/2014/main" id="{E2C88544-71AA-124A-B0F9-C10CE639D9C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0" name="Rectangle 83">
            <a:extLst>
              <a:ext uri="{FF2B5EF4-FFF2-40B4-BE49-F238E27FC236}">
                <a16:creationId xmlns:a16="http://schemas.microsoft.com/office/drawing/2014/main" id="{9EDD3A67-74D3-E54E-88C9-73C0424DD432}"/>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1" name="Rectangle 84">
            <a:extLst>
              <a:ext uri="{FF2B5EF4-FFF2-40B4-BE49-F238E27FC236}">
                <a16:creationId xmlns:a16="http://schemas.microsoft.com/office/drawing/2014/main" id="{A6009009-D5EF-7E40-8B27-A6F90CFCECC7}"/>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2036988728"/>
      </p:ext>
    </p:extLst>
  </p:cSld>
  <p:clrMap bg1="lt1" tx1="dk1" bg2="lt2" tx2="dk2" accent1="accent1" accent2="accent2" accent3="accent3" accent4="accent4" accent5="accent5" accent6="accent6" hlink="hlink" folHlink="folHlink"/>
  <p:sldLayoutIdLst>
    <p:sldLayoutId id="2147483973" r:id="rId1"/>
    <p:sldLayoutId id="2147483965" r:id="rId2"/>
    <p:sldLayoutId id="2147483966" r:id="rId3"/>
    <p:sldLayoutId id="2147483967" r:id="rId4"/>
    <p:sldLayoutId id="2147483956" r:id="rId5"/>
    <p:sldLayoutId id="2147483957" r:id="rId6"/>
    <p:sldLayoutId id="2147483958" r:id="rId7"/>
    <p:sldLayoutId id="2147483959" r:id="rId8"/>
    <p:sldLayoutId id="2147483974"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0" y="1588"/>
            <a:ext cx="12193588" cy="6856412"/>
          </a:xfrm>
          <a:prstGeom prst="rect">
            <a:avLst/>
          </a:prstGeom>
        </p:spPr>
      </p:pic>
      <p:sp>
        <p:nvSpPr>
          <p:cNvPr id="12" name="TextBox 2">
            <a:extLst>
              <a:ext uri="{FF2B5EF4-FFF2-40B4-BE49-F238E27FC236}">
                <a16:creationId xmlns:a16="http://schemas.microsoft.com/office/drawing/2014/main" id="{D0F0DA3C-4AEC-1B44-8AA0-10080BFDF727}"/>
              </a:ext>
            </a:extLst>
          </p:cNvPr>
          <p:cNvSpPr txBox="1"/>
          <p:nvPr userDrawn="1"/>
        </p:nvSpPr>
        <p:spPr>
          <a:xfrm>
            <a:off x="553765" y="639958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0EE15CAA-5A2E-4946-9092-2C7A7D278222}"/>
              </a:ext>
            </a:extLst>
          </p:cNvPr>
          <p:cNvPicPr>
            <a:picLocks noChangeAspect="1"/>
          </p:cNvPicPr>
          <p:nvPr userDrawn="1"/>
        </p:nvPicPr>
        <p:blipFill>
          <a:blip r:embed="rId7" cstate="print">
            <a:alphaModFix amt="70000"/>
            <a:extLst>
              <a:ext uri="{28A0092B-C50C-407E-A947-70E740481C1C}">
                <a14:useLocalDpi xmlns:a14="http://schemas.microsoft.com/office/drawing/2010/main"/>
              </a:ext>
            </a:extLst>
          </a:blip>
          <a:stretch>
            <a:fillRect/>
          </a:stretch>
        </p:blipFill>
        <p:spPr>
          <a:xfrm>
            <a:off x="337741" y="6475321"/>
            <a:ext cx="144000" cy="144000"/>
          </a:xfrm>
          <a:prstGeom prst="ellipse">
            <a:avLst/>
          </a:prstGeom>
          <a:ln w="12700" cap="rnd">
            <a:solidFill>
              <a:schemeClr val="bg1"/>
            </a:solidFill>
            <a:prstDash val="solid"/>
          </a:ln>
          <a:effectLst/>
        </p:spPr>
      </p:pic>
      <p:sp>
        <p:nvSpPr>
          <p:cNvPr id="2" name="矩形 1">
            <a:extLst>
              <a:ext uri="{FF2B5EF4-FFF2-40B4-BE49-F238E27FC236}">
                <a16:creationId xmlns:a16="http://schemas.microsoft.com/office/drawing/2014/main" id="{F4E50312-EC01-E14B-87D5-C18323A16206}"/>
              </a:ext>
            </a:extLst>
          </p:cNvPr>
          <p:cNvSpPr/>
          <p:nvPr userDrawn="1"/>
        </p:nvSpPr>
        <p:spPr>
          <a:xfrm>
            <a:off x="9842577" y="6399588"/>
            <a:ext cx="2250191" cy="290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副标题 2">
            <a:extLst>
              <a:ext uri="{FF2B5EF4-FFF2-40B4-BE49-F238E27FC236}">
                <a16:creationId xmlns:a16="http://schemas.microsoft.com/office/drawing/2014/main" id="{2F3A5196-93C8-7342-BB74-67DE83BC2506}"/>
              </a:ext>
            </a:extLst>
          </p:cNvPr>
          <p:cNvSpPr txBox="1">
            <a:spLocks/>
          </p:cNvSpPr>
          <p:nvPr userDrawn="1"/>
        </p:nvSpPr>
        <p:spPr bwMode="auto">
          <a:xfrm>
            <a:off x="9741757" y="6414035"/>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8">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7" name="Rectangle 86">
            <a:extLst>
              <a:ext uri="{FF2B5EF4-FFF2-40B4-BE49-F238E27FC236}">
                <a16:creationId xmlns:a16="http://schemas.microsoft.com/office/drawing/2014/main" id="{AD9A1659-E87F-E546-B389-F66C7042FDE4}"/>
              </a:ext>
            </a:extLst>
          </p:cNvPr>
          <p:cNvSpPr>
            <a:spLocks noChangeArrowheads="1"/>
          </p:cNvSpPr>
          <p:nvPr userDrawn="1"/>
        </p:nvSpPr>
        <p:spPr bwMode="auto">
          <a:xfrm>
            <a:off x="9906141" y="640480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9" name="Rectangle 15">
            <a:extLst>
              <a:ext uri="{FF2B5EF4-FFF2-40B4-BE49-F238E27FC236}">
                <a16:creationId xmlns:a16="http://schemas.microsoft.com/office/drawing/2014/main" id="{A5F26F7F-9135-C04D-9CC8-EDA4517F5786}"/>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4004AD4C-8DD5-D94B-885C-B1BB0DF170A5}"/>
              </a:ext>
            </a:extLst>
          </p:cNvPr>
          <p:cNvGrpSpPr/>
          <p:nvPr userDrawn="1"/>
        </p:nvGrpSpPr>
        <p:grpSpPr>
          <a:xfrm>
            <a:off x="12590924" y="3356218"/>
            <a:ext cx="1214711" cy="3499198"/>
            <a:chOff x="12438524" y="3358802"/>
            <a:chExt cx="1214711" cy="3499198"/>
          </a:xfrm>
        </p:grpSpPr>
        <p:sp>
          <p:nvSpPr>
            <p:cNvPr id="11" name="矩形 10">
              <a:extLst>
                <a:ext uri="{FF2B5EF4-FFF2-40B4-BE49-F238E27FC236}">
                  <a16:creationId xmlns:a16="http://schemas.microsoft.com/office/drawing/2014/main" id="{EAAFD12B-3B1B-DE44-B8E5-F9E8BEBD5E13}"/>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9325EA3D-706C-C84C-ADCF-069B4041ECF1}"/>
                </a:ext>
              </a:extLst>
            </p:cNvPr>
            <p:cNvGrpSpPr>
              <a:grpSpLocks/>
            </p:cNvGrpSpPr>
            <p:nvPr/>
          </p:nvGrpSpPr>
          <p:grpSpPr bwMode="auto">
            <a:xfrm>
              <a:off x="12552504" y="3727418"/>
              <a:ext cx="986752" cy="182532"/>
              <a:chOff x="5893" y="2387"/>
              <a:chExt cx="466" cy="115"/>
            </a:xfrm>
          </p:grpSpPr>
          <p:sp>
            <p:nvSpPr>
              <p:cNvPr id="76" name="Rectangle 19">
                <a:extLst>
                  <a:ext uri="{FF2B5EF4-FFF2-40B4-BE49-F238E27FC236}">
                    <a16:creationId xmlns:a16="http://schemas.microsoft.com/office/drawing/2014/main" id="{DA350EC9-0850-CD48-AB9D-90D70D632C5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0">
                <a:extLst>
                  <a:ext uri="{FF2B5EF4-FFF2-40B4-BE49-F238E27FC236}">
                    <a16:creationId xmlns:a16="http://schemas.microsoft.com/office/drawing/2014/main" id="{41DDDD49-5826-0F4E-BF89-F5A3E19AAEB6}"/>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1">
                <a:extLst>
                  <a:ext uri="{FF2B5EF4-FFF2-40B4-BE49-F238E27FC236}">
                    <a16:creationId xmlns:a16="http://schemas.microsoft.com/office/drawing/2014/main" id="{D5A22D26-7756-664F-8DCC-FC4E4D4DFAFA}"/>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2">
                <a:extLst>
                  <a:ext uri="{FF2B5EF4-FFF2-40B4-BE49-F238E27FC236}">
                    <a16:creationId xmlns:a16="http://schemas.microsoft.com/office/drawing/2014/main" id="{6D36C261-EB73-E940-9D42-1BCC0900E37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3">
              <a:extLst>
                <a:ext uri="{FF2B5EF4-FFF2-40B4-BE49-F238E27FC236}">
                  <a16:creationId xmlns:a16="http://schemas.microsoft.com/office/drawing/2014/main" id="{26D024F2-4302-8C43-9482-3D32CF1385EA}"/>
                </a:ext>
              </a:extLst>
            </p:cNvPr>
            <p:cNvGrpSpPr>
              <a:grpSpLocks/>
            </p:cNvGrpSpPr>
            <p:nvPr/>
          </p:nvGrpSpPr>
          <p:grpSpPr bwMode="auto">
            <a:xfrm>
              <a:off x="12552504" y="3943282"/>
              <a:ext cx="986752" cy="182532"/>
              <a:chOff x="5893" y="2523"/>
              <a:chExt cx="466" cy="115"/>
            </a:xfrm>
          </p:grpSpPr>
          <p:sp>
            <p:nvSpPr>
              <p:cNvPr id="72" name="Rectangle 24">
                <a:extLst>
                  <a:ext uri="{FF2B5EF4-FFF2-40B4-BE49-F238E27FC236}">
                    <a16:creationId xmlns:a16="http://schemas.microsoft.com/office/drawing/2014/main" id="{36268AD3-71BA-2644-99C2-C8F21DAB25B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5">
                <a:extLst>
                  <a:ext uri="{FF2B5EF4-FFF2-40B4-BE49-F238E27FC236}">
                    <a16:creationId xmlns:a16="http://schemas.microsoft.com/office/drawing/2014/main" id="{4419DB16-536B-B54C-A5B4-E82895AABFD6}"/>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6">
                <a:extLst>
                  <a:ext uri="{FF2B5EF4-FFF2-40B4-BE49-F238E27FC236}">
                    <a16:creationId xmlns:a16="http://schemas.microsoft.com/office/drawing/2014/main" id="{DD93C666-1F4E-7945-A5E4-A47CFD2D3FD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7">
                <a:extLst>
                  <a:ext uri="{FF2B5EF4-FFF2-40B4-BE49-F238E27FC236}">
                    <a16:creationId xmlns:a16="http://schemas.microsoft.com/office/drawing/2014/main" id="{A09F210F-D2A9-C04B-B859-F99D5131E65F}"/>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8">
              <a:extLst>
                <a:ext uri="{FF2B5EF4-FFF2-40B4-BE49-F238E27FC236}">
                  <a16:creationId xmlns:a16="http://schemas.microsoft.com/office/drawing/2014/main" id="{82992443-7931-C448-B92D-3CA9E1FA9E08}"/>
                </a:ext>
              </a:extLst>
            </p:cNvPr>
            <p:cNvGrpSpPr>
              <a:grpSpLocks/>
            </p:cNvGrpSpPr>
            <p:nvPr/>
          </p:nvGrpSpPr>
          <p:grpSpPr bwMode="auto">
            <a:xfrm>
              <a:off x="12552504" y="4159146"/>
              <a:ext cx="986752" cy="182532"/>
              <a:chOff x="5893" y="2659"/>
              <a:chExt cx="466" cy="115"/>
            </a:xfrm>
          </p:grpSpPr>
          <p:sp>
            <p:nvSpPr>
              <p:cNvPr id="68" name="Rectangle 29">
                <a:extLst>
                  <a:ext uri="{FF2B5EF4-FFF2-40B4-BE49-F238E27FC236}">
                    <a16:creationId xmlns:a16="http://schemas.microsoft.com/office/drawing/2014/main" id="{AF8370F2-4337-3C41-9216-E89DCB5FB2F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0">
                <a:extLst>
                  <a:ext uri="{FF2B5EF4-FFF2-40B4-BE49-F238E27FC236}">
                    <a16:creationId xmlns:a16="http://schemas.microsoft.com/office/drawing/2014/main" id="{B19380DA-9FAA-914E-9A0C-C59E35D0C5A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1">
                <a:extLst>
                  <a:ext uri="{FF2B5EF4-FFF2-40B4-BE49-F238E27FC236}">
                    <a16:creationId xmlns:a16="http://schemas.microsoft.com/office/drawing/2014/main" id="{24046A79-1E2F-314D-924B-D7AC74DE55F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2">
                <a:extLst>
                  <a:ext uri="{FF2B5EF4-FFF2-40B4-BE49-F238E27FC236}">
                    <a16:creationId xmlns:a16="http://schemas.microsoft.com/office/drawing/2014/main" id="{07BEEC8E-CAD0-C840-AECE-F2369A009093}"/>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3">
              <a:extLst>
                <a:ext uri="{FF2B5EF4-FFF2-40B4-BE49-F238E27FC236}">
                  <a16:creationId xmlns:a16="http://schemas.microsoft.com/office/drawing/2014/main" id="{A1B17EEF-DB18-3C46-82FD-3CDEE86C8283}"/>
                </a:ext>
              </a:extLst>
            </p:cNvPr>
            <p:cNvGrpSpPr>
              <a:grpSpLocks/>
            </p:cNvGrpSpPr>
            <p:nvPr/>
          </p:nvGrpSpPr>
          <p:grpSpPr bwMode="auto">
            <a:xfrm>
              <a:off x="12552504" y="3511551"/>
              <a:ext cx="986752" cy="188882"/>
              <a:chOff x="5893" y="2251"/>
              <a:chExt cx="466" cy="119"/>
            </a:xfrm>
          </p:grpSpPr>
          <p:sp>
            <p:nvSpPr>
              <p:cNvPr id="64" name="Rectangle 34">
                <a:extLst>
                  <a:ext uri="{FF2B5EF4-FFF2-40B4-BE49-F238E27FC236}">
                    <a16:creationId xmlns:a16="http://schemas.microsoft.com/office/drawing/2014/main" id="{79A8267F-DB81-D248-B7FA-8878B72C587F}"/>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5">
                <a:extLst>
                  <a:ext uri="{FF2B5EF4-FFF2-40B4-BE49-F238E27FC236}">
                    <a16:creationId xmlns:a16="http://schemas.microsoft.com/office/drawing/2014/main" id="{97161762-6867-1342-9953-ECE69EB5F245}"/>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6">
                <a:extLst>
                  <a:ext uri="{FF2B5EF4-FFF2-40B4-BE49-F238E27FC236}">
                    <a16:creationId xmlns:a16="http://schemas.microsoft.com/office/drawing/2014/main" id="{0D59F16D-BA84-3944-9D11-D18A1180C2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7">
                <a:extLst>
                  <a:ext uri="{FF2B5EF4-FFF2-40B4-BE49-F238E27FC236}">
                    <a16:creationId xmlns:a16="http://schemas.microsoft.com/office/drawing/2014/main" id="{4F61C433-240E-E74F-98FB-4B989040D568}"/>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38">
              <a:extLst>
                <a:ext uri="{FF2B5EF4-FFF2-40B4-BE49-F238E27FC236}">
                  <a16:creationId xmlns:a16="http://schemas.microsoft.com/office/drawing/2014/main" id="{D24086D8-1F17-1946-9EB6-8C70C3894100}"/>
                </a:ext>
              </a:extLst>
            </p:cNvPr>
            <p:cNvGrpSpPr>
              <a:grpSpLocks/>
            </p:cNvGrpSpPr>
            <p:nvPr/>
          </p:nvGrpSpPr>
          <p:grpSpPr bwMode="auto">
            <a:xfrm>
              <a:off x="12552504" y="4519449"/>
              <a:ext cx="986752" cy="182532"/>
              <a:chOff x="5893" y="2886"/>
              <a:chExt cx="466" cy="115"/>
            </a:xfrm>
          </p:grpSpPr>
          <p:sp>
            <p:nvSpPr>
              <p:cNvPr id="60" name="Rectangle 39">
                <a:extLst>
                  <a:ext uri="{FF2B5EF4-FFF2-40B4-BE49-F238E27FC236}">
                    <a16:creationId xmlns:a16="http://schemas.microsoft.com/office/drawing/2014/main" id="{95032465-8653-D645-9D71-C0161E19EC4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0">
                <a:extLst>
                  <a:ext uri="{FF2B5EF4-FFF2-40B4-BE49-F238E27FC236}">
                    <a16:creationId xmlns:a16="http://schemas.microsoft.com/office/drawing/2014/main" id="{33CB5E46-566E-F043-9710-8A5A4E9D3FD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1">
                <a:extLst>
                  <a:ext uri="{FF2B5EF4-FFF2-40B4-BE49-F238E27FC236}">
                    <a16:creationId xmlns:a16="http://schemas.microsoft.com/office/drawing/2014/main" id="{D104752F-DB78-AC48-9BC9-F283DCC90C78}"/>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2">
                <a:extLst>
                  <a:ext uri="{FF2B5EF4-FFF2-40B4-BE49-F238E27FC236}">
                    <a16:creationId xmlns:a16="http://schemas.microsoft.com/office/drawing/2014/main" id="{BD7B7D29-5885-7B47-BF66-9B45BA44012F}"/>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3">
              <a:extLst>
                <a:ext uri="{FF2B5EF4-FFF2-40B4-BE49-F238E27FC236}">
                  <a16:creationId xmlns:a16="http://schemas.microsoft.com/office/drawing/2014/main" id="{C871026E-B5B3-4A4B-8BA8-EA67B14477E1}"/>
                </a:ext>
              </a:extLst>
            </p:cNvPr>
            <p:cNvGrpSpPr>
              <a:grpSpLocks/>
            </p:cNvGrpSpPr>
            <p:nvPr/>
          </p:nvGrpSpPr>
          <p:grpSpPr bwMode="auto">
            <a:xfrm>
              <a:off x="12552504" y="4735313"/>
              <a:ext cx="986752" cy="182532"/>
              <a:chOff x="5893" y="3022"/>
              <a:chExt cx="466" cy="115"/>
            </a:xfrm>
          </p:grpSpPr>
          <p:sp>
            <p:nvSpPr>
              <p:cNvPr id="56" name="Rectangle 44">
                <a:extLst>
                  <a:ext uri="{FF2B5EF4-FFF2-40B4-BE49-F238E27FC236}">
                    <a16:creationId xmlns:a16="http://schemas.microsoft.com/office/drawing/2014/main" id="{52F7932D-EE58-7140-A4F2-04C31D346DA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5">
                <a:extLst>
                  <a:ext uri="{FF2B5EF4-FFF2-40B4-BE49-F238E27FC236}">
                    <a16:creationId xmlns:a16="http://schemas.microsoft.com/office/drawing/2014/main" id="{448BD57B-67F4-E345-A06B-63BECABD639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6">
                <a:extLst>
                  <a:ext uri="{FF2B5EF4-FFF2-40B4-BE49-F238E27FC236}">
                    <a16:creationId xmlns:a16="http://schemas.microsoft.com/office/drawing/2014/main" id="{B1F04EB6-44EA-8D40-8AB0-AAE126D3EBC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7">
                <a:extLst>
                  <a:ext uri="{FF2B5EF4-FFF2-40B4-BE49-F238E27FC236}">
                    <a16:creationId xmlns:a16="http://schemas.microsoft.com/office/drawing/2014/main" id="{7B952B24-62E2-1F4A-89ED-0A480B3B7099}"/>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48">
              <a:extLst>
                <a:ext uri="{FF2B5EF4-FFF2-40B4-BE49-F238E27FC236}">
                  <a16:creationId xmlns:a16="http://schemas.microsoft.com/office/drawing/2014/main" id="{CF2B9021-28E8-B942-BB6D-E79D70074E87}"/>
                </a:ext>
              </a:extLst>
            </p:cNvPr>
            <p:cNvGrpSpPr>
              <a:grpSpLocks/>
            </p:cNvGrpSpPr>
            <p:nvPr/>
          </p:nvGrpSpPr>
          <p:grpSpPr bwMode="auto">
            <a:xfrm>
              <a:off x="12552504" y="4951179"/>
              <a:ext cx="986752" cy="182532"/>
              <a:chOff x="5893" y="3158"/>
              <a:chExt cx="466" cy="115"/>
            </a:xfrm>
          </p:grpSpPr>
          <p:sp>
            <p:nvSpPr>
              <p:cNvPr id="52" name="Rectangle 49">
                <a:extLst>
                  <a:ext uri="{FF2B5EF4-FFF2-40B4-BE49-F238E27FC236}">
                    <a16:creationId xmlns:a16="http://schemas.microsoft.com/office/drawing/2014/main" id="{50688F79-8F69-F44E-AB15-DDF95F10D60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0">
                <a:extLst>
                  <a:ext uri="{FF2B5EF4-FFF2-40B4-BE49-F238E27FC236}">
                    <a16:creationId xmlns:a16="http://schemas.microsoft.com/office/drawing/2014/main" id="{EB831E89-3407-0E42-AD57-91A69591B74E}"/>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1">
                <a:extLst>
                  <a:ext uri="{FF2B5EF4-FFF2-40B4-BE49-F238E27FC236}">
                    <a16:creationId xmlns:a16="http://schemas.microsoft.com/office/drawing/2014/main" id="{CEF786F8-8247-134B-AE05-9428D6C2777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2">
                <a:extLst>
                  <a:ext uri="{FF2B5EF4-FFF2-40B4-BE49-F238E27FC236}">
                    <a16:creationId xmlns:a16="http://schemas.microsoft.com/office/drawing/2014/main" id="{DD063C0E-5CCA-E34C-A36D-0DF91B281999}"/>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3">
              <a:extLst>
                <a:ext uri="{FF2B5EF4-FFF2-40B4-BE49-F238E27FC236}">
                  <a16:creationId xmlns:a16="http://schemas.microsoft.com/office/drawing/2014/main" id="{45D50D1C-6BBD-1647-A0DF-E47872B8E494}"/>
                </a:ext>
              </a:extLst>
            </p:cNvPr>
            <p:cNvGrpSpPr>
              <a:grpSpLocks/>
            </p:cNvGrpSpPr>
            <p:nvPr/>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6673378-5AA1-F545-92BE-649898B2880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09D89134-A58E-B54C-8BCC-78929ABA65A3}"/>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102CED19-BEBF-2D48-B347-F8AD9587687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66670EA6-320E-8345-BFFD-B2F366AC4EF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58">
              <a:extLst>
                <a:ext uri="{FF2B5EF4-FFF2-40B4-BE49-F238E27FC236}">
                  <a16:creationId xmlns:a16="http://schemas.microsoft.com/office/drawing/2014/main" id="{FD4BE8D8-45B2-2741-BC7B-79B2C93B6B8A}"/>
                </a:ext>
              </a:extLst>
            </p:cNvPr>
            <p:cNvGrpSpPr>
              <a:grpSpLocks/>
            </p:cNvGrpSpPr>
            <p:nvPr/>
          </p:nvGrpSpPr>
          <p:grpSpPr bwMode="auto">
            <a:xfrm>
              <a:off x="12552504" y="5527346"/>
              <a:ext cx="986752" cy="182532"/>
              <a:chOff x="5893" y="3521"/>
              <a:chExt cx="466" cy="115"/>
            </a:xfrm>
          </p:grpSpPr>
          <p:sp>
            <p:nvSpPr>
              <p:cNvPr id="44" name="Rectangle 59">
                <a:extLst>
                  <a:ext uri="{FF2B5EF4-FFF2-40B4-BE49-F238E27FC236}">
                    <a16:creationId xmlns:a16="http://schemas.microsoft.com/office/drawing/2014/main" id="{217A030D-E322-2149-B0D3-62503F293403}"/>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0">
                <a:extLst>
                  <a:ext uri="{FF2B5EF4-FFF2-40B4-BE49-F238E27FC236}">
                    <a16:creationId xmlns:a16="http://schemas.microsoft.com/office/drawing/2014/main" id="{E2716297-95DA-104A-8028-F2E6C8B5F5A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1">
                <a:extLst>
                  <a:ext uri="{FF2B5EF4-FFF2-40B4-BE49-F238E27FC236}">
                    <a16:creationId xmlns:a16="http://schemas.microsoft.com/office/drawing/2014/main" id="{56E5A9BF-FCA6-564F-B6A6-A23DCEA036D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2">
                <a:extLst>
                  <a:ext uri="{FF2B5EF4-FFF2-40B4-BE49-F238E27FC236}">
                    <a16:creationId xmlns:a16="http://schemas.microsoft.com/office/drawing/2014/main" id="{6AA41A61-322D-7A45-86C9-4FC236BCC08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3">
              <a:extLst>
                <a:ext uri="{FF2B5EF4-FFF2-40B4-BE49-F238E27FC236}">
                  <a16:creationId xmlns:a16="http://schemas.microsoft.com/office/drawing/2014/main" id="{86F9B252-4A1E-EF43-9AA0-F34C781E845F}"/>
                </a:ext>
              </a:extLst>
            </p:cNvPr>
            <p:cNvGrpSpPr>
              <a:grpSpLocks/>
            </p:cNvGrpSpPr>
            <p:nvPr/>
          </p:nvGrpSpPr>
          <p:grpSpPr bwMode="auto">
            <a:xfrm>
              <a:off x="12552504" y="5743210"/>
              <a:ext cx="986752" cy="182532"/>
              <a:chOff x="5893" y="3657"/>
              <a:chExt cx="466" cy="115"/>
            </a:xfrm>
          </p:grpSpPr>
          <p:sp>
            <p:nvSpPr>
              <p:cNvPr id="40" name="Rectangle 64">
                <a:extLst>
                  <a:ext uri="{FF2B5EF4-FFF2-40B4-BE49-F238E27FC236}">
                    <a16:creationId xmlns:a16="http://schemas.microsoft.com/office/drawing/2014/main" id="{26A0702A-F73B-9A48-A971-6C4A8D76067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5">
                <a:extLst>
                  <a:ext uri="{FF2B5EF4-FFF2-40B4-BE49-F238E27FC236}">
                    <a16:creationId xmlns:a16="http://schemas.microsoft.com/office/drawing/2014/main" id="{7DF460BA-86DD-B449-B601-08E7EFA88E70}"/>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6">
                <a:extLst>
                  <a:ext uri="{FF2B5EF4-FFF2-40B4-BE49-F238E27FC236}">
                    <a16:creationId xmlns:a16="http://schemas.microsoft.com/office/drawing/2014/main" id="{0AAB8341-AE8C-A840-A1F0-6DD747DAE1D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7">
                <a:extLst>
                  <a:ext uri="{FF2B5EF4-FFF2-40B4-BE49-F238E27FC236}">
                    <a16:creationId xmlns:a16="http://schemas.microsoft.com/office/drawing/2014/main" id="{ACC96753-8DDE-F341-A33C-1F248AC895C1}"/>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68">
              <a:extLst>
                <a:ext uri="{FF2B5EF4-FFF2-40B4-BE49-F238E27FC236}">
                  <a16:creationId xmlns:a16="http://schemas.microsoft.com/office/drawing/2014/main" id="{5F93F20A-E6AC-904B-9A80-0BB3727035A1}"/>
                </a:ext>
              </a:extLst>
            </p:cNvPr>
            <p:cNvGrpSpPr>
              <a:grpSpLocks/>
            </p:cNvGrpSpPr>
            <p:nvPr/>
          </p:nvGrpSpPr>
          <p:grpSpPr bwMode="auto">
            <a:xfrm>
              <a:off x="12552504" y="6103513"/>
              <a:ext cx="986752" cy="182532"/>
              <a:chOff x="5893" y="3884"/>
              <a:chExt cx="466" cy="115"/>
            </a:xfrm>
          </p:grpSpPr>
          <p:sp>
            <p:nvSpPr>
              <p:cNvPr id="36" name="Rectangle 69">
                <a:extLst>
                  <a:ext uri="{FF2B5EF4-FFF2-40B4-BE49-F238E27FC236}">
                    <a16:creationId xmlns:a16="http://schemas.microsoft.com/office/drawing/2014/main" id="{F8CCD07B-C936-564B-B586-9FA40676872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0">
                <a:extLst>
                  <a:ext uri="{FF2B5EF4-FFF2-40B4-BE49-F238E27FC236}">
                    <a16:creationId xmlns:a16="http://schemas.microsoft.com/office/drawing/2014/main" id="{A27DC824-CA4B-BB47-B996-4D054E199391}"/>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1">
                <a:extLst>
                  <a:ext uri="{FF2B5EF4-FFF2-40B4-BE49-F238E27FC236}">
                    <a16:creationId xmlns:a16="http://schemas.microsoft.com/office/drawing/2014/main" id="{0A5A55F0-12E2-8F48-8D8F-B2594A86FD3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2">
                <a:extLst>
                  <a:ext uri="{FF2B5EF4-FFF2-40B4-BE49-F238E27FC236}">
                    <a16:creationId xmlns:a16="http://schemas.microsoft.com/office/drawing/2014/main" id="{422E76AD-AE6A-E448-A578-00C92E04500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3">
              <a:extLst>
                <a:ext uri="{FF2B5EF4-FFF2-40B4-BE49-F238E27FC236}">
                  <a16:creationId xmlns:a16="http://schemas.microsoft.com/office/drawing/2014/main" id="{7317A86C-1DAF-4F4E-94A5-62F513460B19}"/>
                </a:ext>
              </a:extLst>
            </p:cNvPr>
            <p:cNvGrpSpPr>
              <a:grpSpLocks/>
            </p:cNvGrpSpPr>
            <p:nvPr/>
          </p:nvGrpSpPr>
          <p:grpSpPr bwMode="auto">
            <a:xfrm>
              <a:off x="12552504" y="6328901"/>
              <a:ext cx="986752" cy="182532"/>
              <a:chOff x="5893" y="4026"/>
              <a:chExt cx="466" cy="115"/>
            </a:xfrm>
          </p:grpSpPr>
          <p:sp>
            <p:nvSpPr>
              <p:cNvPr id="32" name="Rectangle 74">
                <a:extLst>
                  <a:ext uri="{FF2B5EF4-FFF2-40B4-BE49-F238E27FC236}">
                    <a16:creationId xmlns:a16="http://schemas.microsoft.com/office/drawing/2014/main" id="{D57B9971-2E03-474C-A113-47C40C94C98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5">
                <a:extLst>
                  <a:ext uri="{FF2B5EF4-FFF2-40B4-BE49-F238E27FC236}">
                    <a16:creationId xmlns:a16="http://schemas.microsoft.com/office/drawing/2014/main" id="{490D217E-ACA3-5845-8FAA-A74FDCD40D1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6">
                <a:extLst>
                  <a:ext uri="{FF2B5EF4-FFF2-40B4-BE49-F238E27FC236}">
                    <a16:creationId xmlns:a16="http://schemas.microsoft.com/office/drawing/2014/main" id="{FE901990-F25B-7245-B92F-CDB72819EF1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7">
                <a:extLst>
                  <a:ext uri="{FF2B5EF4-FFF2-40B4-BE49-F238E27FC236}">
                    <a16:creationId xmlns:a16="http://schemas.microsoft.com/office/drawing/2014/main" id="{BBFB37A6-FC31-8F42-AC0C-65B38855166C}"/>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78">
              <a:extLst>
                <a:ext uri="{FF2B5EF4-FFF2-40B4-BE49-F238E27FC236}">
                  <a16:creationId xmlns:a16="http://schemas.microsoft.com/office/drawing/2014/main" id="{F1F30EAA-8CDC-3541-8A3C-9745C8EE05D0}"/>
                </a:ext>
              </a:extLst>
            </p:cNvPr>
            <p:cNvGrpSpPr>
              <a:grpSpLocks/>
            </p:cNvGrpSpPr>
            <p:nvPr/>
          </p:nvGrpSpPr>
          <p:grpSpPr bwMode="auto">
            <a:xfrm>
              <a:off x="12552504" y="6552703"/>
              <a:ext cx="986752" cy="182532"/>
              <a:chOff x="5893" y="4167"/>
              <a:chExt cx="466" cy="115"/>
            </a:xfrm>
          </p:grpSpPr>
          <p:sp>
            <p:nvSpPr>
              <p:cNvPr id="28" name="Rectangle 79">
                <a:extLst>
                  <a:ext uri="{FF2B5EF4-FFF2-40B4-BE49-F238E27FC236}">
                    <a16:creationId xmlns:a16="http://schemas.microsoft.com/office/drawing/2014/main" id="{504EF502-8529-1847-99AD-88D4929DFBE7}"/>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0">
                <a:extLst>
                  <a:ext uri="{FF2B5EF4-FFF2-40B4-BE49-F238E27FC236}">
                    <a16:creationId xmlns:a16="http://schemas.microsoft.com/office/drawing/2014/main" id="{6D7C4F45-F87D-6E4F-8ECA-8E25FC2972B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1">
                <a:extLst>
                  <a:ext uri="{FF2B5EF4-FFF2-40B4-BE49-F238E27FC236}">
                    <a16:creationId xmlns:a16="http://schemas.microsoft.com/office/drawing/2014/main" id="{2A9F253B-4709-D64D-BE23-B78E624AFBD7}"/>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2">
                <a:extLst>
                  <a:ext uri="{FF2B5EF4-FFF2-40B4-BE49-F238E27FC236}">
                    <a16:creationId xmlns:a16="http://schemas.microsoft.com/office/drawing/2014/main" id="{44BC193B-4073-FE4A-A1C9-AD39F11E511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0" name="Rectangle 83">
            <a:extLst>
              <a:ext uri="{FF2B5EF4-FFF2-40B4-BE49-F238E27FC236}">
                <a16:creationId xmlns:a16="http://schemas.microsoft.com/office/drawing/2014/main" id="{6A04ABD4-BFDE-3740-B8AE-2DD4F654DF4F}"/>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1" name="Rectangle 84">
            <a:extLst>
              <a:ext uri="{FF2B5EF4-FFF2-40B4-BE49-F238E27FC236}">
                <a16:creationId xmlns:a16="http://schemas.microsoft.com/office/drawing/2014/main" id="{59318164-53A5-CD49-BF69-F0ADE8BC282B}"/>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52570041"/>
      </p:ext>
    </p:extLst>
  </p:cSld>
  <p:clrMap bg1="lt1" tx1="dk1" bg2="lt2" tx2="dk2" accent1="accent1" accent2="accent2" accent3="accent3" accent4="accent4" accent5="accent5" accent6="accent6" hlink="hlink" folHlink="folHlink"/>
  <p:sldLayoutIdLst>
    <p:sldLayoutId id="2147483940" r:id="rId1"/>
    <p:sldLayoutId id="2147483952" r:id="rId2"/>
    <p:sldLayoutId id="2147483953" r:id="rId3"/>
    <p:sldLayoutId id="21474839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2" name="Rectangle 86">
            <a:extLst>
              <a:ext uri="{FF2B5EF4-FFF2-40B4-BE49-F238E27FC236}">
                <a16:creationId xmlns:a16="http://schemas.microsoft.com/office/drawing/2014/main" id="{65B40F25-7ED0-DA44-873E-DE48E987AA5F}"/>
              </a:ext>
            </a:extLst>
          </p:cNvPr>
          <p:cNvSpPr>
            <a:spLocks noChangeArrowheads="1"/>
          </p:cNvSpPr>
          <p:nvPr userDrawn="1"/>
        </p:nvSpPr>
        <p:spPr bwMode="auto">
          <a:xfrm>
            <a:off x="9862598"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tx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tx1"/>
              </a:solidFill>
              <a:ea typeface="MS PGothic" pitchFamily="34" charset="-128"/>
              <a:cs typeface="Arial" panose="020B0604020202020204" pitchFamily="34" charset="0"/>
            </a:endParaRPr>
          </a:p>
        </p:txBody>
      </p:sp>
      <p:sp>
        <p:nvSpPr>
          <p:cNvPr id="83" name="TextBox 2">
            <a:extLst>
              <a:ext uri="{FF2B5EF4-FFF2-40B4-BE49-F238E27FC236}">
                <a16:creationId xmlns:a16="http://schemas.microsoft.com/office/drawing/2014/main" id="{4524BBE9-A135-9D4C-B5DA-EC77D9031BE3}"/>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4" name="图片 83">
            <a:extLst>
              <a:ext uri="{FF2B5EF4-FFF2-40B4-BE49-F238E27FC236}">
                <a16:creationId xmlns:a16="http://schemas.microsoft.com/office/drawing/2014/main" id="{8EF22C0A-C092-9D44-935D-3F2615ADD0EB}"/>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rgbClr val="FFFFFF"/>
            </a:solidFill>
            <a:prstDash val="solid"/>
          </a:ln>
          <a:effectLst/>
        </p:spPr>
      </p:pic>
      <p:sp>
        <p:nvSpPr>
          <p:cNvPr id="85" name="副标题 2">
            <a:extLst>
              <a:ext uri="{FF2B5EF4-FFF2-40B4-BE49-F238E27FC236}">
                <a16:creationId xmlns:a16="http://schemas.microsoft.com/office/drawing/2014/main" id="{F80BDD25-4FFE-8346-B91D-05FC840C1CB7}"/>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5">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78" name="Rectangle 86">
            <a:extLst>
              <a:ext uri="{FF2B5EF4-FFF2-40B4-BE49-F238E27FC236}">
                <a16:creationId xmlns:a16="http://schemas.microsoft.com/office/drawing/2014/main" id="{000111CB-2117-444A-9289-896A0F1B9BC4}"/>
              </a:ext>
            </a:extLst>
          </p:cNvPr>
          <p:cNvSpPr>
            <a:spLocks noChangeArrowheads="1"/>
          </p:cNvSpPr>
          <p:nvPr userDrawn="1"/>
        </p:nvSpPr>
        <p:spPr bwMode="auto">
          <a:xfrm>
            <a:off x="9949686"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bg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bg1"/>
              </a:solidFill>
              <a:ea typeface="MS PGothic" pitchFamily="34" charset="-128"/>
              <a:cs typeface="Arial" panose="020B0604020202020204" pitchFamily="34" charset="0"/>
            </a:endParaRPr>
          </a:p>
        </p:txBody>
      </p:sp>
      <p:sp>
        <p:nvSpPr>
          <p:cNvPr id="79" name="TextBox 2">
            <a:extLst>
              <a:ext uri="{FF2B5EF4-FFF2-40B4-BE49-F238E27FC236}">
                <a16:creationId xmlns:a16="http://schemas.microsoft.com/office/drawing/2014/main" id="{BCDC607C-3149-044F-8977-A532DBE97944}"/>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0" name="图片 79">
            <a:extLst>
              <a:ext uri="{FF2B5EF4-FFF2-40B4-BE49-F238E27FC236}">
                <a16:creationId xmlns:a16="http://schemas.microsoft.com/office/drawing/2014/main" id="{EEEA841A-6AA9-F640-A661-DC91BD568C6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81" name="副标题 2">
            <a:extLst>
              <a:ext uri="{FF2B5EF4-FFF2-40B4-BE49-F238E27FC236}">
                <a16:creationId xmlns:a16="http://schemas.microsoft.com/office/drawing/2014/main" id="{36453C5E-EF89-1E40-88D2-12E883E91FB5}"/>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bg1"/>
                </a:solidFill>
                <a:latin typeface="Gill Sans MT" panose="020B0502020104020203" pitchFamily="34" charset="0"/>
                <a:ea typeface="+mj-ea"/>
                <a:cs typeface="Futura Medium" panose="020B0602020204020303" pitchFamily="34" charset="-79"/>
              </a:rPr>
              <a:t>Course</a:t>
            </a:r>
            <a:r>
              <a:rPr lang="zh-CN" altLang="en-US" sz="1000" b="0" dirty="0">
                <a:solidFill>
                  <a:schemeClr val="bg1"/>
                </a:solidFill>
                <a:latin typeface="Gill Sans MT" panose="020B0502020104020203" pitchFamily="34" charset="0"/>
                <a:ea typeface="+mj-ea"/>
                <a:cs typeface="Futura Medium" panose="020B0602020204020303" pitchFamily="34" charset="-79"/>
              </a:rPr>
              <a:t> </a:t>
            </a:r>
            <a:r>
              <a:rPr lang="en-US" altLang="zh-CN" sz="1000" b="0" dirty="0">
                <a:solidFill>
                  <a:schemeClr val="bg1"/>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bg1"/>
              </a:solidFill>
              <a:latin typeface="Gill Sans MT" panose="020B0502020104020203" pitchFamily="34" charset="0"/>
              <a:ea typeface="+mj-ea"/>
              <a:cs typeface="Futura Medium" panose="020B0602020204020303" pitchFamily="34" charset="-79"/>
            </a:endParaRPr>
          </a:p>
        </p:txBody>
      </p:sp>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2023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203300" y="4709847"/>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87276" y="4788537"/>
            <a:ext cx="144000" cy="144000"/>
          </a:xfrm>
          <a:prstGeom prst="ellipse">
            <a:avLst/>
          </a:prstGeom>
          <a:ln w="28575" cap="rnd">
            <a:solidFill>
              <a:schemeClr val="tx2"/>
            </a:solidFill>
            <a:prstDash val="solid"/>
          </a:ln>
          <a:effectLst/>
        </p:spPr>
      </p:pic>
      <p:sp>
        <p:nvSpPr>
          <p:cNvPr id="12" name="副标题 2">
            <a:extLst>
              <a:ext uri="{FF2B5EF4-FFF2-40B4-BE49-F238E27FC236}">
                <a16:creationId xmlns:a16="http://schemas.microsoft.com/office/drawing/2014/main" id="{5307B254-91AE-6640-A8B8-5F31CD80A236}"/>
              </a:ext>
            </a:extLst>
          </p:cNvPr>
          <p:cNvSpPr txBox="1">
            <a:spLocks/>
          </p:cNvSpPr>
          <p:nvPr userDrawn="1"/>
        </p:nvSpPr>
        <p:spPr bwMode="auto">
          <a:xfrm>
            <a:off x="7867185" y="5047174"/>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5"/>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45AC5-78C8-B0A0-0237-BBE5361CDCC2}"/>
              </a:ext>
            </a:extLst>
          </p:cNvPr>
          <p:cNvPicPr>
            <a:picLocks noChangeAspect="1"/>
          </p:cNvPicPr>
          <p:nvPr/>
        </p:nvPicPr>
        <p:blipFill>
          <a:blip r:embed="rId3"/>
          <a:stretch>
            <a:fillRect/>
          </a:stretch>
        </p:blipFill>
        <p:spPr>
          <a:xfrm>
            <a:off x="0" y="0"/>
            <a:ext cx="12196762" cy="6858000"/>
          </a:xfrm>
          <a:prstGeom prst="rect">
            <a:avLst/>
          </a:prstGeom>
        </p:spPr>
      </p:pic>
      <p:sp>
        <p:nvSpPr>
          <p:cNvPr id="7" name="矩形 6">
            <a:extLst>
              <a:ext uri="{FF2B5EF4-FFF2-40B4-BE49-F238E27FC236}">
                <a16:creationId xmlns:a16="http://schemas.microsoft.com/office/drawing/2014/main" id="{7956C6CE-0F8A-4B8B-A85E-CECDD9097B54}"/>
              </a:ext>
            </a:extLst>
          </p:cNvPr>
          <p:cNvSpPr/>
          <p:nvPr/>
        </p:nvSpPr>
        <p:spPr>
          <a:xfrm>
            <a:off x="0" y="2749693"/>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369910" y="5728816"/>
            <a:ext cx="2144987"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800" dirty="0">
                <a:solidFill>
                  <a:schemeClr val="tx1"/>
                </a:solidFill>
                <a:latin typeface="ACGN-MiaoGB-Flash" panose="02020300000000000000" pitchFamily="18" charset="-122"/>
                <a:ea typeface="ACGN-MiaoGB-Flash" panose="02020300000000000000" pitchFamily="18" charset="-122"/>
              </a:rPr>
              <a:t>ZOMI</a:t>
            </a:r>
            <a:endParaRPr lang="zh-CN" altLang="en-US" sz="4800" dirty="0">
              <a:solidFill>
                <a:schemeClr val="tx1"/>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26510" y="5888148"/>
            <a:ext cx="743400" cy="743400"/>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3018090"/>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sz="4800" dirty="0">
                <a:solidFill>
                  <a:schemeClr val="tx2"/>
                </a:solidFill>
              </a:rPr>
              <a:t>Transformer </a:t>
            </a:r>
            <a:r>
              <a:rPr lang="zh-CN" altLang="en-US" sz="4800" dirty="0">
                <a:solidFill>
                  <a:schemeClr val="tx2"/>
                </a:solidFill>
              </a:rPr>
              <a:t>结构回顾与核心挑战</a:t>
            </a:r>
            <a:endParaRPr lang="en-US" altLang="zh-CN" sz="4800" dirty="0">
              <a:solidFill>
                <a:schemeClr val="tx2"/>
              </a:solidFill>
              <a:latin typeface="Futura-Medium" panose="020B0602020204020303" pitchFamily="34" charset="-79"/>
              <a:cs typeface="Futura-Medium" panose="020B0602020204020303" pitchFamily="34" charset="-79"/>
            </a:endParaRPr>
          </a:p>
          <a:p>
            <a:pPr marL="50800" algn="ctr">
              <a:buClr>
                <a:srgbClr val="C00000"/>
              </a:buClr>
            </a:pPr>
            <a:r>
              <a:rPr lang="zh-CN" altLang="en-US" sz="4400" dirty="0">
                <a:solidFill>
                  <a:schemeClr val="tx2"/>
                </a:solidFill>
                <a:latin typeface="Futura-Medium" panose="020B0602020204020303" pitchFamily="34" charset="-79"/>
                <a:cs typeface="Futura-Medium" panose="020B0602020204020303" pitchFamily="34" charset="-79"/>
              </a:rPr>
              <a:t>深度解读</a:t>
            </a:r>
          </a:p>
        </p:txBody>
      </p:sp>
    </p:spTree>
    <p:extLst>
      <p:ext uri="{BB962C8B-B14F-4D97-AF65-F5344CB8AC3E}">
        <p14:creationId xmlns:p14="http://schemas.microsoft.com/office/powerpoint/2010/main" val="3675847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F2141-84E7-4E32-B6C3-682B7DB745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6CE94D-3278-6256-D322-0483102E6F37}"/>
              </a:ext>
            </a:extLst>
          </p:cNvPr>
          <p:cNvSpPr>
            <a:spLocks noGrp="1"/>
          </p:cNvSpPr>
          <p:nvPr>
            <p:ph type="title"/>
          </p:nvPr>
        </p:nvSpPr>
        <p:spPr>
          <a:xfrm>
            <a:off x="916982" y="215319"/>
            <a:ext cx="5507404" cy="589190"/>
          </a:xfrm>
        </p:spPr>
        <p:txBody>
          <a:bodyPr/>
          <a:lstStyle/>
          <a:p>
            <a:r>
              <a:rPr lang="en-US" dirty="0">
                <a:latin typeface="-apple-system"/>
              </a:rPr>
              <a:t>Transformer </a:t>
            </a:r>
            <a:r>
              <a:rPr lang="zh-CN" altLang="en-US" dirty="0">
                <a:latin typeface="-apple-system"/>
              </a:rPr>
              <a:t>核心机制</a:t>
            </a:r>
            <a:endParaRPr lang="en-US" dirty="0"/>
          </a:p>
        </p:txBody>
      </p:sp>
      <p:sp>
        <p:nvSpPr>
          <p:cNvPr id="25" name="内容占位符 2">
            <a:extLst>
              <a:ext uri="{FF2B5EF4-FFF2-40B4-BE49-F238E27FC236}">
                <a16:creationId xmlns:a16="http://schemas.microsoft.com/office/drawing/2014/main" id="{1652420C-2307-8734-04DC-B562E8133BF3}"/>
              </a:ext>
            </a:extLst>
          </p:cNvPr>
          <p:cNvSpPr>
            <a:spLocks noGrp="1"/>
          </p:cNvSpPr>
          <p:nvPr>
            <p:ph sz="half" idx="1"/>
          </p:nvPr>
        </p:nvSpPr>
        <p:spPr>
          <a:xfrm>
            <a:off x="686266" y="434884"/>
            <a:ext cx="10963473" cy="6432750"/>
          </a:xfrm>
        </p:spPr>
        <p:txBody>
          <a:bodyPr anchor="t"/>
          <a:lstStyle/>
          <a:p>
            <a:pPr marL="457200" indent="-457200" algn="l">
              <a:buFont typeface="+mj-lt"/>
              <a:buAutoNum type="arabicPeriod"/>
            </a:pPr>
            <a:endParaRPr lang="en-US" altLang="zh-CN" sz="2800" dirty="0"/>
          </a:p>
          <a:p>
            <a:pPr lvl="1">
              <a:buFont typeface="Arial" panose="020B0604020202020204" pitchFamily="34" charset="0"/>
              <a:buChar char="•"/>
            </a:pPr>
            <a:r>
              <a:rPr lang="zh-CN" altLang="en-US" dirty="0"/>
              <a:t>残差连接与层归一化的作用</a:t>
            </a:r>
            <a:br>
              <a:rPr lang="en-US" altLang="zh-CN" dirty="0"/>
            </a:br>
            <a:r>
              <a:rPr lang="en-US" altLang="zh-CN" dirty="0"/>
              <a:t>		            </a:t>
            </a:r>
            <a:r>
              <a:rPr lang="en-US" altLang="en-US" dirty="0"/>
              <a:t>Residual Connection &amp; Layer Normalization</a:t>
            </a:r>
            <a:br>
              <a:rPr lang="en-US" altLang="zh-CN" dirty="0"/>
            </a:br>
            <a:endParaRPr lang="zh-CN" altLang="en-US" dirty="0"/>
          </a:p>
          <a:p>
            <a:pPr marL="696306" lvl="1" indent="-457200">
              <a:buFont typeface="+mj-lt"/>
              <a:buAutoNum type="arabicPeriod"/>
            </a:pPr>
            <a:endParaRPr lang="zh-CN" altLang="en-US" sz="2400" dirty="0">
              <a:latin typeface="Gill Sans MT" panose="020B0502020104020203" pitchFamily="34" charset="0"/>
            </a:endParaRPr>
          </a:p>
        </p:txBody>
      </p:sp>
      <p:sp>
        <p:nvSpPr>
          <p:cNvPr id="3" name="内容占位符 2">
            <a:extLst>
              <a:ext uri="{FF2B5EF4-FFF2-40B4-BE49-F238E27FC236}">
                <a16:creationId xmlns:a16="http://schemas.microsoft.com/office/drawing/2014/main" id="{DEE44C17-BFFA-854F-2BA5-95609FC046C4}"/>
              </a:ext>
            </a:extLst>
          </p:cNvPr>
          <p:cNvSpPr txBox="1">
            <a:spLocks/>
          </p:cNvSpPr>
          <p:nvPr/>
        </p:nvSpPr>
        <p:spPr>
          <a:xfrm>
            <a:off x="686266" y="3274525"/>
            <a:ext cx="5873613" cy="2647223"/>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2747"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pPr marL="457200" indent="-457200">
              <a:buFont typeface="+mj-lt"/>
              <a:buAutoNum type="arabicPeriod"/>
            </a:pPr>
            <a:endParaRPr lang="zh-CN" altLang="en-US" sz="1600" dirty="0"/>
          </a:p>
          <a:p>
            <a:r>
              <a:rPr lang="zh-CN" altLang="en-US" sz="1800" dirty="0"/>
              <a:t>残差连接</a:t>
            </a:r>
          </a:p>
          <a:p>
            <a:pPr lvl="1"/>
            <a:r>
              <a:rPr lang="zh-CN" altLang="en-US" sz="1400" b="1" dirty="0"/>
              <a:t>缓解梯度消失</a:t>
            </a:r>
            <a:r>
              <a:rPr lang="zh-CN" altLang="en-US" sz="1400" dirty="0"/>
              <a:t>：提供梯度的</a:t>
            </a:r>
            <a:r>
              <a:rPr lang="en-US" altLang="zh-CN" sz="1400" dirty="0"/>
              <a:t>"</a:t>
            </a:r>
            <a:r>
              <a:rPr lang="zh-CN" altLang="en-US" sz="1400" dirty="0"/>
              <a:t>高速公路</a:t>
            </a:r>
            <a:r>
              <a:rPr lang="en-US" altLang="zh-CN" sz="1400" dirty="0"/>
              <a:t>"</a:t>
            </a:r>
          </a:p>
          <a:p>
            <a:pPr lvl="1"/>
            <a:r>
              <a:rPr lang="zh-CN" altLang="en-US" sz="1400" b="1" dirty="0"/>
              <a:t>恒等映射</a:t>
            </a:r>
            <a:r>
              <a:rPr lang="zh-CN" altLang="en-US" sz="1400" dirty="0"/>
              <a:t>：保留原始信息，让网络学习残差</a:t>
            </a:r>
          </a:p>
          <a:p>
            <a:pPr lvl="1"/>
            <a:r>
              <a:rPr lang="zh-CN" altLang="en-US" sz="1400" b="1" dirty="0"/>
              <a:t>支持深层网络</a:t>
            </a:r>
            <a:r>
              <a:rPr lang="zh-CN" altLang="en-US" sz="1400" dirty="0"/>
              <a:t>：使训练</a:t>
            </a:r>
            <a:r>
              <a:rPr lang="en-US" altLang="zh-CN" sz="1400" dirty="0"/>
              <a:t>100+</a:t>
            </a:r>
            <a:r>
              <a:rPr lang="zh-CN" altLang="en-US" sz="1400" dirty="0"/>
              <a:t>层成为可能</a:t>
            </a:r>
          </a:p>
          <a:p>
            <a:pPr lvl="1"/>
            <a:r>
              <a:rPr lang="zh-CN" altLang="en-US" sz="1400" b="1" dirty="0"/>
              <a:t>公式</a:t>
            </a:r>
            <a:r>
              <a:rPr lang="zh-CN" altLang="en-US" sz="1400" dirty="0"/>
              <a:t>：</a:t>
            </a:r>
            <a:r>
              <a:rPr lang="en-US" altLang="zh-CN" sz="1400" i="1" dirty="0"/>
              <a:t>Output = x + Sublayer(x)</a:t>
            </a:r>
            <a:endParaRPr lang="zh-CN" altLang="en-US" sz="1400" dirty="0"/>
          </a:p>
          <a:p>
            <a:pPr marL="696306" lvl="1" indent="-457200">
              <a:buFont typeface="+mj-lt"/>
              <a:buAutoNum type="arabicPeriod"/>
            </a:pPr>
            <a:endParaRPr lang="en-US" sz="1600" dirty="0"/>
          </a:p>
        </p:txBody>
      </p:sp>
      <p:sp>
        <p:nvSpPr>
          <p:cNvPr id="4" name="内容占位符 2">
            <a:extLst>
              <a:ext uri="{FF2B5EF4-FFF2-40B4-BE49-F238E27FC236}">
                <a16:creationId xmlns:a16="http://schemas.microsoft.com/office/drawing/2014/main" id="{3DDB6E7C-95C3-19FA-D6F0-C45B4723CCBD}"/>
              </a:ext>
            </a:extLst>
          </p:cNvPr>
          <p:cNvSpPr txBox="1">
            <a:spLocks/>
          </p:cNvSpPr>
          <p:nvPr/>
        </p:nvSpPr>
        <p:spPr>
          <a:xfrm>
            <a:off x="6168002" y="3290426"/>
            <a:ext cx="4792237" cy="2216046"/>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2747"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pPr marL="457200" indent="-457200">
              <a:buFont typeface="+mj-lt"/>
              <a:buAutoNum type="arabicPeriod"/>
            </a:pPr>
            <a:endParaRPr lang="zh-CN" altLang="en-US" sz="1600" dirty="0"/>
          </a:p>
          <a:p>
            <a:r>
              <a:rPr lang="zh-CN" altLang="en-US" sz="1800" dirty="0"/>
              <a:t>层归一化</a:t>
            </a:r>
          </a:p>
          <a:p>
            <a:pPr lvl="1"/>
            <a:r>
              <a:rPr lang="zh-CN" altLang="en-US" sz="1400" b="1" dirty="0"/>
              <a:t>稳定训练</a:t>
            </a:r>
            <a:r>
              <a:rPr lang="zh-CN" altLang="en-US" sz="1400" dirty="0"/>
              <a:t>：控制激活值的分布</a:t>
            </a:r>
          </a:p>
          <a:p>
            <a:pPr lvl="1"/>
            <a:r>
              <a:rPr lang="zh-CN" altLang="en-US" sz="1400" b="1" dirty="0"/>
              <a:t>加速收敛</a:t>
            </a:r>
            <a:r>
              <a:rPr lang="zh-CN" altLang="en-US" sz="1400" dirty="0"/>
              <a:t>：减少内部协变量偏移</a:t>
            </a:r>
          </a:p>
          <a:p>
            <a:pPr lvl="1"/>
            <a:r>
              <a:rPr lang="zh-CN" altLang="en-US" sz="1400" b="1" dirty="0"/>
              <a:t>独立于批次</a:t>
            </a:r>
            <a:r>
              <a:rPr lang="zh-CN" altLang="en-US" sz="1400" dirty="0"/>
              <a:t>：每个样本独立计算</a:t>
            </a:r>
          </a:p>
          <a:p>
            <a:pPr lvl="1"/>
            <a:r>
              <a:rPr lang="zh-CN" altLang="en-US" sz="1400" dirty="0"/>
              <a:t>在层内而非批次间归一化</a:t>
            </a:r>
          </a:p>
          <a:p>
            <a:pPr marL="696306" lvl="1" indent="-457200">
              <a:buFont typeface="+mj-lt"/>
              <a:buAutoNum type="arabicPeriod"/>
            </a:pPr>
            <a:endParaRPr lang="en-US" sz="1600" dirty="0"/>
          </a:p>
        </p:txBody>
      </p:sp>
      <p:pic>
        <p:nvPicPr>
          <p:cNvPr id="6" name="Picture 5">
            <a:extLst>
              <a:ext uri="{FF2B5EF4-FFF2-40B4-BE49-F238E27FC236}">
                <a16:creationId xmlns:a16="http://schemas.microsoft.com/office/drawing/2014/main" id="{2C22D42F-B717-0D7D-73A0-FE7A1318420F}"/>
              </a:ext>
            </a:extLst>
          </p:cNvPr>
          <p:cNvPicPr>
            <a:picLocks noChangeAspect="1"/>
          </p:cNvPicPr>
          <p:nvPr/>
        </p:nvPicPr>
        <p:blipFill>
          <a:blip r:embed="rId3"/>
          <a:stretch>
            <a:fillRect/>
          </a:stretch>
        </p:blipFill>
        <p:spPr>
          <a:xfrm>
            <a:off x="1081299" y="1980732"/>
            <a:ext cx="3546188" cy="1692499"/>
          </a:xfrm>
          <a:prstGeom prst="rect">
            <a:avLst/>
          </a:prstGeom>
        </p:spPr>
      </p:pic>
      <p:pic>
        <p:nvPicPr>
          <p:cNvPr id="8" name="Picture 7">
            <a:extLst>
              <a:ext uri="{FF2B5EF4-FFF2-40B4-BE49-F238E27FC236}">
                <a16:creationId xmlns:a16="http://schemas.microsoft.com/office/drawing/2014/main" id="{357EFD33-2F3D-F652-9862-E73652D3839B}"/>
              </a:ext>
            </a:extLst>
          </p:cNvPr>
          <p:cNvPicPr>
            <a:picLocks noChangeAspect="1"/>
          </p:cNvPicPr>
          <p:nvPr/>
        </p:nvPicPr>
        <p:blipFill>
          <a:blip r:embed="rId4"/>
          <a:stretch>
            <a:fillRect/>
          </a:stretch>
        </p:blipFill>
        <p:spPr>
          <a:xfrm>
            <a:off x="6520026" y="2133114"/>
            <a:ext cx="3884266" cy="1540117"/>
          </a:xfrm>
          <a:prstGeom prst="rect">
            <a:avLst/>
          </a:prstGeom>
        </p:spPr>
      </p:pic>
      <p:sp>
        <p:nvSpPr>
          <p:cNvPr id="10" name="TextBox 9">
            <a:extLst>
              <a:ext uri="{FF2B5EF4-FFF2-40B4-BE49-F238E27FC236}">
                <a16:creationId xmlns:a16="http://schemas.microsoft.com/office/drawing/2014/main" id="{F95337B5-2371-30C1-A68C-11ABB6D0A25F}"/>
              </a:ext>
            </a:extLst>
          </p:cNvPr>
          <p:cNvSpPr txBox="1"/>
          <p:nvPr/>
        </p:nvSpPr>
        <p:spPr>
          <a:xfrm>
            <a:off x="1216549" y="5677981"/>
            <a:ext cx="10177670" cy="902811"/>
          </a:xfrm>
          <a:prstGeom prst="rect">
            <a:avLst/>
          </a:prstGeom>
          <a:noFill/>
        </p:spPr>
        <p:txBody>
          <a:bodyPr wrap="square">
            <a:spAutoFit/>
          </a:bodyPr>
          <a:lstStyle/>
          <a:p>
            <a:pPr algn="l">
              <a:spcAft>
                <a:spcPts val="750"/>
              </a:spcAft>
              <a:buNone/>
            </a:pPr>
            <a:r>
              <a:rPr lang="zh-CN" altLang="en-US" b="1" i="0" dirty="0">
                <a:solidFill>
                  <a:srgbClr val="C00000"/>
                </a:solidFill>
                <a:effectLst/>
                <a:latin typeface="-apple-system"/>
              </a:rPr>
              <a:t>协同效应</a:t>
            </a:r>
          </a:p>
          <a:p>
            <a:pPr algn="l">
              <a:buNone/>
            </a:pPr>
            <a:r>
              <a:rPr lang="zh-CN" altLang="en-US" sz="1400" b="0" i="0" dirty="0">
                <a:solidFill>
                  <a:srgbClr val="2D3436"/>
                </a:solidFill>
                <a:effectLst/>
                <a:latin typeface="-apple-system"/>
              </a:rPr>
              <a:t>残差连接和层归一化是训练深层</a:t>
            </a:r>
            <a:r>
              <a:rPr lang="en-US" altLang="zh-CN" sz="1400" b="0" i="0" dirty="0">
                <a:solidFill>
                  <a:srgbClr val="2D3436"/>
                </a:solidFill>
                <a:effectLst/>
                <a:latin typeface="-apple-system"/>
              </a:rPr>
              <a:t>Transformer</a:t>
            </a:r>
            <a:r>
              <a:rPr lang="zh-CN" altLang="en-US" sz="1400" b="0" i="0" dirty="0">
                <a:solidFill>
                  <a:srgbClr val="2D3436"/>
                </a:solidFill>
                <a:effectLst/>
                <a:latin typeface="-apple-system"/>
              </a:rPr>
              <a:t>的关键技术组合。残差连接确保梯度能够流回深层， 而层归一化稳定了每层的激活分布。两者结合使得训练数十甚至上百层的网络成为可能，这是现代大规模语言模型成功的基础。</a:t>
            </a:r>
          </a:p>
        </p:txBody>
      </p:sp>
    </p:spTree>
    <p:extLst>
      <p:ext uri="{BB962C8B-B14F-4D97-AF65-F5344CB8AC3E}">
        <p14:creationId xmlns:p14="http://schemas.microsoft.com/office/powerpoint/2010/main" val="1704950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F9A1C-F965-5A76-9307-C0536B1D494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3051C69-B5E0-7573-3060-1EF877E8B24E}"/>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942093FE-6555-8F8F-4C8D-24F65C01AB7B}"/>
              </a:ext>
            </a:extLst>
          </p:cNvPr>
          <p:cNvSpPr txBox="1"/>
          <p:nvPr/>
        </p:nvSpPr>
        <p:spPr>
          <a:xfrm>
            <a:off x="1161561" y="3429000"/>
            <a:ext cx="10132418" cy="2123658"/>
          </a:xfrm>
          <a:prstGeom prst="rect">
            <a:avLst/>
          </a:prstGeom>
          <a:noFill/>
        </p:spPr>
        <p:txBody>
          <a:bodyPr wrap="square" rtlCol="0">
            <a:spAutoFit/>
          </a:bodyPr>
          <a:lstStyle/>
          <a:p>
            <a:pPr algn="ctr"/>
            <a:r>
              <a:rPr lang="en-US" altLang="zh-CN" sz="6600" dirty="0">
                <a:solidFill>
                  <a:srgbClr val="E7E7E7"/>
                </a:solidFill>
                <a:latin typeface="Gill Sans MT" panose="020B0502020104020203" pitchFamily="34" charset="0"/>
              </a:rPr>
              <a:t>Transformer</a:t>
            </a:r>
            <a:r>
              <a:rPr lang="zh-CN" altLang="en-US" sz="6600" b="1" dirty="0">
                <a:solidFill>
                  <a:srgbClr val="F2F2F2"/>
                </a:solidFill>
              </a:rPr>
              <a:t>演进与关键架构改进</a:t>
            </a:r>
            <a:endParaRPr lang="en-US" altLang="zh-CN" sz="6600" b="1" dirty="0">
              <a:solidFill>
                <a:srgbClr val="F2F2F2"/>
              </a:solidFill>
              <a:latin typeface="Lexend" pitchFamily="2" charset="0"/>
              <a:ea typeface="+mj-ea"/>
            </a:endParaRPr>
          </a:p>
        </p:txBody>
      </p:sp>
    </p:spTree>
    <p:extLst>
      <p:ext uri="{BB962C8B-B14F-4D97-AF65-F5344CB8AC3E}">
        <p14:creationId xmlns:p14="http://schemas.microsoft.com/office/powerpoint/2010/main" val="451522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2FDA186-E7CF-1BF9-516F-4955FF873A30}"/>
              </a:ext>
            </a:extLst>
          </p:cNvPr>
          <p:cNvSpPr>
            <a:spLocks noGrp="1"/>
          </p:cNvSpPr>
          <p:nvPr>
            <p:ph type="title"/>
          </p:nvPr>
        </p:nvSpPr>
        <p:spPr/>
        <p:txBody>
          <a:bodyPr/>
          <a:lstStyle/>
          <a:p>
            <a:r>
              <a:rPr lang="zh-CN" altLang="en-US" dirty="0"/>
              <a:t>架构演进与关键突破</a:t>
            </a:r>
          </a:p>
        </p:txBody>
      </p:sp>
      <p:sp>
        <p:nvSpPr>
          <p:cNvPr id="6" name="内容占位符 5">
            <a:extLst>
              <a:ext uri="{FF2B5EF4-FFF2-40B4-BE49-F238E27FC236}">
                <a16:creationId xmlns:a16="http://schemas.microsoft.com/office/drawing/2014/main" id="{B58FAE2F-22A5-BB64-8500-A6470D0E0826}"/>
              </a:ext>
            </a:extLst>
          </p:cNvPr>
          <p:cNvSpPr>
            <a:spLocks noGrp="1"/>
          </p:cNvSpPr>
          <p:nvPr>
            <p:ph sz="half" idx="1"/>
          </p:nvPr>
        </p:nvSpPr>
        <p:spPr>
          <a:xfrm>
            <a:off x="623635" y="1232949"/>
            <a:ext cx="10505919" cy="4994910"/>
          </a:xfrm>
        </p:spPr>
        <p:txBody>
          <a:bodyPr/>
          <a:lstStyle/>
          <a:p>
            <a:r>
              <a:rPr lang="zh-CN" altLang="en-US" dirty="0"/>
              <a:t>层归一化策略：</a:t>
            </a:r>
            <a:r>
              <a:rPr lang="en-US" altLang="zh-CN" dirty="0"/>
              <a:t>Pre-LN </a:t>
            </a:r>
            <a:r>
              <a:rPr lang="zh-CN" altLang="en-US" dirty="0"/>
              <a:t>与 </a:t>
            </a:r>
            <a:r>
              <a:rPr lang="en-US" altLang="zh-CN" dirty="0"/>
              <a:t>Post-LN </a:t>
            </a:r>
            <a:r>
              <a:rPr lang="zh-CN" altLang="en-US" dirty="0"/>
              <a:t>之争</a:t>
            </a:r>
            <a:endParaRPr lang="en-US" altLang="zh-CN" dirty="0"/>
          </a:p>
          <a:p>
            <a:pPr lvl="1"/>
            <a:r>
              <a:rPr lang="zh-CN" altLang="en-US" sz="1500" dirty="0"/>
              <a:t>原始 </a:t>
            </a:r>
            <a:r>
              <a:rPr lang="en-US" altLang="zh-CN" sz="1500" dirty="0"/>
              <a:t>Transformer </a:t>
            </a:r>
            <a:r>
              <a:rPr lang="zh-CN" altLang="en-US" sz="1500" dirty="0"/>
              <a:t>模型采用的是 </a:t>
            </a:r>
            <a:r>
              <a:rPr lang="en-US" altLang="zh-CN" sz="1500" b="1" dirty="0">
                <a:solidFill>
                  <a:srgbClr val="92D050"/>
                </a:solidFill>
              </a:rPr>
              <a:t>Post-LN</a:t>
            </a:r>
            <a:r>
              <a:rPr lang="zh-CN" altLang="en-US" sz="1500" b="1" dirty="0">
                <a:solidFill>
                  <a:srgbClr val="92D050"/>
                </a:solidFill>
              </a:rPr>
              <a:t>（后层归一化）策略</a:t>
            </a:r>
            <a:r>
              <a:rPr lang="zh-CN" altLang="en-US" sz="1500" dirty="0"/>
              <a:t>，即在每个子层的输出与残差输入相加之后再进行层归一化。然而，随着模型深度的增加，</a:t>
            </a:r>
            <a:r>
              <a:rPr lang="en-US" altLang="zh-CN" sz="1500" dirty="0"/>
              <a:t>Post-LN </a:t>
            </a:r>
            <a:r>
              <a:rPr lang="zh-CN" altLang="en-US" sz="1500" dirty="0"/>
              <a:t>策略暴露出一些问题。</a:t>
            </a:r>
          </a:p>
          <a:p>
            <a:r>
              <a:rPr lang="zh-CN" altLang="en-US" sz="1500" dirty="0"/>
              <a:t>为了解决这一问题，研究者们提出了</a:t>
            </a:r>
            <a:r>
              <a:rPr lang="zh-CN" altLang="en-US" sz="1500" b="1" dirty="0"/>
              <a:t> </a:t>
            </a:r>
            <a:r>
              <a:rPr lang="en-US" altLang="zh-CN" sz="1500" b="1" dirty="0">
                <a:solidFill>
                  <a:srgbClr val="92D050"/>
                </a:solidFill>
              </a:rPr>
              <a:t>Pre-LN</a:t>
            </a:r>
            <a:r>
              <a:rPr lang="zh-CN" altLang="en-US" sz="1500" b="1" dirty="0">
                <a:solidFill>
                  <a:srgbClr val="92D050"/>
                </a:solidFill>
              </a:rPr>
              <a:t>（预层归一化）策略</a:t>
            </a:r>
            <a:r>
              <a:rPr lang="zh-CN" altLang="en-US" sz="1500" dirty="0"/>
              <a:t>。在 </a:t>
            </a:r>
            <a:r>
              <a:rPr lang="en-US" altLang="zh-CN" sz="1500" dirty="0"/>
              <a:t>Pre-LN </a:t>
            </a:r>
            <a:r>
              <a:rPr lang="zh-CN" altLang="en-US" sz="1500" dirty="0"/>
              <a:t>中，层归一化操作被移至每个子层的输入端，即对残差分支的输入进行归一化。这种配置通常能为深度 </a:t>
            </a:r>
            <a:r>
              <a:rPr lang="en-US" altLang="zh-CN" sz="1500" dirty="0"/>
              <a:t>Transformer </a:t>
            </a:r>
            <a:r>
              <a:rPr lang="zh-CN" altLang="en-US" sz="1500" dirty="0"/>
              <a:t>提供更好的训练稳定性。</a:t>
            </a:r>
            <a:br>
              <a:rPr lang="en-US" altLang="zh-CN" sz="1500" dirty="0"/>
            </a:br>
            <a:br>
              <a:rPr lang="en-US" altLang="zh-CN" sz="1500" dirty="0"/>
            </a:br>
            <a:r>
              <a:rPr lang="en-US" altLang="zh-CN" dirty="0"/>
              <a:t>Pre-LN </a:t>
            </a:r>
            <a:r>
              <a:rPr lang="zh-CN" altLang="en-US" dirty="0"/>
              <a:t>的主要优势：</a:t>
            </a:r>
          </a:p>
          <a:p>
            <a:r>
              <a:rPr lang="zh-CN" altLang="en-US" sz="1800" dirty="0"/>
              <a:t>改善梯度流，使梯度能够更顺畅地反向传播</a:t>
            </a:r>
          </a:p>
          <a:p>
            <a:r>
              <a:rPr lang="zh-CN" altLang="en-US" sz="1800" dirty="0"/>
              <a:t>提升训练稳定性，特别是对于深层模型</a:t>
            </a:r>
          </a:p>
          <a:p>
            <a:r>
              <a:rPr lang="zh-CN" altLang="en-US" sz="1800" dirty="0"/>
              <a:t>支持更大、更深的模型训练</a:t>
            </a:r>
            <a:br>
              <a:rPr lang="en-US" altLang="zh-CN" dirty="0"/>
            </a:br>
            <a:endParaRPr lang="en-US" altLang="zh-CN" dirty="0"/>
          </a:p>
          <a:p>
            <a:endParaRPr lang="zh-CN" altLang="en-US" dirty="0"/>
          </a:p>
        </p:txBody>
      </p:sp>
      <p:pic>
        <p:nvPicPr>
          <p:cNvPr id="3" name="Picture 2">
            <a:extLst>
              <a:ext uri="{FF2B5EF4-FFF2-40B4-BE49-F238E27FC236}">
                <a16:creationId xmlns:a16="http://schemas.microsoft.com/office/drawing/2014/main" id="{8DF077BF-F8BE-38BD-66AE-991B6C37EC33}"/>
              </a:ext>
            </a:extLst>
          </p:cNvPr>
          <p:cNvPicPr>
            <a:picLocks noChangeAspect="1"/>
          </p:cNvPicPr>
          <p:nvPr/>
        </p:nvPicPr>
        <p:blipFill>
          <a:blip r:embed="rId3"/>
          <a:stretch>
            <a:fillRect/>
          </a:stretch>
        </p:blipFill>
        <p:spPr>
          <a:xfrm>
            <a:off x="7005191" y="3536755"/>
            <a:ext cx="3800000" cy="1295238"/>
          </a:xfrm>
          <a:prstGeom prst="rect">
            <a:avLst/>
          </a:prstGeom>
        </p:spPr>
      </p:pic>
      <p:pic>
        <p:nvPicPr>
          <p:cNvPr id="13" name="Picture 12">
            <a:extLst>
              <a:ext uri="{FF2B5EF4-FFF2-40B4-BE49-F238E27FC236}">
                <a16:creationId xmlns:a16="http://schemas.microsoft.com/office/drawing/2014/main" id="{47205E67-59FA-A2EE-12F8-9E63F09A37DB}"/>
              </a:ext>
            </a:extLst>
          </p:cNvPr>
          <p:cNvPicPr>
            <a:picLocks noChangeAspect="1"/>
          </p:cNvPicPr>
          <p:nvPr/>
        </p:nvPicPr>
        <p:blipFill>
          <a:blip r:embed="rId4"/>
          <a:stretch>
            <a:fillRect/>
          </a:stretch>
        </p:blipFill>
        <p:spPr>
          <a:xfrm>
            <a:off x="7068802" y="4947205"/>
            <a:ext cx="3800000" cy="1352381"/>
          </a:xfrm>
          <a:prstGeom prst="rect">
            <a:avLst/>
          </a:prstGeom>
        </p:spPr>
      </p:pic>
    </p:spTree>
    <p:extLst>
      <p:ext uri="{BB962C8B-B14F-4D97-AF65-F5344CB8AC3E}">
        <p14:creationId xmlns:p14="http://schemas.microsoft.com/office/powerpoint/2010/main" val="2844011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B0FA7E3-76DD-BC9F-1585-E572FB96AB46}"/>
              </a:ext>
            </a:extLst>
          </p:cNvPr>
          <p:cNvSpPr>
            <a:spLocks noGrp="1"/>
          </p:cNvSpPr>
          <p:nvPr>
            <p:ph type="title"/>
          </p:nvPr>
        </p:nvSpPr>
        <p:spPr/>
        <p:txBody>
          <a:bodyPr/>
          <a:lstStyle/>
          <a:p>
            <a:r>
              <a:rPr lang="zh-CN" altLang="en-US" dirty="0"/>
              <a:t>位置编码的进展</a:t>
            </a:r>
          </a:p>
        </p:txBody>
      </p:sp>
      <p:sp>
        <p:nvSpPr>
          <p:cNvPr id="4" name="TextBox 3">
            <a:extLst>
              <a:ext uri="{FF2B5EF4-FFF2-40B4-BE49-F238E27FC236}">
                <a16:creationId xmlns:a16="http://schemas.microsoft.com/office/drawing/2014/main" id="{A0B56BC4-F7B0-9F91-D4D7-2BB99E9D1E44}"/>
              </a:ext>
            </a:extLst>
          </p:cNvPr>
          <p:cNvSpPr txBox="1"/>
          <p:nvPr/>
        </p:nvSpPr>
        <p:spPr>
          <a:xfrm>
            <a:off x="623635" y="1347901"/>
            <a:ext cx="10318677" cy="954107"/>
          </a:xfrm>
          <a:prstGeom prst="rect">
            <a:avLst/>
          </a:prstGeom>
          <a:noFill/>
        </p:spPr>
        <p:txBody>
          <a:bodyPr wrap="square">
            <a:spAutoFit/>
          </a:bodyPr>
          <a:lstStyle/>
          <a:p>
            <a:r>
              <a:rPr lang="zh-CN" altLang="en-US" sz="1400" dirty="0"/>
              <a:t>标准的位置编码方法虽然在一定程度上解决了 </a:t>
            </a:r>
            <a:r>
              <a:rPr lang="en-US" altLang="zh-CN" sz="1400" dirty="0"/>
              <a:t>Transformer </a:t>
            </a:r>
            <a:r>
              <a:rPr lang="zh-CN" altLang="en-US" sz="1400" dirty="0"/>
              <a:t>缺乏顺序感知的问题，但也存在其固有的局限性。为了克服这些不足，研究者们探索了多种先进的替代位置编码方法：</a:t>
            </a:r>
            <a:br>
              <a:rPr lang="en-US" altLang="zh-CN" sz="1400" dirty="0"/>
            </a:br>
            <a:br>
              <a:rPr lang="en-US" altLang="zh-CN" sz="1400" dirty="0"/>
            </a:br>
            <a:endParaRPr lang="en-US" sz="1400" dirty="0"/>
          </a:p>
        </p:txBody>
      </p:sp>
      <p:sp>
        <p:nvSpPr>
          <p:cNvPr id="3" name="内容占位符 2">
            <a:extLst>
              <a:ext uri="{FF2B5EF4-FFF2-40B4-BE49-F238E27FC236}">
                <a16:creationId xmlns:a16="http://schemas.microsoft.com/office/drawing/2014/main" id="{931A1BC1-302C-80E5-9F40-EB57883906C1}"/>
              </a:ext>
            </a:extLst>
          </p:cNvPr>
          <p:cNvSpPr>
            <a:spLocks noGrp="1"/>
          </p:cNvSpPr>
          <p:nvPr>
            <p:ph sz="half" idx="1"/>
          </p:nvPr>
        </p:nvSpPr>
        <p:spPr>
          <a:xfrm>
            <a:off x="623635" y="1983627"/>
            <a:ext cx="10963473" cy="3957179"/>
          </a:xfrm>
        </p:spPr>
        <p:txBody>
          <a:bodyPr anchor="t"/>
          <a:lstStyle/>
          <a:p>
            <a:r>
              <a:rPr lang="zh-CN" altLang="en-US" sz="1400" dirty="0"/>
              <a:t>相对位置编码（</a:t>
            </a:r>
            <a:r>
              <a:rPr lang="en-US" altLang="zh-CN" sz="1400" dirty="0"/>
              <a:t>Relative Positional Encodings, RPEs</a:t>
            </a:r>
            <a:r>
              <a:rPr lang="zh-CN" altLang="en-US" sz="1400" dirty="0"/>
              <a:t>）：关注词元对之间的相对距离或关系。</a:t>
            </a:r>
          </a:p>
          <a:p>
            <a:r>
              <a:rPr lang="zh-CN" altLang="en-US" sz="1400" dirty="0"/>
              <a:t>旋转位置嵌入（</a:t>
            </a:r>
            <a:r>
              <a:rPr lang="en-US" altLang="zh-CN" sz="1400" dirty="0"/>
              <a:t>Rotary Positional Embeddings, RoPE</a:t>
            </a:r>
            <a:r>
              <a:rPr lang="zh-CN" altLang="en-US" sz="1400" dirty="0"/>
              <a:t>）：通过旋转变换使点积结果依赖于相对位置。</a:t>
            </a:r>
          </a:p>
          <a:p>
            <a:r>
              <a:rPr lang="zh-CN" altLang="en-US" sz="1400" dirty="0"/>
              <a:t>线性偏置注意力（</a:t>
            </a:r>
            <a:r>
              <a:rPr lang="en-US" altLang="zh-CN" sz="1400" dirty="0"/>
              <a:t>Attention with Linear Biases,</a:t>
            </a:r>
            <a:r>
              <a:rPr lang="zh-CN" altLang="en-US" sz="1400" dirty="0"/>
              <a:t> </a:t>
            </a:r>
            <a:r>
              <a:rPr lang="en-US" altLang="zh-CN" sz="1400" dirty="0"/>
              <a:t>Alibi</a:t>
            </a:r>
            <a:r>
              <a:rPr lang="zh-CN" altLang="en-US" sz="1400" dirty="0"/>
              <a:t>）：在注意力分数上添加线性偏置项。</a:t>
            </a:r>
          </a:p>
          <a:p>
            <a:r>
              <a:rPr lang="zh-CN" altLang="en-US" sz="1400" dirty="0"/>
              <a:t>学习式位置嵌入 </a:t>
            </a:r>
            <a:r>
              <a:rPr lang="en-US" altLang="zh-CN" sz="1400" dirty="0"/>
              <a:t>(Learnable Positional Embeddings)</a:t>
            </a:r>
            <a:r>
              <a:rPr lang="zh-CN" altLang="en-US" sz="1400" dirty="0"/>
              <a:t>：将位置表示视为可学习参数。</a:t>
            </a:r>
            <a:br>
              <a:rPr lang="en-US" altLang="zh-CN" sz="1400" dirty="0"/>
            </a:br>
            <a:r>
              <a:rPr lang="en-US" altLang="zh-CN" sz="1400" dirty="0"/>
              <a:t>                                                 </a:t>
            </a:r>
            <a:endParaRPr lang="zh-CN" altLang="en-US" sz="1600" dirty="0"/>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EE13CCBA-EAB0-E89D-A443-7F7ADFDAF4BA}"/>
                  </a:ext>
                </a:extLst>
              </p:cNvPr>
              <p:cNvGraphicFramePr>
                <a:graphicFrameLocks noGrp="1"/>
              </p:cNvGraphicFramePr>
              <p:nvPr>
                <p:extLst>
                  <p:ext uri="{D42A27DB-BD31-4B8C-83A1-F6EECF244321}">
                    <p14:modId xmlns:p14="http://schemas.microsoft.com/office/powerpoint/2010/main" val="2188254465"/>
                  </p:ext>
                </p:extLst>
              </p:nvPr>
            </p:nvGraphicFramePr>
            <p:xfrm>
              <a:off x="688031" y="3893693"/>
              <a:ext cx="9352952" cy="1955800"/>
            </p:xfrm>
            <a:graphic>
              <a:graphicData uri="http://schemas.openxmlformats.org/drawingml/2006/table">
                <a:tbl>
                  <a:tblPr firstRow="1" bandRow="1">
                    <a:tableStyleId>{073A0DAA-6AF3-43AB-8588-CEC1D06C72B9}</a:tableStyleId>
                  </a:tblPr>
                  <a:tblGrid>
                    <a:gridCol w="1959375">
                      <a:extLst>
                        <a:ext uri="{9D8B030D-6E8A-4147-A177-3AD203B41FA5}">
                          <a16:colId xmlns:a16="http://schemas.microsoft.com/office/drawing/2014/main" val="111419586"/>
                        </a:ext>
                      </a:extLst>
                    </a:gridCol>
                    <a:gridCol w="2638697">
                      <a:extLst>
                        <a:ext uri="{9D8B030D-6E8A-4147-A177-3AD203B41FA5}">
                          <a16:colId xmlns:a16="http://schemas.microsoft.com/office/drawing/2014/main" val="1391991791"/>
                        </a:ext>
                      </a:extLst>
                    </a:gridCol>
                    <a:gridCol w="2124891">
                      <a:extLst>
                        <a:ext uri="{9D8B030D-6E8A-4147-A177-3AD203B41FA5}">
                          <a16:colId xmlns:a16="http://schemas.microsoft.com/office/drawing/2014/main" val="3018786204"/>
                        </a:ext>
                      </a:extLst>
                    </a:gridCol>
                    <a:gridCol w="2629989">
                      <a:extLst>
                        <a:ext uri="{9D8B030D-6E8A-4147-A177-3AD203B41FA5}">
                          <a16:colId xmlns:a16="http://schemas.microsoft.com/office/drawing/2014/main" val="1978736167"/>
                        </a:ext>
                      </a:extLst>
                    </a:gridCol>
                  </a:tblGrid>
                  <a:tr h="370840">
                    <a:tc>
                      <a:txBody>
                        <a:bodyPr/>
                        <a:lstStyle/>
                        <a:p>
                          <a:pPr algn="ctr"/>
                          <a:r>
                            <a:rPr lang="zh-CN" altLang="en-US" sz="1100" b="0" dirty="0">
                              <a:solidFill>
                                <a:schemeClr val="tx1"/>
                              </a:solidFill>
                            </a:rPr>
                            <a:t>方法</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主要优势</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局限性</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典型应用</a:t>
                          </a:r>
                          <a:endParaRPr lang="en-US" sz="1100" b="0" dirty="0">
                            <a:solidFill>
                              <a:schemeClr val="tx1"/>
                            </a:solidFill>
                          </a:endParaRPr>
                        </a:p>
                      </a:txBody>
                      <a:tcPr>
                        <a:solidFill>
                          <a:srgbClr val="E7E7E7"/>
                        </a:solidFill>
                      </a:tcPr>
                    </a:tc>
                    <a:extLst>
                      <a:ext uri="{0D108BD9-81ED-4DB2-BD59-A6C34878D82A}">
                        <a16:rowId xmlns:a16="http://schemas.microsoft.com/office/drawing/2014/main" val="3143132033"/>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100" b="0" i="1" kern="1200" dirty="0" smtClean="0">
                                    <a:solidFill>
                                      <a:schemeClr val="dk1"/>
                                    </a:solidFill>
                                    <a:effectLst/>
                                    <a:latin typeface="Cambria Math" panose="02040503050406030204" pitchFamily="18" charset="0"/>
                                    <a:ea typeface="+mn-ea"/>
                                    <a:cs typeface="+mn-cs"/>
                                  </a:rPr>
                                  <m:t>绝对正弦</m:t>
                                </m:r>
                                <m:r>
                                  <a:rPr lang="zh-CN" altLang="en-US" sz="1100" b="0" i="1" kern="1200" dirty="0" smtClean="0">
                                    <a:solidFill>
                                      <a:schemeClr val="dk1"/>
                                    </a:solidFill>
                                    <a:effectLst/>
                                    <a:latin typeface="Cambria Math" panose="02040503050406030204" pitchFamily="18" charset="0"/>
                                    <a:ea typeface="+mn-ea"/>
                                    <a:cs typeface="+mn-cs"/>
                                  </a:rPr>
                                  <m:t> </m:t>
                                </m:r>
                                <m:r>
                                  <a:rPr lang="en-US" sz="1100" b="0" i="1" kern="1200" dirty="0" smtClean="0">
                                    <a:solidFill>
                                      <a:schemeClr val="dk1"/>
                                    </a:solidFill>
                                    <a:effectLst/>
                                    <a:latin typeface="Cambria Math" panose="02040503050406030204" pitchFamily="18" charset="0"/>
                                    <a:ea typeface="+mn-ea"/>
                                    <a:cs typeface="+mn-cs"/>
                                  </a:rPr>
                                  <m:t>𝑃𝐸</m:t>
                                </m:r>
                              </m:oMath>
                            </m:oMathPara>
                          </a14:m>
                          <a:endParaRPr lang="en-US" sz="1100" dirty="0"/>
                        </a:p>
                      </a:txBody>
                      <a:tcPr/>
                    </a:tc>
                    <a:tc>
                      <a:txBody>
                        <a:bodyPr/>
                        <a:lstStyle/>
                        <a:p>
                          <a:pPr algn="ctr" fontAlgn="t"/>
                          <a:r>
                            <a:rPr lang="zh-CN" altLang="en-US" sz="1100" dirty="0">
                              <a:effectLst/>
                            </a:rPr>
                            <a:t>计算简单，无需学习</a:t>
                          </a:r>
                        </a:p>
                      </a:txBody>
                      <a:tcPr marL="114300" marR="114300" marT="114300" marB="114300"/>
                    </a:tc>
                    <a:tc>
                      <a:txBody>
                        <a:bodyPr/>
                        <a:lstStyle/>
                        <a:p>
                          <a:pPr algn="ctr" fontAlgn="t"/>
                          <a:r>
                            <a:rPr lang="zh-CN" altLang="en-US" sz="1100" dirty="0">
                              <a:effectLst/>
                            </a:rPr>
                            <a:t>固定性强，外推能力有限</a:t>
                          </a:r>
                        </a:p>
                      </a:txBody>
                      <a:tcPr marL="114300" marR="114300" marT="114300" marB="114300"/>
                    </a:tc>
                    <a:tc>
                      <a:txBody>
                        <a:bodyPr/>
                        <a:lstStyle/>
                        <a:p>
                          <a:pPr algn="ctr" fontAlgn="t"/>
                          <a14:m>
                            <m:oMathPara xmlns:m="http://schemas.openxmlformats.org/officeDocument/2006/math">
                              <m:oMathParaPr>
                                <m:jc m:val="centerGroup"/>
                              </m:oMathParaPr>
                              <m:oMath xmlns:m="http://schemas.openxmlformats.org/officeDocument/2006/math">
                                <m:r>
                                  <a:rPr lang="zh-CN" altLang="en-US" sz="1100" i="1" dirty="0" smtClean="0">
                                    <a:effectLst/>
                                    <a:latin typeface="Cambria Math" panose="02040503050406030204" pitchFamily="18" charset="0"/>
                                  </a:rPr>
                                  <m:t> </m:t>
                                </m:r>
                                <m:r>
                                  <a:rPr lang="en-US" sz="1100" i="1" dirty="0">
                                    <a:effectLst/>
                                    <a:latin typeface="Cambria Math" panose="02040503050406030204" pitchFamily="18" charset="0"/>
                                  </a:rPr>
                                  <m:t>𝑇𝑟𝑎𝑛𝑠𝑓𝑜𝑟𝑚𝑒𝑟</m:t>
                                </m:r>
                              </m:oMath>
                            </m:oMathPara>
                          </a14:m>
                          <a:endParaRPr lang="en-US" sz="1100" dirty="0">
                            <a:effectLst/>
                          </a:endParaRPr>
                        </a:p>
                      </a:txBody>
                      <a:tcPr marL="114300" marR="114300" marT="114300" marB="114300"/>
                    </a:tc>
                    <a:extLst>
                      <a:ext uri="{0D108BD9-81ED-4DB2-BD59-A6C34878D82A}">
                        <a16:rowId xmlns:a16="http://schemas.microsoft.com/office/drawing/2014/main" val="1369262881"/>
                      </a:ext>
                    </a:extLst>
                  </a:tr>
                  <a:tr h="370840">
                    <a:tc>
                      <a:txBody>
                        <a:bodyPr/>
                        <a:lstStyle/>
                        <a:p>
                          <a:pPr algn="ctr" fontAlgn="t"/>
                          <a:r>
                            <a:rPr lang="zh-CN" altLang="en-US" sz="1100" dirty="0">
                              <a:effectLst/>
                            </a:rPr>
                            <a:t>旋转位置嵌入 </a:t>
                          </a:r>
                          <a:r>
                            <a:rPr lang="en-US" altLang="zh-CN" sz="1100" dirty="0">
                              <a:effectLst/>
                            </a:rPr>
                            <a:t>(</a:t>
                          </a:r>
                          <a:r>
                            <a:rPr lang="en-US" sz="1100" dirty="0" err="1">
                              <a:effectLst/>
                            </a:rPr>
                            <a:t>RoPE</a:t>
                          </a:r>
                          <a:r>
                            <a:rPr lang="en-US" sz="1100" dirty="0">
                              <a:effectLst/>
                            </a:rPr>
                            <a:t>)</a:t>
                          </a:r>
                        </a:p>
                      </a:txBody>
                      <a:tcPr marL="114300" marR="114300" marT="114300" marB="114300"/>
                    </a:tc>
                    <a:tc>
                      <a:txBody>
                        <a:bodyPr/>
                        <a:lstStyle/>
                        <a:p>
                          <a:pPr algn="ctr" fontAlgn="t"/>
                          <a:r>
                            <a:rPr lang="zh-CN" altLang="en-US" sz="1100" dirty="0">
                              <a:effectLst/>
                            </a:rPr>
                            <a:t>良好的长度外推性，多尺度感知</a:t>
                          </a:r>
                        </a:p>
                      </a:txBody>
                      <a:tcPr marL="114300" marR="114300" marT="114300" marB="114300"/>
                    </a:tc>
                    <a:tc>
                      <a:txBody>
                        <a:bodyPr/>
                        <a:lstStyle/>
                        <a:p>
                          <a:pPr algn="ctr" fontAlgn="t"/>
                          <a:r>
                            <a:rPr lang="zh-CN" altLang="en-US" sz="1100" dirty="0">
                              <a:effectLst/>
                            </a:rPr>
                            <a:t>相对复杂</a:t>
                          </a:r>
                        </a:p>
                      </a:txBody>
                      <a:tcPr marL="114300" marR="114300" marT="114300" marB="114300"/>
                    </a:tc>
                    <a:tc>
                      <a:txBody>
                        <a:bodyPr/>
                        <a:lstStyle/>
                        <a:p>
                          <a:pPr algn="ctr" fontAlgn="t"/>
                          <a:r>
                            <a:rPr lang="zh-CN" altLang="en-US" sz="1100" dirty="0">
                              <a:effectLst/>
                            </a:rPr>
                            <a:t>大语言模型，长文本序列</a:t>
                          </a:r>
                        </a:p>
                      </a:txBody>
                      <a:tcPr marL="114300" marR="114300" marT="114300" marB="114300"/>
                    </a:tc>
                    <a:extLst>
                      <a:ext uri="{0D108BD9-81ED-4DB2-BD59-A6C34878D82A}">
                        <a16:rowId xmlns:a16="http://schemas.microsoft.com/office/drawing/2014/main" val="2431951550"/>
                      </a:ext>
                    </a:extLst>
                  </a:tr>
                  <a:tr h="370840">
                    <a:tc>
                      <a:txBody>
                        <a:bodyPr/>
                        <a:lstStyle/>
                        <a:p>
                          <a:pPr algn="ctr" fontAlgn="t"/>
                          <a:r>
                            <a:rPr lang="zh-CN" altLang="en-US" sz="1100">
                              <a:effectLst/>
                            </a:rPr>
                            <a:t>线性偏置注意力 </a:t>
                          </a:r>
                          <a:r>
                            <a:rPr lang="en-US" altLang="zh-CN" sz="1100">
                              <a:effectLst/>
                            </a:rPr>
                            <a:t>(</a:t>
                          </a:r>
                          <a:r>
                            <a:rPr lang="en-US" sz="1100">
                              <a:effectLst/>
                            </a:rPr>
                            <a:t>ALiBi)</a:t>
                          </a:r>
                        </a:p>
                      </a:txBody>
                      <a:tcPr marL="114300" marR="114300" marT="114300" marB="114300"/>
                    </a:tc>
                    <a:tc>
                      <a:txBody>
                        <a:bodyPr/>
                        <a:lstStyle/>
                        <a:p>
                          <a:pPr algn="ctr" fontAlgn="t"/>
                          <a:r>
                            <a:rPr lang="zh-CN" altLang="en-US" sz="1100">
                              <a:effectLst/>
                            </a:rPr>
                            <a:t>极强的长度外推能力</a:t>
                          </a:r>
                        </a:p>
                      </a:txBody>
                      <a:tcPr marL="114300" marR="114300" marT="114300" marB="114300"/>
                    </a:tc>
                    <a:tc>
                      <a:txBody>
                        <a:bodyPr/>
                        <a:lstStyle/>
                        <a:p>
                          <a:pPr algn="ctr" fontAlgn="t"/>
                          <a:r>
                            <a:rPr lang="zh-CN" altLang="en-US" sz="1100" dirty="0">
                              <a:effectLst/>
                            </a:rPr>
                            <a:t>偏置是预设的</a:t>
                          </a:r>
                        </a:p>
                      </a:txBody>
                      <a:tcPr marL="114300" marR="114300" marT="114300" marB="114300"/>
                    </a:tc>
                    <a:tc>
                      <a:txBody>
                        <a:bodyPr/>
                        <a:lstStyle/>
                        <a:p>
                          <a:pPr algn="ctr" fontAlgn="t"/>
                          <a:r>
                            <a:rPr lang="zh-CN" altLang="en-US" sz="1100" dirty="0">
                              <a:effectLst/>
                            </a:rPr>
                            <a:t>大语言模型</a:t>
                          </a:r>
                        </a:p>
                      </a:txBody>
                      <a:tcPr marL="114300" marR="114300" marT="114300" marB="114300"/>
                    </a:tc>
                    <a:extLst>
                      <a:ext uri="{0D108BD9-81ED-4DB2-BD59-A6C34878D82A}">
                        <a16:rowId xmlns:a16="http://schemas.microsoft.com/office/drawing/2014/main" val="180921292"/>
                      </a:ext>
                    </a:extLst>
                  </a:tr>
                  <a:tr h="370840">
                    <a:tc>
                      <a:txBody>
                        <a:bodyPr/>
                        <a:lstStyle/>
                        <a:p>
                          <a:pPr algn="ctr" fontAlgn="t"/>
                          <a:r>
                            <a:rPr lang="zh-CN" altLang="en-US" sz="1100" dirty="0">
                              <a:effectLst/>
                            </a:rPr>
                            <a:t>二维位置编码 </a:t>
                          </a:r>
                          <a:r>
                            <a:rPr lang="en-US" altLang="zh-CN" sz="1100" dirty="0">
                              <a:effectLst/>
                            </a:rPr>
                            <a:t>(2D PEs)</a:t>
                          </a:r>
                          <a:endParaRPr lang="zh-CN" altLang="en-US" sz="1100" dirty="0">
                            <a:effectLst/>
                          </a:endParaRPr>
                        </a:p>
                      </a:txBody>
                      <a:tcPr marL="114300" marR="114300" marT="114300" marB="114300"/>
                    </a:tc>
                    <a:tc>
                      <a:txBody>
                        <a:bodyPr/>
                        <a:lstStyle/>
                        <a:p>
                          <a:pPr algn="ctr" fontAlgn="t"/>
                          <a:r>
                            <a:rPr lang="zh-CN" altLang="en-US" sz="1100">
                              <a:effectLst/>
                            </a:rPr>
                            <a:t>显式捕捉二维空间关系</a:t>
                          </a:r>
                        </a:p>
                      </a:txBody>
                      <a:tcPr marL="114300" marR="114300" marT="114300" marB="114300"/>
                    </a:tc>
                    <a:tc>
                      <a:txBody>
                        <a:bodyPr/>
                        <a:lstStyle/>
                        <a:p>
                          <a:pPr algn="ctr" fontAlgn="t"/>
                          <a:r>
                            <a:rPr lang="zh-CN" altLang="en-US" sz="1100">
                              <a:effectLst/>
                            </a:rPr>
                            <a:t>主要适用于网格状数据</a:t>
                          </a:r>
                        </a:p>
                      </a:txBody>
                      <a:tcPr marL="114300" marR="114300" marT="114300" marB="114300"/>
                    </a:tc>
                    <a:tc>
                      <a:txBody>
                        <a:bodyPr/>
                        <a:lstStyle/>
                        <a:p>
                          <a:pPr algn="ctr" fontAlgn="t"/>
                          <a:r>
                            <a:rPr lang="zh-CN" altLang="en-US" sz="1100" dirty="0">
                              <a:effectLst/>
                            </a:rPr>
                            <a:t>图像处理，视觉任务</a:t>
                          </a:r>
                        </a:p>
                      </a:txBody>
                      <a:tcPr marL="114300" marR="114300" marT="114300" marB="114300"/>
                    </a:tc>
                    <a:extLst>
                      <a:ext uri="{0D108BD9-81ED-4DB2-BD59-A6C34878D82A}">
                        <a16:rowId xmlns:a16="http://schemas.microsoft.com/office/drawing/2014/main" val="3568343353"/>
                      </a:ext>
                    </a:extLst>
                  </a:tr>
                </a:tbl>
              </a:graphicData>
            </a:graphic>
          </p:graphicFrame>
        </mc:Choice>
        <mc:Fallback>
          <p:graphicFrame>
            <p:nvGraphicFramePr>
              <p:cNvPr id="7" name="Table 6">
                <a:extLst>
                  <a:ext uri="{FF2B5EF4-FFF2-40B4-BE49-F238E27FC236}">
                    <a16:creationId xmlns:a16="http://schemas.microsoft.com/office/drawing/2014/main" id="{EE13CCBA-EAB0-E89D-A443-7F7ADFDAF4BA}"/>
                  </a:ext>
                </a:extLst>
              </p:cNvPr>
              <p:cNvGraphicFramePr>
                <a:graphicFrameLocks noGrp="1"/>
              </p:cNvGraphicFramePr>
              <p:nvPr>
                <p:extLst>
                  <p:ext uri="{D42A27DB-BD31-4B8C-83A1-F6EECF244321}">
                    <p14:modId xmlns:p14="http://schemas.microsoft.com/office/powerpoint/2010/main" val="2188254465"/>
                  </p:ext>
                </p:extLst>
              </p:nvPr>
            </p:nvGraphicFramePr>
            <p:xfrm>
              <a:off x="688031" y="3893693"/>
              <a:ext cx="9352952" cy="1955800"/>
            </p:xfrm>
            <a:graphic>
              <a:graphicData uri="http://schemas.openxmlformats.org/drawingml/2006/table">
                <a:tbl>
                  <a:tblPr firstRow="1" bandRow="1">
                    <a:tableStyleId>{073A0DAA-6AF3-43AB-8588-CEC1D06C72B9}</a:tableStyleId>
                  </a:tblPr>
                  <a:tblGrid>
                    <a:gridCol w="1959375">
                      <a:extLst>
                        <a:ext uri="{9D8B030D-6E8A-4147-A177-3AD203B41FA5}">
                          <a16:colId xmlns:a16="http://schemas.microsoft.com/office/drawing/2014/main" val="111419586"/>
                        </a:ext>
                      </a:extLst>
                    </a:gridCol>
                    <a:gridCol w="2638697">
                      <a:extLst>
                        <a:ext uri="{9D8B030D-6E8A-4147-A177-3AD203B41FA5}">
                          <a16:colId xmlns:a16="http://schemas.microsoft.com/office/drawing/2014/main" val="1391991791"/>
                        </a:ext>
                      </a:extLst>
                    </a:gridCol>
                    <a:gridCol w="2124891">
                      <a:extLst>
                        <a:ext uri="{9D8B030D-6E8A-4147-A177-3AD203B41FA5}">
                          <a16:colId xmlns:a16="http://schemas.microsoft.com/office/drawing/2014/main" val="3018786204"/>
                        </a:ext>
                      </a:extLst>
                    </a:gridCol>
                    <a:gridCol w="2629989">
                      <a:extLst>
                        <a:ext uri="{9D8B030D-6E8A-4147-A177-3AD203B41FA5}">
                          <a16:colId xmlns:a16="http://schemas.microsoft.com/office/drawing/2014/main" val="1978736167"/>
                        </a:ext>
                      </a:extLst>
                    </a:gridCol>
                  </a:tblGrid>
                  <a:tr h="370840">
                    <a:tc>
                      <a:txBody>
                        <a:bodyPr/>
                        <a:lstStyle/>
                        <a:p>
                          <a:pPr algn="ctr"/>
                          <a:r>
                            <a:rPr lang="zh-CN" altLang="en-US" sz="1100" b="0" dirty="0">
                              <a:solidFill>
                                <a:schemeClr val="tx1"/>
                              </a:solidFill>
                            </a:rPr>
                            <a:t>方法</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主要优势</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局限性</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典型应用</a:t>
                          </a:r>
                          <a:endParaRPr lang="en-US" sz="1100" b="0" dirty="0">
                            <a:solidFill>
                              <a:schemeClr val="tx1"/>
                            </a:solidFill>
                          </a:endParaRPr>
                        </a:p>
                      </a:txBody>
                      <a:tcPr>
                        <a:solidFill>
                          <a:srgbClr val="E7E7E7"/>
                        </a:solidFill>
                      </a:tcPr>
                    </a:tc>
                    <a:extLst>
                      <a:ext uri="{0D108BD9-81ED-4DB2-BD59-A6C34878D82A}">
                        <a16:rowId xmlns:a16="http://schemas.microsoft.com/office/drawing/2014/main" val="3143132033"/>
                      </a:ext>
                    </a:extLst>
                  </a:tr>
                  <a:tr h="396240">
                    <a:tc>
                      <a:txBody>
                        <a:bodyPr/>
                        <a:lstStyle/>
                        <a:p>
                          <a:endParaRPr lang="en-US"/>
                        </a:p>
                      </a:txBody>
                      <a:tcPr>
                        <a:blipFill>
                          <a:blip r:embed="rId2"/>
                          <a:stretch>
                            <a:fillRect l="-311" t="-95385" r="-378261" b="-304615"/>
                          </a:stretch>
                        </a:blipFill>
                      </a:tcPr>
                    </a:tc>
                    <a:tc>
                      <a:txBody>
                        <a:bodyPr/>
                        <a:lstStyle/>
                        <a:p>
                          <a:pPr algn="ctr" fontAlgn="t"/>
                          <a:r>
                            <a:rPr lang="zh-CN" altLang="en-US" sz="1100" dirty="0">
                              <a:effectLst/>
                            </a:rPr>
                            <a:t>计算简单，无需学习</a:t>
                          </a:r>
                        </a:p>
                      </a:txBody>
                      <a:tcPr marL="114300" marR="114300" marT="114300" marB="114300"/>
                    </a:tc>
                    <a:tc>
                      <a:txBody>
                        <a:bodyPr/>
                        <a:lstStyle/>
                        <a:p>
                          <a:pPr algn="ctr" fontAlgn="t"/>
                          <a:r>
                            <a:rPr lang="zh-CN" altLang="en-US" sz="1100" dirty="0">
                              <a:effectLst/>
                            </a:rPr>
                            <a:t>固定性强，外推能力有限</a:t>
                          </a:r>
                        </a:p>
                      </a:txBody>
                      <a:tcPr marL="114300" marR="114300" marT="114300" marB="114300"/>
                    </a:tc>
                    <a:tc>
                      <a:txBody>
                        <a:bodyPr/>
                        <a:lstStyle/>
                        <a:p>
                          <a:endParaRPr lang="en-US"/>
                        </a:p>
                      </a:txBody>
                      <a:tcPr marL="114300" marR="114300" marT="114300" marB="114300">
                        <a:blipFill>
                          <a:blip r:embed="rId2"/>
                          <a:stretch>
                            <a:fillRect l="-255787" t="-95385" r="-926" b="-304615"/>
                          </a:stretch>
                        </a:blipFill>
                      </a:tcPr>
                    </a:tc>
                    <a:extLst>
                      <a:ext uri="{0D108BD9-81ED-4DB2-BD59-A6C34878D82A}">
                        <a16:rowId xmlns:a16="http://schemas.microsoft.com/office/drawing/2014/main" val="1369262881"/>
                      </a:ext>
                    </a:extLst>
                  </a:tr>
                  <a:tr h="396240">
                    <a:tc>
                      <a:txBody>
                        <a:bodyPr/>
                        <a:lstStyle/>
                        <a:p>
                          <a:pPr algn="ctr" fontAlgn="t"/>
                          <a:r>
                            <a:rPr lang="zh-CN" altLang="en-US" sz="1100" dirty="0">
                              <a:effectLst/>
                            </a:rPr>
                            <a:t>旋转位置嵌入 </a:t>
                          </a:r>
                          <a:r>
                            <a:rPr lang="en-US" altLang="zh-CN" sz="1100" dirty="0">
                              <a:effectLst/>
                            </a:rPr>
                            <a:t>(</a:t>
                          </a:r>
                          <a:r>
                            <a:rPr lang="en-US" sz="1100" dirty="0" err="1">
                              <a:effectLst/>
                            </a:rPr>
                            <a:t>RoPE</a:t>
                          </a:r>
                          <a:r>
                            <a:rPr lang="en-US" sz="1100" dirty="0">
                              <a:effectLst/>
                            </a:rPr>
                            <a:t>)</a:t>
                          </a:r>
                        </a:p>
                      </a:txBody>
                      <a:tcPr marL="114300" marR="114300" marT="114300" marB="114300"/>
                    </a:tc>
                    <a:tc>
                      <a:txBody>
                        <a:bodyPr/>
                        <a:lstStyle/>
                        <a:p>
                          <a:pPr algn="ctr" fontAlgn="t"/>
                          <a:r>
                            <a:rPr lang="zh-CN" altLang="en-US" sz="1100" dirty="0">
                              <a:effectLst/>
                            </a:rPr>
                            <a:t>良好的长度外推性，多尺度感知</a:t>
                          </a:r>
                        </a:p>
                      </a:txBody>
                      <a:tcPr marL="114300" marR="114300" marT="114300" marB="114300"/>
                    </a:tc>
                    <a:tc>
                      <a:txBody>
                        <a:bodyPr/>
                        <a:lstStyle/>
                        <a:p>
                          <a:pPr algn="ctr" fontAlgn="t"/>
                          <a:r>
                            <a:rPr lang="zh-CN" altLang="en-US" sz="1100" dirty="0">
                              <a:effectLst/>
                            </a:rPr>
                            <a:t>相对复杂</a:t>
                          </a:r>
                        </a:p>
                      </a:txBody>
                      <a:tcPr marL="114300" marR="114300" marT="114300" marB="114300"/>
                    </a:tc>
                    <a:tc>
                      <a:txBody>
                        <a:bodyPr/>
                        <a:lstStyle/>
                        <a:p>
                          <a:pPr algn="ctr" fontAlgn="t"/>
                          <a:r>
                            <a:rPr lang="zh-CN" altLang="en-US" sz="1100" dirty="0">
                              <a:effectLst/>
                            </a:rPr>
                            <a:t>大语言模型，长文本序列</a:t>
                          </a:r>
                        </a:p>
                      </a:txBody>
                      <a:tcPr marL="114300" marR="114300" marT="114300" marB="114300"/>
                    </a:tc>
                    <a:extLst>
                      <a:ext uri="{0D108BD9-81ED-4DB2-BD59-A6C34878D82A}">
                        <a16:rowId xmlns:a16="http://schemas.microsoft.com/office/drawing/2014/main" val="2431951550"/>
                      </a:ext>
                    </a:extLst>
                  </a:tr>
                  <a:tr h="396240">
                    <a:tc>
                      <a:txBody>
                        <a:bodyPr/>
                        <a:lstStyle/>
                        <a:p>
                          <a:pPr algn="ctr" fontAlgn="t"/>
                          <a:r>
                            <a:rPr lang="zh-CN" altLang="en-US" sz="1100">
                              <a:effectLst/>
                            </a:rPr>
                            <a:t>线性偏置注意力 </a:t>
                          </a:r>
                          <a:r>
                            <a:rPr lang="en-US" altLang="zh-CN" sz="1100">
                              <a:effectLst/>
                            </a:rPr>
                            <a:t>(</a:t>
                          </a:r>
                          <a:r>
                            <a:rPr lang="en-US" sz="1100">
                              <a:effectLst/>
                            </a:rPr>
                            <a:t>ALiBi)</a:t>
                          </a:r>
                        </a:p>
                      </a:txBody>
                      <a:tcPr marL="114300" marR="114300" marT="114300" marB="114300"/>
                    </a:tc>
                    <a:tc>
                      <a:txBody>
                        <a:bodyPr/>
                        <a:lstStyle/>
                        <a:p>
                          <a:pPr algn="ctr" fontAlgn="t"/>
                          <a:r>
                            <a:rPr lang="zh-CN" altLang="en-US" sz="1100">
                              <a:effectLst/>
                            </a:rPr>
                            <a:t>极强的长度外推能力</a:t>
                          </a:r>
                        </a:p>
                      </a:txBody>
                      <a:tcPr marL="114300" marR="114300" marT="114300" marB="114300"/>
                    </a:tc>
                    <a:tc>
                      <a:txBody>
                        <a:bodyPr/>
                        <a:lstStyle/>
                        <a:p>
                          <a:pPr algn="ctr" fontAlgn="t"/>
                          <a:r>
                            <a:rPr lang="zh-CN" altLang="en-US" sz="1100" dirty="0">
                              <a:effectLst/>
                            </a:rPr>
                            <a:t>偏置是预设的</a:t>
                          </a:r>
                        </a:p>
                      </a:txBody>
                      <a:tcPr marL="114300" marR="114300" marT="114300" marB="114300"/>
                    </a:tc>
                    <a:tc>
                      <a:txBody>
                        <a:bodyPr/>
                        <a:lstStyle/>
                        <a:p>
                          <a:pPr algn="ctr" fontAlgn="t"/>
                          <a:r>
                            <a:rPr lang="zh-CN" altLang="en-US" sz="1100" dirty="0">
                              <a:effectLst/>
                            </a:rPr>
                            <a:t>大语言模型</a:t>
                          </a:r>
                        </a:p>
                      </a:txBody>
                      <a:tcPr marL="114300" marR="114300" marT="114300" marB="114300"/>
                    </a:tc>
                    <a:extLst>
                      <a:ext uri="{0D108BD9-81ED-4DB2-BD59-A6C34878D82A}">
                        <a16:rowId xmlns:a16="http://schemas.microsoft.com/office/drawing/2014/main" val="180921292"/>
                      </a:ext>
                    </a:extLst>
                  </a:tr>
                  <a:tr h="396240">
                    <a:tc>
                      <a:txBody>
                        <a:bodyPr/>
                        <a:lstStyle/>
                        <a:p>
                          <a:pPr algn="ctr" fontAlgn="t"/>
                          <a:r>
                            <a:rPr lang="zh-CN" altLang="en-US" sz="1100" dirty="0">
                              <a:effectLst/>
                            </a:rPr>
                            <a:t>二维位置编码 </a:t>
                          </a:r>
                          <a:r>
                            <a:rPr lang="en-US" altLang="zh-CN" sz="1100" dirty="0">
                              <a:effectLst/>
                            </a:rPr>
                            <a:t>(2D PEs)</a:t>
                          </a:r>
                          <a:endParaRPr lang="zh-CN" altLang="en-US" sz="1100" dirty="0">
                            <a:effectLst/>
                          </a:endParaRPr>
                        </a:p>
                      </a:txBody>
                      <a:tcPr marL="114300" marR="114300" marT="114300" marB="114300"/>
                    </a:tc>
                    <a:tc>
                      <a:txBody>
                        <a:bodyPr/>
                        <a:lstStyle/>
                        <a:p>
                          <a:pPr algn="ctr" fontAlgn="t"/>
                          <a:r>
                            <a:rPr lang="zh-CN" altLang="en-US" sz="1100">
                              <a:effectLst/>
                            </a:rPr>
                            <a:t>显式捕捉二维空间关系</a:t>
                          </a:r>
                        </a:p>
                      </a:txBody>
                      <a:tcPr marL="114300" marR="114300" marT="114300" marB="114300"/>
                    </a:tc>
                    <a:tc>
                      <a:txBody>
                        <a:bodyPr/>
                        <a:lstStyle/>
                        <a:p>
                          <a:pPr algn="ctr" fontAlgn="t"/>
                          <a:r>
                            <a:rPr lang="zh-CN" altLang="en-US" sz="1100">
                              <a:effectLst/>
                            </a:rPr>
                            <a:t>主要适用于网格状数据</a:t>
                          </a:r>
                        </a:p>
                      </a:txBody>
                      <a:tcPr marL="114300" marR="114300" marT="114300" marB="114300"/>
                    </a:tc>
                    <a:tc>
                      <a:txBody>
                        <a:bodyPr/>
                        <a:lstStyle/>
                        <a:p>
                          <a:pPr algn="ctr" fontAlgn="t"/>
                          <a:r>
                            <a:rPr lang="zh-CN" altLang="en-US" sz="1100" dirty="0">
                              <a:effectLst/>
                            </a:rPr>
                            <a:t>图像处理，视觉任务</a:t>
                          </a:r>
                        </a:p>
                      </a:txBody>
                      <a:tcPr marL="114300" marR="114300" marT="114300" marB="114300"/>
                    </a:tc>
                    <a:extLst>
                      <a:ext uri="{0D108BD9-81ED-4DB2-BD59-A6C34878D82A}">
                        <a16:rowId xmlns:a16="http://schemas.microsoft.com/office/drawing/2014/main" val="3568343353"/>
                      </a:ext>
                    </a:extLst>
                  </a:tr>
                </a:tbl>
              </a:graphicData>
            </a:graphic>
          </p:graphicFrame>
        </mc:Fallback>
      </mc:AlternateContent>
    </p:spTree>
    <p:extLst>
      <p:ext uri="{BB962C8B-B14F-4D97-AF65-F5344CB8AC3E}">
        <p14:creationId xmlns:p14="http://schemas.microsoft.com/office/powerpoint/2010/main" val="3985996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0DF11-1798-52E4-FED2-292E8F2546A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93FC945-787C-AB0D-B3C3-C4445527B7A3}"/>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D5061765-484F-37FF-6585-C6BF1466F3A8}"/>
              </a:ext>
            </a:extLst>
          </p:cNvPr>
          <p:cNvSpPr txBox="1"/>
          <p:nvPr/>
        </p:nvSpPr>
        <p:spPr>
          <a:xfrm>
            <a:off x="1161561" y="3429000"/>
            <a:ext cx="10132418" cy="3139321"/>
          </a:xfrm>
          <a:prstGeom prst="rect">
            <a:avLst/>
          </a:prstGeom>
          <a:noFill/>
        </p:spPr>
        <p:txBody>
          <a:bodyPr wrap="square" rtlCol="0">
            <a:spAutoFit/>
          </a:bodyPr>
          <a:lstStyle/>
          <a:p>
            <a:pPr algn="ctr"/>
            <a:r>
              <a:rPr lang="en-US" altLang="zh-CN" sz="6600" b="1" dirty="0">
                <a:solidFill>
                  <a:srgbClr val="F2F2F2"/>
                </a:solidFill>
              </a:rPr>
              <a:t>Transformer </a:t>
            </a:r>
            <a:r>
              <a:rPr lang="zh-CN" altLang="en-US" sz="6600" b="1" dirty="0">
                <a:solidFill>
                  <a:srgbClr val="F2F2F2"/>
                </a:solidFill>
              </a:rPr>
              <a:t>模型的核心挑战与研究前沿</a:t>
            </a:r>
            <a:br>
              <a:rPr lang="en-US" altLang="zh-CN" sz="6600" b="1" dirty="0">
                <a:solidFill>
                  <a:srgbClr val="F2F2F2"/>
                </a:solidFill>
              </a:rPr>
            </a:br>
            <a:endParaRPr lang="en-US" altLang="zh-CN" sz="6600" b="1" dirty="0">
              <a:solidFill>
                <a:srgbClr val="F2F2F2"/>
              </a:solidFill>
              <a:latin typeface="Lexend" pitchFamily="2" charset="0"/>
              <a:ea typeface="+mj-ea"/>
            </a:endParaRPr>
          </a:p>
        </p:txBody>
      </p:sp>
    </p:spTree>
    <p:extLst>
      <p:ext uri="{BB962C8B-B14F-4D97-AF65-F5344CB8AC3E}">
        <p14:creationId xmlns:p14="http://schemas.microsoft.com/office/powerpoint/2010/main" val="926522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68569E4-ABFF-FF2B-CF56-11ADBB270AC1}"/>
              </a:ext>
            </a:extLst>
          </p:cNvPr>
          <p:cNvSpPr>
            <a:spLocks noGrp="1"/>
          </p:cNvSpPr>
          <p:nvPr>
            <p:ph type="title"/>
          </p:nvPr>
        </p:nvSpPr>
        <p:spPr>
          <a:xfrm>
            <a:off x="423339" y="774518"/>
            <a:ext cx="10963473" cy="589190"/>
          </a:xfrm>
        </p:spPr>
        <p:txBody>
          <a:bodyPr/>
          <a:lstStyle/>
          <a:p>
            <a:r>
              <a:rPr lang="zh-CN" altLang="en-US" dirty="0"/>
              <a:t>计算复杂性与内存约束</a:t>
            </a:r>
          </a:p>
        </p:txBody>
      </p:sp>
      <p:sp>
        <p:nvSpPr>
          <p:cNvPr id="6" name="内容占位符 5">
            <a:extLst>
              <a:ext uri="{FF2B5EF4-FFF2-40B4-BE49-F238E27FC236}">
                <a16:creationId xmlns:a16="http://schemas.microsoft.com/office/drawing/2014/main" id="{066A6E9F-FAE8-5B9A-CC94-AEC4FB3CF728}"/>
              </a:ext>
            </a:extLst>
          </p:cNvPr>
          <p:cNvSpPr>
            <a:spLocks noGrp="1"/>
          </p:cNvSpPr>
          <p:nvPr>
            <p:ph sz="half" idx="1"/>
          </p:nvPr>
        </p:nvSpPr>
        <p:spPr>
          <a:xfrm>
            <a:off x="745556" y="1771649"/>
            <a:ext cx="11516113" cy="1994808"/>
          </a:xfrm>
        </p:spPr>
        <p:txBody>
          <a:bodyPr/>
          <a:lstStyle/>
          <a:p>
            <a:pPr algn="just">
              <a:spcAft>
                <a:spcPts val="1125"/>
              </a:spcAft>
              <a:buNone/>
            </a:pPr>
            <a:r>
              <a:rPr lang="zh-CN" altLang="en-US" sz="1800" b="1" dirty="0">
                <a:solidFill>
                  <a:srgbClr val="2C3E50"/>
                </a:solidFill>
                <a:latin typeface="-apple-system"/>
              </a:rPr>
              <a:t>二次方瓶颈的严重影响：</a:t>
            </a:r>
            <a:endParaRPr lang="en-US" altLang="zh-CN" sz="1800" b="1" dirty="0">
              <a:solidFill>
                <a:srgbClr val="2C3E50"/>
              </a:solidFill>
              <a:latin typeface="-apple-system"/>
            </a:endParaRPr>
          </a:p>
          <a:p>
            <a:r>
              <a:rPr lang="zh-CN" altLang="en-US" dirty="0"/>
              <a:t>极大地限制了能够有效处理的序列长度</a:t>
            </a:r>
          </a:p>
          <a:p>
            <a:r>
              <a:rPr lang="zh-CN" altLang="en-US" dirty="0"/>
              <a:t>使得模型难以应用于长文档、高分辨率图像等任务</a:t>
            </a:r>
          </a:p>
          <a:p>
            <a:r>
              <a:rPr lang="zh-CN" altLang="en-US" dirty="0"/>
              <a:t>在训练和推理过程中造成巨大的内存消耗</a:t>
            </a:r>
          </a:p>
          <a:p>
            <a:pPr algn="just">
              <a:spcAft>
                <a:spcPts val="1125"/>
              </a:spcAft>
              <a:buNone/>
            </a:pPr>
            <a:endParaRPr lang="en-US" altLang="zh-CN" sz="1400" dirty="0">
              <a:solidFill>
                <a:srgbClr val="333333"/>
              </a:solidFill>
              <a:latin typeface="-apple-system"/>
            </a:endParaRPr>
          </a:p>
          <a:p>
            <a:pPr marL="0" indent="0">
              <a:buNone/>
            </a:pPr>
            <a:endParaRPr lang="zh-CN" altLang="en-US" sz="1400" dirty="0"/>
          </a:p>
        </p:txBody>
      </p:sp>
    </p:spTree>
    <p:extLst>
      <p:ext uri="{BB962C8B-B14F-4D97-AF65-F5344CB8AC3E}">
        <p14:creationId xmlns:p14="http://schemas.microsoft.com/office/powerpoint/2010/main" val="2095360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12C01-834F-D0F4-2049-A279FAF9F563}"/>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62113411-4731-220F-B02F-70C9262FB0C0}"/>
              </a:ext>
            </a:extLst>
          </p:cNvPr>
          <p:cNvSpPr>
            <a:spLocks noGrp="1"/>
          </p:cNvSpPr>
          <p:nvPr>
            <p:ph type="title"/>
          </p:nvPr>
        </p:nvSpPr>
        <p:spPr>
          <a:xfrm>
            <a:off x="493007" y="482033"/>
            <a:ext cx="10963473" cy="589190"/>
          </a:xfrm>
        </p:spPr>
        <p:txBody>
          <a:bodyPr/>
          <a:lstStyle/>
          <a:p>
            <a:r>
              <a:rPr lang="zh-CN" altLang="en-US" dirty="0"/>
              <a:t>应对效率挑战的方法</a:t>
            </a:r>
          </a:p>
        </p:txBody>
      </p:sp>
      <p:sp>
        <p:nvSpPr>
          <p:cNvPr id="11" name="内容占位符 5">
            <a:extLst>
              <a:ext uri="{FF2B5EF4-FFF2-40B4-BE49-F238E27FC236}">
                <a16:creationId xmlns:a16="http://schemas.microsoft.com/office/drawing/2014/main" id="{0730D6B6-A1B0-C62F-7435-8D195812146D}"/>
              </a:ext>
            </a:extLst>
          </p:cNvPr>
          <p:cNvSpPr txBox="1">
            <a:spLocks/>
          </p:cNvSpPr>
          <p:nvPr/>
        </p:nvSpPr>
        <p:spPr>
          <a:xfrm>
            <a:off x="446932" y="1429566"/>
            <a:ext cx="10475438" cy="1994808"/>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r>
              <a:rPr lang="zh-CN" altLang="en-US" sz="1600" b="1" dirty="0"/>
              <a:t>稀疏注意力（</a:t>
            </a:r>
            <a:r>
              <a:rPr lang="en-US" altLang="en-US" sz="1600" b="1" dirty="0"/>
              <a:t>Sparse Attention）：</a:t>
            </a:r>
            <a:r>
              <a:rPr lang="zh-CN" altLang="en-US" sz="1600" dirty="0"/>
              <a:t>限制每个词元只关注序列中的一个子集</a:t>
            </a:r>
          </a:p>
          <a:p>
            <a:pPr lvl="1"/>
            <a:r>
              <a:rPr lang="zh-CN" altLang="en-US" sz="1600" dirty="0"/>
              <a:t>局部</a:t>
            </a:r>
            <a:r>
              <a:rPr lang="en-US" altLang="zh-CN" sz="1600" dirty="0"/>
              <a:t>/</a:t>
            </a:r>
            <a:r>
              <a:rPr lang="zh-CN" altLang="en-US" sz="1600" dirty="0"/>
              <a:t>滑动窗口注意力</a:t>
            </a:r>
          </a:p>
          <a:p>
            <a:pPr lvl="1"/>
            <a:r>
              <a:rPr lang="zh-CN" altLang="en-US" sz="1600" dirty="0"/>
              <a:t>扩张</a:t>
            </a:r>
            <a:r>
              <a:rPr lang="en-US" altLang="zh-CN" sz="1600" dirty="0"/>
              <a:t>/</a:t>
            </a:r>
            <a:r>
              <a:rPr lang="zh-CN" altLang="en-US" sz="1600" dirty="0"/>
              <a:t>空洞滑动窗口注意力</a:t>
            </a:r>
          </a:p>
          <a:p>
            <a:pPr lvl="1"/>
            <a:r>
              <a:rPr lang="zh-CN" altLang="en-US" sz="1600" dirty="0"/>
              <a:t>全局注意力</a:t>
            </a:r>
          </a:p>
          <a:p>
            <a:pPr lvl="1"/>
            <a:r>
              <a:rPr lang="zh-CN" altLang="en-US" sz="1600" dirty="0"/>
              <a:t>组合模式（如 </a:t>
            </a:r>
            <a:r>
              <a:rPr lang="en-US" altLang="en-US" sz="1600" dirty="0"/>
              <a:t>Longformer、Big Bird）</a:t>
            </a:r>
          </a:p>
          <a:p>
            <a:r>
              <a:rPr lang="zh-CN" altLang="en-US" sz="1600" b="1" dirty="0"/>
              <a:t>线性化注意力：</a:t>
            </a:r>
            <a:r>
              <a:rPr lang="zh-CN" altLang="en-US" sz="1600" dirty="0"/>
              <a:t>将复杂度降低到线性 </a:t>
            </a:r>
            <a:r>
              <a:rPr lang="en-US" altLang="en-US" sz="1600" dirty="0"/>
              <a:t>O(n)</a:t>
            </a:r>
          </a:p>
          <a:p>
            <a:pPr lvl="1"/>
            <a:r>
              <a:rPr lang="en-US" altLang="en-US" sz="1600" dirty="0"/>
              <a:t>Linformer、Reformer、Performer</a:t>
            </a:r>
          </a:p>
          <a:p>
            <a:pPr lvl="1"/>
            <a:r>
              <a:rPr lang="en-US" altLang="en-US" sz="1600" dirty="0"/>
              <a:t>FNet（</a:t>
            </a:r>
            <a:r>
              <a:rPr lang="zh-CN" altLang="en-US" sz="1600" dirty="0"/>
              <a:t>使用傅里叶变换）</a:t>
            </a:r>
          </a:p>
          <a:p>
            <a:pPr lvl="1"/>
            <a:r>
              <a:rPr lang="en-US" altLang="en-US" sz="1600" dirty="0"/>
              <a:t>Latte Transformer</a:t>
            </a:r>
          </a:p>
        </p:txBody>
      </p:sp>
      <p:sp>
        <p:nvSpPr>
          <p:cNvPr id="16" name="标题 4">
            <a:extLst>
              <a:ext uri="{FF2B5EF4-FFF2-40B4-BE49-F238E27FC236}">
                <a16:creationId xmlns:a16="http://schemas.microsoft.com/office/drawing/2014/main" id="{E00C21AA-0122-D476-C1D6-E97FC5E12082}"/>
              </a:ext>
            </a:extLst>
          </p:cNvPr>
          <p:cNvSpPr txBox="1">
            <a:spLocks/>
          </p:cNvSpPr>
          <p:nvPr/>
        </p:nvSpPr>
        <p:spPr>
          <a:xfrm>
            <a:off x="446932" y="1591353"/>
            <a:ext cx="10963473" cy="589190"/>
          </a:xfrm>
          <a:prstGeom prst="rect">
            <a:avLst/>
          </a:prstGeom>
        </p:spPr>
        <p:txBody>
          <a:bodyPr anchor="ctr"/>
          <a:lstStyle>
            <a:lvl1pPr algn="l" defTabSz="1219200" rtl="0" eaLnBrk="1" latinLnBrk="0" hangingPunct="1">
              <a:spcBef>
                <a:spcPct val="0"/>
              </a:spcBef>
              <a:buNone/>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endParaRPr lang="zh-CN" altLang="en-US" sz="2000" dirty="0"/>
          </a:p>
        </p:txBody>
      </p:sp>
    </p:spTree>
    <p:extLst>
      <p:ext uri="{BB962C8B-B14F-4D97-AF65-F5344CB8AC3E}">
        <p14:creationId xmlns:p14="http://schemas.microsoft.com/office/powerpoint/2010/main" val="3292030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B0FA7E3-76DD-BC9F-1585-E572FB96AB46}"/>
              </a:ext>
            </a:extLst>
          </p:cNvPr>
          <p:cNvSpPr>
            <a:spLocks noGrp="1"/>
          </p:cNvSpPr>
          <p:nvPr>
            <p:ph type="title"/>
          </p:nvPr>
        </p:nvSpPr>
        <p:spPr>
          <a:xfrm>
            <a:off x="623888" y="369388"/>
            <a:ext cx="10963275" cy="588963"/>
          </a:xfrm>
        </p:spPr>
        <p:txBody>
          <a:bodyPr/>
          <a:lstStyle/>
          <a:p>
            <a:r>
              <a:rPr lang="zh-CN" altLang="en-US" dirty="0"/>
              <a:t>训练与推理的内存优化策略</a:t>
            </a:r>
          </a:p>
        </p:txBody>
      </p:sp>
      <p:sp>
        <p:nvSpPr>
          <p:cNvPr id="17" name="内容占位符 5">
            <a:extLst>
              <a:ext uri="{FF2B5EF4-FFF2-40B4-BE49-F238E27FC236}">
                <a16:creationId xmlns:a16="http://schemas.microsoft.com/office/drawing/2014/main" id="{64D02E1F-6084-01E4-45AE-0075CA38D1EC}"/>
              </a:ext>
            </a:extLst>
          </p:cNvPr>
          <p:cNvSpPr>
            <a:spLocks noGrp="1"/>
          </p:cNvSpPr>
          <p:nvPr>
            <p:ph sz="half" idx="1"/>
          </p:nvPr>
        </p:nvSpPr>
        <p:spPr>
          <a:xfrm>
            <a:off x="710503" y="1494337"/>
            <a:ext cx="10963275" cy="4994275"/>
          </a:xfrm>
        </p:spPr>
        <p:txBody>
          <a:bodyPr/>
          <a:lstStyle/>
          <a:p>
            <a:r>
              <a:rPr lang="zh-CN" altLang="en-US" sz="1500" b="1" dirty="0"/>
              <a:t>训练阶段优化：</a:t>
            </a:r>
            <a:endParaRPr lang="zh-CN" altLang="en-US" sz="1500" dirty="0"/>
          </a:p>
          <a:p>
            <a:pPr lvl="1"/>
            <a:r>
              <a:rPr lang="zh-CN" altLang="en-US" sz="1500" dirty="0"/>
              <a:t>激活重计算（</a:t>
            </a:r>
            <a:r>
              <a:rPr lang="en-US" altLang="en-US" sz="1500" dirty="0"/>
              <a:t>Gradient Checkpointing）</a:t>
            </a:r>
          </a:p>
          <a:p>
            <a:pPr lvl="1"/>
            <a:r>
              <a:rPr lang="zh-CN" altLang="en-US" sz="1500" dirty="0"/>
              <a:t>混合精度训练（</a:t>
            </a:r>
            <a:r>
              <a:rPr lang="en-US" altLang="en-US" sz="1500" dirty="0"/>
              <a:t>FP16/BF16）</a:t>
            </a:r>
          </a:p>
          <a:p>
            <a:pPr lvl="1"/>
            <a:r>
              <a:rPr lang="zh-CN" altLang="en-US" sz="1500" dirty="0"/>
              <a:t>内存高效的优化器</a:t>
            </a:r>
          </a:p>
          <a:p>
            <a:pPr lvl="1"/>
            <a:r>
              <a:rPr lang="zh-CN" altLang="en-US" sz="1500" dirty="0"/>
              <a:t>分布式训练策略（</a:t>
            </a:r>
            <a:r>
              <a:rPr lang="en-US" altLang="en-US" sz="1500" dirty="0"/>
              <a:t>ZeRO、FSDP）</a:t>
            </a:r>
          </a:p>
          <a:p>
            <a:r>
              <a:rPr lang="zh-CN" altLang="en-US" sz="1500" b="1" dirty="0"/>
              <a:t>推理阶段优化：</a:t>
            </a:r>
            <a:endParaRPr lang="zh-CN" altLang="en-US" sz="1500" dirty="0"/>
          </a:p>
          <a:p>
            <a:pPr lvl="1"/>
            <a:r>
              <a:rPr lang="zh-CN" altLang="en-US" sz="1500" dirty="0"/>
              <a:t>键值缓存优化（</a:t>
            </a:r>
            <a:r>
              <a:rPr lang="en-US" altLang="en-US" sz="1500" dirty="0"/>
              <a:t>KV Cache Optimization）</a:t>
            </a:r>
          </a:p>
          <a:p>
            <a:pPr lvl="1"/>
            <a:r>
              <a:rPr lang="zh-CN" altLang="en-US" sz="1500" dirty="0"/>
              <a:t>模型量化（</a:t>
            </a:r>
            <a:r>
              <a:rPr lang="en-US" altLang="en-US" sz="1500" dirty="0"/>
              <a:t>Quantization）</a:t>
            </a:r>
          </a:p>
          <a:p>
            <a:pPr lvl="1"/>
            <a:r>
              <a:rPr lang="zh-CN" altLang="en-US" sz="1500" dirty="0"/>
              <a:t>模型剪枝（</a:t>
            </a:r>
            <a:r>
              <a:rPr lang="en-US" altLang="en-US" sz="1500" dirty="0"/>
              <a:t>Pruning）</a:t>
            </a:r>
          </a:p>
          <a:p>
            <a:pPr lvl="1"/>
            <a:r>
              <a:rPr lang="zh-CN" altLang="en-US" sz="1500" dirty="0"/>
              <a:t>知识蒸馏（</a:t>
            </a:r>
            <a:r>
              <a:rPr lang="en-US" altLang="en-US" sz="1500" dirty="0"/>
              <a:t>Knowledge Distillation）</a:t>
            </a:r>
          </a:p>
        </p:txBody>
      </p:sp>
      <p:sp>
        <p:nvSpPr>
          <p:cNvPr id="4" name="TextBox 3">
            <a:extLst>
              <a:ext uri="{FF2B5EF4-FFF2-40B4-BE49-F238E27FC236}">
                <a16:creationId xmlns:a16="http://schemas.microsoft.com/office/drawing/2014/main" id="{BD24A94C-4A90-5087-7803-5324F68687DB}"/>
              </a:ext>
            </a:extLst>
          </p:cNvPr>
          <p:cNvSpPr txBox="1"/>
          <p:nvPr/>
        </p:nvSpPr>
        <p:spPr>
          <a:xfrm>
            <a:off x="710503" y="1112239"/>
            <a:ext cx="8270748" cy="307777"/>
          </a:xfrm>
          <a:prstGeom prst="rect">
            <a:avLst/>
          </a:prstGeom>
          <a:noFill/>
        </p:spPr>
        <p:txBody>
          <a:bodyPr wrap="square">
            <a:spAutoFit/>
          </a:bodyPr>
          <a:lstStyle/>
          <a:p>
            <a:r>
              <a:rPr lang="zh-CN" altLang="en-US" sz="1400" dirty="0"/>
              <a:t>除了改变核心注意力架构外，还有多种内存优化技术：</a:t>
            </a:r>
            <a:endParaRPr lang="en-US" sz="1400" dirty="0"/>
          </a:p>
        </p:txBody>
      </p:sp>
    </p:spTree>
    <p:extLst>
      <p:ext uri="{BB962C8B-B14F-4D97-AF65-F5344CB8AC3E}">
        <p14:creationId xmlns:p14="http://schemas.microsoft.com/office/powerpoint/2010/main" val="3518697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5F410-BBF8-3510-92D1-F22697C835DF}"/>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643B7B96-6426-A367-F6FB-7B62D81562EB}"/>
              </a:ext>
            </a:extLst>
          </p:cNvPr>
          <p:cNvSpPr>
            <a:spLocks noGrp="1"/>
          </p:cNvSpPr>
          <p:nvPr>
            <p:ph type="title"/>
          </p:nvPr>
        </p:nvSpPr>
        <p:spPr>
          <a:xfrm>
            <a:off x="522984" y="382769"/>
            <a:ext cx="10963275" cy="588963"/>
          </a:xfrm>
        </p:spPr>
        <p:txBody>
          <a:bodyPr/>
          <a:lstStyle/>
          <a:p>
            <a:r>
              <a:rPr lang="zh-CN" altLang="en-US" dirty="0"/>
              <a:t>可解释性困境：解包</a:t>
            </a:r>
            <a:r>
              <a:rPr lang="en-US" altLang="zh-CN" dirty="0"/>
              <a:t>"</a:t>
            </a:r>
            <a:r>
              <a:rPr lang="zh-CN" altLang="en-US" dirty="0"/>
              <a:t>黑箱</a:t>
            </a:r>
            <a:r>
              <a:rPr lang="en-US" altLang="zh-CN" dirty="0"/>
              <a:t>"</a:t>
            </a:r>
          </a:p>
        </p:txBody>
      </p:sp>
      <p:sp>
        <p:nvSpPr>
          <p:cNvPr id="17" name="内容占位符 5">
            <a:extLst>
              <a:ext uri="{FF2B5EF4-FFF2-40B4-BE49-F238E27FC236}">
                <a16:creationId xmlns:a16="http://schemas.microsoft.com/office/drawing/2014/main" id="{B8081D2F-CF12-E681-4166-BDFEA119FFA6}"/>
              </a:ext>
            </a:extLst>
          </p:cNvPr>
          <p:cNvSpPr>
            <a:spLocks noGrp="1"/>
          </p:cNvSpPr>
          <p:nvPr>
            <p:ph sz="half" idx="1"/>
          </p:nvPr>
        </p:nvSpPr>
        <p:spPr>
          <a:xfrm>
            <a:off x="710502" y="1499825"/>
            <a:ext cx="10963275" cy="4994275"/>
          </a:xfrm>
        </p:spPr>
        <p:txBody>
          <a:bodyPr/>
          <a:lstStyle/>
          <a:p>
            <a:r>
              <a:rPr lang="en-US" altLang="en-US" sz="1400" dirty="0"/>
              <a:t>Transformer </a:t>
            </a:r>
            <a:r>
              <a:rPr lang="zh-CN" altLang="en-US" sz="1400" dirty="0"/>
              <a:t>的新兴可解释性 </a:t>
            </a:r>
            <a:r>
              <a:rPr lang="en-US" altLang="en-US" sz="1400" dirty="0"/>
              <a:t>AI </a:t>
            </a:r>
            <a:r>
              <a:rPr lang="zh-CN" altLang="en-US" sz="1400" dirty="0"/>
              <a:t>技术</a:t>
            </a:r>
          </a:p>
          <a:p>
            <a:r>
              <a:rPr lang="zh-CN" altLang="en-US" sz="1400" dirty="0"/>
              <a:t>模型无关方法：</a:t>
            </a:r>
            <a:r>
              <a:rPr lang="en-US" altLang="en-US" sz="1400" dirty="0"/>
              <a:t>LIME、SHAP、</a:t>
            </a:r>
            <a:r>
              <a:rPr lang="zh-CN" altLang="en-US" sz="1400" dirty="0"/>
              <a:t>积分梯度、</a:t>
            </a:r>
            <a:r>
              <a:rPr lang="en-US" altLang="en-US" sz="1400" dirty="0"/>
              <a:t>Grad-CAM、LRP</a:t>
            </a:r>
          </a:p>
          <a:p>
            <a:r>
              <a:rPr lang="en-US" altLang="en-US" sz="1400" dirty="0"/>
              <a:t>Transformer </a:t>
            </a:r>
            <a:r>
              <a:rPr lang="zh-CN" altLang="en-US" sz="1400" dirty="0"/>
              <a:t>特定方法：</a:t>
            </a:r>
          </a:p>
          <a:p>
            <a:pPr lvl="1"/>
            <a:r>
              <a:rPr lang="zh-CN" altLang="en-US" sz="1400" dirty="0"/>
              <a:t>注意力分析（</a:t>
            </a:r>
            <a:r>
              <a:rPr lang="en-US" altLang="en-US" sz="1400" dirty="0"/>
              <a:t>Attention Analysis）</a:t>
            </a:r>
          </a:p>
          <a:p>
            <a:pPr lvl="1"/>
            <a:r>
              <a:rPr lang="zh-CN" altLang="en-US" sz="1400" dirty="0"/>
              <a:t>探针（</a:t>
            </a:r>
            <a:r>
              <a:rPr lang="en-US" altLang="en-US" sz="1400" dirty="0"/>
              <a:t>Probing）</a:t>
            </a:r>
          </a:p>
          <a:p>
            <a:pPr lvl="1"/>
            <a:r>
              <a:rPr lang="en-US" altLang="en-US" sz="1400" dirty="0"/>
              <a:t>Logit </a:t>
            </a:r>
            <a:r>
              <a:rPr lang="zh-CN" altLang="en-US" sz="1400" dirty="0"/>
              <a:t>透镜（</a:t>
            </a:r>
            <a:r>
              <a:rPr lang="en-US" altLang="en-US" sz="1400" dirty="0"/>
              <a:t>Logit Lens）</a:t>
            </a:r>
          </a:p>
          <a:p>
            <a:pPr lvl="1"/>
            <a:r>
              <a:rPr lang="zh-CN" altLang="en-US" sz="1400" dirty="0"/>
              <a:t>回路发现</a:t>
            </a:r>
            <a:r>
              <a:rPr lang="en-US" altLang="zh-CN" sz="1400" dirty="0"/>
              <a:t>/</a:t>
            </a:r>
            <a:r>
              <a:rPr lang="zh-CN" altLang="en-US" sz="1400" dirty="0"/>
              <a:t>机制可解释性</a:t>
            </a:r>
          </a:p>
          <a:p>
            <a:pPr lvl="1"/>
            <a:r>
              <a:rPr lang="zh-CN" altLang="en-US" sz="1400" dirty="0"/>
              <a:t>稀疏自编码器（</a:t>
            </a:r>
            <a:r>
              <a:rPr lang="en-US" altLang="en-US" sz="1400" dirty="0"/>
              <a:t>SAEs）</a:t>
            </a:r>
          </a:p>
          <a:p>
            <a:r>
              <a:rPr lang="zh-CN" altLang="en-US" sz="1400" dirty="0"/>
              <a:t>可解释性设计模型：</a:t>
            </a:r>
          </a:p>
          <a:p>
            <a:pPr lvl="1"/>
            <a:r>
              <a:rPr lang="zh-CN" altLang="en-US" sz="1400" dirty="0"/>
              <a:t>自消融 </a:t>
            </a:r>
            <a:r>
              <a:rPr lang="en-US" altLang="en-US" sz="1400" dirty="0"/>
              <a:t>Transformer</a:t>
            </a:r>
          </a:p>
          <a:p>
            <a:pPr lvl="1"/>
            <a:r>
              <a:rPr lang="zh-CN" altLang="en-US" sz="1400" dirty="0"/>
              <a:t>多头解释器（</a:t>
            </a:r>
            <a:r>
              <a:rPr lang="en-US" altLang="en-US" sz="1400" dirty="0"/>
              <a:t>MHEX）</a:t>
            </a:r>
          </a:p>
        </p:txBody>
      </p:sp>
      <p:sp>
        <p:nvSpPr>
          <p:cNvPr id="4" name="TextBox 3">
            <a:extLst>
              <a:ext uri="{FF2B5EF4-FFF2-40B4-BE49-F238E27FC236}">
                <a16:creationId xmlns:a16="http://schemas.microsoft.com/office/drawing/2014/main" id="{46FBC25A-DB4A-B5E4-BA1F-A09EB6BD3B8F}"/>
              </a:ext>
            </a:extLst>
          </p:cNvPr>
          <p:cNvSpPr txBox="1"/>
          <p:nvPr/>
        </p:nvSpPr>
        <p:spPr>
          <a:xfrm>
            <a:off x="710502" y="1112239"/>
            <a:ext cx="10775757" cy="307777"/>
          </a:xfrm>
          <a:prstGeom prst="rect">
            <a:avLst/>
          </a:prstGeom>
          <a:noFill/>
        </p:spPr>
        <p:txBody>
          <a:bodyPr wrap="square">
            <a:spAutoFit/>
          </a:bodyPr>
          <a:lstStyle/>
          <a:p>
            <a:r>
              <a:rPr lang="en-US" altLang="zh-CN" sz="1400" dirty="0"/>
              <a:t>Transformer </a:t>
            </a:r>
            <a:r>
              <a:rPr lang="zh-CN" altLang="en-US" sz="1400" dirty="0"/>
              <a:t>模型因其复杂的内部结构和非线性的计算过程，常被视为</a:t>
            </a:r>
            <a:r>
              <a:rPr lang="en-US" altLang="zh-CN" sz="1400" dirty="0"/>
              <a:t>"</a:t>
            </a:r>
            <a:r>
              <a:rPr lang="zh-CN" altLang="en-US" sz="1400" dirty="0"/>
              <a:t>黑箱</a:t>
            </a:r>
            <a:r>
              <a:rPr lang="en-US" altLang="zh-CN" sz="1400" dirty="0"/>
              <a:t>"</a:t>
            </a:r>
            <a:r>
              <a:rPr lang="zh-CN" altLang="en-US" sz="1400" dirty="0"/>
              <a:t>。理解其决策过程是一项极具挑战性的任务。</a:t>
            </a:r>
            <a:endParaRPr lang="en-US" sz="1400" dirty="0"/>
          </a:p>
        </p:txBody>
      </p:sp>
    </p:spTree>
    <p:extLst>
      <p:ext uri="{BB962C8B-B14F-4D97-AF65-F5344CB8AC3E}">
        <p14:creationId xmlns:p14="http://schemas.microsoft.com/office/powerpoint/2010/main" val="1332151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981C8-C61B-2A9E-FE3A-7CBABBD9601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2D338D5-C526-04B7-5EB1-AB15D7FEBEC9}"/>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48BD9B9F-8E78-E158-E9EA-31E35E76040D}"/>
              </a:ext>
            </a:extLst>
          </p:cNvPr>
          <p:cNvSpPr txBox="1"/>
          <p:nvPr/>
        </p:nvSpPr>
        <p:spPr>
          <a:xfrm>
            <a:off x="1161561" y="3429000"/>
            <a:ext cx="10132418" cy="3139321"/>
          </a:xfrm>
          <a:prstGeom prst="rect">
            <a:avLst/>
          </a:prstGeom>
          <a:noFill/>
        </p:spPr>
        <p:txBody>
          <a:bodyPr wrap="square" rtlCol="0">
            <a:spAutoFit/>
          </a:bodyPr>
          <a:lstStyle/>
          <a:p>
            <a:pPr algn="ctr"/>
            <a:r>
              <a:rPr lang="en-US" altLang="zh-CN" sz="6600" b="1" dirty="0">
                <a:solidFill>
                  <a:srgbClr val="F2F2F2"/>
                </a:solidFill>
              </a:rPr>
              <a:t>Transformer</a:t>
            </a:r>
            <a:r>
              <a:rPr lang="zh-CN" altLang="en-US" sz="6600" b="1" dirty="0">
                <a:solidFill>
                  <a:srgbClr val="F2F2F2"/>
                </a:solidFill>
              </a:rPr>
              <a:t>的历史意义与未来使命</a:t>
            </a:r>
            <a:br>
              <a:rPr lang="en-US" altLang="zh-CN" sz="6600" b="1" dirty="0">
                <a:solidFill>
                  <a:srgbClr val="F2F2F2"/>
                </a:solidFill>
              </a:rPr>
            </a:br>
            <a:endParaRPr lang="en-US" altLang="zh-CN" sz="6600" b="1" dirty="0">
              <a:solidFill>
                <a:srgbClr val="F2F2F2"/>
              </a:solidFill>
              <a:latin typeface="Lexend" pitchFamily="2" charset="0"/>
              <a:ea typeface="+mj-ea"/>
            </a:endParaRPr>
          </a:p>
        </p:txBody>
      </p:sp>
    </p:spTree>
    <p:extLst>
      <p:ext uri="{BB962C8B-B14F-4D97-AF65-F5344CB8AC3E}">
        <p14:creationId xmlns:p14="http://schemas.microsoft.com/office/powerpoint/2010/main" val="1838155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a:xfrm>
            <a:off x="1030731" y="637850"/>
            <a:ext cx="10963473" cy="589190"/>
          </a:xfrm>
        </p:spPr>
        <p:txBody>
          <a:bodyPr/>
          <a:lstStyle/>
          <a:p>
            <a:r>
              <a:rPr lang="zh-CN" altLang="en-US" sz="3200" dirty="0"/>
              <a:t>视频目录大纲</a:t>
            </a:r>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a:xfrm>
            <a:off x="686266" y="817384"/>
            <a:ext cx="10963473" cy="5108171"/>
          </a:xfrm>
        </p:spPr>
        <p:txBody>
          <a:bodyPr anchor="t"/>
          <a:lstStyle/>
          <a:p>
            <a:pPr marL="457200" indent="-457200" algn="l">
              <a:buFont typeface="+mj-lt"/>
              <a:buAutoNum type="arabicPeriod"/>
            </a:pPr>
            <a:endParaRPr lang="en-US" altLang="zh-CN" sz="2800" dirty="0"/>
          </a:p>
          <a:p>
            <a:pPr marL="696306" lvl="1" indent="-457200">
              <a:buFont typeface="+mj-lt"/>
              <a:buAutoNum type="arabicPeriod"/>
            </a:pPr>
            <a:r>
              <a:rPr lang="en-US" altLang="zh-CN" sz="2400" dirty="0">
                <a:latin typeface="Gill Sans MT" panose="020B0502020104020203" pitchFamily="34" charset="0"/>
              </a:rPr>
              <a:t>Transformer </a:t>
            </a:r>
            <a:r>
              <a:rPr lang="zh-CN" altLang="en-US" sz="2400" dirty="0">
                <a:latin typeface="Gill Sans MT" panose="020B0502020104020203" pitchFamily="34" charset="0"/>
              </a:rPr>
              <a:t>的起源与架构蓝图</a:t>
            </a:r>
          </a:p>
          <a:p>
            <a:pPr marL="696306" lvl="1" indent="-457200">
              <a:buFont typeface="+mj-lt"/>
              <a:buAutoNum type="arabicPeriod"/>
            </a:pPr>
            <a:r>
              <a:rPr lang="en-US" altLang="zh-CN" sz="2400" dirty="0">
                <a:latin typeface="Gill Sans MT" panose="020B0502020104020203" pitchFamily="34" charset="0"/>
              </a:rPr>
              <a:t>Transformer</a:t>
            </a:r>
            <a:r>
              <a:rPr lang="zh-CN" altLang="en-US" sz="2400" dirty="0">
                <a:latin typeface="Gill Sans MT" panose="020B0502020104020203" pitchFamily="34" charset="0"/>
              </a:rPr>
              <a:t>演进与关键架构改进</a:t>
            </a:r>
          </a:p>
          <a:p>
            <a:pPr marL="696306" lvl="1" indent="-457200">
              <a:buFont typeface="+mj-lt"/>
              <a:buAutoNum type="arabicPeriod"/>
            </a:pPr>
            <a:r>
              <a:rPr lang="en-US" altLang="zh-CN" sz="2400" dirty="0">
                <a:latin typeface="Gill Sans MT" panose="020B0502020104020203" pitchFamily="34" charset="0"/>
              </a:rPr>
              <a:t>Transformer </a:t>
            </a:r>
            <a:r>
              <a:rPr lang="zh-CN" altLang="en-US" sz="2400" dirty="0">
                <a:latin typeface="Gill Sans MT" panose="020B0502020104020203" pitchFamily="34" charset="0"/>
              </a:rPr>
              <a:t>模型的核心挑战与研究前沿</a:t>
            </a:r>
          </a:p>
          <a:p>
            <a:pPr marL="696306" lvl="1" indent="-457200">
              <a:buFont typeface="+mj-lt"/>
              <a:buAutoNum type="arabicPeriod"/>
            </a:pPr>
            <a:r>
              <a:rPr lang="en-US" altLang="zh-CN" sz="2400" dirty="0">
                <a:latin typeface="Gill Sans MT" panose="020B0502020104020203" pitchFamily="34" charset="0"/>
              </a:rPr>
              <a:t>Transformer </a:t>
            </a:r>
            <a:r>
              <a:rPr lang="zh-CN" altLang="en-US" sz="2400" dirty="0">
                <a:latin typeface="Gill Sans MT" panose="020B0502020104020203" pitchFamily="34" charset="0"/>
              </a:rPr>
              <a:t>未来展望与研究方向</a:t>
            </a:r>
          </a:p>
          <a:p>
            <a:pPr marL="696306" lvl="1" indent="-457200">
              <a:buFont typeface="+mj-lt"/>
              <a:buAutoNum type="arabicPeriod"/>
            </a:pPr>
            <a:endParaRPr lang="zh-CN" altLang="en-US" sz="2400" dirty="0">
              <a:latin typeface="Gill Sans MT" panose="020B0502020104020203" pitchFamily="34" charset="0"/>
            </a:endParaRPr>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859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24C35892-6411-13EA-8507-F4D2541F0D52}"/>
              </a:ext>
            </a:extLst>
          </p:cNvPr>
          <p:cNvSpPr>
            <a:spLocks noGrp="1"/>
          </p:cNvSpPr>
          <p:nvPr>
            <p:ph type="title"/>
          </p:nvPr>
        </p:nvSpPr>
        <p:spPr/>
        <p:txBody>
          <a:bodyPr/>
          <a:lstStyle/>
          <a:p>
            <a:r>
              <a:rPr lang="zh-CN" altLang="en-US" dirty="0"/>
              <a:t>总结与思考</a:t>
            </a:r>
            <a:r>
              <a:rPr lang="en-US" altLang="zh-CN" dirty="0"/>
              <a:t>: </a:t>
            </a:r>
            <a:r>
              <a:rPr lang="en-US" altLang="en-US" b="0" dirty="0"/>
              <a:t>Transformer</a:t>
            </a:r>
            <a:r>
              <a:rPr lang="zh-CN" altLang="en-US" b="0" dirty="0"/>
              <a:t>的历史意义与未来使命</a:t>
            </a:r>
            <a:endParaRPr lang="zh-CN" altLang="en-US" dirty="0"/>
          </a:p>
        </p:txBody>
      </p:sp>
      <p:sp>
        <p:nvSpPr>
          <p:cNvPr id="8" name="内容占位符 7">
            <a:extLst>
              <a:ext uri="{FF2B5EF4-FFF2-40B4-BE49-F238E27FC236}">
                <a16:creationId xmlns:a16="http://schemas.microsoft.com/office/drawing/2014/main" id="{335B35E6-A565-4FBB-FEF4-3B69F85EAC52}"/>
              </a:ext>
            </a:extLst>
          </p:cNvPr>
          <p:cNvSpPr>
            <a:spLocks noGrp="1"/>
          </p:cNvSpPr>
          <p:nvPr>
            <p:ph sz="half" idx="1"/>
          </p:nvPr>
        </p:nvSpPr>
        <p:spPr>
          <a:xfrm>
            <a:off x="623635" y="1497330"/>
            <a:ext cx="10963473" cy="4994910"/>
          </a:xfrm>
        </p:spPr>
        <p:txBody>
          <a:bodyPr/>
          <a:lstStyle/>
          <a:p>
            <a:r>
              <a:rPr lang="zh-CN" altLang="en-US" b="1" dirty="0"/>
              <a:t>革命性成就</a:t>
            </a:r>
            <a:endParaRPr lang="en-US" altLang="zh-CN" b="1" dirty="0"/>
          </a:p>
          <a:p>
            <a:r>
              <a:rPr lang="zh-CN" altLang="en-US" sz="1400" dirty="0"/>
              <a:t>范式转变：从循环处理到并行处理的根本变革</a:t>
            </a:r>
          </a:p>
          <a:p>
            <a:r>
              <a:rPr lang="zh-CN" altLang="en-US" sz="1400" dirty="0"/>
              <a:t>性能突破：在众多任务上达到前所未有的效果</a:t>
            </a:r>
          </a:p>
          <a:p>
            <a:r>
              <a:rPr lang="zh-CN" altLang="en-US" sz="1400" dirty="0"/>
              <a:t>应用广泛：从</a:t>
            </a:r>
            <a:r>
              <a:rPr lang="en-US" altLang="zh-CN" sz="1400" dirty="0"/>
              <a:t>NLP</a:t>
            </a:r>
            <a:r>
              <a:rPr lang="zh-CN" altLang="en-US" sz="1400" dirty="0"/>
              <a:t>扩展到</a:t>
            </a:r>
            <a:r>
              <a:rPr lang="en-US" altLang="zh-CN" sz="1400" dirty="0"/>
              <a:t>CV</a:t>
            </a:r>
            <a:r>
              <a:rPr lang="zh-CN" altLang="en-US" sz="1400" dirty="0"/>
              <a:t>、语音、科学等多个领域</a:t>
            </a:r>
          </a:p>
          <a:p>
            <a:r>
              <a:rPr lang="zh-CN" altLang="en-US" sz="1400" dirty="0"/>
              <a:t>持续演进：不断的架构创新和优化改进</a:t>
            </a:r>
          </a:p>
          <a:p>
            <a:r>
              <a:rPr lang="zh-CN" altLang="en-US" b="1" dirty="0"/>
              <a:t>持续挑战</a:t>
            </a:r>
          </a:p>
          <a:p>
            <a:r>
              <a:rPr lang="zh-CN" altLang="en-US" sz="1400" dirty="0"/>
              <a:t>尽管成就卓著，</a:t>
            </a:r>
            <a:r>
              <a:rPr lang="en-US" altLang="zh-CN" sz="1400" dirty="0"/>
              <a:t>Transformer</a:t>
            </a:r>
            <a:r>
              <a:rPr lang="zh-CN" altLang="en-US" sz="1400" dirty="0"/>
              <a:t>仍面临计算效率、可解释性、数据依赖等核心挑战，需要持续的研究创新来解决</a:t>
            </a:r>
          </a:p>
          <a:p>
            <a:r>
              <a:rPr lang="zh-CN" altLang="en-US" b="1" dirty="0"/>
              <a:t>未来使命</a:t>
            </a:r>
          </a:p>
          <a:p>
            <a:r>
              <a:rPr lang="zh-CN" altLang="en-US" sz="1400" dirty="0"/>
              <a:t>构建更高效、更智能、更可信赖的</a:t>
            </a:r>
            <a:r>
              <a:rPr lang="en-US" altLang="zh-CN" sz="1400" dirty="0"/>
              <a:t>AI</a:t>
            </a:r>
            <a:r>
              <a:rPr lang="zh-CN" altLang="en-US" sz="1400" dirty="0"/>
              <a:t>系统</a:t>
            </a:r>
            <a:r>
              <a:rPr lang="en-US" altLang="zh-CN" sz="1400" dirty="0"/>
              <a:t>, </a:t>
            </a:r>
            <a:r>
              <a:rPr lang="zh-CN" altLang="en-US" sz="1400" dirty="0"/>
              <a:t>推动人工智能技术的负责任发展</a:t>
            </a:r>
            <a:r>
              <a:rPr lang="en-US" altLang="zh-CN" sz="1400" dirty="0"/>
              <a:t>,</a:t>
            </a:r>
            <a:r>
              <a:rPr lang="zh-CN" altLang="en-US" sz="1400" dirty="0"/>
              <a:t>让</a:t>
            </a:r>
            <a:r>
              <a:rPr lang="en-US" altLang="zh-CN" sz="1400" dirty="0"/>
              <a:t>AI</a:t>
            </a:r>
            <a:r>
              <a:rPr lang="zh-CN" altLang="en-US" sz="1400" dirty="0"/>
              <a:t>更好地服务人类社会</a:t>
            </a:r>
            <a:br>
              <a:rPr lang="en-US" altLang="zh-CN" dirty="0"/>
            </a:br>
            <a:endParaRPr lang="zh-CN" altLang="en-US" dirty="0"/>
          </a:p>
        </p:txBody>
      </p:sp>
    </p:spTree>
    <p:extLst>
      <p:ext uri="{BB962C8B-B14F-4D97-AF65-F5344CB8AC3E}">
        <p14:creationId xmlns:p14="http://schemas.microsoft.com/office/powerpoint/2010/main" val="3747756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A8208-51A8-41C1-2178-6EFACF73BB2F}"/>
            </a:ext>
          </a:extLst>
        </p:cNvPr>
        <p:cNvGrpSpPr/>
        <p:nvPr/>
      </p:nvGrpSpPr>
      <p:grpSpPr>
        <a:xfrm>
          <a:off x="0" y="0"/>
          <a:ext cx="0" cy="0"/>
          <a:chOff x="0" y="0"/>
          <a:chExt cx="0" cy="0"/>
        </a:xfrm>
      </p:grpSpPr>
      <p:sp>
        <p:nvSpPr>
          <p:cNvPr id="7" name="标题 6">
            <a:extLst>
              <a:ext uri="{FF2B5EF4-FFF2-40B4-BE49-F238E27FC236}">
                <a16:creationId xmlns:a16="http://schemas.microsoft.com/office/drawing/2014/main" id="{4CEDEADC-EA83-1AFE-E79D-FFDD5419FE37}"/>
              </a:ext>
            </a:extLst>
          </p:cNvPr>
          <p:cNvSpPr>
            <a:spLocks noGrp="1"/>
          </p:cNvSpPr>
          <p:nvPr>
            <p:ph type="title"/>
          </p:nvPr>
        </p:nvSpPr>
        <p:spPr>
          <a:xfrm>
            <a:off x="475589" y="462620"/>
            <a:ext cx="10963473" cy="589190"/>
          </a:xfrm>
        </p:spPr>
        <p:txBody>
          <a:bodyPr/>
          <a:lstStyle/>
          <a:p>
            <a:r>
              <a:rPr lang="en-US" altLang="en-US" dirty="0"/>
              <a:t>Transformer</a:t>
            </a:r>
            <a:r>
              <a:rPr lang="zh-CN" altLang="en-US" dirty="0"/>
              <a:t>未来展望与研究方向</a:t>
            </a:r>
            <a:br>
              <a:rPr lang="zh-CN" altLang="en-US" dirty="0"/>
            </a:br>
            <a:endParaRPr lang="zh-CN" altLang="en-US" dirty="0"/>
          </a:p>
        </p:txBody>
      </p:sp>
      <p:sp>
        <p:nvSpPr>
          <p:cNvPr id="8" name="内容占位符 7">
            <a:extLst>
              <a:ext uri="{FF2B5EF4-FFF2-40B4-BE49-F238E27FC236}">
                <a16:creationId xmlns:a16="http://schemas.microsoft.com/office/drawing/2014/main" id="{66DAE6EB-6D69-45C2-AF93-B4A71B5E709A}"/>
              </a:ext>
            </a:extLst>
          </p:cNvPr>
          <p:cNvSpPr>
            <a:spLocks noGrp="1"/>
          </p:cNvSpPr>
          <p:nvPr>
            <p:ph sz="half" idx="1"/>
          </p:nvPr>
        </p:nvSpPr>
        <p:spPr>
          <a:xfrm>
            <a:off x="536549" y="931545"/>
            <a:ext cx="10963473" cy="4994910"/>
          </a:xfrm>
        </p:spPr>
        <p:txBody>
          <a:bodyPr/>
          <a:lstStyle/>
          <a:p>
            <a:r>
              <a:rPr lang="zh-CN" altLang="en-US" sz="1800" b="1" dirty="0"/>
              <a:t>效率提升与可扩展性</a:t>
            </a:r>
            <a:endParaRPr lang="en-US" altLang="zh-CN" sz="1800" b="1" dirty="0"/>
          </a:p>
          <a:p>
            <a:r>
              <a:rPr lang="zh-CN" altLang="en-US" sz="1400" dirty="0"/>
              <a:t>更优的稀疏</a:t>
            </a:r>
            <a:r>
              <a:rPr lang="en-US" altLang="zh-CN" sz="1400" dirty="0"/>
              <a:t>/</a:t>
            </a:r>
            <a:r>
              <a:rPr lang="zh-CN" altLang="en-US" sz="1400" dirty="0"/>
              <a:t>线性注意力机制：开发新的近似注意力方法，进一步降低长序列处理的成本</a:t>
            </a:r>
          </a:p>
          <a:p>
            <a:r>
              <a:rPr lang="zh-CN" altLang="en-US" sz="1400" dirty="0"/>
              <a:t>硬件协同设计：针对 </a:t>
            </a:r>
            <a:r>
              <a:rPr lang="en-US" altLang="zh-CN" sz="1400" dirty="0"/>
              <a:t>Transformer </a:t>
            </a:r>
            <a:r>
              <a:rPr lang="zh-CN" altLang="en-US" sz="1400" dirty="0"/>
              <a:t>的计算特性优化硬件</a:t>
            </a:r>
          </a:p>
          <a:p>
            <a:r>
              <a:rPr lang="zh-CN" altLang="en-US" sz="1400" dirty="0"/>
              <a:t>算法与系统优化：改进分布式训练策略、内存管理技术</a:t>
            </a:r>
          </a:p>
          <a:p>
            <a:r>
              <a:rPr lang="zh-CN" altLang="en-US" sz="1800" b="1" dirty="0"/>
              <a:t>模型专业化与领域适应</a:t>
            </a:r>
          </a:p>
          <a:p>
            <a:r>
              <a:rPr lang="zh-CN" altLang="en-US" sz="1400" dirty="0"/>
              <a:t>领域特定 </a:t>
            </a:r>
            <a:r>
              <a:rPr lang="en-US" altLang="zh-CN" sz="1400" dirty="0"/>
              <a:t>Transformer</a:t>
            </a:r>
            <a:r>
              <a:rPr lang="zh-CN" altLang="en-US" sz="1400" dirty="0"/>
              <a:t>：针对医疗、气候科学、金融等特定领域的专门模型</a:t>
            </a:r>
          </a:p>
          <a:p>
            <a:r>
              <a:rPr lang="zh-CN" altLang="en-US" sz="1400" dirty="0"/>
              <a:t>模块化与组合式 </a:t>
            </a:r>
            <a:r>
              <a:rPr lang="en-US" altLang="zh-CN" sz="1400" dirty="0"/>
              <a:t>AI</a:t>
            </a:r>
            <a:r>
              <a:rPr lang="zh-CN" altLang="en-US" sz="1400" dirty="0"/>
              <a:t>：将 </a:t>
            </a:r>
            <a:r>
              <a:rPr lang="en-US" altLang="zh-CN" sz="1400" dirty="0"/>
              <a:t>Transformer </a:t>
            </a:r>
            <a:r>
              <a:rPr lang="zh-CN" altLang="en-US" sz="1400" dirty="0"/>
              <a:t>与其他 </a:t>
            </a:r>
            <a:r>
              <a:rPr lang="en-US" altLang="zh-CN" sz="1400" dirty="0"/>
              <a:t>AI </a:t>
            </a:r>
            <a:r>
              <a:rPr lang="zh-CN" altLang="en-US" sz="1400" dirty="0"/>
              <a:t>模型结合</a:t>
            </a:r>
          </a:p>
          <a:p>
            <a:r>
              <a:rPr lang="zh-CN" altLang="en-US" sz="1800" b="1" dirty="0"/>
              <a:t>与新兴技术的融合</a:t>
            </a:r>
          </a:p>
          <a:p>
            <a:r>
              <a:rPr lang="zh-CN" altLang="en-US" sz="1400" dirty="0"/>
              <a:t>量子计算：探索量子 </a:t>
            </a:r>
            <a:r>
              <a:rPr lang="en-US" altLang="zh-CN" sz="1400" dirty="0"/>
              <a:t>Transformer </a:t>
            </a:r>
            <a:r>
              <a:rPr lang="zh-CN" altLang="en-US" sz="1400" dirty="0"/>
              <a:t>的可能性</a:t>
            </a:r>
          </a:p>
          <a:p>
            <a:r>
              <a:rPr lang="zh-CN" altLang="en-US" sz="1400" dirty="0"/>
              <a:t>神经形态计算：设计更节能的类脑 </a:t>
            </a:r>
            <a:r>
              <a:rPr lang="en-US" altLang="zh-CN" sz="1400" dirty="0"/>
              <a:t>Transformer </a:t>
            </a:r>
            <a:r>
              <a:rPr lang="zh-CN" altLang="en-US" sz="1400" dirty="0"/>
              <a:t>架构</a:t>
            </a:r>
          </a:p>
          <a:p>
            <a:r>
              <a:rPr lang="zh-CN" altLang="en-US" sz="1800" b="1" dirty="0"/>
              <a:t>可解释性与可信赖 </a:t>
            </a:r>
            <a:r>
              <a:rPr lang="en-US" altLang="zh-CN" sz="1800" b="1" dirty="0"/>
              <a:t>AI</a:t>
            </a:r>
          </a:p>
          <a:p>
            <a:r>
              <a:rPr lang="zh-CN" altLang="en-US" sz="1400" dirty="0"/>
              <a:t>提升可解释性、鲁棒性和公平性将是持续的研究重点，对于构建可信赖的 </a:t>
            </a:r>
            <a:r>
              <a:rPr lang="en-US" altLang="zh-CN" sz="1400" dirty="0"/>
              <a:t>AI </a:t>
            </a:r>
            <a:r>
              <a:rPr lang="zh-CN" altLang="en-US" sz="1400" dirty="0"/>
              <a:t>系统至关重要</a:t>
            </a:r>
            <a:r>
              <a:rPr lang="zh-CN" altLang="en-US" dirty="0"/>
              <a:t>。</a:t>
            </a:r>
          </a:p>
        </p:txBody>
      </p:sp>
    </p:spTree>
    <p:extLst>
      <p:ext uri="{BB962C8B-B14F-4D97-AF65-F5344CB8AC3E}">
        <p14:creationId xmlns:p14="http://schemas.microsoft.com/office/powerpoint/2010/main" val="516734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161561" y="3429000"/>
            <a:ext cx="10132418" cy="2123658"/>
          </a:xfrm>
          <a:prstGeom prst="rect">
            <a:avLst/>
          </a:prstGeom>
          <a:noFill/>
        </p:spPr>
        <p:txBody>
          <a:bodyPr wrap="square" rtlCol="0">
            <a:spAutoFit/>
          </a:bodyPr>
          <a:lstStyle/>
          <a:p>
            <a:pPr algn="ctr"/>
            <a:r>
              <a:rPr lang="en-US" altLang="zh-CN" sz="6600" b="1" dirty="0">
                <a:solidFill>
                  <a:srgbClr val="F2F2F2"/>
                </a:solidFill>
              </a:rPr>
              <a:t>Transformer </a:t>
            </a:r>
            <a:r>
              <a:rPr lang="zh-CN" altLang="en-US" sz="6600" b="1" dirty="0">
                <a:solidFill>
                  <a:srgbClr val="F2F2F2"/>
                </a:solidFill>
              </a:rPr>
              <a:t>的起源</a:t>
            </a:r>
            <a:br>
              <a:rPr lang="en-US" altLang="zh-CN" sz="6600" b="1" dirty="0">
                <a:solidFill>
                  <a:srgbClr val="F2F2F2"/>
                </a:solidFill>
              </a:rPr>
            </a:br>
            <a:r>
              <a:rPr lang="zh-CN" altLang="en-US" sz="6600" b="1" dirty="0">
                <a:solidFill>
                  <a:srgbClr val="F2F2F2"/>
                </a:solidFill>
              </a:rPr>
              <a:t>与架构蓝图</a:t>
            </a:r>
            <a:endParaRPr lang="en-US" altLang="zh-CN" sz="6600" b="1" dirty="0">
              <a:solidFill>
                <a:srgbClr val="F2F2F2"/>
              </a:solidFill>
              <a:latin typeface="Lexend" pitchFamily="2" charset="0"/>
              <a:ea typeface="+mj-ea"/>
            </a:endParaRPr>
          </a:p>
        </p:txBody>
      </p:sp>
    </p:spTree>
    <p:extLst>
      <p:ext uri="{BB962C8B-B14F-4D97-AF65-F5344CB8AC3E}">
        <p14:creationId xmlns:p14="http://schemas.microsoft.com/office/powerpoint/2010/main" val="230663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B0FA7E3-76DD-BC9F-1585-E572FB96AB46}"/>
              </a:ext>
            </a:extLst>
          </p:cNvPr>
          <p:cNvSpPr>
            <a:spLocks noGrp="1"/>
          </p:cNvSpPr>
          <p:nvPr>
            <p:ph type="title"/>
          </p:nvPr>
        </p:nvSpPr>
        <p:spPr>
          <a:xfrm>
            <a:off x="623635" y="558414"/>
            <a:ext cx="10963473" cy="589190"/>
          </a:xfrm>
        </p:spPr>
        <p:txBody>
          <a:bodyPr/>
          <a:lstStyle/>
          <a:p>
            <a:r>
              <a:rPr lang="en-US" altLang="en-US" dirty="0"/>
              <a:t>Transformer </a:t>
            </a:r>
            <a:r>
              <a:rPr lang="zh-CN" altLang="en-US" dirty="0"/>
              <a:t>的起源</a:t>
            </a:r>
            <a:br>
              <a:rPr lang="zh-CN" altLang="en-US" dirty="0"/>
            </a:br>
            <a:endParaRPr lang="zh-CN" altLang="en-US" dirty="0"/>
          </a:p>
        </p:txBody>
      </p:sp>
      <p:sp>
        <p:nvSpPr>
          <p:cNvPr id="18" name="Content Placeholder 17">
            <a:extLst>
              <a:ext uri="{FF2B5EF4-FFF2-40B4-BE49-F238E27FC236}">
                <a16:creationId xmlns:a16="http://schemas.microsoft.com/office/drawing/2014/main" id="{0322A028-1316-32D4-4369-4960E8230294}"/>
              </a:ext>
            </a:extLst>
          </p:cNvPr>
          <p:cNvSpPr>
            <a:spLocks noGrp="1"/>
          </p:cNvSpPr>
          <p:nvPr>
            <p:ph sz="half" idx="1"/>
          </p:nvPr>
        </p:nvSpPr>
        <p:spPr>
          <a:xfrm>
            <a:off x="623635" y="1304676"/>
            <a:ext cx="10963473" cy="4994910"/>
          </a:xfrm>
        </p:spPr>
        <p:txBody>
          <a:bodyPr/>
          <a:lstStyle/>
          <a:p>
            <a:pPr marL="0" indent="0">
              <a:buNone/>
            </a:pPr>
            <a:r>
              <a:rPr lang="zh-CN" altLang="en-US" sz="1800" b="1" dirty="0">
                <a:solidFill>
                  <a:srgbClr val="C00000"/>
                </a:solidFill>
              </a:rPr>
              <a:t>核心创新</a:t>
            </a:r>
            <a:endParaRPr lang="en-US" altLang="zh-CN" sz="1800" b="1" dirty="0">
              <a:solidFill>
                <a:srgbClr val="C00000"/>
              </a:solidFill>
            </a:endParaRPr>
          </a:p>
          <a:p>
            <a:r>
              <a:rPr lang="zh-CN" altLang="en-US" dirty="0"/>
              <a:t>革命性理念：仅依靠注意力机制，无需循环或者卷积，就足以实现高性能的序列转导</a:t>
            </a:r>
            <a:br>
              <a:rPr lang="en-US" altLang="zh-CN" dirty="0"/>
            </a:br>
            <a:endParaRPr lang="en-US" dirty="0"/>
          </a:p>
        </p:txBody>
      </p:sp>
      <p:sp>
        <p:nvSpPr>
          <p:cNvPr id="8" name="TextBox 7">
            <a:extLst>
              <a:ext uri="{FF2B5EF4-FFF2-40B4-BE49-F238E27FC236}">
                <a16:creationId xmlns:a16="http://schemas.microsoft.com/office/drawing/2014/main" id="{35E7F350-D8D7-68A4-37A4-FD8525E479FA}"/>
              </a:ext>
            </a:extLst>
          </p:cNvPr>
          <p:cNvSpPr txBox="1"/>
          <p:nvPr/>
        </p:nvSpPr>
        <p:spPr>
          <a:xfrm>
            <a:off x="724222" y="866919"/>
            <a:ext cx="7068312" cy="307777"/>
          </a:xfrm>
          <a:prstGeom prst="rect">
            <a:avLst/>
          </a:prstGeom>
          <a:noFill/>
        </p:spPr>
        <p:txBody>
          <a:bodyPr wrap="square" rtlCol="0">
            <a:spAutoFit/>
          </a:bodyPr>
          <a:lstStyle/>
          <a:p>
            <a:r>
              <a:rPr lang="en-US" sz="1400" dirty="0"/>
              <a:t>"Attention Is All You Need" - 2017</a:t>
            </a:r>
            <a:r>
              <a:rPr lang="zh-CN" altLang="en-US" sz="1400" dirty="0"/>
              <a:t>年的范式转变</a:t>
            </a:r>
            <a:endParaRPr lang="en-US" sz="1400" dirty="0"/>
          </a:p>
        </p:txBody>
      </p:sp>
      <p:sp>
        <p:nvSpPr>
          <p:cNvPr id="10" name="TextBox 9">
            <a:extLst>
              <a:ext uri="{FF2B5EF4-FFF2-40B4-BE49-F238E27FC236}">
                <a16:creationId xmlns:a16="http://schemas.microsoft.com/office/drawing/2014/main" id="{E039F168-4F1C-2115-EFAC-6A0F2BD42512}"/>
              </a:ext>
            </a:extLst>
          </p:cNvPr>
          <p:cNvSpPr txBox="1"/>
          <p:nvPr/>
        </p:nvSpPr>
        <p:spPr>
          <a:xfrm>
            <a:off x="804062" y="2533913"/>
            <a:ext cx="4732680" cy="1372171"/>
          </a:xfrm>
          <a:prstGeom prst="rect">
            <a:avLst/>
          </a:prstGeom>
          <a:noFill/>
        </p:spPr>
        <p:txBody>
          <a:bodyPr wrap="square">
            <a:spAutoFit/>
          </a:bodyPr>
          <a:lstStyle/>
          <a:p>
            <a:pPr algn="l">
              <a:spcBef>
                <a:spcPts val="1500"/>
              </a:spcBef>
              <a:spcAft>
                <a:spcPts val="1125"/>
              </a:spcAft>
              <a:buNone/>
            </a:pPr>
            <a:r>
              <a:rPr lang="zh-CN" altLang="en-US" sz="1600" b="1" i="0" dirty="0">
                <a:solidFill>
                  <a:srgbClr val="2C3E50"/>
                </a:solidFill>
                <a:effectLst/>
                <a:latin typeface="Microsoft YaHei" panose="020B0503020204020204" pitchFamily="34" charset="-122"/>
                <a:ea typeface="Microsoft YaHei" panose="020B0503020204020204" pitchFamily="34" charset="-122"/>
              </a:rPr>
              <a:t>与</a:t>
            </a:r>
            <a:r>
              <a:rPr lang="en-US" altLang="zh-CN" sz="1600" b="1" i="0" dirty="0">
                <a:solidFill>
                  <a:srgbClr val="2C3E50"/>
                </a:solidFill>
                <a:effectLst/>
                <a:latin typeface="Microsoft YaHei" panose="020B0503020204020204" pitchFamily="34" charset="-122"/>
                <a:ea typeface="Microsoft YaHei" panose="020B0503020204020204" pitchFamily="34" charset="-122"/>
              </a:rPr>
              <a:t>RNN/LSTM</a:t>
            </a:r>
            <a:r>
              <a:rPr lang="zh-CN" altLang="en-US" sz="1600" b="1" i="0" dirty="0">
                <a:solidFill>
                  <a:srgbClr val="2C3E50"/>
                </a:solidFill>
                <a:effectLst/>
                <a:latin typeface="Microsoft YaHei" panose="020B0503020204020204" pitchFamily="34" charset="-122"/>
                <a:ea typeface="Microsoft YaHei" panose="020B0503020204020204" pitchFamily="34" charset="-122"/>
              </a:rPr>
              <a:t>的根本区别</a:t>
            </a:r>
          </a:p>
          <a:p>
            <a:pPr algn="l">
              <a:spcAft>
                <a:spcPts val="600"/>
              </a:spcAft>
              <a:buFont typeface="Arial" panose="020B0604020202020204" pitchFamily="34" charset="0"/>
              <a:buChar char="•"/>
            </a:pPr>
            <a:r>
              <a:rPr lang="zh-CN" altLang="en-US" sz="1600" b="1" i="0" dirty="0">
                <a:solidFill>
                  <a:srgbClr val="000000"/>
                </a:solidFill>
                <a:effectLst/>
                <a:latin typeface="Microsoft YaHei" panose="020B0503020204020204" pitchFamily="34" charset="-122"/>
                <a:ea typeface="Microsoft YaHei" panose="020B0503020204020204" pitchFamily="34" charset="-122"/>
              </a:rPr>
              <a:t>并行处理</a:t>
            </a:r>
            <a:r>
              <a:rPr lang="zh-CN" altLang="en-US" sz="1600" b="0" i="0" dirty="0">
                <a:solidFill>
                  <a:srgbClr val="000000"/>
                </a:solidFill>
                <a:effectLst/>
                <a:latin typeface="Microsoft YaHei" panose="020B0503020204020204" pitchFamily="34" charset="-122"/>
                <a:ea typeface="Microsoft YaHei" panose="020B0503020204020204" pitchFamily="34" charset="-122"/>
              </a:rPr>
              <a:t>：摒弃循环结构，全面并行化</a:t>
            </a:r>
          </a:p>
          <a:p>
            <a:pPr algn="l">
              <a:spcAft>
                <a:spcPts val="600"/>
              </a:spcAft>
              <a:buFont typeface="Arial" panose="020B0604020202020204" pitchFamily="34" charset="0"/>
              <a:buChar char="•"/>
            </a:pPr>
            <a:r>
              <a:rPr lang="zh-CN" altLang="en-US" sz="1600" b="1" i="0" dirty="0">
                <a:solidFill>
                  <a:srgbClr val="000000"/>
                </a:solidFill>
                <a:effectLst/>
                <a:latin typeface="Microsoft YaHei" panose="020B0503020204020204" pitchFamily="34" charset="-122"/>
                <a:ea typeface="Microsoft YaHei" panose="020B0503020204020204" pitchFamily="34" charset="-122"/>
              </a:rPr>
              <a:t>长距离依赖</a:t>
            </a:r>
            <a:r>
              <a:rPr lang="zh-CN" altLang="en-US" sz="1600" b="0" i="0" dirty="0">
                <a:solidFill>
                  <a:srgbClr val="000000"/>
                </a:solidFill>
                <a:effectLst/>
                <a:latin typeface="Microsoft YaHei" panose="020B0503020204020204" pitchFamily="34" charset="-122"/>
                <a:ea typeface="Microsoft YaHei" panose="020B0503020204020204" pitchFamily="34" charset="-122"/>
              </a:rPr>
              <a:t>：直接建模任意位置间关系</a:t>
            </a:r>
          </a:p>
          <a:p>
            <a:pPr algn="l">
              <a:spcAft>
                <a:spcPts val="600"/>
              </a:spcAft>
              <a:buFont typeface="Arial" panose="020B0604020202020204" pitchFamily="34" charset="0"/>
              <a:buChar char="•"/>
            </a:pPr>
            <a:r>
              <a:rPr lang="zh-CN" altLang="en-US" sz="1600" b="1" i="0" dirty="0">
                <a:solidFill>
                  <a:srgbClr val="000000"/>
                </a:solidFill>
                <a:effectLst/>
                <a:latin typeface="Microsoft YaHei" panose="020B0503020204020204" pitchFamily="34" charset="-122"/>
                <a:ea typeface="Microsoft YaHei" panose="020B0503020204020204" pitchFamily="34" charset="-122"/>
              </a:rPr>
              <a:t>消除梯度问题</a:t>
            </a:r>
            <a:r>
              <a:rPr lang="zh-CN" altLang="en-US" sz="1600" b="0" i="0" dirty="0">
                <a:solidFill>
                  <a:srgbClr val="000000"/>
                </a:solidFill>
                <a:effectLst/>
                <a:latin typeface="Microsoft YaHei" panose="020B0503020204020204" pitchFamily="34" charset="-122"/>
                <a:ea typeface="Microsoft YaHei" panose="020B0503020204020204" pitchFamily="34" charset="-122"/>
              </a:rPr>
              <a:t>：避免梯度消失</a:t>
            </a:r>
            <a:r>
              <a:rPr lang="en-US" altLang="zh-CN" sz="1600" b="0" i="0" dirty="0">
                <a:solidFill>
                  <a:srgbClr val="000000"/>
                </a:solidFill>
                <a:effectLst/>
                <a:latin typeface="Microsoft YaHei" panose="020B0503020204020204" pitchFamily="34" charset="-122"/>
                <a:ea typeface="Microsoft YaHei" panose="020B0503020204020204" pitchFamily="34" charset="-122"/>
              </a:rPr>
              <a:t>/</a:t>
            </a:r>
            <a:r>
              <a:rPr lang="zh-CN" altLang="en-US" sz="1600" b="0" i="0" dirty="0">
                <a:solidFill>
                  <a:srgbClr val="000000"/>
                </a:solidFill>
                <a:effectLst/>
                <a:latin typeface="Microsoft YaHei" panose="020B0503020204020204" pitchFamily="34" charset="-122"/>
                <a:ea typeface="Microsoft YaHei" panose="020B0503020204020204" pitchFamily="34" charset="-122"/>
              </a:rPr>
              <a:t>爆炸</a:t>
            </a:r>
          </a:p>
        </p:txBody>
      </p:sp>
      <p:graphicFrame>
        <p:nvGraphicFramePr>
          <p:cNvPr id="2" name="Table 1">
            <a:extLst>
              <a:ext uri="{FF2B5EF4-FFF2-40B4-BE49-F238E27FC236}">
                <a16:creationId xmlns:a16="http://schemas.microsoft.com/office/drawing/2014/main" id="{F62400E7-6B1D-AB61-7CE0-7B0A50F4D7BF}"/>
              </a:ext>
            </a:extLst>
          </p:cNvPr>
          <p:cNvGraphicFramePr>
            <a:graphicFrameLocks noGrp="1"/>
          </p:cNvGraphicFramePr>
          <p:nvPr>
            <p:extLst>
              <p:ext uri="{D42A27DB-BD31-4B8C-83A1-F6EECF244321}">
                <p14:modId xmlns:p14="http://schemas.microsoft.com/office/powerpoint/2010/main" val="1990161762"/>
              </p:ext>
            </p:extLst>
          </p:nvPr>
        </p:nvGraphicFramePr>
        <p:xfrm>
          <a:off x="1161872" y="4208221"/>
          <a:ext cx="5890935" cy="1889767"/>
        </p:xfrm>
        <a:graphic>
          <a:graphicData uri="http://schemas.openxmlformats.org/drawingml/2006/table">
            <a:tbl>
              <a:tblPr firstRow="1" bandRow="1">
                <a:tableStyleId>{306799F8-075E-4A3A-A7F6-7FBC6576F1A4}</a:tableStyleId>
              </a:tblPr>
              <a:tblGrid>
                <a:gridCol w="1963645">
                  <a:extLst>
                    <a:ext uri="{9D8B030D-6E8A-4147-A177-3AD203B41FA5}">
                      <a16:colId xmlns:a16="http://schemas.microsoft.com/office/drawing/2014/main" val="1913418908"/>
                    </a:ext>
                  </a:extLst>
                </a:gridCol>
                <a:gridCol w="1963645">
                  <a:extLst>
                    <a:ext uri="{9D8B030D-6E8A-4147-A177-3AD203B41FA5}">
                      <a16:colId xmlns:a16="http://schemas.microsoft.com/office/drawing/2014/main" val="3158206931"/>
                    </a:ext>
                  </a:extLst>
                </a:gridCol>
                <a:gridCol w="1963645">
                  <a:extLst>
                    <a:ext uri="{9D8B030D-6E8A-4147-A177-3AD203B41FA5}">
                      <a16:colId xmlns:a16="http://schemas.microsoft.com/office/drawing/2014/main" val="675281985"/>
                    </a:ext>
                  </a:extLst>
                </a:gridCol>
              </a:tblGrid>
              <a:tr h="327342">
                <a:tc>
                  <a:txBody>
                    <a:bodyPr/>
                    <a:lstStyle/>
                    <a:p>
                      <a:r>
                        <a:rPr lang="zh-CN" altLang="en-US" sz="1400" dirty="0">
                          <a:solidFill>
                            <a:schemeClr val="tx1"/>
                          </a:solidFill>
                        </a:rPr>
                        <a:t>特性</a:t>
                      </a:r>
                      <a:endParaRPr lang="en-US" sz="1400" dirty="0">
                        <a:solidFill>
                          <a:schemeClr val="tx1"/>
                        </a:solidFill>
                      </a:endParaRPr>
                    </a:p>
                  </a:txBody>
                  <a:tcPr>
                    <a:solidFill>
                      <a:schemeClr val="bg1">
                        <a:lumMod val="95000"/>
                      </a:schemeClr>
                    </a:solidFill>
                  </a:tcPr>
                </a:tc>
                <a:tc>
                  <a:txBody>
                    <a:bodyPr/>
                    <a:lstStyle/>
                    <a:p>
                      <a:r>
                        <a:rPr lang="en-US" altLang="zh-CN" sz="1400" dirty="0">
                          <a:solidFill>
                            <a:schemeClr val="tx1"/>
                          </a:solidFill>
                        </a:rPr>
                        <a:t>RNN/LSTM</a:t>
                      </a:r>
                      <a:endParaRPr lang="en-US" sz="1400" dirty="0">
                        <a:solidFill>
                          <a:schemeClr val="tx1"/>
                        </a:solidFill>
                      </a:endParaRPr>
                    </a:p>
                  </a:txBody>
                  <a:tcPr>
                    <a:solidFill>
                      <a:schemeClr val="bg1">
                        <a:lumMod val="95000"/>
                      </a:schemeClr>
                    </a:solidFill>
                  </a:tcPr>
                </a:tc>
                <a:tc>
                  <a:txBody>
                    <a:bodyPr/>
                    <a:lstStyle/>
                    <a:p>
                      <a:r>
                        <a:rPr lang="en-US" sz="1400" dirty="0">
                          <a:solidFill>
                            <a:schemeClr val="tx1"/>
                          </a:solidFill>
                        </a:rPr>
                        <a:t>Transformer</a:t>
                      </a:r>
                    </a:p>
                  </a:txBody>
                  <a:tcPr>
                    <a:solidFill>
                      <a:schemeClr val="bg1">
                        <a:lumMod val="95000"/>
                      </a:schemeClr>
                    </a:solidFill>
                  </a:tcPr>
                </a:tc>
                <a:extLst>
                  <a:ext uri="{0D108BD9-81ED-4DB2-BD59-A6C34878D82A}">
                    <a16:rowId xmlns:a16="http://schemas.microsoft.com/office/drawing/2014/main" val="965794383"/>
                  </a:ext>
                </a:extLst>
              </a:tr>
              <a:tr h="449905">
                <a:tc>
                  <a:txBody>
                    <a:bodyPr/>
                    <a:lstStyle/>
                    <a:p>
                      <a:r>
                        <a:rPr lang="zh-CN" altLang="en-US" sz="1400" dirty="0">
                          <a:solidFill>
                            <a:schemeClr val="tx1"/>
                          </a:solidFill>
                        </a:rPr>
                        <a:t>处理方式</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顺序处理</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并行处理</a:t>
                      </a:r>
                      <a:endParaRPr lang="en-US" sz="1400" dirty="0">
                        <a:solidFill>
                          <a:schemeClr val="tx1"/>
                        </a:solidFill>
                      </a:endParaRPr>
                    </a:p>
                  </a:txBody>
                  <a:tcPr>
                    <a:solidFill>
                      <a:schemeClr val="bg1">
                        <a:lumMod val="95000"/>
                      </a:schemeClr>
                    </a:solidFill>
                  </a:tcPr>
                </a:tc>
                <a:extLst>
                  <a:ext uri="{0D108BD9-81ED-4DB2-BD59-A6C34878D82A}">
                    <a16:rowId xmlns:a16="http://schemas.microsoft.com/office/drawing/2014/main" val="3855477622"/>
                  </a:ext>
                </a:extLst>
              </a:tr>
              <a:tr h="370840">
                <a:tc>
                  <a:txBody>
                    <a:bodyPr/>
                    <a:lstStyle/>
                    <a:p>
                      <a:r>
                        <a:rPr lang="zh-CN" altLang="en-US" sz="1400" dirty="0">
                          <a:solidFill>
                            <a:schemeClr val="tx1"/>
                          </a:solidFill>
                        </a:rPr>
                        <a:t>长距离依赖</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困难</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优秀</a:t>
                      </a:r>
                      <a:endParaRPr lang="en-US" sz="1400" dirty="0">
                        <a:solidFill>
                          <a:schemeClr val="tx1"/>
                        </a:solidFill>
                      </a:endParaRPr>
                    </a:p>
                  </a:txBody>
                  <a:tcPr>
                    <a:solidFill>
                      <a:schemeClr val="bg1">
                        <a:lumMod val="95000"/>
                      </a:schemeClr>
                    </a:solidFill>
                  </a:tcPr>
                </a:tc>
                <a:extLst>
                  <a:ext uri="{0D108BD9-81ED-4DB2-BD59-A6C34878D82A}">
                    <a16:rowId xmlns:a16="http://schemas.microsoft.com/office/drawing/2014/main" val="3204128342"/>
                  </a:ext>
                </a:extLst>
              </a:tr>
              <a:tr h="370840">
                <a:tc>
                  <a:txBody>
                    <a:bodyPr/>
                    <a:lstStyle/>
                    <a:p>
                      <a:r>
                        <a:rPr lang="zh-CN" altLang="en-US" sz="1400" dirty="0">
                          <a:solidFill>
                            <a:schemeClr val="tx1"/>
                          </a:solidFill>
                        </a:rPr>
                        <a:t>训练效率</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受限</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高效</a:t>
                      </a:r>
                      <a:endParaRPr lang="en-US" sz="1400" dirty="0">
                        <a:solidFill>
                          <a:schemeClr val="tx1"/>
                        </a:solidFill>
                      </a:endParaRPr>
                    </a:p>
                  </a:txBody>
                  <a:tcPr>
                    <a:solidFill>
                      <a:schemeClr val="bg1">
                        <a:lumMod val="95000"/>
                      </a:schemeClr>
                    </a:solidFill>
                  </a:tcPr>
                </a:tc>
                <a:extLst>
                  <a:ext uri="{0D108BD9-81ED-4DB2-BD59-A6C34878D82A}">
                    <a16:rowId xmlns:a16="http://schemas.microsoft.com/office/drawing/2014/main" val="3763680429"/>
                  </a:ext>
                </a:extLst>
              </a:tr>
              <a:tr h="370840">
                <a:tc>
                  <a:txBody>
                    <a:bodyPr/>
                    <a:lstStyle/>
                    <a:p>
                      <a:r>
                        <a:rPr lang="zh-CN" altLang="en-US" sz="1400" dirty="0">
                          <a:solidFill>
                            <a:schemeClr val="tx1"/>
                          </a:solidFill>
                        </a:rPr>
                        <a:t>梯度问题</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存在</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缓解</a:t>
                      </a:r>
                      <a:endParaRPr lang="en-US" sz="1400" dirty="0">
                        <a:solidFill>
                          <a:schemeClr val="tx1"/>
                        </a:solidFill>
                      </a:endParaRPr>
                    </a:p>
                  </a:txBody>
                  <a:tcPr>
                    <a:solidFill>
                      <a:schemeClr val="bg1">
                        <a:lumMod val="95000"/>
                      </a:schemeClr>
                    </a:solidFill>
                  </a:tcPr>
                </a:tc>
                <a:extLst>
                  <a:ext uri="{0D108BD9-81ED-4DB2-BD59-A6C34878D82A}">
                    <a16:rowId xmlns:a16="http://schemas.microsoft.com/office/drawing/2014/main" val="3053366082"/>
                  </a:ext>
                </a:extLst>
              </a:tr>
            </a:tbl>
          </a:graphicData>
        </a:graphic>
      </p:graphicFrame>
    </p:spTree>
    <p:extLst>
      <p:ext uri="{BB962C8B-B14F-4D97-AF65-F5344CB8AC3E}">
        <p14:creationId xmlns:p14="http://schemas.microsoft.com/office/powerpoint/2010/main" val="473511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0342-3285-F02C-4092-736A60698AFF}"/>
              </a:ext>
            </a:extLst>
          </p:cNvPr>
          <p:cNvSpPr>
            <a:spLocks noGrp="1"/>
          </p:cNvSpPr>
          <p:nvPr>
            <p:ph type="title"/>
          </p:nvPr>
        </p:nvSpPr>
        <p:spPr>
          <a:xfrm>
            <a:off x="590977" y="893362"/>
            <a:ext cx="10963473" cy="589190"/>
          </a:xfrm>
        </p:spPr>
        <p:txBody>
          <a:bodyPr/>
          <a:lstStyle/>
          <a:p>
            <a:r>
              <a:rPr lang="zh-CN" altLang="en-US" dirty="0"/>
              <a:t>经典的编码器</a:t>
            </a:r>
            <a:br>
              <a:rPr lang="zh-CN" altLang="en-US" dirty="0"/>
            </a:br>
            <a:br>
              <a:rPr lang="zh-CN" altLang="en-US" dirty="0"/>
            </a:br>
            <a:endParaRPr lang="en-US" dirty="0"/>
          </a:p>
        </p:txBody>
      </p:sp>
      <p:sp>
        <p:nvSpPr>
          <p:cNvPr id="4" name="Content Placeholder 3">
            <a:extLst>
              <a:ext uri="{FF2B5EF4-FFF2-40B4-BE49-F238E27FC236}">
                <a16:creationId xmlns:a16="http://schemas.microsoft.com/office/drawing/2014/main" id="{2A8370D0-B8CA-C61C-7717-A0C24B3F7ADB}"/>
              </a:ext>
            </a:extLst>
          </p:cNvPr>
          <p:cNvSpPr>
            <a:spLocks noGrp="1"/>
          </p:cNvSpPr>
          <p:nvPr>
            <p:ph sz="half" idx="10"/>
          </p:nvPr>
        </p:nvSpPr>
        <p:spPr>
          <a:xfrm>
            <a:off x="590977" y="1808817"/>
            <a:ext cx="11357356" cy="5053686"/>
          </a:xfrm>
        </p:spPr>
        <p:txBody>
          <a:bodyPr/>
          <a:lstStyle/>
          <a:p>
            <a:pPr>
              <a:lnSpc>
                <a:spcPct val="200000"/>
              </a:lnSpc>
            </a:pPr>
            <a:r>
              <a:rPr lang="zh-CN" altLang="en-US" sz="1600" dirty="0"/>
              <a:t>编码器（</a:t>
            </a:r>
            <a:r>
              <a:rPr lang="en-US" altLang="zh-CN" sz="1600" dirty="0"/>
              <a:t>Encoder</a:t>
            </a:r>
            <a:r>
              <a:rPr lang="zh-CN" altLang="en-US" sz="1600" dirty="0"/>
              <a:t>）</a:t>
            </a:r>
            <a:endParaRPr lang="en-US" altLang="zh-CN" sz="1600" dirty="0"/>
          </a:p>
          <a:p>
            <a:pPr lvl="1">
              <a:lnSpc>
                <a:spcPct val="200000"/>
              </a:lnSpc>
            </a:pPr>
            <a:r>
              <a:rPr lang="zh-CN" altLang="en-US" sz="1400" b="1" dirty="0"/>
              <a:t>多头自注意力机制</a:t>
            </a:r>
            <a:r>
              <a:rPr lang="en-US" sz="1400" b="1" dirty="0"/>
              <a:t>：</a:t>
            </a:r>
            <a:r>
              <a:rPr lang="zh-CN" altLang="en-US" sz="1400" dirty="0"/>
              <a:t>子层允许编码器在编码特定词元时，关注输入序列中的其他相关词元，从而捕捉上下文信息</a:t>
            </a:r>
            <a:endParaRPr lang="en-US" altLang="zh-CN" sz="1400" dirty="0"/>
          </a:p>
          <a:p>
            <a:pPr lvl="1">
              <a:lnSpc>
                <a:spcPct val="200000"/>
              </a:lnSpc>
            </a:pPr>
            <a:r>
              <a:rPr lang="zh-CN" altLang="en-US" sz="1400" b="1" dirty="0"/>
              <a:t>位置全连接前馈网络</a:t>
            </a:r>
            <a:r>
              <a:rPr lang="en-US" sz="1400" b="1" dirty="0"/>
              <a:t>：</a:t>
            </a:r>
            <a:r>
              <a:rPr lang="zh-CN" altLang="en-US" sz="1400" dirty="0"/>
              <a:t>一个简单的、对每个位置分别进行相同操作的全连接网络，用于对自注意力子层的输出进行进一步的非线性变换</a:t>
            </a:r>
          </a:p>
          <a:p>
            <a:pPr>
              <a:lnSpc>
                <a:spcPct val="200000"/>
              </a:lnSpc>
            </a:pPr>
            <a:r>
              <a:rPr lang="zh-CN" altLang="en-US" sz="1600" dirty="0"/>
              <a:t>解码器（</a:t>
            </a:r>
            <a:r>
              <a:rPr lang="en-US" sz="1600" dirty="0"/>
              <a:t>Decoder）</a:t>
            </a:r>
          </a:p>
          <a:p>
            <a:pPr lvl="1">
              <a:lnSpc>
                <a:spcPct val="200000"/>
              </a:lnSpc>
            </a:pPr>
            <a:r>
              <a:rPr lang="zh-CN" altLang="en-US" sz="1400" b="1" dirty="0"/>
              <a:t>掩码多头自注意力机制：</a:t>
            </a:r>
            <a:r>
              <a:rPr lang="zh-CN" altLang="en-US" sz="1400" dirty="0"/>
              <a:t>确保在预测当前位置的输出时，解码器只能关注到当前位置之前的已知输出词元。</a:t>
            </a:r>
          </a:p>
          <a:p>
            <a:pPr lvl="1">
              <a:lnSpc>
                <a:spcPct val="200000"/>
              </a:lnSpc>
            </a:pPr>
            <a:r>
              <a:rPr lang="zh-CN" altLang="en-US" sz="1400" b="1" dirty="0"/>
              <a:t>多头编码器</a:t>
            </a:r>
            <a:r>
              <a:rPr lang="en-US" altLang="zh-CN" sz="1400" b="1" dirty="0"/>
              <a:t>-</a:t>
            </a:r>
            <a:r>
              <a:rPr lang="zh-CN" altLang="en-US" sz="1400" b="1" dirty="0"/>
              <a:t>解码器注意力机制：</a:t>
            </a:r>
            <a:r>
              <a:rPr lang="zh-CN" altLang="en-US" sz="1400" dirty="0"/>
              <a:t>允许解码器的每个位置关注到编码器输出的整个序列。</a:t>
            </a:r>
          </a:p>
          <a:p>
            <a:pPr lvl="1">
              <a:lnSpc>
                <a:spcPct val="200000"/>
              </a:lnSpc>
            </a:pPr>
            <a:r>
              <a:rPr lang="zh-CN" altLang="en-US" sz="1400" b="1" dirty="0"/>
              <a:t>位置全连接前馈网络：</a:t>
            </a:r>
            <a:r>
              <a:rPr lang="zh-CN" altLang="en-US" sz="1400" dirty="0"/>
              <a:t>与编码器中的前馈网络结构和功能相同</a:t>
            </a:r>
          </a:p>
          <a:p>
            <a:pPr lvl="1">
              <a:lnSpc>
                <a:spcPct val="200000"/>
              </a:lnSpc>
            </a:pPr>
            <a:endParaRPr lang="en-US" sz="1466" dirty="0"/>
          </a:p>
          <a:p>
            <a:pPr lvl="1">
              <a:lnSpc>
                <a:spcPct val="200000"/>
              </a:lnSpc>
            </a:pPr>
            <a:endParaRPr lang="en-US" sz="1466" dirty="0"/>
          </a:p>
          <a:p>
            <a:pPr>
              <a:lnSpc>
                <a:spcPct val="200000"/>
              </a:lnSpc>
            </a:pPr>
            <a:endParaRPr lang="zh-CN" altLang="en-US" sz="1600" dirty="0"/>
          </a:p>
          <a:p>
            <a:pPr marL="0" indent="0">
              <a:lnSpc>
                <a:spcPct val="200000"/>
              </a:lnSpc>
              <a:buNone/>
            </a:pPr>
            <a:endParaRPr lang="en-US" sz="1600" dirty="0"/>
          </a:p>
        </p:txBody>
      </p:sp>
      <p:sp>
        <p:nvSpPr>
          <p:cNvPr id="6" name="TextBox 5">
            <a:extLst>
              <a:ext uri="{FF2B5EF4-FFF2-40B4-BE49-F238E27FC236}">
                <a16:creationId xmlns:a16="http://schemas.microsoft.com/office/drawing/2014/main" id="{92FD3D24-15EC-2AAC-3191-721AC549DB9E}"/>
              </a:ext>
            </a:extLst>
          </p:cNvPr>
          <p:cNvSpPr txBox="1"/>
          <p:nvPr/>
        </p:nvSpPr>
        <p:spPr>
          <a:xfrm>
            <a:off x="590977" y="1112451"/>
            <a:ext cx="8270748" cy="307777"/>
          </a:xfrm>
          <a:prstGeom prst="rect">
            <a:avLst/>
          </a:prstGeom>
          <a:noFill/>
        </p:spPr>
        <p:txBody>
          <a:bodyPr wrap="square">
            <a:spAutoFit/>
          </a:bodyPr>
          <a:lstStyle/>
          <a:p>
            <a:r>
              <a:rPr lang="zh-CN" altLang="en-US" sz="1400" b="0" i="0" dirty="0">
                <a:effectLst/>
                <a:latin typeface="Microsoft YaHei" panose="020B0503020204020204" pitchFamily="34" charset="-122"/>
                <a:ea typeface="Microsoft YaHei" panose="020B0503020204020204" pitchFamily="34" charset="-122"/>
              </a:rPr>
              <a:t>编码器</a:t>
            </a:r>
            <a:r>
              <a:rPr lang="en-US" altLang="zh-CN" sz="1400" b="0" i="0" dirty="0">
                <a:effectLst/>
                <a:latin typeface="Microsoft YaHei" panose="020B0503020204020204" pitchFamily="34" charset="-122"/>
                <a:ea typeface="Microsoft YaHei" panose="020B0503020204020204" pitchFamily="34" charset="-122"/>
              </a:rPr>
              <a:t>-</a:t>
            </a:r>
            <a:r>
              <a:rPr lang="zh-CN" altLang="en-US" sz="1400" b="0" i="0" dirty="0">
                <a:effectLst/>
                <a:latin typeface="Microsoft YaHei" panose="020B0503020204020204" pitchFamily="34" charset="-122"/>
                <a:ea typeface="Microsoft YaHei" panose="020B0503020204020204" pitchFamily="34" charset="-122"/>
              </a:rPr>
              <a:t>解码器框架与关键机制</a:t>
            </a:r>
            <a:endParaRPr lang="en-US" sz="1400" dirty="0"/>
          </a:p>
        </p:txBody>
      </p:sp>
    </p:spTree>
    <p:extLst>
      <p:ext uri="{BB962C8B-B14F-4D97-AF65-F5344CB8AC3E}">
        <p14:creationId xmlns:p14="http://schemas.microsoft.com/office/powerpoint/2010/main" val="670886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27E23-C6C8-74DF-CD6E-960C22551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8195D-8699-2743-B132-E3FCF5E07C7F}"/>
              </a:ext>
            </a:extLst>
          </p:cNvPr>
          <p:cNvSpPr>
            <a:spLocks noGrp="1"/>
          </p:cNvSpPr>
          <p:nvPr>
            <p:ph type="title"/>
          </p:nvPr>
        </p:nvSpPr>
        <p:spPr>
          <a:xfrm>
            <a:off x="916982" y="215319"/>
            <a:ext cx="5507404" cy="589190"/>
          </a:xfrm>
        </p:spPr>
        <p:txBody>
          <a:bodyPr/>
          <a:lstStyle/>
          <a:p>
            <a:r>
              <a:rPr lang="en-US" dirty="0">
                <a:latin typeface="-apple-system"/>
              </a:rPr>
              <a:t>Transformer </a:t>
            </a:r>
            <a:r>
              <a:rPr lang="zh-CN" altLang="en-US" dirty="0">
                <a:latin typeface="-apple-system"/>
              </a:rPr>
              <a:t>核心机制</a:t>
            </a:r>
            <a:endParaRPr lang="en-US" dirty="0"/>
          </a:p>
        </p:txBody>
      </p:sp>
      <mc:AlternateContent xmlns:mc="http://schemas.openxmlformats.org/markup-compatibility/2006">
        <mc:Choice xmlns:a14="http://schemas.microsoft.com/office/drawing/2010/main" Requires="a14">
          <p:sp>
            <p:nvSpPr>
              <p:cNvPr id="25" name="内容占位符 2">
                <a:extLst>
                  <a:ext uri="{FF2B5EF4-FFF2-40B4-BE49-F238E27FC236}">
                    <a16:creationId xmlns:a16="http://schemas.microsoft.com/office/drawing/2014/main" id="{38AAC15C-1991-943C-C31C-CB93B22AA925}"/>
                  </a:ext>
                </a:extLst>
              </p:cNvPr>
              <p:cNvSpPr>
                <a:spLocks noGrp="1"/>
              </p:cNvSpPr>
              <p:nvPr>
                <p:ph sz="half" idx="1"/>
              </p:nvPr>
            </p:nvSpPr>
            <p:spPr>
              <a:xfrm>
                <a:off x="686266" y="434884"/>
                <a:ext cx="10963473" cy="6432750"/>
              </a:xfrm>
            </p:spPr>
            <p:txBody>
              <a:bodyPr anchor="t"/>
              <a:lstStyle/>
              <a:p>
                <a:pPr marL="457200" indent="-457200" algn="l">
                  <a:buFont typeface="+mj-lt"/>
                  <a:buAutoNum type="arabicPeriod"/>
                </a:pPr>
                <a:endParaRPr lang="en-US" altLang="zh-CN" sz="2800" dirty="0"/>
              </a:p>
              <a:p>
                <a:pPr lvl="1">
                  <a:buFont typeface="Arial" panose="020B0604020202020204" pitchFamily="34" charset="0"/>
                  <a:buChar char="•"/>
                </a:pPr>
                <a:r>
                  <a:rPr lang="zh-CN" altLang="en-US" dirty="0"/>
                  <a:t>缩放点积注意力与自注意力</a:t>
                </a:r>
                <a:br>
                  <a:rPr lang="en-US" altLang="zh-CN" b="1" dirty="0"/>
                </a:br>
                <a14:m>
                  <m:oMath xmlns:m="http://schemas.openxmlformats.org/officeDocument/2006/math">
                    <m:r>
                      <a:rPr lang="en-US" altLang="en-US" i="1" dirty="0" smtClean="0">
                        <a:latin typeface="Cambria Math" panose="02040503050406030204" pitchFamily="18" charset="0"/>
                      </a:rPr>
                      <m:t>𝐴𝑡𝑡𝑒𝑛𝑡𝑖𝑜𝑛</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𝑄</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𝐾</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𝑉</m:t>
                    </m:r>
                    <m:r>
                      <a:rPr lang="en-US" altLang="en-US" i="1" dirty="0" smtClean="0">
                        <a:latin typeface="Cambria Math" panose="02040503050406030204" pitchFamily="18" charset="0"/>
                      </a:rPr>
                      <m:t>) = </m:t>
                    </m:r>
                    <m:r>
                      <a:rPr lang="en-US" altLang="en-US" i="1" dirty="0">
                        <a:latin typeface="Cambria Math" panose="02040503050406030204" pitchFamily="18" charset="0"/>
                      </a:rPr>
                      <m:t>𝑠𝑜𝑓𝑡𝑚𝑎𝑥</m:t>
                    </m:r>
                    <m:r>
                      <a:rPr lang="en-US" altLang="en-US" i="1" dirty="0">
                        <a:latin typeface="Cambria Math" panose="02040503050406030204" pitchFamily="18" charset="0"/>
                      </a:rPr>
                      <m:t>(</m:t>
                    </m:r>
                    <m:r>
                      <a:rPr lang="en-US" altLang="en-US" i="1" dirty="0">
                        <a:latin typeface="Cambria Math" panose="02040503050406030204" pitchFamily="18" charset="0"/>
                      </a:rPr>
                      <m:t>𝑄𝐾𝑇</m:t>
                    </m:r>
                    <m:r>
                      <a:rPr lang="en-US" altLang="en-US" i="1" dirty="0">
                        <a:latin typeface="Cambria Math" panose="02040503050406030204" pitchFamily="18" charset="0"/>
                      </a:rPr>
                      <m:t> / </m:t>
                    </m:r>
                    <m:rad>
                      <m:radPr>
                        <m:degHide m:val="on"/>
                        <m:ctrlPr>
                          <a:rPr lang="en-US" altLang="en-US" i="1" dirty="0" smtClean="0">
                            <a:latin typeface="Cambria Math" panose="02040503050406030204" pitchFamily="18" charset="0"/>
                          </a:rPr>
                        </m:ctrlPr>
                      </m:radPr>
                      <m:deg/>
                      <m:e>
                        <m:r>
                          <a:rPr lang="en-US" altLang="en-US" i="1" dirty="0">
                            <a:latin typeface="Cambria Math" panose="02040503050406030204" pitchFamily="18" charset="0"/>
                          </a:rPr>
                          <m:t>𝑑</m:t>
                        </m:r>
                        <m:r>
                          <a:rPr lang="en-US" altLang="en-US" i="1" baseline="-25000" dirty="0">
                            <a:latin typeface="Cambria Math" panose="02040503050406030204" pitchFamily="18" charset="0"/>
                          </a:rPr>
                          <m:t>𝑘</m:t>
                        </m:r>
                      </m:e>
                    </m:rad>
                    <m:r>
                      <a:rPr lang="en-US" altLang="en-US" i="1" dirty="0">
                        <a:latin typeface="Cambria Math" panose="02040503050406030204" pitchFamily="18" charset="0"/>
                      </a:rPr>
                      <m:t>)</m:t>
                    </m:r>
                    <m:r>
                      <a:rPr lang="en-US" altLang="en-US" i="1" dirty="0">
                        <a:latin typeface="Cambria Math" panose="02040503050406030204" pitchFamily="18" charset="0"/>
                      </a:rPr>
                      <m:t>𝑉</m:t>
                    </m:r>
                  </m:oMath>
                </a14:m>
                <a:endParaRPr lang="zh-CN" altLang="en-US" b="1" dirty="0"/>
              </a:p>
              <a:p>
                <a:pPr marL="239106" lvl="1" indent="0">
                  <a:buNone/>
                </a:pPr>
                <a:endParaRPr lang="zh-CN" altLang="en-US" dirty="0"/>
              </a:p>
              <a:p>
                <a:r>
                  <a:rPr lang="zh-CN" altLang="en-US" sz="1600" dirty="0"/>
                  <a:t>核心组件</a:t>
                </a:r>
              </a:p>
              <a:p>
                <a:pPr lvl="1"/>
                <a:r>
                  <a:rPr lang="en-US" altLang="en-US" sz="1600" dirty="0"/>
                  <a:t>Q (Query): </a:t>
                </a:r>
                <a:r>
                  <a:rPr lang="zh-CN" altLang="en-US" sz="1600" dirty="0"/>
                  <a:t>查询向量 </a:t>
                </a:r>
                <a:r>
                  <a:rPr lang="en-US" altLang="zh-CN" sz="1600" dirty="0"/>
                  <a:t>- "</a:t>
                </a:r>
                <a:r>
                  <a:rPr lang="zh-CN" altLang="en-US" sz="1600" dirty="0"/>
                  <a:t>我在找什么？</a:t>
                </a:r>
                <a:r>
                  <a:rPr lang="en-US" altLang="zh-CN" sz="1600" dirty="0"/>
                  <a:t>"</a:t>
                </a:r>
              </a:p>
              <a:p>
                <a:pPr lvl="1"/>
                <a:r>
                  <a:rPr lang="en-US" altLang="en-US" sz="1600" dirty="0"/>
                  <a:t>K (Key): </a:t>
                </a:r>
                <a:r>
                  <a:rPr lang="zh-CN" altLang="en-US" sz="1600" dirty="0"/>
                  <a:t>键向量 </a:t>
                </a:r>
                <a:r>
                  <a:rPr lang="en-US" altLang="zh-CN" sz="1600" dirty="0"/>
                  <a:t>- "</a:t>
                </a:r>
                <a:r>
                  <a:rPr lang="zh-CN" altLang="en-US" sz="1600" dirty="0"/>
                  <a:t>我有什么信息？</a:t>
                </a:r>
                <a:r>
                  <a:rPr lang="en-US" altLang="zh-CN" sz="1600" dirty="0"/>
                  <a:t>"</a:t>
                </a:r>
              </a:p>
              <a:p>
                <a:pPr lvl="1"/>
                <a:r>
                  <a:rPr lang="en-US" altLang="en-US" sz="1600" dirty="0"/>
                  <a:t>V (Value): </a:t>
                </a:r>
                <a:r>
                  <a:rPr lang="zh-CN" altLang="en-US" sz="1600" dirty="0"/>
                  <a:t>值向量 </a:t>
                </a:r>
                <a:r>
                  <a:rPr lang="en-US" altLang="zh-CN" sz="1600" dirty="0"/>
                  <a:t>- "</a:t>
                </a:r>
                <a:r>
                  <a:rPr lang="zh-CN" altLang="en-US" sz="1600" dirty="0"/>
                  <a:t>实际要传递的信息</a:t>
                </a:r>
                <a:r>
                  <a:rPr lang="en-US" altLang="zh-CN" sz="1600" dirty="0"/>
                  <a:t>"</a:t>
                </a:r>
              </a:p>
              <a:p>
                <a:pPr lvl="1"/>
                <a14:m>
                  <m:oMath xmlns:m="http://schemas.openxmlformats.org/officeDocument/2006/math">
                    <m:rad>
                      <m:radPr>
                        <m:degHide m:val="on"/>
                        <m:ctrlPr>
                          <a:rPr lang="en-US" altLang="en-US" sz="1600" i="1" dirty="0">
                            <a:latin typeface="Cambria Math" panose="02040503050406030204" pitchFamily="18" charset="0"/>
                          </a:rPr>
                        </m:ctrlPr>
                      </m:radPr>
                      <m:deg/>
                      <m:e>
                        <m:r>
                          <a:rPr lang="en-US" altLang="en-US" sz="1600" i="1" dirty="0">
                            <a:latin typeface="Cambria Math" panose="02040503050406030204" pitchFamily="18" charset="0"/>
                          </a:rPr>
                          <m:t>𝑑</m:t>
                        </m:r>
                        <m:r>
                          <a:rPr lang="en-US" altLang="en-US" sz="1600" i="1" baseline="-25000" dirty="0">
                            <a:latin typeface="Cambria Math" panose="02040503050406030204" pitchFamily="18" charset="0"/>
                          </a:rPr>
                          <m:t>𝑘</m:t>
                        </m:r>
                      </m:e>
                    </m:rad>
                    <m:r>
                      <a:rPr lang="en-US" altLang="en-US" sz="1600" i="1" baseline="-25000" dirty="0">
                        <a:latin typeface="Cambria Math" panose="02040503050406030204" pitchFamily="18" charset="0"/>
                      </a:rPr>
                      <m:t> </m:t>
                    </m:r>
                  </m:oMath>
                </a14:m>
                <a:r>
                  <a:rPr lang="en-US" altLang="en-US" sz="1600" dirty="0"/>
                  <a:t>: </a:t>
                </a:r>
                <a:r>
                  <a:rPr lang="zh-CN" altLang="en-US" sz="1600" dirty="0"/>
                  <a:t>缩放因子，防止梯度消失</a:t>
                </a:r>
              </a:p>
              <a:p>
                <a:pPr lvl="1">
                  <a:buFont typeface="Arial" panose="020B0604020202020204" pitchFamily="34" charset="0"/>
                  <a:buChar char="•"/>
                </a:pPr>
                <a:endParaRPr lang="zh-CN" altLang="en-US" sz="2400" dirty="0">
                  <a:latin typeface="Gill Sans MT" panose="020B0502020104020203" pitchFamily="34" charset="0"/>
                </a:endParaRPr>
              </a:p>
            </p:txBody>
          </p:sp>
        </mc:Choice>
        <mc:Fallback>
          <p:sp>
            <p:nvSpPr>
              <p:cNvPr id="25" name="内容占位符 2">
                <a:extLst>
                  <a:ext uri="{FF2B5EF4-FFF2-40B4-BE49-F238E27FC236}">
                    <a16:creationId xmlns:a16="http://schemas.microsoft.com/office/drawing/2014/main" id="{38AAC15C-1991-943C-C31C-CB93B22AA925}"/>
                  </a:ext>
                </a:extLst>
              </p:cNvPr>
              <p:cNvSpPr>
                <a:spLocks noGrp="1" noRot="1" noChangeAspect="1" noMove="1" noResize="1" noEditPoints="1" noAdjustHandles="1" noChangeArrowheads="1" noChangeShapeType="1" noTextEdit="1"/>
              </p:cNvSpPr>
              <p:nvPr>
                <p:ph sz="half" idx="1"/>
              </p:nvPr>
            </p:nvSpPr>
            <p:spPr>
              <a:xfrm>
                <a:off x="686266" y="434884"/>
                <a:ext cx="10963473" cy="6432750"/>
              </a:xfrm>
              <a:blipFill>
                <a:blip r:embed="rId3"/>
                <a:stretch>
                  <a:fillRect l="-2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431FDF9-0F78-00EE-E79C-E1572CF7882B}"/>
              </a:ext>
            </a:extLst>
          </p:cNvPr>
          <p:cNvSpPr txBox="1"/>
          <p:nvPr/>
        </p:nvSpPr>
        <p:spPr>
          <a:xfrm>
            <a:off x="863943" y="5259685"/>
            <a:ext cx="10468876" cy="902811"/>
          </a:xfrm>
          <a:prstGeom prst="rect">
            <a:avLst/>
          </a:prstGeom>
          <a:noFill/>
        </p:spPr>
        <p:txBody>
          <a:bodyPr wrap="square">
            <a:spAutoFit/>
          </a:bodyPr>
          <a:lstStyle/>
          <a:p>
            <a:pPr algn="l">
              <a:spcAft>
                <a:spcPts val="750"/>
              </a:spcAft>
              <a:buNone/>
            </a:pPr>
            <a:r>
              <a:rPr lang="zh-CN" altLang="en-US" b="1" i="0" dirty="0">
                <a:solidFill>
                  <a:srgbClr val="C00000"/>
                </a:solidFill>
                <a:effectLst/>
                <a:latin typeface="-apple-system"/>
              </a:rPr>
              <a:t>自注意力（</a:t>
            </a:r>
            <a:r>
              <a:rPr lang="en-US" altLang="zh-CN" b="1" i="0" dirty="0">
                <a:solidFill>
                  <a:srgbClr val="C00000"/>
                </a:solidFill>
                <a:effectLst/>
                <a:latin typeface="-apple-system"/>
              </a:rPr>
              <a:t>Self-Attention</a:t>
            </a:r>
            <a:r>
              <a:rPr lang="zh-CN" altLang="en-US" b="1" i="0" dirty="0">
                <a:solidFill>
                  <a:srgbClr val="C00000"/>
                </a:solidFill>
                <a:effectLst/>
                <a:latin typeface="-apple-system"/>
              </a:rPr>
              <a:t>）特殊性</a:t>
            </a:r>
          </a:p>
          <a:p>
            <a:pPr algn="l">
              <a:buNone/>
            </a:pPr>
            <a:r>
              <a:rPr lang="zh-CN" altLang="en-US" sz="1400" b="0" i="0" dirty="0">
                <a:solidFill>
                  <a:schemeClr val="tx1">
                    <a:lumMod val="75000"/>
                    <a:lumOff val="25000"/>
                  </a:schemeClr>
                </a:solidFill>
                <a:effectLst/>
                <a:latin typeface="-apple-system"/>
              </a:rPr>
              <a:t>当 </a:t>
            </a:r>
            <a:r>
              <a:rPr lang="en-US" altLang="zh-CN" sz="1400" b="0" i="0" dirty="0">
                <a:solidFill>
                  <a:schemeClr val="tx1">
                    <a:lumMod val="75000"/>
                    <a:lumOff val="25000"/>
                  </a:schemeClr>
                </a:solidFill>
                <a:effectLst/>
                <a:latin typeface="-apple-system"/>
              </a:rPr>
              <a:t>Q</a:t>
            </a:r>
            <a:r>
              <a:rPr lang="zh-CN" altLang="en-US" sz="1400" b="0" i="0" dirty="0">
                <a:solidFill>
                  <a:schemeClr val="tx1">
                    <a:lumMod val="75000"/>
                    <a:lumOff val="25000"/>
                  </a:schemeClr>
                </a:solidFill>
                <a:effectLst/>
                <a:latin typeface="-apple-system"/>
              </a:rPr>
              <a:t>、</a:t>
            </a:r>
            <a:r>
              <a:rPr lang="en-US" altLang="zh-CN" sz="1400" b="0" i="0" dirty="0">
                <a:solidFill>
                  <a:schemeClr val="tx1">
                    <a:lumMod val="75000"/>
                    <a:lumOff val="25000"/>
                  </a:schemeClr>
                </a:solidFill>
                <a:effectLst/>
                <a:latin typeface="-apple-system"/>
              </a:rPr>
              <a:t>K</a:t>
            </a:r>
            <a:r>
              <a:rPr lang="zh-CN" altLang="en-US" sz="1400" b="0" i="0" dirty="0">
                <a:solidFill>
                  <a:schemeClr val="tx1">
                    <a:lumMod val="75000"/>
                    <a:lumOff val="25000"/>
                  </a:schemeClr>
                </a:solidFill>
                <a:effectLst/>
                <a:latin typeface="-apple-system"/>
              </a:rPr>
              <a:t>、</a:t>
            </a:r>
            <a:r>
              <a:rPr lang="en-US" altLang="zh-CN" sz="1400" b="0" i="0" dirty="0">
                <a:solidFill>
                  <a:schemeClr val="tx1">
                    <a:lumMod val="75000"/>
                    <a:lumOff val="25000"/>
                  </a:schemeClr>
                </a:solidFill>
                <a:effectLst/>
                <a:latin typeface="-apple-system"/>
              </a:rPr>
              <a:t>V </a:t>
            </a:r>
            <a:r>
              <a:rPr lang="zh-CN" altLang="en-US" sz="1400" b="0" i="0" dirty="0">
                <a:solidFill>
                  <a:schemeClr val="tx1">
                    <a:lumMod val="75000"/>
                    <a:lumOff val="25000"/>
                  </a:schemeClr>
                </a:solidFill>
                <a:effectLst/>
                <a:latin typeface="-apple-system"/>
              </a:rPr>
              <a:t>均来自</a:t>
            </a:r>
            <a:r>
              <a:rPr lang="zh-CN" altLang="en-US" sz="1400" b="1" i="0" dirty="0">
                <a:solidFill>
                  <a:schemeClr val="tx1">
                    <a:lumMod val="75000"/>
                    <a:lumOff val="25000"/>
                  </a:schemeClr>
                </a:solidFill>
                <a:effectLst/>
                <a:latin typeface="-apple-system"/>
              </a:rPr>
              <a:t>同一序列</a:t>
            </a:r>
            <a:r>
              <a:rPr lang="zh-CN" altLang="en-US" sz="1400" b="0" i="0" dirty="0">
                <a:solidFill>
                  <a:schemeClr val="tx1">
                    <a:lumMod val="75000"/>
                    <a:lumOff val="25000"/>
                  </a:schemeClr>
                </a:solidFill>
                <a:effectLst/>
                <a:latin typeface="-apple-system"/>
              </a:rPr>
              <a:t>时，称为自注意力。它让序列中的每个位置都能关注到序列中的所有其他位置，从而捕捉内部依赖关系，实现上下文感知的表示学习。</a:t>
            </a:r>
          </a:p>
        </p:txBody>
      </p:sp>
      <p:pic>
        <p:nvPicPr>
          <p:cNvPr id="6" name="Picture 5">
            <a:extLst>
              <a:ext uri="{FF2B5EF4-FFF2-40B4-BE49-F238E27FC236}">
                <a16:creationId xmlns:a16="http://schemas.microsoft.com/office/drawing/2014/main" id="{2E559135-7179-28D8-4ABF-A0C06086BD96}"/>
              </a:ext>
            </a:extLst>
          </p:cNvPr>
          <p:cNvPicPr>
            <a:picLocks noChangeAspect="1"/>
          </p:cNvPicPr>
          <p:nvPr/>
        </p:nvPicPr>
        <p:blipFill>
          <a:blip r:embed="rId4"/>
          <a:stretch>
            <a:fillRect/>
          </a:stretch>
        </p:blipFill>
        <p:spPr>
          <a:xfrm>
            <a:off x="6891261" y="2218414"/>
            <a:ext cx="3161265" cy="2608214"/>
          </a:xfrm>
          <a:prstGeom prst="rect">
            <a:avLst/>
          </a:prstGeom>
        </p:spPr>
      </p:pic>
    </p:spTree>
    <p:extLst>
      <p:ext uri="{BB962C8B-B14F-4D97-AF65-F5344CB8AC3E}">
        <p14:creationId xmlns:p14="http://schemas.microsoft.com/office/powerpoint/2010/main" val="53025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E9F8A-F504-875D-3739-83B1B23E2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A7DDF9-B70B-0BC6-8B11-96B24BBB5FEE}"/>
              </a:ext>
            </a:extLst>
          </p:cNvPr>
          <p:cNvSpPr>
            <a:spLocks noGrp="1"/>
          </p:cNvSpPr>
          <p:nvPr>
            <p:ph type="title"/>
          </p:nvPr>
        </p:nvSpPr>
        <p:spPr>
          <a:xfrm>
            <a:off x="916982" y="215319"/>
            <a:ext cx="5507404" cy="589190"/>
          </a:xfrm>
        </p:spPr>
        <p:txBody>
          <a:bodyPr/>
          <a:lstStyle/>
          <a:p>
            <a:r>
              <a:rPr lang="en-US" dirty="0">
                <a:latin typeface="-apple-system"/>
              </a:rPr>
              <a:t>Transformer </a:t>
            </a:r>
            <a:r>
              <a:rPr lang="zh-CN" altLang="en-US" dirty="0">
                <a:latin typeface="-apple-system"/>
              </a:rPr>
              <a:t>核心机制</a:t>
            </a:r>
            <a:endParaRPr lang="en-US" dirty="0"/>
          </a:p>
        </p:txBody>
      </p:sp>
      <mc:AlternateContent xmlns:mc="http://schemas.openxmlformats.org/markup-compatibility/2006">
        <mc:Choice xmlns:a14="http://schemas.microsoft.com/office/drawing/2010/main" Requires="a14">
          <p:sp>
            <p:nvSpPr>
              <p:cNvPr id="25" name="内容占位符 2">
                <a:extLst>
                  <a:ext uri="{FF2B5EF4-FFF2-40B4-BE49-F238E27FC236}">
                    <a16:creationId xmlns:a16="http://schemas.microsoft.com/office/drawing/2014/main" id="{AD871338-18FC-7665-6DBB-E55F4DB37693}"/>
                  </a:ext>
                </a:extLst>
              </p:cNvPr>
              <p:cNvSpPr>
                <a:spLocks noGrp="1"/>
              </p:cNvSpPr>
              <p:nvPr>
                <p:ph sz="half" idx="1"/>
              </p:nvPr>
            </p:nvSpPr>
            <p:spPr>
              <a:xfrm>
                <a:off x="686266" y="434884"/>
                <a:ext cx="10963473" cy="6432750"/>
              </a:xfrm>
            </p:spPr>
            <p:txBody>
              <a:bodyPr anchor="t"/>
              <a:lstStyle/>
              <a:p>
                <a:pPr marL="457200" indent="-457200" algn="l">
                  <a:buFont typeface="+mj-lt"/>
                  <a:buAutoNum type="arabicPeriod"/>
                </a:pPr>
                <a:endParaRPr lang="en-US" altLang="zh-CN" sz="2800" dirty="0"/>
              </a:p>
              <a:p>
                <a:pPr lvl="1">
                  <a:buFont typeface="Arial" panose="020B0604020202020204" pitchFamily="34" charset="0"/>
                  <a:buChar char="•"/>
                </a:pPr>
                <a:r>
                  <a:rPr lang="zh-CN" altLang="en-US" dirty="0"/>
                  <a:t>多头注意力：赋能多样化表征子空间</a:t>
                </a:r>
                <a:br>
                  <a:rPr lang="en-US" altLang="zh-CN" dirty="0"/>
                </a:br>
                <a:r>
                  <a:rPr lang="en-US" altLang="zh-CN" dirty="0"/>
                  <a:t>		     </a:t>
                </a:r>
                <a14:m>
                  <m:oMath xmlns:m="http://schemas.openxmlformats.org/officeDocument/2006/math">
                    <m:r>
                      <a:rPr lang="en-US" altLang="zh-CN" b="0" i="1" smtClean="0">
                        <a:latin typeface="Cambria Math" panose="02040503050406030204" pitchFamily="18" charset="0"/>
                      </a:rPr>
                      <m:t>𝑀𝑢𝑙𝑡𝑖𝐻𝑒𝑎𝑑</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𝐶𝑜𝑛𝑐𝑎𝑡</m:t>
                    </m:r>
                    <m:r>
                      <a:rPr lang="en-US" altLang="zh-CN" b="0" i="1" smtClean="0">
                        <a:latin typeface="Cambria Math" panose="02040503050406030204" pitchFamily="18" charset="0"/>
                      </a:rPr>
                      <m:t>(</m:t>
                    </m:r>
                    <m:r>
                      <a:rPr lang="en-US" altLang="zh-CN" b="0" i="1" smtClean="0">
                        <a:latin typeface="Cambria Math" panose="02040503050406030204" pitchFamily="18" charset="0"/>
                      </a:rPr>
                      <m:t>h𝑒𝑎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h𝑒𝑎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b="0" i="1" smtClean="0">
                            <a:latin typeface="Cambria Math" panose="02040503050406030204" pitchFamily="18" charset="0"/>
                          </a:rPr>
                          <m:t>𝑜</m:t>
                        </m:r>
                      </m:sup>
                    </m:sSup>
                  </m:oMath>
                </a14:m>
                <a:br>
                  <a:rPr lang="en-US" altLang="zh-CN" dirty="0"/>
                </a:br>
                <a14:m>
                  <m:oMath xmlns:m="http://schemas.openxmlformats.org/officeDocument/2006/math">
                    <m:r>
                      <m:rPr>
                        <m:nor/>
                      </m:rPr>
                      <a:rPr lang="zh-CN" altLang="en-US" dirty="0"/>
                      <m:t>其中 </m:t>
                    </m:r>
                    <m:r>
                      <a:rPr lang="en-US" altLang="zh-CN" i="1">
                        <a:latin typeface="Cambria Math" panose="02040503050406030204" pitchFamily="18" charset="0"/>
                      </a:rPr>
                      <m:t>h𝑒𝑎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m:rPr>
                            <m:sty m:val="p"/>
                          </m:rPr>
                          <a:rPr lang="en-US" altLang="zh-CN" i="1" smtClean="0">
                            <a:latin typeface="Cambria Math" panose="02040503050406030204" pitchFamily="18" charset="0"/>
                          </a:rPr>
                          <m:t>i</m:t>
                        </m:r>
                      </m:sub>
                    </m:sSub>
                    <m:r>
                      <m:rPr>
                        <m:nor/>
                      </m:rPr>
                      <a:rPr lang="en-US" altLang="en-US" dirty="0"/>
                      <m:t>= </m:t>
                    </m:r>
                    <m:sSubSup>
                      <m:sSubSupPr>
                        <m:ctrlPr>
                          <a:rPr lang="en-US" altLang="en-US" i="1" dirty="0" smtClean="0">
                            <a:latin typeface="Cambria Math" panose="02040503050406030204" pitchFamily="18" charset="0"/>
                          </a:rPr>
                        </m:ctrlPr>
                      </m:sSubSupPr>
                      <m:e>
                        <m:r>
                          <a:rPr lang="en-US" altLang="en-US" b="0" i="1" dirty="0" smtClean="0">
                            <a:latin typeface="Cambria Math" panose="02040503050406030204" pitchFamily="18" charset="0"/>
                          </a:rPr>
                          <m:t>𝐴𝑡𝑡𝑒𝑛𝑡𝑖𝑜𝑛</m:t>
                        </m:r>
                        <m:r>
                          <a:rPr lang="en-US" altLang="en-US" b="0" i="1" dirty="0" smtClean="0">
                            <a:latin typeface="Cambria Math" panose="02040503050406030204" pitchFamily="18" charset="0"/>
                          </a:rPr>
                          <m:t>(</m:t>
                        </m:r>
                        <m:r>
                          <a:rPr lang="en-US" altLang="en-US" b="0" i="1" dirty="0" smtClean="0">
                            <a:latin typeface="Cambria Math" panose="02040503050406030204" pitchFamily="18" charset="0"/>
                          </a:rPr>
                          <m:t>𝑄𝑊</m:t>
                        </m:r>
                      </m:e>
                      <m:sub>
                        <m:r>
                          <a:rPr lang="en-US" altLang="en-US" b="0" i="1" dirty="0" smtClean="0">
                            <a:latin typeface="Cambria Math" panose="02040503050406030204" pitchFamily="18" charset="0"/>
                          </a:rPr>
                          <m:t>𝑖</m:t>
                        </m:r>
                      </m:sub>
                      <m:sup>
                        <m:r>
                          <a:rPr lang="en-US" altLang="en-US" b="0" i="1" dirty="0" smtClean="0">
                            <a:latin typeface="Cambria Math" panose="02040503050406030204" pitchFamily="18" charset="0"/>
                          </a:rPr>
                          <m:t>𝑄</m:t>
                        </m:r>
                      </m:sup>
                    </m:sSubSup>
                    <m:r>
                      <m:rPr>
                        <m:nor/>
                      </m:rPr>
                      <a:rPr lang="en-US" altLang="en-US" dirty="0"/>
                      <m:t>, </m:t>
                    </m:r>
                    <m:sSubSup>
                      <m:sSubSupPr>
                        <m:ctrlPr>
                          <a:rPr lang="en-US" altLang="en-US" i="1" dirty="0">
                            <a:latin typeface="Cambria Math" panose="02040503050406030204" pitchFamily="18" charset="0"/>
                          </a:rPr>
                        </m:ctrlPr>
                      </m:sSubSupPr>
                      <m:e>
                        <m:r>
                          <a:rPr lang="en-US" altLang="en-US" b="0" i="1" dirty="0" smtClean="0">
                            <a:latin typeface="Cambria Math" panose="02040503050406030204" pitchFamily="18" charset="0"/>
                          </a:rPr>
                          <m:t>𝑘</m:t>
                        </m:r>
                        <m:r>
                          <a:rPr lang="en-US" altLang="en-US" i="1" dirty="0">
                            <a:latin typeface="Cambria Math" panose="02040503050406030204" pitchFamily="18" charset="0"/>
                          </a:rPr>
                          <m:t>𝑊</m:t>
                        </m:r>
                      </m:e>
                      <m:sub>
                        <m:r>
                          <a:rPr lang="en-US" altLang="en-US" i="1" dirty="0">
                            <a:latin typeface="Cambria Math" panose="02040503050406030204" pitchFamily="18" charset="0"/>
                          </a:rPr>
                          <m:t>𝑖</m:t>
                        </m:r>
                      </m:sub>
                      <m:sup>
                        <m:r>
                          <a:rPr lang="en-US" altLang="en-US" b="0" i="1" dirty="0" smtClean="0">
                            <a:latin typeface="Cambria Math" panose="02040503050406030204" pitchFamily="18" charset="0"/>
                          </a:rPr>
                          <m:t>𝑘</m:t>
                        </m:r>
                      </m:sup>
                    </m:sSubSup>
                    <m:r>
                      <m:rPr>
                        <m:nor/>
                      </m:rPr>
                      <a:rPr lang="en-US" altLang="en-US" dirty="0"/>
                      <m:t>, </m:t>
                    </m:r>
                    <m:sSubSup>
                      <m:sSubSupPr>
                        <m:ctrlPr>
                          <a:rPr lang="en-US" altLang="en-US" i="1" dirty="0">
                            <a:latin typeface="Cambria Math" panose="02040503050406030204" pitchFamily="18" charset="0"/>
                          </a:rPr>
                        </m:ctrlPr>
                      </m:sSubSupPr>
                      <m:e>
                        <m:r>
                          <a:rPr lang="en-US" altLang="en-US" b="0" i="1" dirty="0" smtClean="0">
                            <a:latin typeface="Cambria Math" panose="02040503050406030204" pitchFamily="18" charset="0"/>
                          </a:rPr>
                          <m:t>𝑉</m:t>
                        </m:r>
                        <m:r>
                          <a:rPr lang="en-US" altLang="en-US" i="1" dirty="0">
                            <a:latin typeface="Cambria Math" panose="02040503050406030204" pitchFamily="18" charset="0"/>
                          </a:rPr>
                          <m:t>𝑊</m:t>
                        </m:r>
                      </m:e>
                      <m:sub>
                        <m:r>
                          <a:rPr lang="en-US" altLang="en-US" i="1" dirty="0">
                            <a:latin typeface="Cambria Math" panose="02040503050406030204" pitchFamily="18" charset="0"/>
                          </a:rPr>
                          <m:t>𝑖</m:t>
                        </m:r>
                      </m:sub>
                      <m:sup>
                        <m:r>
                          <a:rPr lang="en-US" altLang="en-US" i="1" dirty="0">
                            <a:latin typeface="Cambria Math" panose="02040503050406030204" pitchFamily="18" charset="0"/>
                          </a:rPr>
                          <m:t>𝑄</m:t>
                        </m:r>
                      </m:sup>
                    </m:sSubSup>
                    <m:r>
                      <a:rPr lang="en-US" altLang="en-US" b="0" i="1" dirty="0" smtClean="0">
                        <a:latin typeface="Cambria Math" panose="02040503050406030204" pitchFamily="18" charset="0"/>
                      </a:rPr>
                      <m:t>)</m:t>
                    </m:r>
                  </m:oMath>
                </a14:m>
                <a:br>
                  <a:rPr lang="en-US" altLang="zh-CN" dirty="0"/>
                </a:br>
                <a14:m>
                  <m:oMath xmlns:m="http://schemas.openxmlformats.org/officeDocument/2006/math">
                    <m:r>
                      <a:rPr lang="en-US" altLang="zh-CN" b="0" i="1" smtClean="0">
                        <a:latin typeface="Cambria Math" panose="02040503050406030204" pitchFamily="18" charset="0"/>
                      </a:rPr>
                      <m:t> </m:t>
                    </m:r>
                  </m:oMath>
                </a14:m>
                <a:br>
                  <a:rPr lang="en-US" altLang="zh-CN" dirty="0"/>
                </a:br>
                <a:endParaRPr lang="zh-CN" altLang="en-US" dirty="0"/>
              </a:p>
              <a:p>
                <a:r>
                  <a:rPr lang="zh-CN" altLang="en-US" b="1" dirty="0"/>
                  <a:t>核心思想</a:t>
                </a:r>
              </a:p>
              <a:p>
                <a:pPr lvl="1"/>
                <a:r>
                  <a:rPr lang="zh-CN" altLang="en-US" sz="1500" dirty="0"/>
                  <a:t>将</a:t>
                </a:r>
                <a:r>
                  <a:rPr lang="en-US" altLang="zh-CN" sz="1500" dirty="0"/>
                  <a:t>Q</a:t>
                </a:r>
                <a:r>
                  <a:rPr lang="zh-CN" altLang="en-US" sz="1500" dirty="0"/>
                  <a:t>、</a:t>
                </a:r>
                <a:r>
                  <a:rPr lang="en-US" altLang="zh-CN" sz="1500" dirty="0"/>
                  <a:t>K</a:t>
                </a:r>
                <a:r>
                  <a:rPr lang="zh-CN" altLang="en-US" sz="1500" dirty="0"/>
                  <a:t>、</a:t>
                </a:r>
                <a:r>
                  <a:rPr lang="en-US" altLang="zh-CN" sz="1500" dirty="0"/>
                  <a:t>V</a:t>
                </a:r>
                <a:r>
                  <a:rPr lang="zh-CN" altLang="en-US" sz="1500" dirty="0"/>
                  <a:t>投影到</a:t>
                </a:r>
                <a:r>
                  <a:rPr lang="en-US" altLang="zh-CN" sz="1500" dirty="0"/>
                  <a:t>h</a:t>
                </a:r>
                <a:r>
                  <a:rPr lang="zh-CN" altLang="en-US" sz="1500" dirty="0"/>
                  <a:t>个不同的子空间</a:t>
                </a:r>
              </a:p>
              <a:p>
                <a:pPr lvl="1"/>
                <a:r>
                  <a:rPr lang="zh-CN" altLang="en-US" sz="1500" dirty="0"/>
                  <a:t>每个</a:t>
                </a:r>
                <a:r>
                  <a:rPr lang="en-US" altLang="zh-CN" sz="1500" dirty="0"/>
                  <a:t>"</a:t>
                </a:r>
                <a:r>
                  <a:rPr lang="zh-CN" altLang="en-US" sz="1500" dirty="0"/>
                  <a:t>头</a:t>
                </a:r>
                <a:r>
                  <a:rPr lang="en-US" altLang="zh-CN" sz="1500" dirty="0"/>
                  <a:t>"</a:t>
                </a:r>
                <a:r>
                  <a:rPr lang="zh-CN" altLang="en-US" sz="1500" dirty="0"/>
                  <a:t>独立计算注意力，捕捉不同类型的关系</a:t>
                </a:r>
              </a:p>
              <a:p>
                <a:pPr lvl="1"/>
                <a:r>
                  <a:rPr lang="zh-CN" altLang="en-US" sz="1500" dirty="0"/>
                  <a:t>并行处理，提高计算效率</a:t>
                </a:r>
              </a:p>
              <a:p>
                <a:pPr lvl="1"/>
                <a:r>
                  <a:rPr lang="zh-CN" altLang="en-US" sz="1500" dirty="0"/>
                  <a:t>最后拼接</a:t>
                </a:r>
                <a:r>
                  <a:rPr lang="en-US" altLang="zh-CN" sz="1500" dirty="0"/>
                  <a:t>(Concat)</a:t>
                </a:r>
                <a:r>
                  <a:rPr lang="zh-CN" altLang="en-US" sz="1500" dirty="0"/>
                  <a:t>所有头的输出</a:t>
                </a:r>
              </a:p>
              <a:p>
                <a:pPr marL="239106" lvl="1" indent="0">
                  <a:buNone/>
                </a:pPr>
                <a:br>
                  <a:rPr lang="en-US" altLang="zh-CN" dirty="0"/>
                </a:br>
                <a:endParaRPr lang="zh-CN" altLang="en-US" dirty="0"/>
              </a:p>
              <a:p>
                <a:pPr marL="696306" lvl="1" indent="-457200">
                  <a:buFont typeface="+mj-lt"/>
                  <a:buAutoNum type="arabicPeriod"/>
                </a:pPr>
                <a:endParaRPr lang="zh-CN" altLang="en-US" sz="2400" dirty="0">
                  <a:latin typeface="Gill Sans MT" panose="020B0502020104020203" pitchFamily="34" charset="0"/>
                </a:endParaRPr>
              </a:p>
            </p:txBody>
          </p:sp>
        </mc:Choice>
        <mc:Fallback>
          <p:sp>
            <p:nvSpPr>
              <p:cNvPr id="25" name="内容占位符 2">
                <a:extLst>
                  <a:ext uri="{FF2B5EF4-FFF2-40B4-BE49-F238E27FC236}">
                    <a16:creationId xmlns:a16="http://schemas.microsoft.com/office/drawing/2014/main" id="{AD871338-18FC-7665-6DBB-E55F4DB37693}"/>
                  </a:ext>
                </a:extLst>
              </p:cNvPr>
              <p:cNvSpPr>
                <a:spLocks noGrp="1" noRot="1" noChangeAspect="1" noMove="1" noResize="1" noEditPoints="1" noAdjustHandles="1" noChangeArrowheads="1" noChangeShapeType="1" noTextEdit="1"/>
              </p:cNvSpPr>
              <p:nvPr>
                <p:ph sz="half" idx="1"/>
              </p:nvPr>
            </p:nvSpPr>
            <p:spPr>
              <a:xfrm>
                <a:off x="686266" y="434884"/>
                <a:ext cx="10963473" cy="6432750"/>
              </a:xfrm>
              <a:blipFill>
                <a:blip r:embed="rId3"/>
                <a:stretch>
                  <a:fillRect l="-5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94E9564-61BA-8D5E-E94E-C9985EAEF408}"/>
              </a:ext>
            </a:extLst>
          </p:cNvPr>
          <p:cNvPicPr>
            <a:picLocks noChangeAspect="1"/>
          </p:cNvPicPr>
          <p:nvPr/>
        </p:nvPicPr>
        <p:blipFill>
          <a:blip r:embed="rId4"/>
          <a:stretch>
            <a:fillRect/>
          </a:stretch>
        </p:blipFill>
        <p:spPr>
          <a:xfrm>
            <a:off x="6611868" y="3429000"/>
            <a:ext cx="3352381" cy="1009524"/>
          </a:xfrm>
          <a:prstGeom prst="rect">
            <a:avLst/>
          </a:prstGeom>
        </p:spPr>
      </p:pic>
      <p:sp>
        <p:nvSpPr>
          <p:cNvPr id="6" name="TextBox 5">
            <a:extLst>
              <a:ext uri="{FF2B5EF4-FFF2-40B4-BE49-F238E27FC236}">
                <a16:creationId xmlns:a16="http://schemas.microsoft.com/office/drawing/2014/main" id="{0018A323-ABD3-9A2F-E75A-73477563861C}"/>
              </a:ext>
            </a:extLst>
          </p:cNvPr>
          <p:cNvSpPr txBox="1"/>
          <p:nvPr/>
        </p:nvSpPr>
        <p:spPr>
          <a:xfrm>
            <a:off x="801623" y="5336243"/>
            <a:ext cx="10593515" cy="902811"/>
          </a:xfrm>
          <a:prstGeom prst="rect">
            <a:avLst/>
          </a:prstGeom>
          <a:noFill/>
        </p:spPr>
        <p:txBody>
          <a:bodyPr wrap="square">
            <a:spAutoFit/>
          </a:bodyPr>
          <a:lstStyle/>
          <a:p>
            <a:pPr algn="l">
              <a:spcAft>
                <a:spcPts val="750"/>
              </a:spcAft>
              <a:buNone/>
            </a:pPr>
            <a:r>
              <a:rPr lang="zh-CN" altLang="en-US" b="1" i="0" dirty="0">
                <a:solidFill>
                  <a:srgbClr val="D63031"/>
                </a:solidFill>
                <a:effectLst/>
                <a:latin typeface="-apple-system"/>
              </a:rPr>
              <a:t>为什么需要多头？</a:t>
            </a:r>
          </a:p>
          <a:p>
            <a:pPr algn="l">
              <a:buNone/>
            </a:pPr>
            <a:r>
              <a:rPr lang="zh-CN" altLang="en-US" sz="1400" b="0" i="0" dirty="0">
                <a:solidFill>
                  <a:srgbClr val="2D3436"/>
                </a:solidFill>
                <a:effectLst/>
                <a:latin typeface="-apple-system"/>
              </a:rPr>
              <a:t>单一注意力机制可能过度关注某些特定模式。多头注意力让模型能够</a:t>
            </a:r>
            <a:r>
              <a:rPr lang="zh-CN" altLang="en-US" sz="1400" b="1" i="0" dirty="0">
                <a:solidFill>
                  <a:srgbClr val="2D3436"/>
                </a:solidFill>
                <a:effectLst/>
                <a:latin typeface="-apple-system"/>
              </a:rPr>
              <a:t>同时</a:t>
            </a:r>
            <a:r>
              <a:rPr lang="zh-CN" altLang="en-US" sz="1400" b="0" i="0" dirty="0">
                <a:solidFill>
                  <a:srgbClr val="2D3436"/>
                </a:solidFill>
                <a:effectLst/>
                <a:latin typeface="-apple-system"/>
              </a:rPr>
              <a:t>从不同的表示子空间学习信息， 如同时关注局部语法结构、长距离语义依赖、位置关系等，极大增强了模型的表达能力和理解深度。</a:t>
            </a:r>
          </a:p>
        </p:txBody>
      </p:sp>
    </p:spTree>
    <p:extLst>
      <p:ext uri="{BB962C8B-B14F-4D97-AF65-F5344CB8AC3E}">
        <p14:creationId xmlns:p14="http://schemas.microsoft.com/office/powerpoint/2010/main" val="2253804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29C9E-D15C-1864-326A-44CBFDC20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C5B98-538C-F957-FF73-1ACEC459368E}"/>
              </a:ext>
            </a:extLst>
          </p:cNvPr>
          <p:cNvSpPr>
            <a:spLocks noGrp="1"/>
          </p:cNvSpPr>
          <p:nvPr>
            <p:ph type="title"/>
          </p:nvPr>
        </p:nvSpPr>
        <p:spPr>
          <a:xfrm>
            <a:off x="916982" y="215319"/>
            <a:ext cx="5507404" cy="589190"/>
          </a:xfrm>
        </p:spPr>
        <p:txBody>
          <a:bodyPr/>
          <a:lstStyle/>
          <a:p>
            <a:r>
              <a:rPr lang="en-US" dirty="0">
                <a:latin typeface="-apple-system"/>
              </a:rPr>
              <a:t>Transformer </a:t>
            </a:r>
            <a:r>
              <a:rPr lang="zh-CN" altLang="en-US" dirty="0">
                <a:latin typeface="-apple-system"/>
              </a:rPr>
              <a:t>核心机制</a:t>
            </a:r>
            <a:endParaRPr lang="en-US" dirty="0"/>
          </a:p>
        </p:txBody>
      </p:sp>
      <mc:AlternateContent xmlns:mc="http://schemas.openxmlformats.org/markup-compatibility/2006">
        <mc:Choice xmlns:a14="http://schemas.microsoft.com/office/drawing/2010/main" Requires="a14">
          <p:sp>
            <p:nvSpPr>
              <p:cNvPr id="25" name="内容占位符 2">
                <a:extLst>
                  <a:ext uri="{FF2B5EF4-FFF2-40B4-BE49-F238E27FC236}">
                    <a16:creationId xmlns:a16="http://schemas.microsoft.com/office/drawing/2014/main" id="{11FF716F-41AC-C936-AAB0-0715556E75E2}"/>
                  </a:ext>
                </a:extLst>
              </p:cNvPr>
              <p:cNvSpPr>
                <a:spLocks noGrp="1"/>
              </p:cNvSpPr>
              <p:nvPr>
                <p:ph sz="half" idx="1"/>
              </p:nvPr>
            </p:nvSpPr>
            <p:spPr>
              <a:xfrm>
                <a:off x="686266" y="434884"/>
                <a:ext cx="10963473" cy="6432750"/>
              </a:xfrm>
            </p:spPr>
            <p:txBody>
              <a:bodyPr anchor="t"/>
              <a:lstStyle/>
              <a:p>
                <a:pPr marL="457200" indent="-457200" algn="l">
                  <a:buFont typeface="+mj-lt"/>
                  <a:buAutoNum type="arabicPeriod"/>
                </a:pPr>
                <a:endParaRPr lang="en-US" altLang="zh-CN" sz="2800" dirty="0"/>
              </a:p>
              <a:p>
                <a:pPr lvl="1">
                  <a:buFont typeface="Arial" panose="020B0604020202020204" pitchFamily="34" charset="0"/>
                  <a:buChar char="•"/>
                </a:pPr>
                <a:r>
                  <a:rPr lang="zh-CN" altLang="en-US" dirty="0">
                    <a:latin typeface="Gill Sans MT" panose="020B0502020104020203" pitchFamily="34" charset="0"/>
                  </a:rPr>
                  <a:t>位置编码：为并行处理注入顺序信息</a:t>
                </a:r>
                <a:br>
                  <a:rPr lang="en-US" altLang="zh-CN" dirty="0">
                    <a:latin typeface="Gill Sans MT" panose="020B0502020104020203" pitchFamily="34" charset="0"/>
                  </a:rPr>
                </a:br>
                <a:r>
                  <a:rPr lang="en-US" altLang="zh-CN" dirty="0">
                    <a:latin typeface="Gill Sans MT" panose="020B0502020104020203" pitchFamily="34" charset="0"/>
                  </a:rPr>
                  <a:t>                                     </a:t>
                </a:r>
                <a14:m>
                  <m:oMath xmlns:m="http://schemas.openxmlformats.org/officeDocument/2006/math">
                    <m:r>
                      <a:rPr lang="en-US" altLang="zh-CN" b="0" i="1" smtClean="0">
                        <a:latin typeface="Cambria Math" panose="02040503050406030204" pitchFamily="18" charset="0"/>
                      </a:rPr>
                      <m:t>𝑃𝐸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𝑝𝑜𝑠</m:t>
                        </m:r>
                        <m:r>
                          <a:rPr lang="en-US" altLang="zh-CN" b="0" i="1" smtClean="0">
                            <a:latin typeface="Cambria Math" panose="02040503050406030204" pitchFamily="18" charset="0"/>
                          </a:rPr>
                          <m:t>,2</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 </m:t>
                        </m:r>
                      </m:fName>
                      <m:e>
                        <m:r>
                          <m:rPr>
                            <m:sty m:val="p"/>
                          </m:rPr>
                          <a:rPr lang="en-US" altLang="zh-CN">
                            <a:latin typeface="Cambria Math" panose="02040503050406030204" pitchFamily="18" charset="0"/>
                          </a:rPr>
                          <m:t>s</m:t>
                        </m:r>
                        <m:r>
                          <m:rPr>
                            <m:sty m:val="p"/>
                          </m:rPr>
                          <a:rPr lang="en-US" altLang="zh-CN" b="0" i="0" smtClean="0">
                            <a:latin typeface="Cambria Math" panose="02040503050406030204" pitchFamily="18" charset="0"/>
                          </a:rPr>
                          <m:t>in</m:t>
                        </m:r>
                        <m:r>
                          <a:rPr lang="en-US" altLang="zh-CN" i="1">
                            <a:latin typeface="Cambria Math" panose="02040503050406030204" pitchFamily="18" charset="0"/>
                          </a:rPr>
                          <m:t>⁡(</m:t>
                        </m:r>
                        <m:r>
                          <a:rPr lang="en-US" altLang="zh-CN" i="1">
                            <a:latin typeface="Cambria Math" panose="02040503050406030204" pitchFamily="18" charset="0"/>
                          </a:rPr>
                          <m:t>𝑝𝑜𝑠</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10000</m:t>
                            </m:r>
                          </m:e>
                          <m:sup>
                            <m:r>
                              <a:rPr lang="en-US" altLang="zh-CN" i="1">
                                <a:latin typeface="Cambria Math" panose="02040503050406030204" pitchFamily="18" charset="0"/>
                              </a:rPr>
                              <m:t>2</m:t>
                            </m:r>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𝑚𝑜𝑑𝑒𝑙</m:t>
                                </m:r>
                              </m:sub>
                            </m:sSub>
                          </m:sup>
                        </m:sSup>
                        <m:r>
                          <a:rPr lang="en-US" altLang="zh-CN" i="1">
                            <a:latin typeface="Cambria Math" panose="02040503050406030204" pitchFamily="18" charset="0"/>
                          </a:rPr>
                          <m:t>)</m:t>
                        </m:r>
                        <m:r>
                          <m:rPr>
                            <m:nor/>
                          </m:rPr>
                          <a:rPr lang="en-US" altLang="zh-CN" dirty="0"/>
                          <m:t> </m:t>
                        </m:r>
                      </m:e>
                    </m:func>
                  </m:oMath>
                </a14:m>
                <a:br>
                  <a:rPr lang="en-US" altLang="zh-CN" b="0" dirty="0">
                    <a:latin typeface="Gill Sans MT" panose="020B0502020104020203" pitchFamily="34" charset="0"/>
                  </a:rPr>
                </a:br>
                <a14:m>
                  <m:oMath xmlns:m="http://schemas.openxmlformats.org/officeDocument/2006/math">
                    <m:r>
                      <a:rPr lang="en-US" altLang="zh-CN" i="1">
                        <a:latin typeface="Cambria Math" panose="02040503050406030204" pitchFamily="18" charset="0"/>
                      </a:rPr>
                      <m:t>𝑃𝐸</m:t>
                    </m:r>
                    <m:d>
                      <m:dPr>
                        <m:ctrlPr>
                          <a:rPr lang="en-US" altLang="zh-CN" i="1">
                            <a:latin typeface="Cambria Math" panose="02040503050406030204" pitchFamily="18" charset="0"/>
                          </a:rPr>
                        </m:ctrlPr>
                      </m:dPr>
                      <m:e>
                        <m:r>
                          <a:rPr lang="en-US" altLang="zh-CN" i="1">
                            <a:latin typeface="Cambria Math" panose="02040503050406030204" pitchFamily="18" charset="0"/>
                          </a:rPr>
                          <m:t>𝑝𝑜𝑠</m:t>
                        </m:r>
                        <m:r>
                          <a:rPr lang="en-US" altLang="zh-CN" i="1">
                            <a:latin typeface="Cambria Math" panose="02040503050406030204" pitchFamily="18" charset="0"/>
                          </a:rPr>
                          <m:t>,2</m:t>
                        </m:r>
                        <m:r>
                          <a:rPr lang="en-US" altLang="zh-CN" i="1">
                            <a:latin typeface="Cambria Math" panose="02040503050406030204" pitchFamily="18" charset="0"/>
                          </a:rPr>
                          <m:t>𝑖</m:t>
                        </m:r>
                        <m:r>
                          <a:rPr lang="en-US" altLang="zh-CN" b="0" i="1" smtClean="0">
                            <a:latin typeface="Cambria Math" panose="02040503050406030204" pitchFamily="18" charset="0"/>
                          </a:rPr>
                          <m:t>+1</m:t>
                        </m:r>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cos</m:t>
                    </m:r>
                    <m:r>
                      <a:rPr lang="en-US" altLang="zh-CN" i="1">
                        <a:latin typeface="Cambria Math" panose="02040503050406030204" pitchFamily="18" charset="0"/>
                      </a:rPr>
                      <m:t>⁡(</m:t>
                    </m:r>
                    <m:r>
                      <a:rPr lang="en-US" altLang="zh-CN" i="1">
                        <a:latin typeface="Cambria Math" panose="02040503050406030204" pitchFamily="18" charset="0"/>
                      </a:rPr>
                      <m:t>𝑝𝑜𝑠</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10000</m:t>
                        </m:r>
                      </m:e>
                      <m:sup>
                        <m:r>
                          <a:rPr lang="en-US" altLang="zh-CN" i="1">
                            <a:latin typeface="Cambria Math" panose="02040503050406030204" pitchFamily="18" charset="0"/>
                          </a:rPr>
                          <m:t>2</m:t>
                        </m:r>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𝑚𝑜𝑑𝑒𝑙</m:t>
                            </m:r>
                          </m:sub>
                        </m:sSub>
                      </m:sup>
                    </m:sSup>
                    <m:r>
                      <a:rPr lang="en-US" altLang="zh-CN" i="1">
                        <a:latin typeface="Cambria Math" panose="02040503050406030204" pitchFamily="18" charset="0"/>
                      </a:rPr>
                      <m:t>)</m:t>
                    </m:r>
                  </m:oMath>
                </a14:m>
                <a:endParaRPr lang="en-US" altLang="zh-CN" dirty="0">
                  <a:latin typeface="Gill Sans MT" panose="020B0502020104020203" pitchFamily="34" charset="0"/>
                </a:endParaRPr>
              </a:p>
              <a:p>
                <a:pPr marL="0" indent="0">
                  <a:buNone/>
                </a:pPr>
                <a:br>
                  <a:rPr lang="en-US" altLang="zh-CN" b="1" dirty="0"/>
                </a:br>
                <a:r>
                  <a:rPr lang="zh-CN" altLang="en-US" sz="1800" b="1" dirty="0"/>
                  <a:t>为什么需要位置编码</a:t>
                </a:r>
              </a:p>
              <a:p>
                <a:pPr lvl="1"/>
                <a:r>
                  <a:rPr lang="en-US" altLang="zh-CN" sz="1600" dirty="0"/>
                  <a:t>Transformer </a:t>
                </a:r>
                <a:r>
                  <a:rPr lang="zh-CN" altLang="en-US" sz="1600" dirty="0"/>
                  <a:t>并行处理所有位置</a:t>
                </a:r>
              </a:p>
              <a:p>
                <a:pPr lvl="1"/>
                <a:r>
                  <a:rPr lang="zh-CN" altLang="en-US" sz="1600" dirty="0"/>
                  <a:t>自注意力机制本身无序列概念</a:t>
                </a:r>
              </a:p>
              <a:p>
                <a:pPr lvl="1"/>
                <a:r>
                  <a:rPr lang="en-US" altLang="zh-CN" sz="1600" dirty="0"/>
                  <a:t>“</a:t>
                </a:r>
                <a:r>
                  <a:rPr lang="zh-CN" altLang="en-US" sz="1600" dirty="0"/>
                  <a:t>我吃饭</a:t>
                </a:r>
                <a:r>
                  <a:rPr lang="en-US" altLang="zh-CN" sz="1600" dirty="0"/>
                  <a:t>” vs “</a:t>
                </a:r>
                <a:r>
                  <a:rPr lang="zh-CN" altLang="en-US" sz="1600" dirty="0"/>
                  <a:t>饭吃我</a:t>
                </a:r>
                <a:r>
                  <a:rPr lang="en-US" altLang="zh-CN" sz="1600" dirty="0"/>
                  <a:t>" - </a:t>
                </a:r>
                <a:r>
                  <a:rPr lang="zh-CN" altLang="en-US" sz="1600" dirty="0"/>
                  <a:t>顺序决定语义</a:t>
                </a:r>
              </a:p>
              <a:p>
                <a:pPr lvl="1"/>
                <a:r>
                  <a:rPr lang="zh-CN" altLang="en-US" sz="1600" dirty="0"/>
                  <a:t>必须显式注入位置信息</a:t>
                </a:r>
              </a:p>
              <a:p>
                <a:pPr marL="239106" lvl="1" indent="0">
                  <a:buNone/>
                </a:pPr>
                <a:endParaRPr lang="zh-CN" altLang="en-US" sz="2400" dirty="0">
                  <a:latin typeface="Gill Sans MT" panose="020B0502020104020203" pitchFamily="34" charset="0"/>
                </a:endParaRPr>
              </a:p>
            </p:txBody>
          </p:sp>
        </mc:Choice>
        <mc:Fallback>
          <p:sp>
            <p:nvSpPr>
              <p:cNvPr id="25" name="内容占位符 2">
                <a:extLst>
                  <a:ext uri="{FF2B5EF4-FFF2-40B4-BE49-F238E27FC236}">
                    <a16:creationId xmlns:a16="http://schemas.microsoft.com/office/drawing/2014/main" id="{11FF716F-41AC-C936-AAB0-0715556E75E2}"/>
                  </a:ext>
                </a:extLst>
              </p:cNvPr>
              <p:cNvSpPr>
                <a:spLocks noGrp="1" noRot="1" noChangeAspect="1" noMove="1" noResize="1" noEditPoints="1" noAdjustHandles="1" noChangeArrowheads="1" noChangeShapeType="1" noTextEdit="1"/>
              </p:cNvSpPr>
              <p:nvPr>
                <p:ph sz="half" idx="1"/>
              </p:nvPr>
            </p:nvSpPr>
            <p:spPr>
              <a:xfrm>
                <a:off x="686266" y="434884"/>
                <a:ext cx="10963473" cy="6432750"/>
              </a:xfrm>
              <a:blipFill>
                <a:blip r:embed="rId3"/>
                <a:stretch>
                  <a:fillRect l="-50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0DC0D4B-4884-FEB2-0641-63C2F3754F2F}"/>
              </a:ext>
            </a:extLst>
          </p:cNvPr>
          <p:cNvPicPr>
            <a:picLocks noChangeAspect="1"/>
          </p:cNvPicPr>
          <p:nvPr/>
        </p:nvPicPr>
        <p:blipFill>
          <a:blip r:embed="rId4"/>
          <a:stretch>
            <a:fillRect/>
          </a:stretch>
        </p:blipFill>
        <p:spPr>
          <a:xfrm>
            <a:off x="8572131" y="276051"/>
            <a:ext cx="2938366" cy="1240644"/>
          </a:xfrm>
          <a:prstGeom prst="rect">
            <a:avLst/>
          </a:prstGeom>
        </p:spPr>
      </p:pic>
      <p:sp>
        <p:nvSpPr>
          <p:cNvPr id="6" name="内容占位符 2">
            <a:extLst>
              <a:ext uri="{FF2B5EF4-FFF2-40B4-BE49-F238E27FC236}">
                <a16:creationId xmlns:a16="http://schemas.microsoft.com/office/drawing/2014/main" id="{397A421A-5B5A-3261-6B5D-526BA204E596}"/>
              </a:ext>
            </a:extLst>
          </p:cNvPr>
          <p:cNvSpPr txBox="1">
            <a:spLocks/>
          </p:cNvSpPr>
          <p:nvPr/>
        </p:nvSpPr>
        <p:spPr>
          <a:xfrm>
            <a:off x="6323150" y="2327647"/>
            <a:ext cx="5873613" cy="2647223"/>
          </a:xfrm>
          <a:prstGeom prst="rect">
            <a:avLst/>
          </a:prstGeom>
          <a:noFill/>
        </p:spPr>
        <p:txBody>
          <a:bodyPr anchor="t"/>
          <a:lstStyle>
            <a:lvl1pPr marL="239106" marR="0" indent="-239106" algn="l" defTabSz="1218804" rtl="0" eaLnBrk="0" fontAlgn="base" latinLnBrk="0" hangingPunct="0">
              <a:lnSpc>
                <a:spcPct val="150000"/>
              </a:lnSpc>
              <a:spcBef>
                <a:spcPts val="0"/>
              </a:spcBef>
              <a:spcAft>
                <a:spcPct val="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2747"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pPr marL="457200" indent="-457200">
              <a:buFont typeface="+mj-lt"/>
              <a:buAutoNum type="arabicPeriod"/>
            </a:pPr>
            <a:endParaRPr lang="zh-CN" altLang="en-US" sz="1600" dirty="0"/>
          </a:p>
          <a:p>
            <a:r>
              <a:rPr lang="zh-CN" altLang="en-US" sz="1800" b="1" dirty="0"/>
              <a:t>设计巧思与优势</a:t>
            </a:r>
          </a:p>
          <a:p>
            <a:pPr lvl="1"/>
            <a:r>
              <a:rPr lang="zh-CN" altLang="en-US" sz="1600" dirty="0"/>
              <a:t>唯一性：每个位置获得独特的编码向量</a:t>
            </a:r>
          </a:p>
          <a:p>
            <a:pPr lvl="1"/>
            <a:r>
              <a:rPr lang="zh-CN" altLang="en-US" sz="1600" dirty="0"/>
              <a:t>周期性：不同频率捕捉不同尺度的位置关系</a:t>
            </a:r>
          </a:p>
          <a:p>
            <a:pPr lvl="1"/>
            <a:r>
              <a:rPr lang="zh-CN" altLang="en-US" sz="1600" dirty="0"/>
              <a:t>相对位置：通过三角函数性质推导相对距离</a:t>
            </a:r>
          </a:p>
          <a:p>
            <a:pPr lvl="1"/>
            <a:r>
              <a:rPr lang="zh-CN" altLang="en-US" sz="1600" dirty="0"/>
              <a:t>外推性：可处理训练时未见过的序列长度</a:t>
            </a:r>
            <a:endParaRPr lang="en-US" sz="1600" dirty="0"/>
          </a:p>
          <a:p>
            <a:pPr marL="696306" lvl="1" indent="-457200">
              <a:buFont typeface="+mj-lt"/>
              <a:buAutoNum type="arabicPeriod"/>
            </a:pPr>
            <a:endParaRPr lang="en-US" sz="1600" dirty="0"/>
          </a:p>
        </p:txBody>
      </p:sp>
      <p:sp>
        <p:nvSpPr>
          <p:cNvPr id="7" name="TextBox 6">
            <a:extLst>
              <a:ext uri="{FF2B5EF4-FFF2-40B4-BE49-F238E27FC236}">
                <a16:creationId xmlns:a16="http://schemas.microsoft.com/office/drawing/2014/main" id="{21B6D850-1877-EBCE-4BEA-99C27BE8A93B}"/>
              </a:ext>
            </a:extLst>
          </p:cNvPr>
          <p:cNvSpPr txBox="1"/>
          <p:nvPr/>
        </p:nvSpPr>
        <p:spPr>
          <a:xfrm>
            <a:off x="801623" y="5336243"/>
            <a:ext cx="10593515" cy="902811"/>
          </a:xfrm>
          <a:prstGeom prst="rect">
            <a:avLst/>
          </a:prstGeom>
          <a:noFill/>
        </p:spPr>
        <p:txBody>
          <a:bodyPr wrap="square">
            <a:spAutoFit/>
          </a:bodyPr>
          <a:lstStyle/>
          <a:p>
            <a:pPr algn="l">
              <a:spcAft>
                <a:spcPts val="750"/>
              </a:spcAft>
              <a:buNone/>
            </a:pPr>
            <a:r>
              <a:rPr lang="zh-CN" altLang="en-US" b="1" dirty="0">
                <a:solidFill>
                  <a:srgbClr val="D63031"/>
                </a:solidFill>
                <a:latin typeface="-apple-system"/>
              </a:rPr>
              <a:t>深度洞悉</a:t>
            </a:r>
            <a:endParaRPr lang="zh-CN" altLang="en-US" b="1" i="0" dirty="0">
              <a:solidFill>
                <a:srgbClr val="D63031"/>
              </a:solidFill>
              <a:effectLst/>
              <a:latin typeface="-apple-system"/>
            </a:endParaRPr>
          </a:p>
          <a:p>
            <a:pPr algn="l">
              <a:buNone/>
            </a:pPr>
            <a:r>
              <a:rPr lang="zh-CN" altLang="en-US" sz="1400" b="0" i="0" dirty="0">
                <a:solidFill>
                  <a:srgbClr val="2D3436"/>
                </a:solidFill>
                <a:effectLst/>
                <a:latin typeface="-apple-system"/>
              </a:rPr>
              <a:t>位置编码通过将位置信息编码为连续的正弦余弦波，使得模型能够学习到词元之间的相对位置关系。 低频波捕捉长距离依赖，高频波捕捉局部结构，多个频率的组合让模型能够在不同尺度上理解序列的顺序信息。</a:t>
            </a:r>
          </a:p>
        </p:txBody>
      </p:sp>
    </p:spTree>
    <p:extLst>
      <p:ext uri="{BB962C8B-B14F-4D97-AF65-F5344CB8AC3E}">
        <p14:creationId xmlns:p14="http://schemas.microsoft.com/office/powerpoint/2010/main" val="3899406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5B19A-2F79-41D3-6E37-D442A9A3CA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22424C-D66F-4BBC-8B83-B3224F7F79E4}"/>
              </a:ext>
            </a:extLst>
          </p:cNvPr>
          <p:cNvSpPr>
            <a:spLocks noGrp="1"/>
          </p:cNvSpPr>
          <p:nvPr>
            <p:ph type="title"/>
          </p:nvPr>
        </p:nvSpPr>
        <p:spPr>
          <a:xfrm>
            <a:off x="916982" y="215319"/>
            <a:ext cx="5507404" cy="589190"/>
          </a:xfrm>
        </p:spPr>
        <p:txBody>
          <a:bodyPr/>
          <a:lstStyle/>
          <a:p>
            <a:r>
              <a:rPr lang="en-US" dirty="0">
                <a:latin typeface="-apple-system"/>
              </a:rPr>
              <a:t>Transformer </a:t>
            </a:r>
            <a:r>
              <a:rPr lang="zh-CN" altLang="en-US" dirty="0">
                <a:latin typeface="-apple-system"/>
              </a:rPr>
              <a:t>核心机制</a:t>
            </a:r>
            <a:endParaRPr lang="en-US" dirty="0"/>
          </a:p>
        </p:txBody>
      </p:sp>
      <mc:AlternateContent xmlns:mc="http://schemas.openxmlformats.org/markup-compatibility/2006">
        <mc:Choice xmlns:a14="http://schemas.microsoft.com/office/drawing/2010/main" Requires="a14">
          <p:sp>
            <p:nvSpPr>
              <p:cNvPr id="25" name="内容占位符 2">
                <a:extLst>
                  <a:ext uri="{FF2B5EF4-FFF2-40B4-BE49-F238E27FC236}">
                    <a16:creationId xmlns:a16="http://schemas.microsoft.com/office/drawing/2014/main" id="{AB2FE504-03D4-A347-5C7B-EBF251F66DC1}"/>
                  </a:ext>
                </a:extLst>
              </p:cNvPr>
              <p:cNvSpPr>
                <a:spLocks noGrp="1"/>
              </p:cNvSpPr>
              <p:nvPr>
                <p:ph sz="half" idx="1"/>
              </p:nvPr>
            </p:nvSpPr>
            <p:spPr>
              <a:xfrm>
                <a:off x="686266" y="434884"/>
                <a:ext cx="10963473" cy="6432750"/>
              </a:xfrm>
            </p:spPr>
            <p:txBody>
              <a:bodyPr anchor="t"/>
              <a:lstStyle/>
              <a:p>
                <a:pPr marL="457200" indent="-457200" algn="l">
                  <a:buFont typeface="+mj-lt"/>
                  <a:buAutoNum type="arabicPeriod"/>
                </a:pPr>
                <a:endParaRPr lang="en-US" altLang="zh-CN" sz="2800" dirty="0"/>
              </a:p>
              <a:p>
                <a:pPr lvl="1">
                  <a:buFont typeface="Arial" panose="020B0604020202020204" pitchFamily="34" charset="0"/>
                  <a:buChar char="•"/>
                </a:pPr>
                <a:r>
                  <a:rPr lang="zh-CN" altLang="en-US" dirty="0"/>
                  <a:t>位置全连接前馈网络（</a:t>
                </a:r>
                <a:r>
                  <a:rPr lang="en-US" altLang="zh-CN" dirty="0"/>
                  <a:t>FFNs</a:t>
                </a:r>
                <a:r>
                  <a:rPr lang="zh-CN" altLang="en-US" dirty="0"/>
                  <a:t>）</a:t>
                </a:r>
                <a:br>
                  <a:rPr lang="en-US" altLang="zh-CN" dirty="0"/>
                </a:br>
                <a14:m>
                  <m:oMath xmlns:m="http://schemas.openxmlformats.org/officeDocument/2006/math">
                    <m:r>
                      <a:rPr lang="pl-PL" altLang="en-US" i="1" dirty="0" smtClean="0">
                        <a:latin typeface="Cambria Math" panose="02040503050406030204" pitchFamily="18" charset="0"/>
                      </a:rPr>
                      <m:t>𝐹𝐹𝑁</m:t>
                    </m:r>
                    <m:d>
                      <m:dPr>
                        <m:ctrlPr>
                          <a:rPr lang="pl-PL" altLang="en-US" i="1" dirty="0" smtClean="0">
                            <a:latin typeface="Cambria Math" panose="02040503050406030204" pitchFamily="18" charset="0"/>
                          </a:rPr>
                        </m:ctrlPr>
                      </m:dPr>
                      <m:e>
                        <m:r>
                          <a:rPr lang="pl-PL" altLang="en-US" i="1" dirty="0" smtClean="0">
                            <a:latin typeface="Cambria Math" panose="02040503050406030204" pitchFamily="18" charset="0"/>
                          </a:rPr>
                          <m:t>𝑥</m:t>
                        </m:r>
                      </m:e>
                    </m:d>
                    <m:r>
                      <a:rPr lang="pl-PL" altLang="en-US" i="1" dirty="0" smtClean="0">
                        <a:latin typeface="Cambria Math" panose="02040503050406030204" pitchFamily="18" charset="0"/>
                      </a:rPr>
                      <m:t>=</m:t>
                    </m:r>
                    <m:func>
                      <m:funcPr>
                        <m:ctrlPr>
                          <a:rPr lang="pl-PL" altLang="en-US" i="1" dirty="0" smtClean="0">
                            <a:latin typeface="Cambria Math" panose="02040503050406030204" pitchFamily="18" charset="0"/>
                          </a:rPr>
                        </m:ctrlPr>
                      </m:funcPr>
                      <m:fName>
                        <m:r>
                          <m:rPr>
                            <m:sty m:val="p"/>
                          </m:rPr>
                          <a:rPr lang="pl-PL" altLang="en-US" i="0" dirty="0" smtClean="0">
                            <a:latin typeface="Cambria Math" panose="02040503050406030204" pitchFamily="18" charset="0"/>
                          </a:rPr>
                          <m:t>max</m:t>
                        </m:r>
                      </m:fName>
                      <m:e>
                        <m:d>
                          <m:dPr>
                            <m:ctrlPr>
                              <a:rPr lang="pl-PL" altLang="en-US" i="1" dirty="0" smtClean="0">
                                <a:latin typeface="Cambria Math" panose="02040503050406030204" pitchFamily="18" charset="0"/>
                              </a:rPr>
                            </m:ctrlPr>
                          </m:dPr>
                          <m:e>
                            <m:r>
                              <a:rPr lang="pl-PL" altLang="en-US" i="1" dirty="0" smtClean="0">
                                <a:latin typeface="Cambria Math" panose="02040503050406030204" pitchFamily="18" charset="0"/>
                              </a:rPr>
                              <m:t>0, </m:t>
                            </m:r>
                            <m:r>
                              <a:rPr lang="pl-PL" altLang="en-US" i="1" dirty="0" smtClean="0">
                                <a:latin typeface="Cambria Math" panose="02040503050406030204" pitchFamily="18" charset="0"/>
                              </a:rPr>
                              <m:t>𝑥𝑊</m:t>
                            </m:r>
                            <m:r>
                              <a:rPr lang="pl-PL" altLang="en-US" i="1" baseline="-25000" dirty="0">
                                <a:latin typeface="Cambria Math" panose="02040503050406030204" pitchFamily="18" charset="0"/>
                              </a:rPr>
                              <m:t>1</m:t>
                            </m:r>
                            <m:r>
                              <a:rPr lang="pl-PL" altLang="en-US" i="1" dirty="0">
                                <a:latin typeface="Cambria Math" panose="02040503050406030204" pitchFamily="18" charset="0"/>
                              </a:rPr>
                              <m:t> + </m:t>
                            </m:r>
                            <m:r>
                              <a:rPr lang="pl-PL" altLang="en-US" i="1" dirty="0">
                                <a:latin typeface="Cambria Math" panose="02040503050406030204" pitchFamily="18" charset="0"/>
                              </a:rPr>
                              <m:t>𝑏</m:t>
                            </m:r>
                            <m:r>
                              <a:rPr lang="pl-PL" altLang="en-US" i="1" baseline="-25000" dirty="0">
                                <a:latin typeface="Cambria Math" panose="02040503050406030204" pitchFamily="18" charset="0"/>
                              </a:rPr>
                              <m:t>1</m:t>
                            </m:r>
                          </m:e>
                        </m:d>
                      </m:e>
                    </m:func>
                    <m:r>
                      <a:rPr lang="pl-PL" altLang="en-US" i="1" dirty="0">
                        <a:latin typeface="Cambria Math" panose="02040503050406030204" pitchFamily="18" charset="0"/>
                      </a:rPr>
                      <m:t>𝑊</m:t>
                    </m:r>
                    <m:r>
                      <a:rPr lang="pl-PL" altLang="en-US" i="1" baseline="-25000" dirty="0">
                        <a:latin typeface="Cambria Math" panose="02040503050406030204" pitchFamily="18" charset="0"/>
                      </a:rPr>
                      <m:t>2</m:t>
                    </m:r>
                    <m:r>
                      <a:rPr lang="pl-PL" altLang="en-US" i="1" dirty="0">
                        <a:latin typeface="Cambria Math" panose="02040503050406030204" pitchFamily="18" charset="0"/>
                      </a:rPr>
                      <m:t> + </m:t>
                    </m:r>
                    <m:r>
                      <a:rPr lang="pl-PL" altLang="en-US" i="1" dirty="0">
                        <a:latin typeface="Cambria Math" panose="02040503050406030204" pitchFamily="18" charset="0"/>
                      </a:rPr>
                      <m:t>𝑏</m:t>
                    </m:r>
                    <m:r>
                      <a:rPr lang="pl-PL" altLang="en-US" i="1" baseline="-25000" dirty="0">
                        <a:latin typeface="Cambria Math" panose="02040503050406030204" pitchFamily="18" charset="0"/>
                      </a:rPr>
                      <m:t>2</m:t>
                    </m:r>
                  </m:oMath>
                </a14:m>
                <a:br>
                  <a:rPr lang="en-US" altLang="zh-CN" dirty="0"/>
                </a:br>
                <a14:m>
                  <m:oMath xmlns:m="http://schemas.openxmlformats.org/officeDocument/2006/math">
                    <m:r>
                      <a:rPr lang="en-US" altLang="zh-CN" b="0" i="1" smtClean="0">
                        <a:latin typeface="Cambria Math" panose="02040503050406030204" pitchFamily="18" charset="0"/>
                      </a:rPr>
                      <m:t> </m:t>
                    </m:r>
                  </m:oMath>
                </a14:m>
                <a:endParaRPr lang="en-US" altLang="zh-CN" dirty="0"/>
              </a:p>
              <a:p>
                <a:pPr lvl="1"/>
                <a:r>
                  <a:rPr lang="zh-CN" altLang="en-US" sz="1600" dirty="0"/>
                  <a:t>核心特性</a:t>
                </a:r>
              </a:p>
              <a:p>
                <a:pPr lvl="2"/>
                <a:r>
                  <a:rPr lang="zh-CN" altLang="en-US" sz="1500" dirty="0"/>
                  <a:t>两层全连接：线性变换→</a:t>
                </a:r>
                <a:r>
                  <a:rPr lang="en-US" altLang="zh-CN" sz="1500" dirty="0"/>
                  <a:t>ReLU→</a:t>
                </a:r>
                <a:r>
                  <a:rPr lang="zh-CN" altLang="en-US" sz="1500" dirty="0"/>
                  <a:t>线性变换</a:t>
                </a:r>
              </a:p>
              <a:p>
                <a:pPr lvl="2"/>
                <a:r>
                  <a:rPr lang="zh-CN" altLang="en-US" sz="1500" dirty="0"/>
                  <a:t>位置独立：对每个位置单独应用相同的</a:t>
                </a:r>
                <a:r>
                  <a:rPr lang="en-US" altLang="zh-CN" sz="1500" dirty="0"/>
                  <a:t>FFN</a:t>
                </a:r>
              </a:p>
              <a:p>
                <a:pPr lvl="2"/>
                <a:r>
                  <a:rPr lang="zh-CN" altLang="en-US" sz="1500" dirty="0"/>
                  <a:t>维度变换：通常先扩大后还原（如</a:t>
                </a:r>
                <a:r>
                  <a:rPr lang="en-US" altLang="zh-CN" sz="1500" dirty="0"/>
                  <a:t>512→2048→512</a:t>
                </a:r>
                <a:r>
                  <a:rPr lang="zh-CN" altLang="en-US" sz="1500" dirty="0"/>
                  <a:t>）</a:t>
                </a:r>
              </a:p>
              <a:p>
                <a:pPr lvl="2"/>
                <a:r>
                  <a:rPr lang="zh-CN" altLang="en-US" sz="1500" dirty="0"/>
                  <a:t>引入非线性：</a:t>
                </a:r>
                <a:r>
                  <a:rPr lang="en-US" altLang="zh-CN" sz="1500" dirty="0"/>
                  <a:t>ReLU</a:t>
                </a:r>
                <a:r>
                  <a:rPr lang="zh-CN" altLang="en-US" sz="1500" dirty="0"/>
                  <a:t>激活函数增加表达能力</a:t>
                </a:r>
              </a:p>
              <a:p>
                <a:pPr lvl="2"/>
                <a:r>
                  <a:rPr lang="zh-CN" altLang="en-US" sz="1500" dirty="0"/>
                  <a:t>典型配置：</a:t>
                </a:r>
                <a14:m>
                  <m:oMath xmlns:m="http://schemas.openxmlformats.org/officeDocument/2006/math">
                    <m:r>
                      <a:rPr lang="en-US" altLang="en-US" sz="1500" b="0" i="1" dirty="0" smtClean="0">
                        <a:latin typeface="Cambria Math" panose="02040503050406030204" pitchFamily="18" charset="0"/>
                      </a:rPr>
                      <m:t>𝑑𝑚𝑜𝑑𝑒𝑙</m:t>
                    </m:r>
                    <m:r>
                      <a:rPr lang="pl-PL" altLang="en-US" sz="1500" i="1" baseline="-25000" dirty="0">
                        <a:latin typeface="Cambria Math" panose="02040503050406030204" pitchFamily="18" charset="0"/>
                      </a:rPr>
                      <m:t> </m:t>
                    </m:r>
                  </m:oMath>
                </a14:m>
                <a:r>
                  <a:rPr lang="en-US" altLang="zh-CN" sz="1500" dirty="0"/>
                  <a:t>= 512, </a:t>
                </a:r>
                <a14:m>
                  <m:oMath xmlns:m="http://schemas.openxmlformats.org/officeDocument/2006/math">
                    <m:r>
                      <a:rPr lang="en-US" altLang="en-US" sz="1500" i="1" dirty="0">
                        <a:latin typeface="Cambria Math" panose="02040503050406030204" pitchFamily="18" charset="0"/>
                      </a:rPr>
                      <m:t>𝑑</m:t>
                    </m:r>
                    <m:r>
                      <a:rPr lang="en-US" altLang="en-US" sz="1500" b="0" i="1" dirty="0" smtClean="0">
                        <a:latin typeface="Cambria Math" panose="02040503050406030204" pitchFamily="18" charset="0"/>
                      </a:rPr>
                      <m:t>𝑓𝑓</m:t>
                    </m:r>
                    <m:r>
                      <a:rPr lang="en-US" altLang="en-US" sz="1500" i="1" dirty="0">
                        <a:latin typeface="Cambria Math" panose="02040503050406030204" pitchFamily="18" charset="0"/>
                      </a:rPr>
                      <m:t> </m:t>
                    </m:r>
                  </m:oMath>
                </a14:m>
                <a:r>
                  <a:rPr lang="en-US" altLang="zh-CN" sz="1500" dirty="0"/>
                  <a:t>= 2048 (4</a:t>
                </a:r>
                <a:r>
                  <a:rPr lang="zh-CN" altLang="en-US" sz="1500" dirty="0"/>
                  <a:t>倍扩展</a:t>
                </a:r>
                <a:r>
                  <a:rPr lang="en-US" altLang="zh-CN" sz="1500" dirty="0"/>
                  <a:t>)</a:t>
                </a:r>
                <a:br>
                  <a:rPr lang="en-US" altLang="zh-CN" sz="1500" dirty="0"/>
                </a:br>
                <a:endParaRPr lang="en-US" altLang="zh-CN" sz="1500" dirty="0"/>
              </a:p>
              <a:p>
                <a:pPr marL="239106" lvl="1" indent="0">
                  <a:buNone/>
                </a:pPr>
                <a:br>
                  <a:rPr lang="en-US" altLang="zh-CN" dirty="0"/>
                </a:br>
                <a:endParaRPr lang="zh-CN" altLang="en-US" dirty="0"/>
              </a:p>
              <a:p>
                <a:pPr marL="696306" lvl="1" indent="-457200">
                  <a:buFont typeface="+mj-lt"/>
                  <a:buAutoNum type="arabicPeriod"/>
                </a:pPr>
                <a:endParaRPr lang="zh-CN" altLang="en-US" sz="2400" dirty="0">
                  <a:latin typeface="Gill Sans MT" panose="020B0502020104020203" pitchFamily="34" charset="0"/>
                </a:endParaRPr>
              </a:p>
            </p:txBody>
          </p:sp>
        </mc:Choice>
        <mc:Fallback>
          <p:sp>
            <p:nvSpPr>
              <p:cNvPr id="25" name="内容占位符 2">
                <a:extLst>
                  <a:ext uri="{FF2B5EF4-FFF2-40B4-BE49-F238E27FC236}">
                    <a16:creationId xmlns:a16="http://schemas.microsoft.com/office/drawing/2014/main" id="{AB2FE504-03D4-A347-5C7B-EBF251F66DC1}"/>
                  </a:ext>
                </a:extLst>
              </p:cNvPr>
              <p:cNvSpPr>
                <a:spLocks noGrp="1" noRot="1" noChangeAspect="1" noMove="1" noResize="1" noEditPoints="1" noAdjustHandles="1" noChangeArrowheads="1" noChangeShapeType="1" noTextEdit="1"/>
              </p:cNvSpPr>
              <p:nvPr>
                <p:ph sz="half" idx="1"/>
              </p:nvPr>
            </p:nvSpPr>
            <p:spPr>
              <a:xfrm>
                <a:off x="686266" y="434884"/>
                <a:ext cx="10963473" cy="6432750"/>
              </a:xfrm>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997D64B-4BD6-261B-CAC6-D79F1C090F49}"/>
              </a:ext>
            </a:extLst>
          </p:cNvPr>
          <p:cNvPicPr>
            <a:picLocks noChangeAspect="1"/>
          </p:cNvPicPr>
          <p:nvPr/>
        </p:nvPicPr>
        <p:blipFill>
          <a:blip r:embed="rId4"/>
          <a:stretch>
            <a:fillRect/>
          </a:stretch>
        </p:blipFill>
        <p:spPr>
          <a:xfrm>
            <a:off x="7068324" y="2509952"/>
            <a:ext cx="3514286" cy="1838095"/>
          </a:xfrm>
          <a:prstGeom prst="rect">
            <a:avLst/>
          </a:prstGeom>
        </p:spPr>
      </p:pic>
      <p:sp>
        <p:nvSpPr>
          <p:cNvPr id="6" name="TextBox 5">
            <a:extLst>
              <a:ext uri="{FF2B5EF4-FFF2-40B4-BE49-F238E27FC236}">
                <a16:creationId xmlns:a16="http://schemas.microsoft.com/office/drawing/2014/main" id="{6B34451B-ED3F-A478-651E-681F8BCD534D}"/>
              </a:ext>
            </a:extLst>
          </p:cNvPr>
          <p:cNvSpPr txBox="1"/>
          <p:nvPr/>
        </p:nvSpPr>
        <p:spPr>
          <a:xfrm>
            <a:off x="883673" y="4976554"/>
            <a:ext cx="10766066" cy="902811"/>
          </a:xfrm>
          <a:prstGeom prst="rect">
            <a:avLst/>
          </a:prstGeom>
          <a:noFill/>
        </p:spPr>
        <p:txBody>
          <a:bodyPr wrap="square">
            <a:spAutoFit/>
          </a:bodyPr>
          <a:lstStyle/>
          <a:p>
            <a:pPr algn="l">
              <a:spcAft>
                <a:spcPts val="750"/>
              </a:spcAft>
              <a:buNone/>
            </a:pPr>
            <a:r>
              <a:rPr lang="zh-CN" altLang="en-US" b="1" i="0" dirty="0">
                <a:solidFill>
                  <a:srgbClr val="C00000"/>
                </a:solidFill>
                <a:effectLst/>
                <a:latin typeface="-apple-system"/>
              </a:rPr>
              <a:t>为什么叫</a:t>
            </a:r>
            <a:r>
              <a:rPr lang="en-US" altLang="zh-CN" b="1" i="0" dirty="0">
                <a:solidFill>
                  <a:srgbClr val="C00000"/>
                </a:solidFill>
                <a:effectLst/>
                <a:latin typeface="-apple-system"/>
              </a:rPr>
              <a:t>"</a:t>
            </a:r>
            <a:r>
              <a:rPr lang="zh-CN" altLang="en-US" b="1" i="0" dirty="0">
                <a:solidFill>
                  <a:srgbClr val="C00000"/>
                </a:solidFill>
                <a:effectLst/>
                <a:latin typeface="-apple-system"/>
              </a:rPr>
              <a:t>位置全连接</a:t>
            </a:r>
            <a:r>
              <a:rPr lang="en-US" altLang="zh-CN" b="1" i="0" dirty="0">
                <a:solidFill>
                  <a:srgbClr val="C00000"/>
                </a:solidFill>
                <a:effectLst/>
                <a:latin typeface="-apple-system"/>
              </a:rPr>
              <a:t>"</a:t>
            </a:r>
            <a:r>
              <a:rPr lang="zh-CN" altLang="en-US" b="1" i="0" dirty="0">
                <a:solidFill>
                  <a:srgbClr val="C00000"/>
                </a:solidFill>
                <a:effectLst/>
                <a:latin typeface="-apple-system"/>
              </a:rPr>
              <a:t>？</a:t>
            </a:r>
          </a:p>
          <a:p>
            <a:pPr algn="l">
              <a:buNone/>
            </a:pPr>
            <a:r>
              <a:rPr lang="zh-CN" altLang="en-US" sz="1400" b="0" i="0" dirty="0">
                <a:solidFill>
                  <a:srgbClr val="2D3436"/>
                </a:solidFill>
                <a:effectLst/>
                <a:latin typeface="-apple-system"/>
              </a:rPr>
              <a:t>虽然是全连接网络，但它</a:t>
            </a:r>
            <a:r>
              <a:rPr lang="zh-CN" altLang="en-US" sz="1400" b="1" i="0" dirty="0">
                <a:solidFill>
                  <a:srgbClr val="2D3436"/>
                </a:solidFill>
                <a:effectLst/>
                <a:latin typeface="-apple-system"/>
              </a:rPr>
              <a:t>独立地应用于序列中的每个位置</a:t>
            </a:r>
            <a:r>
              <a:rPr lang="zh-CN" altLang="en-US" sz="1400" b="0" i="0" dirty="0">
                <a:solidFill>
                  <a:srgbClr val="2D3436"/>
                </a:solidFill>
                <a:effectLst/>
                <a:latin typeface="-apple-system"/>
              </a:rPr>
              <a:t>，不跨位置共享信息。这与卷积神经网络的逐点卷积（</a:t>
            </a:r>
            <a:r>
              <a:rPr lang="en-US" altLang="zh-CN" sz="1400" b="0" i="0" dirty="0">
                <a:solidFill>
                  <a:srgbClr val="2D3436"/>
                </a:solidFill>
                <a:effectLst/>
                <a:latin typeface="-apple-system"/>
              </a:rPr>
              <a:t>1×1 convolution</a:t>
            </a:r>
            <a:r>
              <a:rPr lang="zh-CN" altLang="en-US" sz="1400" b="0" i="0" dirty="0">
                <a:solidFill>
                  <a:srgbClr val="2D3436"/>
                </a:solidFill>
                <a:effectLst/>
                <a:latin typeface="-apple-system"/>
              </a:rPr>
              <a:t>） 概念类似。这种设计既保持了位置间的独立性，又通过非线性变换增强了每个位置的表示能力，是</a:t>
            </a:r>
            <a:r>
              <a:rPr lang="en-US" altLang="zh-CN" sz="1400" b="0" i="0" dirty="0">
                <a:solidFill>
                  <a:srgbClr val="2D3436"/>
                </a:solidFill>
                <a:effectLst/>
                <a:latin typeface="-apple-system"/>
              </a:rPr>
              <a:t>Transformer</a:t>
            </a:r>
            <a:r>
              <a:rPr lang="zh-CN" altLang="en-US" sz="1400" b="0" i="0" dirty="0">
                <a:solidFill>
                  <a:srgbClr val="2D3436"/>
                </a:solidFill>
                <a:effectLst/>
                <a:latin typeface="-apple-system"/>
              </a:rPr>
              <a:t>中不可或缺的组件。</a:t>
            </a:r>
          </a:p>
        </p:txBody>
      </p:sp>
    </p:spTree>
    <p:extLst>
      <p:ext uri="{BB962C8B-B14F-4D97-AF65-F5344CB8AC3E}">
        <p14:creationId xmlns:p14="http://schemas.microsoft.com/office/powerpoint/2010/main" val="484031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4.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38153</TotalTime>
  <Words>5871</Words>
  <Application>Microsoft Office PowerPoint</Application>
  <PresentationFormat>Custom</PresentationFormat>
  <Paragraphs>267</Paragraphs>
  <Slides>22</Slides>
  <Notes>17</Notes>
  <HiddenSlides>0</HiddenSlides>
  <MMClips>0</MMClips>
  <ScaleCrop>false</ScaleCrop>
  <HeadingPairs>
    <vt:vector size="6" baseType="variant">
      <vt:variant>
        <vt:lpstr>Fonts Used</vt:lpstr>
      </vt:variant>
      <vt:variant>
        <vt:i4>13</vt:i4>
      </vt:variant>
      <vt:variant>
        <vt:lpstr>Theme</vt:lpstr>
      </vt:variant>
      <vt:variant>
        <vt:i4>7</vt:i4>
      </vt:variant>
      <vt:variant>
        <vt:lpstr>Slide Titles</vt:lpstr>
      </vt:variant>
      <vt:variant>
        <vt:i4>22</vt:i4>
      </vt:variant>
    </vt:vector>
  </HeadingPairs>
  <TitlesOfParts>
    <vt:vector size="42" baseType="lpstr">
      <vt:lpstr>ACGN-MiaoGB-Flash</vt:lpstr>
      <vt:lpstr>-apple-system</vt:lpstr>
      <vt:lpstr>Futura Medium</vt:lpstr>
      <vt:lpstr>Futura-Medium</vt:lpstr>
      <vt:lpstr>Lexend</vt:lpstr>
      <vt:lpstr>微软雅黑</vt:lpstr>
      <vt:lpstr>微软雅黑</vt:lpstr>
      <vt:lpstr>PingFang SC Semibold</vt:lpstr>
      <vt:lpstr>Arial</vt:lpstr>
      <vt:lpstr>Calibri</vt:lpstr>
      <vt:lpstr>Cambria Math</vt:lpstr>
      <vt:lpstr>Gill Sans MT</vt:lpstr>
      <vt:lpstr>Wingdings</vt:lpstr>
      <vt:lpstr>封面页_图片版 </vt:lpstr>
      <vt:lpstr>1_内容Copytext </vt:lpstr>
      <vt:lpstr>5_内容Copytext </vt:lpstr>
      <vt:lpstr>4_内容Copytext </vt:lpstr>
      <vt:lpstr>code01</vt:lpstr>
      <vt:lpstr>1_code01</vt:lpstr>
      <vt:lpstr>结束页</vt:lpstr>
      <vt:lpstr>PowerPoint Presentation</vt:lpstr>
      <vt:lpstr>视频目录大纲</vt:lpstr>
      <vt:lpstr>PowerPoint Presentation</vt:lpstr>
      <vt:lpstr>Transformer 的起源 </vt:lpstr>
      <vt:lpstr>经典的编码器  </vt:lpstr>
      <vt:lpstr>Transformer 核心机制</vt:lpstr>
      <vt:lpstr>Transformer 核心机制</vt:lpstr>
      <vt:lpstr>Transformer 核心机制</vt:lpstr>
      <vt:lpstr>Transformer 核心机制</vt:lpstr>
      <vt:lpstr>Transformer 核心机制</vt:lpstr>
      <vt:lpstr>PowerPoint Presentation</vt:lpstr>
      <vt:lpstr>架构演进与关键突破</vt:lpstr>
      <vt:lpstr>位置编码的进展</vt:lpstr>
      <vt:lpstr>PowerPoint Presentation</vt:lpstr>
      <vt:lpstr>计算复杂性与内存约束</vt:lpstr>
      <vt:lpstr>应对效率挑战的方法</vt:lpstr>
      <vt:lpstr>训练与推理的内存优化策略</vt:lpstr>
      <vt:lpstr>可解释性困境：解包"黑箱"</vt:lpstr>
      <vt:lpstr>PowerPoint Presentation</vt:lpstr>
      <vt:lpstr>总结与思考: Transformer的历史意义与未来使命</vt:lpstr>
      <vt:lpstr>Transformer未来展望与研究方向 </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b3022</cp:lastModifiedBy>
  <cp:revision>10563</cp:revision>
  <cp:lastPrinted>2023-09-08T09:14:01Z</cp:lastPrinted>
  <dcterms:created xsi:type="dcterms:W3CDTF">2020-08-28T08:44:19Z</dcterms:created>
  <dcterms:modified xsi:type="dcterms:W3CDTF">2025-07-17T08:58:31Z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