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905" r:id="rId2"/>
    <p:sldMasterId id="2147483948" r:id="rId3"/>
    <p:sldMasterId id="2147483950" r:id="rId4"/>
    <p:sldMasterId id="2147483683" r:id="rId5"/>
  </p:sldMasterIdLst>
  <p:notesMasterIdLst>
    <p:notesMasterId r:id="rId22"/>
  </p:notesMasterIdLst>
  <p:handoutMasterIdLst>
    <p:handoutMasterId r:id="rId23"/>
  </p:handoutMasterIdLst>
  <p:sldIdLst>
    <p:sldId id="603" r:id="rId6"/>
    <p:sldId id="2496" r:id="rId7"/>
    <p:sldId id="259" r:id="rId8"/>
    <p:sldId id="2472" r:id="rId9"/>
    <p:sldId id="2475" r:id="rId10"/>
    <p:sldId id="2467" r:id="rId11"/>
    <p:sldId id="2471" r:id="rId12"/>
    <p:sldId id="2476" r:id="rId13"/>
    <p:sldId id="2497" r:id="rId14"/>
    <p:sldId id="2498" r:id="rId15"/>
    <p:sldId id="2499" r:id="rId16"/>
    <p:sldId id="2468" r:id="rId17"/>
    <p:sldId id="2470" r:id="rId18"/>
    <p:sldId id="2441" r:id="rId19"/>
    <p:sldId id="2458" r:id="rId20"/>
    <p:sldId id="582" r:id="rId21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BA36"/>
    <a:srgbClr val="1D1D1A"/>
    <a:srgbClr val="595757"/>
    <a:srgbClr val="221815"/>
    <a:srgbClr val="91A2BF"/>
    <a:srgbClr val="E4EBEA"/>
    <a:srgbClr val="C00000"/>
    <a:srgbClr val="FFFF00"/>
    <a:srgbClr val="FFFFFF"/>
    <a:srgbClr val="E90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23" autoAdjust="0"/>
    <p:restoredTop sz="96327" autoAdjust="0"/>
  </p:normalViewPr>
  <p:slideViewPr>
    <p:cSldViewPr snapToGrid="0" snapToObjects="1">
      <p:cViewPr varScale="1">
        <p:scale>
          <a:sx n="124" d="100"/>
          <a:sy n="124" d="100"/>
        </p:scale>
        <p:origin x="208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7/15/25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7/15/25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/>
              <a:t>多模态需求崛起，传统</a:t>
            </a:r>
            <a:r>
              <a:rPr lang="en-US" altLang="zh-CN" dirty="0"/>
              <a:t>ai</a:t>
            </a:r>
            <a:r>
              <a:rPr lang="zh-CN" altLang="en-US" dirty="0"/>
              <a:t>不同模态存在数据孤岛，</a:t>
            </a:r>
            <a:r>
              <a:rPr lang="en-US" altLang="zh-CN" dirty="0"/>
              <a:t>CLIP</a:t>
            </a:r>
            <a:r>
              <a:rPr lang="zh-CN" altLang="en-US" dirty="0"/>
              <a:t>打破文本图像的对齐，实现</a:t>
            </a:r>
            <a:r>
              <a:rPr lang="en-US" altLang="zh-CN" dirty="0"/>
              <a:t>zero-shot</a:t>
            </a:r>
          </a:p>
          <a:p>
            <a:pPr marL="342900" indent="-342900">
              <a:buAutoNum type="arabicPeriod"/>
            </a:pPr>
            <a:r>
              <a:rPr lang="en-US" altLang="zh-CN" dirty="0"/>
              <a:t>CLIP</a:t>
            </a:r>
            <a:r>
              <a:rPr lang="zh-CN" altLang="en-US" dirty="0"/>
              <a:t>的核心思想，让相似的图像文本在空间中向量距离很近，不相似的距离很远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双塔结构，对比学习损失函数，</a:t>
            </a:r>
            <a:r>
              <a:rPr lang="en-US" altLang="zh-CN" dirty="0"/>
              <a:t>prompt</a:t>
            </a:r>
            <a:r>
              <a:rPr lang="zh-CN" altLang="en-US" dirty="0"/>
              <a:t>提示工程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Zero-shot</a:t>
            </a:r>
            <a:r>
              <a:rPr lang="zh-CN" altLang="en-US" dirty="0"/>
              <a:t>，可以预测没见过的图片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泛化性强，做到多模态对齐，为后续</a:t>
            </a:r>
            <a:r>
              <a:rPr lang="en-US" altLang="zh-CN" dirty="0"/>
              <a:t>diffusion models</a:t>
            </a:r>
            <a:r>
              <a:rPr lang="zh-CN" altLang="en-US" dirty="0"/>
              <a:t>、</a:t>
            </a:r>
            <a:r>
              <a:rPr lang="en-US" altLang="zh-CN" dirty="0" err="1"/>
              <a:t>dalle</a:t>
            </a:r>
            <a:r>
              <a:rPr lang="zh-CN" altLang="en-US"/>
              <a:t>等打下基础，是多模态领域重要里程碑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22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4378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6013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474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4582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1460F0-4107-44B1-9AC0-A3E3C7045FFE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4E815-EB58-B7F4-CA07-DB3A06195A8C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10E3CC-989A-8250-417F-7E17E488D2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2B6BBB75-E7CF-676E-F204-FA4CCAFAF988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5139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46909"/>
            <a:ext cx="10963473" cy="5108171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47181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939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907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篇章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D3EAA6-5124-3D4A-95FF-740B70F603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F3652C3B-3BDF-C967-C9F7-FC41B185F5A1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2216C8F-403B-B46A-188F-43EEF71787A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03A16B-634D-EAB9-B25D-7FC30383AC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1F0AA649-F2A3-8307-89FA-873D519CD422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5A58353-89D2-75E1-4F31-34BFB4BE3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33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tx1">
                    <a:lumMod val="95000"/>
                  </a:schemeClr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3757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N.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92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351536"/>
            <a:ext cx="10963473" cy="4957784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7000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1502228" y="2617826"/>
            <a:ext cx="512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>
                <a:solidFill>
                  <a:srgbClr val="221815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DAA57E4D-57AC-4B4A-BA6C-86FA5001E09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55D2D48-944A-9C4D-BB22-D76C71F4D94F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E738B7-F398-0746-82A7-6856A70110C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0021EBA7-FAE3-FF4A-A451-258276F9F3D7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2B527018-A8C0-2549-A68F-07BA1E9986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6C2E1D7-5E39-AB4F-9CBA-46A0ADF0768E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F1C80BB-D03E-114E-9AE3-8A8609E07672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2F0883A7-BCE1-2342-91EE-B3A807B5E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69E12922-9CE0-8144-94EA-24B51ED17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0F94F024-0AF6-FC47-8DFC-F35CD6931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DB1F3D1-02FB-D34F-A2B5-3688CF5FB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F78FB0B0-0E5C-954F-8BC1-1A273BD1E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04B50A98-6A94-6845-B2AF-0E608B122E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BCE565D0-22C1-2E47-ADDF-A42AB04FB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031360E-60D8-3748-820B-120AFA81D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5E103C08-5827-934C-9FE6-DE811B5CB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51B2DE11-DBCC-F442-A2A8-08E9F5E75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BA4F0379-6F0F-1648-B5CB-024104F1D9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52A1B2A2-CFB4-474D-98D0-AB0319675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3811321C-E020-4C46-80FA-B6E6B3D23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2CE6974-5699-B64E-8748-C7AA8B59A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CCDD0EC8-DEF3-D74F-A0CE-471C31C18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86D01087-413E-624D-80E9-CFAFB3275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752C8B9C-9D84-5845-BD1F-44013C8C6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4EB35639-3259-C847-8C55-4E4D266AB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A11EF571-49DB-8249-99C5-89BC145C8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3E8B53FC-E145-3F43-AFF8-EB48BC38C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E83DBCC2-696B-AD41-A7AF-7192CD834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6A0F83C8-66F9-C646-AA29-C7361B300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E6045887-7F8F-F440-87E6-90112BBCA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DBF25C-CD8A-344D-A2B6-9F694BE52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5756FACE-B85A-BE48-89D3-72CDE423E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E6546FA-A3AE-1445-B5F3-D3FDF9B38B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0213551D-0E39-714A-974C-324089C14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38E6BB56-0E57-4D4C-B890-D407AD370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016E85E5-8603-064F-9B53-45C9479EF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1979A07-7FC0-794E-902D-DE18D921B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3F0325B4-35DD-E041-BA7F-B681242FA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160A308A-50A9-9C4C-AF71-79017E36F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97497718-5961-5446-9E28-15CA3A213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8375F904-41AE-8146-8E09-C35AB795A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A1D3B9B0-CDE9-5244-9364-3FE76EE1F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AF07594E-C433-FB4E-964B-FCB6E508F1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472C57FE-7162-354F-8D2E-9F74E180F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8BB07287-2BF7-1B49-8591-59AFBCE1E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61C593D7-BCA8-E243-A350-D473367F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96E2ACF3-8945-A846-9A76-24E4F1DE4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53F68A40-98FE-C049-8646-AF3B4B8F3F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3BFBC783-6197-584C-9E4F-7F6798332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F328BC2C-2255-5149-9F7A-DC0F920F6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AAB98B3A-E4B0-2D42-BAB5-43D7B746D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8D176379-BF63-7941-891A-34942201E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13D5D356-16D2-B246-A39E-2D07E1183D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FECA42F8-FF45-2044-BDE7-C7DC7313F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876AF6DD-69F9-C045-A4F0-136C6B6FD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4F4D979B-6877-8B4F-A4FA-9E3CE00D7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E43DD49F-0BC6-3747-A13F-DE3AA7A7B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BB6E2340-8FC3-9F41-90FC-E9FA72BF8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F263B7C8-E521-0E45-9A58-8DDA996B8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A6737B0A-F864-984A-A19F-C3EC17AAF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5B9BA48-ED89-8B49-AD44-240DFC5FF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F26C55AE-82C0-774A-882B-C78331504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CAFAE89-B656-4746-BC1E-D3C1280B5E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6D795F3C-0237-324F-80C3-9430CC4BF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9ADB2399-C60A-7A44-8C6F-E3590DEF5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912018D6-5AF7-5943-B320-8F5D89080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6EF094BD-5040-0B4A-B88D-E7F28A84D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502C6170-7CB7-394C-BE52-E190A4301F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47A3800C-B41D-234A-A87E-252E6E1FA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23322F17-4B9D-694B-B104-8990972D1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9797F0C5-A026-3244-A76E-D6D13AD0B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97DCAD35-B13D-434B-8C71-4E7F9CB05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DC6B5320-2274-E045-B8A8-8FE53CC3B6D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BC896F73-AACB-B442-98B8-56AAA88503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5">
            <a:extLst>
              <a:ext uri="{FF2B5EF4-FFF2-40B4-BE49-F238E27FC236}">
                <a16:creationId xmlns:a16="http://schemas.microsoft.com/office/drawing/2014/main" id="{5BBC3D22-C8BD-6E40-9853-81A509B630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35D8D64-3517-884F-A63A-6B170EC85CBD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68E3478-8E25-0C41-BD64-C4CBF7CC9FC7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99A42DA1-5B3C-B74E-A538-0FE12DEAAE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EAC6B2B5-38BF-D042-A46B-CDC1AC508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F9D1E726-1474-2649-B299-B3482A2F1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37D7899-2375-9A40-AE33-ADF2A4725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5CF63C11-61F8-AD4E-BA74-564C0CB42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6C44727B-F11C-CF4F-9470-4376C255CC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87D9D541-DBBF-204B-99C2-317D2560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255439D-C16A-584B-8A71-64DEC7A13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851D12BE-779D-2248-A49C-B2A3E190C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E3E05B9C-6535-1145-A5FB-362B2D3C5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40AB3C45-D453-8445-A666-F4AB773FD2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2BE8D4FD-647F-484A-BB3D-3A53BE127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98D950A1-D582-7D40-ACAD-024FDCD17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77D579F-3EEC-D94E-9BE8-2749901AD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E9024426-6600-B444-9917-C935F8151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6DDF88EC-F185-FC48-9C8B-64D35611C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389678E6-E69F-CB4D-A47C-84CC217B6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0643F449-48E1-7447-BAEA-1D5F093D4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4B468376-C520-154C-AC89-55E375AB1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1CB5AA30-0ADA-A349-A715-C82F12502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F2485F85-A439-F243-A409-617485D046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4BECDF48-4AE9-F94C-882E-CE5B445C9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04A87568-2F86-3C45-B686-C972508EB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FABB8C-8CD0-9C41-84FA-F73A526CF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BFC0E70D-422D-F347-8E12-5B62F6EA7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26CB16A-C156-0A41-AE7F-15D3D11786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F452AD4A-D9DB-6444-A6BE-EF2618579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F3770997-588A-094B-B497-0102B2232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B03F1CF5-E133-D247-A1CE-1CFCEC83E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0CDEEAF-577F-3C49-A82A-82596D84B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6603BD30-8AE9-7245-853C-33F5F4A0E2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3A0A4AC8-171B-3E49-A644-F47B5969E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1B268DC4-FD2C-D141-BBA4-3BE35F658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07980EB2-A6E5-594E-9970-70D98AD88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1BE35F9F-DB1B-2043-9520-4EF858CC6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4823545C-798A-6542-BB3C-C0BF810FA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290EEB78-501D-6449-BDE5-919C25BC7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BA89D749-719F-0443-BA3E-46E583480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35E598F0-CA20-B14D-83D1-9E589F45D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77F1BE84-112F-894B-ADCE-96902DB88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66DC0D8F-F34A-6A4C-B199-F262329211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CEFF4B89-757A-734B-9E48-EDBF09A15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A86470B6-3FF2-BB43-A0FF-246834928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78065FA0-C09E-F946-BD70-9BD0F6651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5A4E9EBA-3AA7-C844-8A86-D54CBFA09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53BD6958-0F63-EC42-9B25-255D536CB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014E0DB4-2157-1741-8B3C-4D60FE00F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F2134725-6CDE-8E44-B6FE-84B417079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7B152D95-53AB-1446-8963-4F690D0B4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501AC583-7D2F-4E47-805E-A70E2CF2C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D5FD12C7-5303-CE46-863E-E4BA220910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752B8E1E-F1FA-6246-B1E2-9C6A76F47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104731CA-2266-3A44-9795-1845012CD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848CB10-70CB-CF43-90F7-F595FCB7B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6645FE51-27F5-B248-BE72-49BDC5BB5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4AF28F0-D2D6-F14D-B230-C6C34D6722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56498193-3B70-7347-8991-390369307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78FD35E8-09A6-714A-BAF7-F9832E076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4CE4DCF4-6042-C841-9228-FAD129DAC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43CB7E77-D2AD-B949-96C6-A0EE7618C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8171FCA2-A2FC-5148-BE04-F1B1D55748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BDFE6B5E-28A5-1841-9B7A-60D3BFEAD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8B212038-05CE-D340-81F3-474863485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C439AEEB-9DFA-9640-8B30-6322301EF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AD11A216-A03A-C042-A782-43EC94D9F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3D0F0BF1-B66F-6949-972A-F9A7384408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16D311E9-0B5E-5149-BD0E-7C502CD6B2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Box 2">
            <a:extLst>
              <a:ext uri="{FF2B5EF4-FFF2-40B4-BE49-F238E27FC236}">
                <a16:creationId xmlns:a16="http://schemas.microsoft.com/office/drawing/2014/main" id="{A889820E-F4CC-AC5B-9669-79FCD207637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82" name="TextBox 3">
            <a:extLst>
              <a:ext uri="{FF2B5EF4-FFF2-40B4-BE49-F238E27FC236}">
                <a16:creationId xmlns:a16="http://schemas.microsoft.com/office/drawing/2014/main" id="{6ED18A3F-5D6E-8C14-CCE2-48DD704755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4FE289D2-5824-FA98-93EC-11278F58E31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4" name="TextBox 2">
            <a:extLst>
              <a:ext uri="{FF2B5EF4-FFF2-40B4-BE49-F238E27FC236}">
                <a16:creationId xmlns:a16="http://schemas.microsoft.com/office/drawing/2014/main" id="{F5B0A06F-8FA9-A4D1-3C6E-01790866E6A9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232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63" r:id="rId2"/>
    <p:sldLayoutId id="2147483964" r:id="rId3"/>
    <p:sldLayoutId id="2147483981" r:id="rId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3355B0D4-6846-924B-AA9C-9960725301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71FFDD-6432-E240-A6DA-1B216C356679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2762DD-A13D-5445-9685-41B4DCE168AB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4AEA648F-58C8-1047-A1AF-A32C63284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2" name="Rectangle 19">
                <a:extLst>
                  <a:ext uri="{FF2B5EF4-FFF2-40B4-BE49-F238E27FC236}">
                    <a16:creationId xmlns:a16="http://schemas.microsoft.com/office/drawing/2014/main" id="{16DAECD4-EFBF-474C-9A0F-358CF912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0">
                <a:extLst>
                  <a:ext uri="{FF2B5EF4-FFF2-40B4-BE49-F238E27FC236}">
                    <a16:creationId xmlns:a16="http://schemas.microsoft.com/office/drawing/2014/main" id="{CDB54574-D1F2-7E4A-9FC2-1C7AD380E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1D9E17C3-90E4-7649-B27A-BA4C3C5C0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2">
                <a:extLst>
                  <a:ext uri="{FF2B5EF4-FFF2-40B4-BE49-F238E27FC236}">
                    <a16:creationId xmlns:a16="http://schemas.microsoft.com/office/drawing/2014/main" id="{1E0D0851-FABF-A24F-8902-CFC9EFE2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1F001566-E2EE-C748-B643-DC71C04B8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68" name="Rectangle 24">
                <a:extLst>
                  <a:ext uri="{FF2B5EF4-FFF2-40B4-BE49-F238E27FC236}">
                    <a16:creationId xmlns:a16="http://schemas.microsoft.com/office/drawing/2014/main" id="{410F3824-FCF7-F04E-A1AB-F4754391E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25">
                <a:extLst>
                  <a:ext uri="{FF2B5EF4-FFF2-40B4-BE49-F238E27FC236}">
                    <a16:creationId xmlns:a16="http://schemas.microsoft.com/office/drawing/2014/main" id="{98C45CA8-CF88-9E43-A2EB-FBAF0D6DA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26">
                <a:extLst>
                  <a:ext uri="{FF2B5EF4-FFF2-40B4-BE49-F238E27FC236}">
                    <a16:creationId xmlns:a16="http://schemas.microsoft.com/office/drawing/2014/main" id="{CF33E281-A40D-DA43-A313-57A13192C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27">
                <a:extLst>
                  <a:ext uri="{FF2B5EF4-FFF2-40B4-BE49-F238E27FC236}">
                    <a16:creationId xmlns:a16="http://schemas.microsoft.com/office/drawing/2014/main" id="{7D2AEC8B-63C0-304C-A190-9CA72D7A0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0C596433-8603-F24C-AEBC-D05641366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4" name="Rectangle 29">
                <a:extLst>
                  <a:ext uri="{FF2B5EF4-FFF2-40B4-BE49-F238E27FC236}">
                    <a16:creationId xmlns:a16="http://schemas.microsoft.com/office/drawing/2014/main" id="{163DC086-4FD6-B949-B16E-D00693AAE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0">
                <a:extLst>
                  <a:ext uri="{FF2B5EF4-FFF2-40B4-BE49-F238E27FC236}">
                    <a16:creationId xmlns:a16="http://schemas.microsoft.com/office/drawing/2014/main" id="{D4393B97-292F-F048-A775-5C8CC1D06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1">
                <a:extLst>
                  <a:ext uri="{FF2B5EF4-FFF2-40B4-BE49-F238E27FC236}">
                    <a16:creationId xmlns:a16="http://schemas.microsoft.com/office/drawing/2014/main" id="{F9ACC9AA-A151-BB47-B95E-BD1794FF1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2">
                <a:extLst>
                  <a:ext uri="{FF2B5EF4-FFF2-40B4-BE49-F238E27FC236}">
                    <a16:creationId xmlns:a16="http://schemas.microsoft.com/office/drawing/2014/main" id="{BDBC2EEE-6947-6242-AA85-D27943AB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33">
              <a:extLst>
                <a:ext uri="{FF2B5EF4-FFF2-40B4-BE49-F238E27FC236}">
                  <a16:creationId xmlns:a16="http://schemas.microsoft.com/office/drawing/2014/main" id="{6CB4D485-15B4-7248-93DE-47357A9A3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17E7BDFE-F5AE-2546-80F1-6D3A420E5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5">
                <a:extLst>
                  <a:ext uri="{FF2B5EF4-FFF2-40B4-BE49-F238E27FC236}">
                    <a16:creationId xmlns:a16="http://schemas.microsoft.com/office/drawing/2014/main" id="{27CBD566-8C0A-0D43-838D-ACD3A1C4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AD1533C6-7181-0B40-AA93-DF9FA720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7">
                <a:extLst>
                  <a:ext uri="{FF2B5EF4-FFF2-40B4-BE49-F238E27FC236}">
                    <a16:creationId xmlns:a16="http://schemas.microsoft.com/office/drawing/2014/main" id="{0AD3C1B9-C92D-BB46-B25C-33947C640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38">
              <a:extLst>
                <a:ext uri="{FF2B5EF4-FFF2-40B4-BE49-F238E27FC236}">
                  <a16:creationId xmlns:a16="http://schemas.microsoft.com/office/drawing/2014/main" id="{4A756452-635E-CC4E-B0D8-F467590AD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6" name="Rectangle 39">
                <a:extLst>
                  <a:ext uri="{FF2B5EF4-FFF2-40B4-BE49-F238E27FC236}">
                    <a16:creationId xmlns:a16="http://schemas.microsoft.com/office/drawing/2014/main" id="{107637FE-00CE-A44F-A5EA-FA149E6AE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B82B564F-B2F3-BC41-B78F-9EC516DD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470DDBB4-E781-4E45-9C2A-64EBBFFD4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2">
                <a:extLst>
                  <a:ext uri="{FF2B5EF4-FFF2-40B4-BE49-F238E27FC236}">
                    <a16:creationId xmlns:a16="http://schemas.microsoft.com/office/drawing/2014/main" id="{A7A4D643-CAD2-F54C-80D4-1C8C43B1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43">
              <a:extLst>
                <a:ext uri="{FF2B5EF4-FFF2-40B4-BE49-F238E27FC236}">
                  <a16:creationId xmlns:a16="http://schemas.microsoft.com/office/drawing/2014/main" id="{3A0837DC-29F2-4F46-9E11-29C20DB55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BE48E465-1B00-9D49-AC97-F6F7C2E8C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5">
                <a:extLst>
                  <a:ext uri="{FF2B5EF4-FFF2-40B4-BE49-F238E27FC236}">
                    <a16:creationId xmlns:a16="http://schemas.microsoft.com/office/drawing/2014/main" id="{665052F5-ED4C-3D40-9364-F4472472F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46">
                <a:extLst>
                  <a:ext uri="{FF2B5EF4-FFF2-40B4-BE49-F238E27FC236}">
                    <a16:creationId xmlns:a16="http://schemas.microsoft.com/office/drawing/2014/main" id="{E4DF1BCE-5122-3E4D-B4AC-67772AC8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7">
                <a:extLst>
                  <a:ext uri="{FF2B5EF4-FFF2-40B4-BE49-F238E27FC236}">
                    <a16:creationId xmlns:a16="http://schemas.microsoft.com/office/drawing/2014/main" id="{89E0A5A8-FB3E-4A45-B2D5-BDE5F4692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70683C75-B226-3543-81B5-F2BD7AEC54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8" name="Rectangle 49">
                <a:extLst>
                  <a:ext uri="{FF2B5EF4-FFF2-40B4-BE49-F238E27FC236}">
                    <a16:creationId xmlns:a16="http://schemas.microsoft.com/office/drawing/2014/main" id="{7A428253-9AB8-4F42-86AC-56642765B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1A5E5F46-FA51-0F40-AE49-8605572F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1">
                <a:extLst>
                  <a:ext uri="{FF2B5EF4-FFF2-40B4-BE49-F238E27FC236}">
                    <a16:creationId xmlns:a16="http://schemas.microsoft.com/office/drawing/2014/main" id="{D6EA7C46-8AD1-8C44-8050-33AA8DD7A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2">
                <a:extLst>
                  <a:ext uri="{FF2B5EF4-FFF2-40B4-BE49-F238E27FC236}">
                    <a16:creationId xmlns:a16="http://schemas.microsoft.com/office/drawing/2014/main" id="{ADD6BE2A-B5E4-2E48-B4DA-75B2FDCCA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53">
              <a:extLst>
                <a:ext uri="{FF2B5EF4-FFF2-40B4-BE49-F238E27FC236}">
                  <a16:creationId xmlns:a16="http://schemas.microsoft.com/office/drawing/2014/main" id="{8165E06C-8754-814D-A59B-8FD0177B5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9803523F-7203-F345-ADED-865DC350A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:a16="http://schemas.microsoft.com/office/drawing/2014/main" id="{DA46AC96-797B-5941-8885-16C0CEFBF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348BED6-4B21-034F-BACA-ECC475C6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7">
                <a:extLst>
                  <a:ext uri="{FF2B5EF4-FFF2-40B4-BE49-F238E27FC236}">
                    <a16:creationId xmlns:a16="http://schemas.microsoft.com/office/drawing/2014/main" id="{0C67BFA6-2774-854A-93D8-55B87B85F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58">
              <a:extLst>
                <a:ext uri="{FF2B5EF4-FFF2-40B4-BE49-F238E27FC236}">
                  <a16:creationId xmlns:a16="http://schemas.microsoft.com/office/drawing/2014/main" id="{0E20F6F6-7237-674E-94CA-C1BBBB045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0" name="Rectangle 59">
                <a:extLst>
                  <a:ext uri="{FF2B5EF4-FFF2-40B4-BE49-F238E27FC236}">
                    <a16:creationId xmlns:a16="http://schemas.microsoft.com/office/drawing/2014/main" id="{DBAE8399-A03A-6E44-9446-9070587E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CA3809A9-271D-2F46-8955-F984C80FC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1">
                <a:extLst>
                  <a:ext uri="{FF2B5EF4-FFF2-40B4-BE49-F238E27FC236}">
                    <a16:creationId xmlns:a16="http://schemas.microsoft.com/office/drawing/2014/main" id="{0D037D57-28BB-3648-B8EB-4250A34B0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2">
                <a:extLst>
                  <a:ext uri="{FF2B5EF4-FFF2-40B4-BE49-F238E27FC236}">
                    <a16:creationId xmlns:a16="http://schemas.microsoft.com/office/drawing/2014/main" id="{DFD582BF-321F-364E-9D05-53350CD92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63">
              <a:extLst>
                <a:ext uri="{FF2B5EF4-FFF2-40B4-BE49-F238E27FC236}">
                  <a16:creationId xmlns:a16="http://schemas.microsoft.com/office/drawing/2014/main" id="{E12726DB-7EE5-E243-9FB9-15A73CAED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6" name="Rectangle 64">
                <a:extLst>
                  <a:ext uri="{FF2B5EF4-FFF2-40B4-BE49-F238E27FC236}">
                    <a16:creationId xmlns:a16="http://schemas.microsoft.com/office/drawing/2014/main" id="{5C5D3987-D9C6-6F40-ABEB-4D0295D98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5">
                <a:extLst>
                  <a:ext uri="{FF2B5EF4-FFF2-40B4-BE49-F238E27FC236}">
                    <a16:creationId xmlns:a16="http://schemas.microsoft.com/office/drawing/2014/main" id="{173DC0C7-D94B-1E4D-B1A1-D008FE5AE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66">
                <a:extLst>
                  <a:ext uri="{FF2B5EF4-FFF2-40B4-BE49-F238E27FC236}">
                    <a16:creationId xmlns:a16="http://schemas.microsoft.com/office/drawing/2014/main" id="{94849B1F-2909-C942-9B34-9C0D20D2C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7">
                <a:extLst>
                  <a:ext uri="{FF2B5EF4-FFF2-40B4-BE49-F238E27FC236}">
                    <a16:creationId xmlns:a16="http://schemas.microsoft.com/office/drawing/2014/main" id="{2B96F0F2-CF4F-4D46-B6C8-8A87C5C35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:a16="http://schemas.microsoft.com/office/drawing/2014/main" id="{712A9312-36DB-F245-918A-A4AF63ADA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2" name="Rectangle 69">
                <a:extLst>
                  <a:ext uri="{FF2B5EF4-FFF2-40B4-BE49-F238E27FC236}">
                    <a16:creationId xmlns:a16="http://schemas.microsoft.com/office/drawing/2014/main" id="{33F68D39-506B-134E-B390-591C14CB3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0">
                <a:extLst>
                  <a:ext uri="{FF2B5EF4-FFF2-40B4-BE49-F238E27FC236}">
                    <a16:creationId xmlns:a16="http://schemas.microsoft.com/office/drawing/2014/main" id="{0871189D-41C5-E94B-BAB2-C6996E788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1">
                <a:extLst>
                  <a:ext uri="{FF2B5EF4-FFF2-40B4-BE49-F238E27FC236}">
                    <a16:creationId xmlns:a16="http://schemas.microsoft.com/office/drawing/2014/main" id="{4EDB5A23-0A15-094E-A2A8-3ABAC6555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2">
                <a:extLst>
                  <a:ext uri="{FF2B5EF4-FFF2-40B4-BE49-F238E27FC236}">
                    <a16:creationId xmlns:a16="http://schemas.microsoft.com/office/drawing/2014/main" id="{A6DFF519-A475-2D44-B79A-60DD93F0A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73">
              <a:extLst>
                <a:ext uri="{FF2B5EF4-FFF2-40B4-BE49-F238E27FC236}">
                  <a16:creationId xmlns:a16="http://schemas.microsoft.com/office/drawing/2014/main" id="{812B6BC4-4E50-AB42-874A-15E9D7FC9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8" name="Rectangle 74">
                <a:extLst>
                  <a:ext uri="{FF2B5EF4-FFF2-40B4-BE49-F238E27FC236}">
                    <a16:creationId xmlns:a16="http://schemas.microsoft.com/office/drawing/2014/main" id="{10B3CF41-DF46-7F40-BCBA-733E388A0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5">
                <a:extLst>
                  <a:ext uri="{FF2B5EF4-FFF2-40B4-BE49-F238E27FC236}">
                    <a16:creationId xmlns:a16="http://schemas.microsoft.com/office/drawing/2014/main" id="{09490481-F2D8-3F40-9DA7-90B1ECA2B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76">
                <a:extLst>
                  <a:ext uri="{FF2B5EF4-FFF2-40B4-BE49-F238E27FC236}">
                    <a16:creationId xmlns:a16="http://schemas.microsoft.com/office/drawing/2014/main" id="{0571F550-46E9-1640-8C21-6BED2682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7">
                <a:extLst>
                  <a:ext uri="{FF2B5EF4-FFF2-40B4-BE49-F238E27FC236}">
                    <a16:creationId xmlns:a16="http://schemas.microsoft.com/office/drawing/2014/main" id="{FDF8AAA7-4C4D-B743-8716-49BE0ED8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78">
              <a:extLst>
                <a:ext uri="{FF2B5EF4-FFF2-40B4-BE49-F238E27FC236}">
                  <a16:creationId xmlns:a16="http://schemas.microsoft.com/office/drawing/2014/main" id="{C768F846-FE40-F440-BE22-7A873A196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4" name="Rectangle 79">
                <a:extLst>
                  <a:ext uri="{FF2B5EF4-FFF2-40B4-BE49-F238E27FC236}">
                    <a16:creationId xmlns:a16="http://schemas.microsoft.com/office/drawing/2014/main" id="{A687666E-F1E4-E345-8696-F18815D9C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0">
                <a:extLst>
                  <a:ext uri="{FF2B5EF4-FFF2-40B4-BE49-F238E27FC236}">
                    <a16:creationId xmlns:a16="http://schemas.microsoft.com/office/drawing/2014/main" id="{6DD6FC9D-2F23-8B47-AB88-1C128AF50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6" name="Rectangle 81">
                <a:extLst>
                  <a:ext uri="{FF2B5EF4-FFF2-40B4-BE49-F238E27FC236}">
                    <a16:creationId xmlns:a16="http://schemas.microsoft.com/office/drawing/2014/main" id="{B9C46CBF-8450-944F-A16A-2239B6B20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82">
                <a:extLst>
                  <a:ext uri="{FF2B5EF4-FFF2-40B4-BE49-F238E27FC236}">
                    <a16:creationId xmlns:a16="http://schemas.microsoft.com/office/drawing/2014/main" id="{55C77D5A-EC15-2948-9B90-2FEE957A3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6" name="Rectangle 83">
            <a:extLst>
              <a:ext uri="{FF2B5EF4-FFF2-40B4-BE49-F238E27FC236}">
                <a16:creationId xmlns:a16="http://schemas.microsoft.com/office/drawing/2014/main" id="{2AFED805-51FF-7C41-A4A6-770EC8C363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86991268-F6A3-9340-984F-D4F7641A48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5096ED63-C01A-E59A-0E51-6A0B0BBA116D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9CF2DFB-DA79-1FAD-2622-D489DADA98F8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1FF1E5-88CB-58A6-2633-0268AAB8D1A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id="{8D01B9C1-1218-999A-DD42-4FB0536564EA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tx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110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8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">
            <a:extLst>
              <a:ext uri="{FF2B5EF4-FFF2-40B4-BE49-F238E27FC236}">
                <a16:creationId xmlns:a16="http://schemas.microsoft.com/office/drawing/2014/main" id="{9198A4EC-9B6A-3249-AB0F-2C7B54FCA1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C325AB4E-F86A-864D-B4CB-796E69148147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28F9D94E-ED0F-3A41-841B-DABDE0E237C8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57" name="Group 18">
              <a:extLst>
                <a:ext uri="{FF2B5EF4-FFF2-40B4-BE49-F238E27FC236}">
                  <a16:creationId xmlns:a16="http://schemas.microsoft.com/office/drawing/2014/main" id="{A233F840-0E81-564E-B143-F110894CE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218" name="Rectangle 19">
                <a:extLst>
                  <a:ext uri="{FF2B5EF4-FFF2-40B4-BE49-F238E27FC236}">
                    <a16:creationId xmlns:a16="http://schemas.microsoft.com/office/drawing/2014/main" id="{CBD70A2E-15AA-4C4D-A1F0-6DB40ADE2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9" name="Rectangle 20">
                <a:extLst>
                  <a:ext uri="{FF2B5EF4-FFF2-40B4-BE49-F238E27FC236}">
                    <a16:creationId xmlns:a16="http://schemas.microsoft.com/office/drawing/2014/main" id="{5A005B31-94F9-1E42-880D-FFA22477F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0" name="Rectangle 21">
                <a:extLst>
                  <a:ext uri="{FF2B5EF4-FFF2-40B4-BE49-F238E27FC236}">
                    <a16:creationId xmlns:a16="http://schemas.microsoft.com/office/drawing/2014/main" id="{DDDCE69F-4C1D-1243-8C09-1562262E8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1" name="Rectangle 22">
                <a:extLst>
                  <a:ext uri="{FF2B5EF4-FFF2-40B4-BE49-F238E27FC236}">
                    <a16:creationId xmlns:a16="http://schemas.microsoft.com/office/drawing/2014/main" id="{54B59A2F-5F33-3C46-94F0-83F728C4F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8" name="Group 23">
              <a:extLst>
                <a:ext uri="{FF2B5EF4-FFF2-40B4-BE49-F238E27FC236}">
                  <a16:creationId xmlns:a16="http://schemas.microsoft.com/office/drawing/2014/main" id="{B8A28144-362A-A64D-9561-389D2A7B89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214" name="Rectangle 24">
                <a:extLst>
                  <a:ext uri="{FF2B5EF4-FFF2-40B4-BE49-F238E27FC236}">
                    <a16:creationId xmlns:a16="http://schemas.microsoft.com/office/drawing/2014/main" id="{BBDCCD69-4401-0541-BB6A-085885213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5" name="Rectangle 25">
                <a:extLst>
                  <a:ext uri="{FF2B5EF4-FFF2-40B4-BE49-F238E27FC236}">
                    <a16:creationId xmlns:a16="http://schemas.microsoft.com/office/drawing/2014/main" id="{DB8A2296-1C6A-C94E-BC1C-EF63A568F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6" name="Rectangle 26">
                <a:extLst>
                  <a:ext uri="{FF2B5EF4-FFF2-40B4-BE49-F238E27FC236}">
                    <a16:creationId xmlns:a16="http://schemas.microsoft.com/office/drawing/2014/main" id="{9AC3934E-F4A3-F74B-899C-F06385FE5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7" name="Rectangle 27">
                <a:extLst>
                  <a:ext uri="{FF2B5EF4-FFF2-40B4-BE49-F238E27FC236}">
                    <a16:creationId xmlns:a16="http://schemas.microsoft.com/office/drawing/2014/main" id="{E8E19B1A-ADDC-E649-8F85-B4396A2F0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9" name="Group 28">
              <a:extLst>
                <a:ext uri="{FF2B5EF4-FFF2-40B4-BE49-F238E27FC236}">
                  <a16:creationId xmlns:a16="http://schemas.microsoft.com/office/drawing/2014/main" id="{FCDC7B61-993F-834E-8CF4-174EA4309D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210" name="Rectangle 29">
                <a:extLst>
                  <a:ext uri="{FF2B5EF4-FFF2-40B4-BE49-F238E27FC236}">
                    <a16:creationId xmlns:a16="http://schemas.microsoft.com/office/drawing/2014/main" id="{58F16D6E-EDCA-BF47-874B-003E995D1B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1" name="Rectangle 30">
                <a:extLst>
                  <a:ext uri="{FF2B5EF4-FFF2-40B4-BE49-F238E27FC236}">
                    <a16:creationId xmlns:a16="http://schemas.microsoft.com/office/drawing/2014/main" id="{8985A2F5-040F-B04B-8C62-91311C56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2" name="Rectangle 31">
                <a:extLst>
                  <a:ext uri="{FF2B5EF4-FFF2-40B4-BE49-F238E27FC236}">
                    <a16:creationId xmlns:a16="http://schemas.microsoft.com/office/drawing/2014/main" id="{C7E75C91-6DBE-0A4F-A577-A08E7EC69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3" name="Rectangle 32">
                <a:extLst>
                  <a:ext uri="{FF2B5EF4-FFF2-40B4-BE49-F238E27FC236}">
                    <a16:creationId xmlns:a16="http://schemas.microsoft.com/office/drawing/2014/main" id="{AA565E94-5C52-B747-942D-08843DACE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0" name="Group 33">
              <a:extLst>
                <a:ext uri="{FF2B5EF4-FFF2-40B4-BE49-F238E27FC236}">
                  <a16:creationId xmlns:a16="http://schemas.microsoft.com/office/drawing/2014/main" id="{5100AAF4-59F9-5041-92C6-FBC32A97B7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206" name="Rectangle 34">
                <a:extLst>
                  <a:ext uri="{FF2B5EF4-FFF2-40B4-BE49-F238E27FC236}">
                    <a16:creationId xmlns:a16="http://schemas.microsoft.com/office/drawing/2014/main" id="{EF31E4DE-1A95-2B4C-9179-B110CC6EC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7" name="Rectangle 35">
                <a:extLst>
                  <a:ext uri="{FF2B5EF4-FFF2-40B4-BE49-F238E27FC236}">
                    <a16:creationId xmlns:a16="http://schemas.microsoft.com/office/drawing/2014/main" id="{8B98FEFC-874D-C94A-B7AF-10D539CD0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8" name="Rectangle 36">
                <a:extLst>
                  <a:ext uri="{FF2B5EF4-FFF2-40B4-BE49-F238E27FC236}">
                    <a16:creationId xmlns:a16="http://schemas.microsoft.com/office/drawing/2014/main" id="{44ABBBBE-3CC2-A94F-87EB-562F2FA42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9" name="Rectangle 37">
                <a:extLst>
                  <a:ext uri="{FF2B5EF4-FFF2-40B4-BE49-F238E27FC236}">
                    <a16:creationId xmlns:a16="http://schemas.microsoft.com/office/drawing/2014/main" id="{E1BEDB34-F753-294A-AF25-EF5B330E1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1" name="Group 38">
              <a:extLst>
                <a:ext uri="{FF2B5EF4-FFF2-40B4-BE49-F238E27FC236}">
                  <a16:creationId xmlns:a16="http://schemas.microsoft.com/office/drawing/2014/main" id="{7FD0430A-75CD-4F46-9BFB-3A9AEC9561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202" name="Rectangle 39">
                <a:extLst>
                  <a:ext uri="{FF2B5EF4-FFF2-40B4-BE49-F238E27FC236}">
                    <a16:creationId xmlns:a16="http://schemas.microsoft.com/office/drawing/2014/main" id="{1BECE383-23DC-FD47-A037-AE2D9F60D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3" name="Rectangle 40">
                <a:extLst>
                  <a:ext uri="{FF2B5EF4-FFF2-40B4-BE49-F238E27FC236}">
                    <a16:creationId xmlns:a16="http://schemas.microsoft.com/office/drawing/2014/main" id="{72F94538-242B-4644-B340-6748418F1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4" name="Rectangle 41">
                <a:extLst>
                  <a:ext uri="{FF2B5EF4-FFF2-40B4-BE49-F238E27FC236}">
                    <a16:creationId xmlns:a16="http://schemas.microsoft.com/office/drawing/2014/main" id="{5E66C5BE-F6EC-034A-8E11-63B5DAB9D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5" name="Rectangle 42">
                <a:extLst>
                  <a:ext uri="{FF2B5EF4-FFF2-40B4-BE49-F238E27FC236}">
                    <a16:creationId xmlns:a16="http://schemas.microsoft.com/office/drawing/2014/main" id="{719AD067-5D18-B544-B0E3-7BC638EB8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2" name="Group 43">
              <a:extLst>
                <a:ext uri="{FF2B5EF4-FFF2-40B4-BE49-F238E27FC236}">
                  <a16:creationId xmlns:a16="http://schemas.microsoft.com/office/drawing/2014/main" id="{0EA8E840-08BC-7F41-A630-03237F04F0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98" name="Rectangle 44">
                <a:extLst>
                  <a:ext uri="{FF2B5EF4-FFF2-40B4-BE49-F238E27FC236}">
                    <a16:creationId xmlns:a16="http://schemas.microsoft.com/office/drawing/2014/main" id="{43165ABB-B500-0743-AFE0-01D13D727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9" name="Rectangle 45">
                <a:extLst>
                  <a:ext uri="{FF2B5EF4-FFF2-40B4-BE49-F238E27FC236}">
                    <a16:creationId xmlns:a16="http://schemas.microsoft.com/office/drawing/2014/main" id="{EB75955D-7623-7B4B-BE16-D86D2E0A2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0" name="Rectangle 46">
                <a:extLst>
                  <a:ext uri="{FF2B5EF4-FFF2-40B4-BE49-F238E27FC236}">
                    <a16:creationId xmlns:a16="http://schemas.microsoft.com/office/drawing/2014/main" id="{9CD5011A-4CD9-B245-B021-8404CAB3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1" name="Rectangle 47">
                <a:extLst>
                  <a:ext uri="{FF2B5EF4-FFF2-40B4-BE49-F238E27FC236}">
                    <a16:creationId xmlns:a16="http://schemas.microsoft.com/office/drawing/2014/main" id="{DC3DEB0B-16F1-324A-B79C-86C6B1A05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3" name="Group 48">
              <a:extLst>
                <a:ext uri="{FF2B5EF4-FFF2-40B4-BE49-F238E27FC236}">
                  <a16:creationId xmlns:a16="http://schemas.microsoft.com/office/drawing/2014/main" id="{2BF6BE56-7D14-8E44-B4D6-8F47A48049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94" name="Rectangle 49">
                <a:extLst>
                  <a:ext uri="{FF2B5EF4-FFF2-40B4-BE49-F238E27FC236}">
                    <a16:creationId xmlns:a16="http://schemas.microsoft.com/office/drawing/2014/main" id="{0A141B8E-E1D5-E74C-A241-CB18F3558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5" name="Rectangle 50">
                <a:extLst>
                  <a:ext uri="{FF2B5EF4-FFF2-40B4-BE49-F238E27FC236}">
                    <a16:creationId xmlns:a16="http://schemas.microsoft.com/office/drawing/2014/main" id="{59E3AD38-4D95-DD42-BEA1-9A607EE0B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6" name="Rectangle 51">
                <a:extLst>
                  <a:ext uri="{FF2B5EF4-FFF2-40B4-BE49-F238E27FC236}">
                    <a16:creationId xmlns:a16="http://schemas.microsoft.com/office/drawing/2014/main" id="{4AF8E431-625B-3A46-91AF-A824CB61B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7" name="Rectangle 52">
                <a:extLst>
                  <a:ext uri="{FF2B5EF4-FFF2-40B4-BE49-F238E27FC236}">
                    <a16:creationId xmlns:a16="http://schemas.microsoft.com/office/drawing/2014/main" id="{7BBF8B0B-BDFA-E14E-A2C7-5D7BCCB92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4" name="Group 53">
              <a:extLst>
                <a:ext uri="{FF2B5EF4-FFF2-40B4-BE49-F238E27FC236}">
                  <a16:creationId xmlns:a16="http://schemas.microsoft.com/office/drawing/2014/main" id="{F9D7864F-61FE-374A-AC8D-1F360708F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90" name="Rectangle 54">
                <a:extLst>
                  <a:ext uri="{FF2B5EF4-FFF2-40B4-BE49-F238E27FC236}">
                    <a16:creationId xmlns:a16="http://schemas.microsoft.com/office/drawing/2014/main" id="{F8843224-1EAA-9E4F-8FF7-C361E61DB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1" name="Rectangle 55">
                <a:extLst>
                  <a:ext uri="{FF2B5EF4-FFF2-40B4-BE49-F238E27FC236}">
                    <a16:creationId xmlns:a16="http://schemas.microsoft.com/office/drawing/2014/main" id="{E590E694-6B67-2745-87D8-669AB6020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2" name="Rectangle 56">
                <a:extLst>
                  <a:ext uri="{FF2B5EF4-FFF2-40B4-BE49-F238E27FC236}">
                    <a16:creationId xmlns:a16="http://schemas.microsoft.com/office/drawing/2014/main" id="{ADD943B9-1109-D740-A262-5B137A73A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3" name="Rectangle 57">
                <a:extLst>
                  <a:ext uri="{FF2B5EF4-FFF2-40B4-BE49-F238E27FC236}">
                    <a16:creationId xmlns:a16="http://schemas.microsoft.com/office/drawing/2014/main" id="{C30D371E-65D2-8F45-9196-0B142E794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5" name="Group 58">
              <a:extLst>
                <a:ext uri="{FF2B5EF4-FFF2-40B4-BE49-F238E27FC236}">
                  <a16:creationId xmlns:a16="http://schemas.microsoft.com/office/drawing/2014/main" id="{EC545055-A1AB-B546-989A-AC7E3419DC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86" name="Rectangle 59">
                <a:extLst>
                  <a:ext uri="{FF2B5EF4-FFF2-40B4-BE49-F238E27FC236}">
                    <a16:creationId xmlns:a16="http://schemas.microsoft.com/office/drawing/2014/main" id="{FA66ABA9-C5DB-FD4C-A0FC-B848059AC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7" name="Rectangle 60">
                <a:extLst>
                  <a:ext uri="{FF2B5EF4-FFF2-40B4-BE49-F238E27FC236}">
                    <a16:creationId xmlns:a16="http://schemas.microsoft.com/office/drawing/2014/main" id="{AA9C4B0C-6091-F244-9619-9EE27B684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8" name="Rectangle 61">
                <a:extLst>
                  <a:ext uri="{FF2B5EF4-FFF2-40B4-BE49-F238E27FC236}">
                    <a16:creationId xmlns:a16="http://schemas.microsoft.com/office/drawing/2014/main" id="{A1258E41-8B7B-1B49-8AF7-19E26014F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9" name="Rectangle 62">
                <a:extLst>
                  <a:ext uri="{FF2B5EF4-FFF2-40B4-BE49-F238E27FC236}">
                    <a16:creationId xmlns:a16="http://schemas.microsoft.com/office/drawing/2014/main" id="{E3D6D0D7-CFAA-804F-B06C-46CFF4A8A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6" name="Group 63">
              <a:extLst>
                <a:ext uri="{FF2B5EF4-FFF2-40B4-BE49-F238E27FC236}">
                  <a16:creationId xmlns:a16="http://schemas.microsoft.com/office/drawing/2014/main" id="{A38CBBCA-2B30-4A42-8601-43E7325084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82" name="Rectangle 64">
                <a:extLst>
                  <a:ext uri="{FF2B5EF4-FFF2-40B4-BE49-F238E27FC236}">
                    <a16:creationId xmlns:a16="http://schemas.microsoft.com/office/drawing/2014/main" id="{B5A0780E-5857-6646-9BC2-949D4AF16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3" name="Rectangle 65">
                <a:extLst>
                  <a:ext uri="{FF2B5EF4-FFF2-40B4-BE49-F238E27FC236}">
                    <a16:creationId xmlns:a16="http://schemas.microsoft.com/office/drawing/2014/main" id="{A44A7CA5-4E8D-0841-B1D6-2947627BA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4" name="Rectangle 66">
                <a:extLst>
                  <a:ext uri="{FF2B5EF4-FFF2-40B4-BE49-F238E27FC236}">
                    <a16:creationId xmlns:a16="http://schemas.microsoft.com/office/drawing/2014/main" id="{51A28DA6-5251-6C4A-8CEA-72A9F45D2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5" name="Rectangle 67">
                <a:extLst>
                  <a:ext uri="{FF2B5EF4-FFF2-40B4-BE49-F238E27FC236}">
                    <a16:creationId xmlns:a16="http://schemas.microsoft.com/office/drawing/2014/main" id="{479E0E82-6CA7-E24A-A62F-1C26DAC55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7" name="Group 68">
              <a:extLst>
                <a:ext uri="{FF2B5EF4-FFF2-40B4-BE49-F238E27FC236}">
                  <a16:creationId xmlns:a16="http://schemas.microsoft.com/office/drawing/2014/main" id="{0072C369-7EF8-914F-8573-13CB59EB8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78" name="Rectangle 69">
                <a:extLst>
                  <a:ext uri="{FF2B5EF4-FFF2-40B4-BE49-F238E27FC236}">
                    <a16:creationId xmlns:a16="http://schemas.microsoft.com/office/drawing/2014/main" id="{A76F4F57-FB00-5242-845A-A2FF158C0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9" name="Rectangle 70">
                <a:extLst>
                  <a:ext uri="{FF2B5EF4-FFF2-40B4-BE49-F238E27FC236}">
                    <a16:creationId xmlns:a16="http://schemas.microsoft.com/office/drawing/2014/main" id="{7DD72635-4687-794C-B03C-EE97A2F2A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0" name="Rectangle 71">
                <a:extLst>
                  <a:ext uri="{FF2B5EF4-FFF2-40B4-BE49-F238E27FC236}">
                    <a16:creationId xmlns:a16="http://schemas.microsoft.com/office/drawing/2014/main" id="{2DE15353-10F5-A049-8879-B5A70028B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1" name="Rectangle 72">
                <a:extLst>
                  <a:ext uri="{FF2B5EF4-FFF2-40B4-BE49-F238E27FC236}">
                    <a16:creationId xmlns:a16="http://schemas.microsoft.com/office/drawing/2014/main" id="{6EC95F4C-62BF-7D4A-8934-13C9C81E6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8" name="Group 73">
              <a:extLst>
                <a:ext uri="{FF2B5EF4-FFF2-40B4-BE49-F238E27FC236}">
                  <a16:creationId xmlns:a16="http://schemas.microsoft.com/office/drawing/2014/main" id="{45E4EBBA-7060-8A47-AA90-AD8DA7C4AA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74" name="Rectangle 74">
                <a:extLst>
                  <a:ext uri="{FF2B5EF4-FFF2-40B4-BE49-F238E27FC236}">
                    <a16:creationId xmlns:a16="http://schemas.microsoft.com/office/drawing/2014/main" id="{D5C2CE4A-C96B-354B-B056-379259642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5" name="Rectangle 75">
                <a:extLst>
                  <a:ext uri="{FF2B5EF4-FFF2-40B4-BE49-F238E27FC236}">
                    <a16:creationId xmlns:a16="http://schemas.microsoft.com/office/drawing/2014/main" id="{DEA736AA-A045-D24E-9CCE-2EE2BD6F0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6" name="Rectangle 76">
                <a:extLst>
                  <a:ext uri="{FF2B5EF4-FFF2-40B4-BE49-F238E27FC236}">
                    <a16:creationId xmlns:a16="http://schemas.microsoft.com/office/drawing/2014/main" id="{64595299-D994-7D4C-B599-B0CC37A8B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7" name="Rectangle 77">
                <a:extLst>
                  <a:ext uri="{FF2B5EF4-FFF2-40B4-BE49-F238E27FC236}">
                    <a16:creationId xmlns:a16="http://schemas.microsoft.com/office/drawing/2014/main" id="{FFFE457F-1583-9042-B1A7-A80A37B6B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9" name="Group 78">
              <a:extLst>
                <a:ext uri="{FF2B5EF4-FFF2-40B4-BE49-F238E27FC236}">
                  <a16:creationId xmlns:a16="http://schemas.microsoft.com/office/drawing/2014/main" id="{83C6DA56-71F7-E74A-A1B2-CC375FB31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170" name="Rectangle 79">
                <a:extLst>
                  <a:ext uri="{FF2B5EF4-FFF2-40B4-BE49-F238E27FC236}">
                    <a16:creationId xmlns:a16="http://schemas.microsoft.com/office/drawing/2014/main" id="{DFC8C74F-C6F8-B841-BCAA-4E6F37F0A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1" name="Rectangle 80">
                <a:extLst>
                  <a:ext uri="{FF2B5EF4-FFF2-40B4-BE49-F238E27FC236}">
                    <a16:creationId xmlns:a16="http://schemas.microsoft.com/office/drawing/2014/main" id="{DF66519A-6C6C-814B-AE2E-74156157E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2" name="Rectangle 81">
                <a:extLst>
                  <a:ext uri="{FF2B5EF4-FFF2-40B4-BE49-F238E27FC236}">
                    <a16:creationId xmlns:a16="http://schemas.microsoft.com/office/drawing/2014/main" id="{CE444995-45BD-8445-9E1E-75E81A06D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3" name="Rectangle 82">
                <a:extLst>
                  <a:ext uri="{FF2B5EF4-FFF2-40B4-BE49-F238E27FC236}">
                    <a16:creationId xmlns:a16="http://schemas.microsoft.com/office/drawing/2014/main" id="{9E95CFED-29BF-3F4C-9D82-AE7B6D340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222" name="Rectangle 83">
            <a:extLst>
              <a:ext uri="{FF2B5EF4-FFF2-40B4-BE49-F238E27FC236}">
                <a16:creationId xmlns:a16="http://schemas.microsoft.com/office/drawing/2014/main" id="{2954C821-269E-8D46-984E-749A5F6397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223" name="Rectangle 84">
            <a:extLst>
              <a:ext uri="{FF2B5EF4-FFF2-40B4-BE49-F238E27FC236}">
                <a16:creationId xmlns:a16="http://schemas.microsoft.com/office/drawing/2014/main" id="{8291468C-A8EF-4D44-8440-C437714C36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4C85EC5A-B1D1-236C-C798-DC56D534838F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3DB6D1D-51F7-460F-4A45-A4BDD85153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bg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047373-B0DC-3662-9BAC-5CC22CC6A57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3A25B12D-379F-F36E-B68A-3F21FED73F90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7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8" y="2394856"/>
            <a:ext cx="6891755" cy="1889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©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2024 XXX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XXX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599191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把</a:t>
            </a:r>
            <a: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AI</a:t>
            </a: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系统带入每个开发者、每个家庭、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每个组织，构建万物互联的智能世界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Bring AI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System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Gill Sans MT" panose="020B0502020104020203" pitchFamily="34" charset="0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2D31F-379B-7E48-8BAB-A5640DD86C39}"/>
              </a:ext>
            </a:extLst>
          </p:cNvPr>
          <p:cNvSpPr/>
          <p:nvPr userDrawn="1"/>
        </p:nvSpPr>
        <p:spPr bwMode="auto">
          <a:xfrm>
            <a:off x="618969" y="205786"/>
            <a:ext cx="6891755" cy="6446427"/>
          </a:xfrm>
          <a:prstGeom prst="rect">
            <a:avLst/>
          </a:prstGeom>
          <a:blipFill dpi="0" rotWithShape="1">
            <a:blip r:embed="rId3" cstate="screen">
              <a:alphaModFix amt="3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F3DDE87-89CE-3848-A1C3-2150D6C0F2CD}"/>
              </a:ext>
            </a:extLst>
          </p:cNvPr>
          <p:cNvSpPr txBox="1"/>
          <p:nvPr userDrawn="1"/>
        </p:nvSpPr>
        <p:spPr>
          <a:xfrm>
            <a:off x="8341794" y="4814879"/>
            <a:ext cx="108855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800" b="1" dirty="0">
              <a:solidFill>
                <a:srgbClr val="C00000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EF0F78-B57F-8D4C-A10F-C1BE427D4B8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7672" y="4861362"/>
            <a:ext cx="304066" cy="304066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5D60F0F4-118F-1946-A08D-99C1259DCFE3}"/>
              </a:ext>
            </a:extLst>
          </p:cNvPr>
          <p:cNvSpPr txBox="1"/>
          <p:nvPr userDrawn="1"/>
        </p:nvSpPr>
        <p:spPr>
          <a:xfrm>
            <a:off x="7867185" y="5295498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0EC9B7D7-7D0C-DF4F-AD3A-7486CA53DE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B0B6BED-EC97-644A-A3AA-16845E63E14F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0EBDB5A-75AE-9C47-A64F-5171BD8F48E0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7" name="Group 18">
              <a:extLst>
                <a:ext uri="{FF2B5EF4-FFF2-40B4-BE49-F238E27FC236}">
                  <a16:creationId xmlns:a16="http://schemas.microsoft.com/office/drawing/2014/main" id="{527B1546-2E76-7B4C-A868-01866BFAE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8" name="Rectangle 19">
                <a:extLst>
                  <a:ext uri="{FF2B5EF4-FFF2-40B4-BE49-F238E27FC236}">
                    <a16:creationId xmlns:a16="http://schemas.microsoft.com/office/drawing/2014/main" id="{A04BE7DC-57AD-E84A-99B6-5748D4F48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0">
                <a:extLst>
                  <a:ext uri="{FF2B5EF4-FFF2-40B4-BE49-F238E27FC236}">
                    <a16:creationId xmlns:a16="http://schemas.microsoft.com/office/drawing/2014/main" id="{5092770A-CB07-5648-8431-057E93EE9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0" name="Rectangle 21">
                <a:extLst>
                  <a:ext uri="{FF2B5EF4-FFF2-40B4-BE49-F238E27FC236}">
                    <a16:creationId xmlns:a16="http://schemas.microsoft.com/office/drawing/2014/main" id="{67EF5B91-6FE9-4549-9ECA-04964BEE5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1" name="Rectangle 22">
                <a:extLst>
                  <a:ext uri="{FF2B5EF4-FFF2-40B4-BE49-F238E27FC236}">
                    <a16:creationId xmlns:a16="http://schemas.microsoft.com/office/drawing/2014/main" id="{05182D15-89A2-6045-85B8-2280685F8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23">
              <a:extLst>
                <a:ext uri="{FF2B5EF4-FFF2-40B4-BE49-F238E27FC236}">
                  <a16:creationId xmlns:a16="http://schemas.microsoft.com/office/drawing/2014/main" id="{BBE18069-10C2-1945-BA80-A024FCF915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4" name="Rectangle 24">
                <a:extLst>
                  <a:ext uri="{FF2B5EF4-FFF2-40B4-BE49-F238E27FC236}">
                    <a16:creationId xmlns:a16="http://schemas.microsoft.com/office/drawing/2014/main" id="{A96CDD39-1926-5E4E-A9F7-499BEC236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5">
                <a:extLst>
                  <a:ext uri="{FF2B5EF4-FFF2-40B4-BE49-F238E27FC236}">
                    <a16:creationId xmlns:a16="http://schemas.microsoft.com/office/drawing/2014/main" id="{579B7635-77E5-5941-814B-D0090677E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6">
                <a:extLst>
                  <a:ext uri="{FF2B5EF4-FFF2-40B4-BE49-F238E27FC236}">
                    <a16:creationId xmlns:a16="http://schemas.microsoft.com/office/drawing/2014/main" id="{38FBF335-4C26-E44C-A51F-6334936CE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7">
                <a:extLst>
                  <a:ext uri="{FF2B5EF4-FFF2-40B4-BE49-F238E27FC236}">
                    <a16:creationId xmlns:a16="http://schemas.microsoft.com/office/drawing/2014/main" id="{8A3611F2-FDDF-F141-A871-D946E74F7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28">
              <a:extLst>
                <a:ext uri="{FF2B5EF4-FFF2-40B4-BE49-F238E27FC236}">
                  <a16:creationId xmlns:a16="http://schemas.microsoft.com/office/drawing/2014/main" id="{8682B6F8-0456-EC48-8FBE-44EA6E099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70" name="Rectangle 29">
                <a:extLst>
                  <a:ext uri="{FF2B5EF4-FFF2-40B4-BE49-F238E27FC236}">
                    <a16:creationId xmlns:a16="http://schemas.microsoft.com/office/drawing/2014/main" id="{86BB10EF-5D49-5446-B416-860964EAB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0">
                <a:extLst>
                  <a:ext uri="{FF2B5EF4-FFF2-40B4-BE49-F238E27FC236}">
                    <a16:creationId xmlns:a16="http://schemas.microsoft.com/office/drawing/2014/main" id="{519C7337-95C9-1347-97FA-15907949D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31">
                <a:extLst>
                  <a:ext uri="{FF2B5EF4-FFF2-40B4-BE49-F238E27FC236}">
                    <a16:creationId xmlns:a16="http://schemas.microsoft.com/office/drawing/2014/main" id="{BEDA1CC2-7E03-E349-9D8A-35B4EB50D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32">
                <a:extLst>
                  <a:ext uri="{FF2B5EF4-FFF2-40B4-BE49-F238E27FC236}">
                    <a16:creationId xmlns:a16="http://schemas.microsoft.com/office/drawing/2014/main" id="{6478A1D2-1521-2844-9E68-4B4F96BAA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33">
              <a:extLst>
                <a:ext uri="{FF2B5EF4-FFF2-40B4-BE49-F238E27FC236}">
                  <a16:creationId xmlns:a16="http://schemas.microsoft.com/office/drawing/2014/main" id="{EBDF60B0-CCA3-6A47-BCD7-DCABD4054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6" name="Rectangle 34">
                <a:extLst>
                  <a:ext uri="{FF2B5EF4-FFF2-40B4-BE49-F238E27FC236}">
                    <a16:creationId xmlns:a16="http://schemas.microsoft.com/office/drawing/2014/main" id="{5125594C-5313-C34E-839A-1DA18F778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5">
                <a:extLst>
                  <a:ext uri="{FF2B5EF4-FFF2-40B4-BE49-F238E27FC236}">
                    <a16:creationId xmlns:a16="http://schemas.microsoft.com/office/drawing/2014/main" id="{8313D8F3-D70F-4E4F-86B1-E609FF288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6">
                <a:extLst>
                  <a:ext uri="{FF2B5EF4-FFF2-40B4-BE49-F238E27FC236}">
                    <a16:creationId xmlns:a16="http://schemas.microsoft.com/office/drawing/2014/main" id="{CBA1FA4C-75C0-D349-8630-E228CD421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7">
                <a:extLst>
                  <a:ext uri="{FF2B5EF4-FFF2-40B4-BE49-F238E27FC236}">
                    <a16:creationId xmlns:a16="http://schemas.microsoft.com/office/drawing/2014/main" id="{00D2C4F8-6F52-1640-BB34-54901F330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38">
              <a:extLst>
                <a:ext uri="{FF2B5EF4-FFF2-40B4-BE49-F238E27FC236}">
                  <a16:creationId xmlns:a16="http://schemas.microsoft.com/office/drawing/2014/main" id="{69F5A2EF-9997-1942-A95A-9DBAB893CE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2" name="Rectangle 39">
                <a:extLst>
                  <a:ext uri="{FF2B5EF4-FFF2-40B4-BE49-F238E27FC236}">
                    <a16:creationId xmlns:a16="http://schemas.microsoft.com/office/drawing/2014/main" id="{5529C84D-B764-FE42-A1BF-78BED2ABC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0">
                <a:extLst>
                  <a:ext uri="{FF2B5EF4-FFF2-40B4-BE49-F238E27FC236}">
                    <a16:creationId xmlns:a16="http://schemas.microsoft.com/office/drawing/2014/main" id="{CC97E4C5-963D-4B4E-9153-9E14F73F1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41">
                <a:extLst>
                  <a:ext uri="{FF2B5EF4-FFF2-40B4-BE49-F238E27FC236}">
                    <a16:creationId xmlns:a16="http://schemas.microsoft.com/office/drawing/2014/main" id="{E1872D1B-E07E-1E49-A78C-76802A09B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42">
                <a:extLst>
                  <a:ext uri="{FF2B5EF4-FFF2-40B4-BE49-F238E27FC236}">
                    <a16:creationId xmlns:a16="http://schemas.microsoft.com/office/drawing/2014/main" id="{532BE238-78B4-7E4A-8EA1-12ED81BC5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43">
              <a:extLst>
                <a:ext uri="{FF2B5EF4-FFF2-40B4-BE49-F238E27FC236}">
                  <a16:creationId xmlns:a16="http://schemas.microsoft.com/office/drawing/2014/main" id="{1FEC1308-2B32-CB4C-BAB2-FB1E6AFF1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8" name="Rectangle 44">
                <a:extLst>
                  <a:ext uri="{FF2B5EF4-FFF2-40B4-BE49-F238E27FC236}">
                    <a16:creationId xmlns:a16="http://schemas.microsoft.com/office/drawing/2014/main" id="{DB762B7D-0BDE-5F48-8858-6D69D4303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5">
                <a:extLst>
                  <a:ext uri="{FF2B5EF4-FFF2-40B4-BE49-F238E27FC236}">
                    <a16:creationId xmlns:a16="http://schemas.microsoft.com/office/drawing/2014/main" id="{A65AC15A-59B6-474B-B237-E106F036B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6">
                <a:extLst>
                  <a:ext uri="{FF2B5EF4-FFF2-40B4-BE49-F238E27FC236}">
                    <a16:creationId xmlns:a16="http://schemas.microsoft.com/office/drawing/2014/main" id="{33BFDFF7-57E3-0C41-A90F-0543BAEB5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7">
                <a:extLst>
                  <a:ext uri="{FF2B5EF4-FFF2-40B4-BE49-F238E27FC236}">
                    <a16:creationId xmlns:a16="http://schemas.microsoft.com/office/drawing/2014/main" id="{D3FFE56D-5EA1-EA4D-B229-81FFE5A7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48">
              <a:extLst>
                <a:ext uri="{FF2B5EF4-FFF2-40B4-BE49-F238E27FC236}">
                  <a16:creationId xmlns:a16="http://schemas.microsoft.com/office/drawing/2014/main" id="{3E677EA2-8362-AE45-BC63-8A925E8FC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4" name="Rectangle 49">
                <a:extLst>
                  <a:ext uri="{FF2B5EF4-FFF2-40B4-BE49-F238E27FC236}">
                    <a16:creationId xmlns:a16="http://schemas.microsoft.com/office/drawing/2014/main" id="{83FE3FE3-7886-BC43-B7E9-DA589B3E1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0">
                <a:extLst>
                  <a:ext uri="{FF2B5EF4-FFF2-40B4-BE49-F238E27FC236}">
                    <a16:creationId xmlns:a16="http://schemas.microsoft.com/office/drawing/2014/main" id="{E618977A-DBEC-594A-8580-8F9AECCC1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51">
                <a:extLst>
                  <a:ext uri="{FF2B5EF4-FFF2-40B4-BE49-F238E27FC236}">
                    <a16:creationId xmlns:a16="http://schemas.microsoft.com/office/drawing/2014/main" id="{FD976F1A-42D5-E64F-BD6C-06908DD53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52">
                <a:extLst>
                  <a:ext uri="{FF2B5EF4-FFF2-40B4-BE49-F238E27FC236}">
                    <a16:creationId xmlns:a16="http://schemas.microsoft.com/office/drawing/2014/main" id="{03EB2932-0DCA-3A4B-A65D-CC4D89814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53">
              <a:extLst>
                <a:ext uri="{FF2B5EF4-FFF2-40B4-BE49-F238E27FC236}">
                  <a16:creationId xmlns:a16="http://schemas.microsoft.com/office/drawing/2014/main" id="{A5649E5A-5F15-914A-A8CA-AB33C2CB52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50" name="Rectangle 54">
                <a:extLst>
                  <a:ext uri="{FF2B5EF4-FFF2-40B4-BE49-F238E27FC236}">
                    <a16:creationId xmlns:a16="http://schemas.microsoft.com/office/drawing/2014/main" id="{72A1B707-641B-BF4D-8664-0C48C26CC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5">
                <a:extLst>
                  <a:ext uri="{FF2B5EF4-FFF2-40B4-BE49-F238E27FC236}">
                    <a16:creationId xmlns:a16="http://schemas.microsoft.com/office/drawing/2014/main" id="{FF8A8A92-54E5-0347-A974-C7FE63755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6">
                <a:extLst>
                  <a:ext uri="{FF2B5EF4-FFF2-40B4-BE49-F238E27FC236}">
                    <a16:creationId xmlns:a16="http://schemas.microsoft.com/office/drawing/2014/main" id="{15CA81D9-72B7-BB4F-A99C-BD6A58435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7">
                <a:extLst>
                  <a:ext uri="{FF2B5EF4-FFF2-40B4-BE49-F238E27FC236}">
                    <a16:creationId xmlns:a16="http://schemas.microsoft.com/office/drawing/2014/main" id="{B9E74982-404B-344F-B919-2CBFE33C3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58">
              <a:extLst>
                <a:ext uri="{FF2B5EF4-FFF2-40B4-BE49-F238E27FC236}">
                  <a16:creationId xmlns:a16="http://schemas.microsoft.com/office/drawing/2014/main" id="{5B57D6E0-D696-A34B-B71C-E6E686781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6" name="Rectangle 59">
                <a:extLst>
                  <a:ext uri="{FF2B5EF4-FFF2-40B4-BE49-F238E27FC236}">
                    <a16:creationId xmlns:a16="http://schemas.microsoft.com/office/drawing/2014/main" id="{C3598B2A-52EF-1644-8E8C-0CFCFD797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0">
                <a:extLst>
                  <a:ext uri="{FF2B5EF4-FFF2-40B4-BE49-F238E27FC236}">
                    <a16:creationId xmlns:a16="http://schemas.microsoft.com/office/drawing/2014/main" id="{D0F0F2FA-F49D-E847-A121-5738CFC3A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61">
                <a:extLst>
                  <a:ext uri="{FF2B5EF4-FFF2-40B4-BE49-F238E27FC236}">
                    <a16:creationId xmlns:a16="http://schemas.microsoft.com/office/drawing/2014/main" id="{34F7EC08-7915-124B-85B7-8610F4FE0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62">
                <a:extLst>
                  <a:ext uri="{FF2B5EF4-FFF2-40B4-BE49-F238E27FC236}">
                    <a16:creationId xmlns:a16="http://schemas.microsoft.com/office/drawing/2014/main" id="{CBF28FF4-D780-264E-A96E-999F90B97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63">
              <a:extLst>
                <a:ext uri="{FF2B5EF4-FFF2-40B4-BE49-F238E27FC236}">
                  <a16:creationId xmlns:a16="http://schemas.microsoft.com/office/drawing/2014/main" id="{91151042-4ACA-7342-9339-1B21CA77E3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2" name="Rectangle 64">
                <a:extLst>
                  <a:ext uri="{FF2B5EF4-FFF2-40B4-BE49-F238E27FC236}">
                    <a16:creationId xmlns:a16="http://schemas.microsoft.com/office/drawing/2014/main" id="{9E4FBBCD-F8E4-A649-981E-D46343ADC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5">
                <a:extLst>
                  <a:ext uri="{FF2B5EF4-FFF2-40B4-BE49-F238E27FC236}">
                    <a16:creationId xmlns:a16="http://schemas.microsoft.com/office/drawing/2014/main" id="{03B778E3-4E84-DA4D-8FBE-A3CF4464E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6">
                <a:extLst>
                  <a:ext uri="{FF2B5EF4-FFF2-40B4-BE49-F238E27FC236}">
                    <a16:creationId xmlns:a16="http://schemas.microsoft.com/office/drawing/2014/main" id="{A739A690-256C-6B45-8F06-D782A2D46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7">
                <a:extLst>
                  <a:ext uri="{FF2B5EF4-FFF2-40B4-BE49-F238E27FC236}">
                    <a16:creationId xmlns:a16="http://schemas.microsoft.com/office/drawing/2014/main" id="{A62FB270-DA45-CC43-B966-E5B4B93A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68">
              <a:extLst>
                <a:ext uri="{FF2B5EF4-FFF2-40B4-BE49-F238E27FC236}">
                  <a16:creationId xmlns:a16="http://schemas.microsoft.com/office/drawing/2014/main" id="{319919FB-1BAF-FA49-B450-7D04E48115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8" name="Rectangle 69">
                <a:extLst>
                  <a:ext uri="{FF2B5EF4-FFF2-40B4-BE49-F238E27FC236}">
                    <a16:creationId xmlns:a16="http://schemas.microsoft.com/office/drawing/2014/main" id="{557E3CC4-6914-A046-8E50-285DE0199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0">
                <a:extLst>
                  <a:ext uri="{FF2B5EF4-FFF2-40B4-BE49-F238E27FC236}">
                    <a16:creationId xmlns:a16="http://schemas.microsoft.com/office/drawing/2014/main" id="{9C9D87B6-8409-3E4C-A39A-27FCC1916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71">
                <a:extLst>
                  <a:ext uri="{FF2B5EF4-FFF2-40B4-BE49-F238E27FC236}">
                    <a16:creationId xmlns:a16="http://schemas.microsoft.com/office/drawing/2014/main" id="{8E44D8DF-6579-7F40-A242-DA920ED37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72">
                <a:extLst>
                  <a:ext uri="{FF2B5EF4-FFF2-40B4-BE49-F238E27FC236}">
                    <a16:creationId xmlns:a16="http://schemas.microsoft.com/office/drawing/2014/main" id="{CD513B5C-7113-F14D-99D9-C73E95E46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8" name="Group 73">
              <a:extLst>
                <a:ext uri="{FF2B5EF4-FFF2-40B4-BE49-F238E27FC236}">
                  <a16:creationId xmlns:a16="http://schemas.microsoft.com/office/drawing/2014/main" id="{D6A7D29E-C46B-0747-86B2-75419D5531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4F04C9DB-93AE-614C-8876-96E3637C1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C5554F3B-E2F0-2945-A366-E7AD36F46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78782E55-DCC7-CE44-991D-BF17096DD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D72408E-6A44-9448-B58A-ED029093D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9" name="Group 78">
              <a:extLst>
                <a:ext uri="{FF2B5EF4-FFF2-40B4-BE49-F238E27FC236}">
                  <a16:creationId xmlns:a16="http://schemas.microsoft.com/office/drawing/2014/main" id="{8ED4F9E5-4BBE-B548-9115-7B8E22D2A2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30" name="Rectangle 79">
                <a:extLst>
                  <a:ext uri="{FF2B5EF4-FFF2-40B4-BE49-F238E27FC236}">
                    <a16:creationId xmlns:a16="http://schemas.microsoft.com/office/drawing/2014/main" id="{3B8A6581-131D-824E-8913-DB991DC53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0">
                <a:extLst>
                  <a:ext uri="{FF2B5EF4-FFF2-40B4-BE49-F238E27FC236}">
                    <a16:creationId xmlns:a16="http://schemas.microsoft.com/office/drawing/2014/main" id="{F8A4D103-CAB9-A240-B9CA-A489B8D46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81">
                <a:extLst>
                  <a:ext uri="{FF2B5EF4-FFF2-40B4-BE49-F238E27FC236}">
                    <a16:creationId xmlns:a16="http://schemas.microsoft.com/office/drawing/2014/main" id="{041501D7-F06A-BF49-A8E5-02731A994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82">
                <a:extLst>
                  <a:ext uri="{FF2B5EF4-FFF2-40B4-BE49-F238E27FC236}">
                    <a16:creationId xmlns:a16="http://schemas.microsoft.com/office/drawing/2014/main" id="{F99404D7-4332-9643-B495-D6154C54F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2" name="Rectangle 83">
            <a:extLst>
              <a:ext uri="{FF2B5EF4-FFF2-40B4-BE49-F238E27FC236}">
                <a16:creationId xmlns:a16="http://schemas.microsoft.com/office/drawing/2014/main" id="{43ABAB17-CA5F-A74E-BB2E-090DBF5B85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3" name="Rectangle 84">
            <a:extLst>
              <a:ext uri="{FF2B5EF4-FFF2-40B4-BE49-F238E27FC236}">
                <a16:creationId xmlns:a16="http://schemas.microsoft.com/office/drawing/2014/main" id="{349F19F3-23A8-3242-9192-BA7445FD94D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2">
            <a:extLst>
              <a:ext uri="{FF2B5EF4-FFF2-40B4-BE49-F238E27FC236}">
                <a16:creationId xmlns:a16="http://schemas.microsoft.com/office/drawing/2014/main" id="{B952CFF2-CD76-E646-B5C0-160ACDA764BB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A6C0346B-14CF-D843-B655-A3D9F02332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187798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1D1D1A"/>
          </a:solidFill>
          <a:latin typeface="Futura-Medium" panose="020B0602020204020303" pitchFamily="34" charset="-79"/>
          <a:ea typeface="Microsoft YaHei" panose="020B0503020204020204" pitchFamily="34" charset="-122"/>
          <a:cs typeface="Futura-Medium" panose="020B0602020204020303" pitchFamily="34" charset="-79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49FE675-5307-815C-BC5C-38B598E35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"/>
            <a:ext cx="12196763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956C6CE-0F8A-4B8B-A85E-CECDD9097B54}"/>
              </a:ext>
            </a:extLst>
          </p:cNvPr>
          <p:cNvSpPr/>
          <p:nvPr/>
        </p:nvSpPr>
        <p:spPr>
          <a:xfrm>
            <a:off x="0" y="2749693"/>
            <a:ext cx="12196763" cy="3061699"/>
          </a:xfrm>
          <a:prstGeom prst="rect">
            <a:avLst/>
          </a:prstGeom>
          <a:solidFill>
            <a:srgbClr val="1D1D1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84F06FC8-A644-30C6-D07F-20FEFDFA57F8}"/>
              </a:ext>
            </a:extLst>
          </p:cNvPr>
          <p:cNvSpPr txBox="1">
            <a:spLocks/>
          </p:cNvSpPr>
          <p:nvPr/>
        </p:nvSpPr>
        <p:spPr>
          <a:xfrm>
            <a:off x="5369910" y="5728816"/>
            <a:ext cx="2144987" cy="979488"/>
          </a:xfrm>
          <a:prstGeom prst="rect">
            <a:avLst/>
          </a:prstGeom>
          <a:noFill/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000" kern="1200">
                <a:solidFill>
                  <a:srgbClr val="1D1D1B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800" dirty="0">
                <a:solidFill>
                  <a:schemeClr val="tx1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rPr>
              <a:t>ZOMI</a:t>
            </a:r>
            <a:endParaRPr lang="zh-CN" altLang="en-US" sz="4800" dirty="0">
              <a:solidFill>
                <a:schemeClr val="tx1"/>
              </a:solidFill>
              <a:latin typeface="ACGN-MiaoGB-Flash" panose="02020300000000000000" pitchFamily="18" charset="-122"/>
              <a:ea typeface="ACGN-MiaoGB-Flash" panose="02020300000000000000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83CF9F-E87F-9B24-194C-3FE5353898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6510" y="5888148"/>
            <a:ext cx="743400" cy="743400"/>
          </a:xfrm>
          <a:prstGeom prst="ellipse">
            <a:avLst/>
          </a:prstGeom>
          <a:ln w="19050" cap="rnd">
            <a:solidFill>
              <a:srgbClr val="FFFFF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57EA8540-1E7D-F378-24FF-D989B2835265}"/>
              </a:ext>
            </a:extLst>
          </p:cNvPr>
          <p:cNvSpPr txBox="1">
            <a:spLocks/>
          </p:cNvSpPr>
          <p:nvPr/>
        </p:nvSpPr>
        <p:spPr>
          <a:xfrm>
            <a:off x="794489" y="3018090"/>
            <a:ext cx="10607784" cy="252617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5pPr>
            <a:lvl6pPr marL="609402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1218804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828206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2437608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pPr marL="50800" algn="ctr">
              <a:buClr>
                <a:srgbClr val="C00000"/>
              </a:buClr>
            </a:pPr>
            <a:r>
              <a:rPr lang="en-US" altLang="zh-CN" sz="8800" dirty="0">
                <a:solidFill>
                  <a:schemeClr val="tx2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CLIP</a:t>
            </a:r>
          </a:p>
          <a:p>
            <a:pPr marL="50800" algn="ctr">
              <a:buClr>
                <a:srgbClr val="C00000"/>
              </a:buClr>
            </a:pPr>
            <a:r>
              <a:rPr lang="zh-CN" altLang="en-US" sz="8800" dirty="0">
                <a:solidFill>
                  <a:schemeClr val="tx2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深度解读</a:t>
            </a:r>
          </a:p>
        </p:txBody>
      </p:sp>
    </p:spTree>
    <p:extLst>
      <p:ext uri="{BB962C8B-B14F-4D97-AF65-F5344CB8AC3E}">
        <p14:creationId xmlns:p14="http://schemas.microsoft.com/office/powerpoint/2010/main" val="374635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4C1840E-4830-D27A-825A-404A5C591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962" y="485596"/>
            <a:ext cx="10963473" cy="589190"/>
          </a:xfrm>
        </p:spPr>
        <p:txBody>
          <a:bodyPr/>
          <a:lstStyle/>
          <a:p>
            <a:r>
              <a:rPr lang="zh-CN" altLang="en-US" dirty="0"/>
              <a:t>对比学习机制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0650D730-095C-B136-318A-AA900D1D65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53375" y="2836680"/>
            <a:ext cx="7593825" cy="3498531"/>
          </a:xfrm>
        </p:spPr>
      </p:pic>
      <p:sp>
        <p:nvSpPr>
          <p:cNvPr id="10" name="内容占位符 4">
            <a:extLst>
              <a:ext uri="{FF2B5EF4-FFF2-40B4-BE49-F238E27FC236}">
                <a16:creationId xmlns:a16="http://schemas.microsoft.com/office/drawing/2014/main" id="{06AB83BA-247F-B9A0-0B43-83313A0FA728}"/>
              </a:ext>
            </a:extLst>
          </p:cNvPr>
          <p:cNvSpPr txBox="1">
            <a:spLocks/>
          </p:cNvSpPr>
          <p:nvPr/>
        </p:nvSpPr>
        <p:spPr>
          <a:xfrm>
            <a:off x="207962" y="1226637"/>
            <a:ext cx="11867924" cy="4970963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itchFamily="34" charset="0"/>
              <a:buChar char="•"/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 marL="2133600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99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999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599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kern="0" dirty="0">
                <a:solidFill>
                  <a:srgbClr val="333333"/>
                </a:solidFill>
                <a:latin typeface="Helvetica Neue"/>
                <a:ea typeface="微软雅黑" pitchFamily="34" charset="-122"/>
              </a:rPr>
              <a:t>CLIP </a:t>
            </a:r>
            <a:r>
              <a:rPr lang="zh-CN" altLang="en-US" sz="2000" kern="0" dirty="0">
                <a:solidFill>
                  <a:srgbClr val="333333"/>
                </a:solidFill>
                <a:latin typeface="Helvetica Neue"/>
                <a:ea typeface="微软雅黑" pitchFamily="34" charset="-122"/>
              </a:rPr>
              <a:t>使用了一个对称的交叉熵损失（</a:t>
            </a:r>
            <a:r>
              <a:rPr lang="en-US" altLang="zh-CN" sz="2000" kern="0" dirty="0">
                <a:solidFill>
                  <a:srgbClr val="333333"/>
                </a:solidFill>
                <a:latin typeface="Helvetica Neue"/>
                <a:ea typeface="微软雅黑" pitchFamily="34" charset="-122"/>
              </a:rPr>
              <a:t>Symmetric Cross-Entropy Loss</a:t>
            </a:r>
            <a:r>
              <a:rPr lang="zh-CN" altLang="en-US" sz="2000" kern="0" dirty="0">
                <a:solidFill>
                  <a:srgbClr val="333333"/>
                </a:solidFill>
                <a:latin typeface="Helvetica Neue"/>
                <a:ea typeface="微软雅黑" pitchFamily="34" charset="-122"/>
              </a:rPr>
              <a:t>）来驱动学习</a:t>
            </a:r>
            <a:endParaRPr lang="en-US" altLang="zh-CN" sz="2000" kern="0" dirty="0">
              <a:solidFill>
                <a:srgbClr val="333333"/>
              </a:solidFill>
              <a:latin typeface="Helvetica Neue"/>
              <a:ea typeface="微软雅黑" pitchFamily="34" charset="-122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通过最小化损失函数，模型使得对角线上的配对文本对相似度最高，其他的负样本相似度变小</a:t>
            </a:r>
            <a:endParaRPr lang="zh-CN" altLang="en-US" sz="2000" kern="0" dirty="0">
              <a:solidFill>
                <a:srgbClr val="333333"/>
              </a:solidFill>
              <a:latin typeface="Helvetica Neue"/>
              <a:ea typeface="微软雅黑" pitchFamily="34" charset="-122"/>
            </a:endParaRPr>
          </a:p>
          <a:p>
            <a:endParaRPr lang="zh-CN" altLang="en-US" dirty="0">
              <a:solidFill>
                <a:srgbClr val="333333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24865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4C1840E-4830-D27A-825A-404A5C591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962" y="485596"/>
            <a:ext cx="10963473" cy="589190"/>
          </a:xfrm>
        </p:spPr>
        <p:txBody>
          <a:bodyPr/>
          <a:lstStyle/>
          <a:p>
            <a:r>
              <a:rPr lang="en-US" altLang="zh-CN" dirty="0"/>
              <a:t>Prompt</a:t>
            </a:r>
            <a:r>
              <a:rPr lang="zh-CN" altLang="en-US" dirty="0"/>
              <a:t>提示工程</a:t>
            </a:r>
          </a:p>
        </p:txBody>
      </p:sp>
      <p:sp>
        <p:nvSpPr>
          <p:cNvPr id="10" name="内容占位符 4">
            <a:extLst>
              <a:ext uri="{FF2B5EF4-FFF2-40B4-BE49-F238E27FC236}">
                <a16:creationId xmlns:a16="http://schemas.microsoft.com/office/drawing/2014/main" id="{06AB83BA-247F-B9A0-0B43-83313A0FA728}"/>
              </a:ext>
            </a:extLst>
          </p:cNvPr>
          <p:cNvSpPr txBox="1">
            <a:spLocks/>
          </p:cNvSpPr>
          <p:nvPr/>
        </p:nvSpPr>
        <p:spPr>
          <a:xfrm>
            <a:off x="207962" y="1226637"/>
            <a:ext cx="11867924" cy="1610043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itchFamily="34" charset="0"/>
              <a:buChar char="•"/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 marL="2133600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99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999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599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提示工程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：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CLIP 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先把 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ImageNet 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里面的 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1000 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个类，变成了一个句子，即 </a:t>
            </a:r>
            <a:r>
              <a:rPr lang="en-US" altLang="zh-CN" sz="1800" dirty="0">
                <a:solidFill>
                  <a:srgbClr val="66BA36"/>
                </a:solidFill>
              </a:rPr>
              <a:t>A photo of a {object}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，用类的名称替换掉 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object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。这里就会生成 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1000 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个句子。这 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1000 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个句子通过预训练好的文本编码器，生成 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1000 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个文本特征。</a:t>
            </a:r>
          </a:p>
          <a:p>
            <a:pPr marL="0" indent="0">
              <a:buNone/>
            </a:pPr>
            <a:endParaRPr lang="zh-CN" altLang="en-US" dirty="0">
              <a:solidFill>
                <a:srgbClr val="333333"/>
              </a:solidFill>
              <a:latin typeface="Helvetica Neue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B14C59D-D4FB-C71B-4DF2-1DA95F14E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076" y="2596995"/>
            <a:ext cx="5018381" cy="3395314"/>
          </a:xfrm>
          <a:prstGeom prst="rect">
            <a:avLst/>
          </a:prstGeom>
        </p:spPr>
      </p:pic>
      <p:sp>
        <p:nvSpPr>
          <p:cNvPr id="9" name="内容占位符 4">
            <a:extLst>
              <a:ext uri="{FF2B5EF4-FFF2-40B4-BE49-F238E27FC236}">
                <a16:creationId xmlns:a16="http://schemas.microsoft.com/office/drawing/2014/main" id="{17DC1171-E254-83BB-562C-AD73457766A1}"/>
              </a:ext>
            </a:extLst>
          </p:cNvPr>
          <p:cNvSpPr txBox="1">
            <a:spLocks/>
          </p:cNvSpPr>
          <p:nvPr/>
        </p:nvSpPr>
        <p:spPr>
          <a:xfrm>
            <a:off x="116000" y="2988531"/>
            <a:ext cx="6197714" cy="3121983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itchFamily="34" charset="0"/>
              <a:buChar char="•"/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 marL="2133600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99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999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599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提示集成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：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单一提示模板可能引入特定偏见或无法全面捕捉类别的所有方面。提示集成通过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Helvetica Neue"/>
              </a:rPr>
              <a:t>为同一个类别构造多个不同的提示模板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，然后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Helvetica Neue"/>
              </a:rPr>
              <a:t>聚合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这些不同提示生成的文本嵌入向量，来获得更鲁棒、更全面、偏差更小的类别表示</a:t>
            </a:r>
            <a:endParaRPr lang="zh-CN" altLang="en-US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zh-CN" altLang="en-US" dirty="0">
              <a:solidFill>
                <a:srgbClr val="333333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65824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03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b="1" dirty="0">
                <a:solidFill>
                  <a:schemeClr val="bg1"/>
                </a:solidFill>
              </a:rPr>
              <a:t>能力全景：</a:t>
            </a:r>
            <a:endParaRPr lang="en-US" altLang="zh-CN" sz="9600" b="1" dirty="0">
              <a:solidFill>
                <a:schemeClr val="bg1"/>
              </a:solidFill>
            </a:endParaRPr>
          </a:p>
          <a:p>
            <a:pPr algn="ctr"/>
            <a:r>
              <a:rPr lang="en-US" altLang="zh-CN" sz="9600" b="1" dirty="0">
                <a:solidFill>
                  <a:schemeClr val="bg1"/>
                </a:solidFill>
              </a:rPr>
              <a:t>CLIP</a:t>
            </a:r>
            <a:r>
              <a:rPr lang="zh-CN" altLang="en-US" sz="9600" b="1" dirty="0">
                <a:solidFill>
                  <a:schemeClr val="bg1"/>
                </a:solidFill>
              </a:rPr>
              <a:t>的典型应用</a:t>
            </a:r>
            <a:endParaRPr lang="en-US" altLang="zh-CN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285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A922841-DE5C-8EED-3CF8-DAEC09935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CLIP</a:t>
            </a:r>
            <a:r>
              <a:rPr lang="zh-CN" altLang="en-US" dirty="0"/>
              <a:t>的典型应用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CA52D5B-D6C7-2762-8C73-51F743399C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图像搜索：通过给定的文本描述，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CLIP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可以在大量图像中找到与该描述最相关的图像。这个功能非常适合于视觉搜索、内容管理和推荐系统。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图像分类：传统的图像分类需要预先定义类别标签，而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CLIP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则可以通过文本描述直接对图像进行分类，极大地减少了人工标注的工作。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跨模态检索：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CLIP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可以实现文本到图像、图像到文本的检索，适用于需要同时处理多模态数据的应用，如电商平台、社交媒体内容管理等。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生成式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AI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：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CLIP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也为图像生成模型提供了有力的支持，例如结合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DALL-E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等模型生成符合文本描述的图像。这在创意产业和艺术生成中有广泛应用。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3464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04938AF-B47A-1764-AB7F-5185CDB78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</p:spPr>
        <p:txBody>
          <a:bodyPr/>
          <a:lstStyle/>
          <a:p>
            <a:r>
              <a:rPr lang="zh-CN" altLang="en-US" dirty="0"/>
              <a:t>思考与小结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97963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1350AD9-73B4-4A11-9724-BC6DBDEE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总结与思考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F8CB8C-A758-D9FA-28CC-39F1B8A6FE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尽管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CLIP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的泛化性做的如此之好，为什么不都是用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CLIP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呢？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marL="0" indent="0" algn="l">
              <a:buNone/>
            </a:pP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答：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CLIP 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的 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Zero-Shot 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性能虽优于基线模型（如 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ResNet-50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），但与当时的最先进模型（如 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Noisy Student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、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Vision Transformer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）相差 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10-15 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个百分点。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CLIP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的理解能力很强，还有什么改进点呢？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答：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CLIP 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仅支持从预设类别中选择匹配结果，无法生成新概念描述（如自动生成图像标题）。论文建议未来结合对比学习与生成式目标（如 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GPT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），提升灵活性。</a:t>
            </a:r>
          </a:p>
        </p:txBody>
      </p:sp>
      <p:pic>
        <p:nvPicPr>
          <p:cNvPr id="5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6647E584-1B5D-DB0B-2156-C7B6100DE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99982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58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88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20AD9-B3CB-4B7F-429A-D4C9E3E9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视频目录大纲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44A42C-4EA1-0BA9-68DC-09FE68154A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pPr marL="457200" indent="-457200" algn="l">
              <a:buFont typeface="+mj-lt"/>
              <a:buAutoNum type="arabicPeriod"/>
            </a:pP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800" dirty="0"/>
              <a:t>多模态的崛起与挑战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800" dirty="0"/>
              <a:t>什么是</a:t>
            </a:r>
            <a:r>
              <a:rPr lang="en-US" altLang="zh-CN" sz="2800" dirty="0"/>
              <a:t>CLIP</a:t>
            </a:r>
            <a:r>
              <a:rPr lang="zh-CN" altLang="en-US" sz="2800" dirty="0"/>
              <a:t>？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800" dirty="0"/>
              <a:t>CLIP</a:t>
            </a:r>
            <a:r>
              <a:rPr lang="zh-CN" altLang="en-US" sz="2800" dirty="0"/>
              <a:t>是如何工作的？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800" dirty="0"/>
              <a:t>CLIP</a:t>
            </a:r>
            <a:r>
              <a:rPr lang="zh-CN" altLang="en-US" sz="2800" dirty="0"/>
              <a:t>能做什么？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800" dirty="0"/>
              <a:t>CLIP</a:t>
            </a:r>
            <a:r>
              <a:rPr lang="zh-CN" altLang="en-US" sz="2800" dirty="0"/>
              <a:t>的意义与影响</a:t>
            </a:r>
            <a:endParaRPr lang="en-US" altLang="zh-CN" sz="2800" dirty="0"/>
          </a:p>
        </p:txBody>
      </p:sp>
      <p:pic>
        <p:nvPicPr>
          <p:cNvPr id="1026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C693DF82-9961-8E7D-D034-A7343FF6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859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931236" y="1046095"/>
            <a:ext cx="233429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01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b="1" dirty="0">
                <a:solidFill>
                  <a:schemeClr val="bg1"/>
                </a:solidFill>
              </a:rPr>
              <a:t>多模态的崛起</a:t>
            </a:r>
            <a:endParaRPr lang="en-US" altLang="zh-CN" sz="96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9600" b="1" dirty="0">
                <a:solidFill>
                  <a:schemeClr val="bg1"/>
                </a:solidFill>
              </a:rPr>
              <a:t>与挑战</a:t>
            </a:r>
            <a:endParaRPr lang="en-US" altLang="zh-CN" sz="9600" b="1" dirty="0">
              <a:solidFill>
                <a:schemeClr val="bg1"/>
              </a:solidFill>
              <a:latin typeface="Lexend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06638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A922841-DE5C-8EED-3CF8-DAEC09935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 dirty="0"/>
              <a:t>What is a Mixture of Experts?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CA52D5B-D6C7-2762-8C73-51F743399C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b="1" dirty="0"/>
              <a:t>模态的定义</a:t>
            </a:r>
            <a:r>
              <a:rPr lang="zh-CN" altLang="en-US" dirty="0"/>
              <a:t>：模态指的是信息的表现形式或类型。常见的模态有文本、图像、音频、视频、传感器数据等。</a:t>
            </a:r>
            <a:endParaRPr lang="en-US" altLang="zh-CN" dirty="0"/>
          </a:p>
          <a:p>
            <a:r>
              <a:rPr lang="zh-CN" altLang="en-US" b="1" dirty="0"/>
              <a:t>多模态</a:t>
            </a:r>
            <a:r>
              <a:rPr lang="zh-CN" altLang="en-US" dirty="0"/>
              <a:t>：“多模态”就是指涉及多种不同类型信息或交互方式的。在</a:t>
            </a:r>
            <a:r>
              <a:rPr lang="en-US" altLang="zh-CN" dirty="0"/>
              <a:t>AI</a:t>
            </a:r>
            <a:r>
              <a:rPr lang="zh-CN" altLang="en-US" dirty="0"/>
              <a:t>领域，它特指能够处理和融合文本、图像、声音、视频等多种信息形式的技术和系统。 </a:t>
            </a:r>
            <a:endParaRPr lang="en-US" altLang="zh-CN" dirty="0"/>
          </a:p>
          <a:p>
            <a:r>
              <a:rPr lang="zh-CN" altLang="en-US" b="1" dirty="0"/>
              <a:t>传统</a:t>
            </a:r>
            <a:r>
              <a:rPr lang="en-US" altLang="zh-CN" b="1" dirty="0"/>
              <a:t>AI</a:t>
            </a:r>
            <a:r>
              <a:rPr lang="zh-CN" altLang="en-US" b="1" dirty="0"/>
              <a:t>的局限</a:t>
            </a:r>
            <a:r>
              <a:rPr lang="zh-CN" altLang="en-US" dirty="0"/>
              <a:t>：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人工智能领域长期存在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"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数据孤岛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"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现象：图像识别依赖标注的像素数据，自然语言处理依赖分词与句法分析，两者在语义层面难以互通。这种割裂导致模型需要为每个任务单独训练，开发成本高昂且泛化能力有限。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6124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EA7C2504-5059-67F7-D970-2CFCE8107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CLIP</a:t>
            </a:r>
            <a:r>
              <a:rPr lang="zh-CN" altLang="en-US" dirty="0"/>
              <a:t>的里程碑意义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67AFD7D-7647-D3D7-6575-44DF7FC31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" altLang="zh-CN" dirty="0"/>
              <a:t>MoE</a:t>
            </a:r>
            <a:r>
              <a:rPr lang="zh-CN" altLang="en-US" dirty="0"/>
              <a:t> </a:t>
            </a:r>
            <a:r>
              <a:rPr lang="en-US" altLang="zh-CN" dirty="0"/>
              <a:t>CLIP</a:t>
            </a:r>
            <a:r>
              <a:rPr lang="zh-CN" altLang="en-US" dirty="0"/>
              <a:t>（</a:t>
            </a:r>
            <a:r>
              <a:rPr lang="en-US" altLang="zh-CN" dirty="0"/>
              <a:t>Contrastive Language–Image Pre-training</a:t>
            </a:r>
            <a:r>
              <a:rPr lang="zh-CN" altLang="en-US" dirty="0"/>
              <a:t>）作为</a:t>
            </a:r>
            <a:r>
              <a:rPr lang="en-US" altLang="zh-CN" dirty="0"/>
              <a:t>OpenAI</a:t>
            </a:r>
            <a:r>
              <a:rPr lang="zh-CN" altLang="en-US" dirty="0"/>
              <a:t>于</a:t>
            </a:r>
            <a:r>
              <a:rPr lang="en-US" altLang="zh-CN" dirty="0"/>
              <a:t>2021</a:t>
            </a:r>
            <a:r>
              <a:rPr lang="zh-CN" altLang="en-US" dirty="0"/>
              <a:t>年提出的多模态模型，彻底重塑了计算机视觉与自然语言处理的交互范式。意义在于：</a:t>
            </a:r>
            <a:endParaRPr lang="en-US" altLang="zh-CN" dirty="0"/>
          </a:p>
          <a:p>
            <a:pPr lvl="1"/>
            <a:r>
              <a:rPr lang="zh-CN" altLang="en-US" b="1" dirty="0"/>
              <a:t>零样本泛化革命：</a:t>
            </a:r>
            <a:r>
              <a:rPr lang="zh-CN" altLang="en-US" b="0" i="0" dirty="0">
                <a:solidFill>
                  <a:srgbClr val="F8FAFF"/>
                </a:solidFill>
                <a:effectLst/>
                <a:latin typeface="quote-cjk-patch"/>
              </a:rPr>
              <a:t> </a:t>
            </a:r>
            <a:r>
              <a:rPr lang="en-US" altLang="zh-CN" dirty="0">
                <a:solidFill>
                  <a:srgbClr val="66BA36"/>
                </a:solidFill>
              </a:rPr>
              <a:t>CLIP</a:t>
            </a:r>
            <a:r>
              <a:rPr lang="zh-CN" altLang="en-US" dirty="0">
                <a:solidFill>
                  <a:srgbClr val="66BA36"/>
                </a:solidFill>
              </a:rPr>
              <a:t>首次实现了在未使用任务特定标注数据的情况下</a:t>
            </a:r>
            <a:r>
              <a:rPr lang="zh-CN" altLang="en-US" dirty="0"/>
              <a:t>，直接泛化至</a:t>
            </a:r>
            <a:r>
              <a:rPr lang="en-US" altLang="zh-CN" dirty="0"/>
              <a:t>30+</a:t>
            </a:r>
            <a:r>
              <a:rPr lang="zh-CN" altLang="en-US" dirty="0"/>
              <a:t>个视觉分类数据集（如</a:t>
            </a:r>
            <a:r>
              <a:rPr lang="en-US" altLang="zh-CN" dirty="0"/>
              <a:t>ImageNet</a:t>
            </a:r>
            <a:r>
              <a:rPr lang="zh-CN" altLang="en-US" dirty="0"/>
              <a:t>）。</a:t>
            </a:r>
          </a:p>
          <a:p>
            <a:pPr lvl="1"/>
            <a:r>
              <a:rPr lang="zh-CN" altLang="en-US" b="1" dirty="0"/>
              <a:t>多模态对齐新范式：</a:t>
            </a:r>
            <a:r>
              <a:rPr lang="en-US" altLang="zh-CN" b="1" dirty="0"/>
              <a:t> </a:t>
            </a:r>
            <a:r>
              <a:rPr lang="en-US" altLang="zh-CN" dirty="0">
                <a:solidFill>
                  <a:srgbClr val="66BA36"/>
                </a:solidFill>
              </a:rPr>
              <a:t>CLIP</a:t>
            </a:r>
            <a:r>
              <a:rPr lang="zh-CN" altLang="en-US" dirty="0">
                <a:solidFill>
                  <a:srgbClr val="66BA36"/>
                </a:solidFill>
              </a:rPr>
              <a:t>采用图像编码器（</a:t>
            </a:r>
            <a:r>
              <a:rPr lang="en-US" altLang="zh-CN" dirty="0" err="1">
                <a:solidFill>
                  <a:srgbClr val="66BA36"/>
                </a:solidFill>
              </a:rPr>
              <a:t>ResNet</a:t>
            </a:r>
            <a:r>
              <a:rPr lang="en-US" altLang="zh-CN" dirty="0">
                <a:solidFill>
                  <a:srgbClr val="66BA36"/>
                </a:solidFill>
              </a:rPr>
              <a:t>/</a:t>
            </a:r>
            <a:r>
              <a:rPr lang="en-US" altLang="zh-CN" dirty="0" err="1">
                <a:solidFill>
                  <a:srgbClr val="66BA36"/>
                </a:solidFill>
              </a:rPr>
              <a:t>ViT</a:t>
            </a:r>
            <a:r>
              <a:rPr lang="zh-CN" altLang="en-US" dirty="0">
                <a:solidFill>
                  <a:srgbClr val="66BA36"/>
                </a:solidFill>
              </a:rPr>
              <a:t>） </a:t>
            </a:r>
            <a:r>
              <a:rPr lang="en-US" altLang="zh-CN" dirty="0">
                <a:solidFill>
                  <a:srgbClr val="66BA36"/>
                </a:solidFill>
              </a:rPr>
              <a:t>+ </a:t>
            </a:r>
            <a:r>
              <a:rPr lang="zh-CN" altLang="en-US" dirty="0">
                <a:solidFill>
                  <a:srgbClr val="66BA36"/>
                </a:solidFill>
              </a:rPr>
              <a:t>文本编码器（</a:t>
            </a:r>
            <a:r>
              <a:rPr lang="en-US" altLang="zh-CN" dirty="0">
                <a:solidFill>
                  <a:srgbClr val="66BA36"/>
                </a:solidFill>
              </a:rPr>
              <a:t>Transformer</a:t>
            </a:r>
            <a:r>
              <a:rPr lang="zh-CN" altLang="en-US" dirty="0">
                <a:solidFill>
                  <a:srgbClr val="66BA36"/>
                </a:solidFill>
              </a:rPr>
              <a:t>）</a:t>
            </a:r>
            <a:r>
              <a:rPr lang="en-US" altLang="zh-CN" dirty="0">
                <a:solidFill>
                  <a:srgbClr val="66BA36"/>
                </a:solidFill>
              </a:rPr>
              <a:t> </a:t>
            </a:r>
            <a:r>
              <a:rPr lang="zh-CN" altLang="en-US" dirty="0">
                <a:solidFill>
                  <a:srgbClr val="66BA36"/>
                </a:solidFill>
              </a:rPr>
              <a:t>的双流结构</a:t>
            </a:r>
            <a:r>
              <a:rPr lang="en" altLang="zh-CN" dirty="0">
                <a:solidFill>
                  <a:srgbClr val="66BA36"/>
                </a:solidFill>
              </a:rPr>
              <a:t>MoE </a:t>
            </a:r>
            <a:r>
              <a:rPr lang="zh-CN" altLang="en-US" dirty="0">
                <a:solidFill>
                  <a:srgbClr val="66BA36"/>
                </a:solidFill>
              </a:rPr>
              <a:t>能够实现更高效的计算预训练</a:t>
            </a:r>
            <a:r>
              <a:rPr lang="zh-CN" altLang="en-US" dirty="0"/>
              <a:t>，实现了无人工标注的大规模自监督学习。</a:t>
            </a:r>
          </a:p>
          <a:p>
            <a:pPr lvl="1"/>
            <a:r>
              <a:rPr lang="zh-CN" altLang="en-US" b="1" dirty="0"/>
              <a:t>激发多模态研究浪潮：</a:t>
            </a:r>
            <a:r>
              <a:rPr lang="zh-CN" altLang="en-US" dirty="0"/>
              <a:t>在</a:t>
            </a:r>
            <a:r>
              <a:rPr lang="en-US" altLang="zh-CN" dirty="0"/>
              <a:t>Stable Diffusion</a:t>
            </a:r>
            <a:r>
              <a:rPr lang="zh-CN" altLang="en-US" dirty="0"/>
              <a:t>、</a:t>
            </a:r>
            <a:r>
              <a:rPr lang="en-US" altLang="zh-CN" dirty="0"/>
              <a:t>DALL·E 2</a:t>
            </a:r>
            <a:r>
              <a:rPr lang="zh-CN" altLang="en-US" dirty="0"/>
              <a:t>中，</a:t>
            </a:r>
            <a:r>
              <a:rPr lang="en-US" altLang="zh-CN" dirty="0"/>
              <a:t>CLIP</a:t>
            </a:r>
            <a:r>
              <a:rPr lang="zh-CN" altLang="en-US" dirty="0"/>
              <a:t>作为</a:t>
            </a:r>
            <a:r>
              <a:rPr lang="en-US" altLang="zh-CN" dirty="0"/>
              <a:t>Prompt</a:t>
            </a:r>
            <a:r>
              <a:rPr lang="zh-CN" altLang="en-US" dirty="0"/>
              <a:t>编码器，将文本描述转化为生成过程的语义约束，推动可控图像生成发展。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99160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02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6930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bg1"/>
                </a:solidFill>
              </a:rPr>
              <a:t>CLIP</a:t>
            </a:r>
            <a:r>
              <a:rPr lang="zh-CN" altLang="en-US" sz="9600" b="1" dirty="0">
                <a:solidFill>
                  <a:schemeClr val="bg1"/>
                </a:solidFill>
              </a:rPr>
              <a:t>是如何工作的？</a:t>
            </a:r>
            <a:endParaRPr lang="en-US" altLang="zh-CN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82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A922841-DE5C-8EED-3CF8-DAEC09935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数据集制作：高质量图文对的构建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CA52D5B-D6C7-2762-8C73-51F743399C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888" y="1246188"/>
            <a:ext cx="11075743" cy="5108575"/>
          </a:xfrm>
        </p:spPr>
        <p:txBody>
          <a:bodyPr/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OpenAI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在开发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CLIP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的时候构建和使用了一个名为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WebImageText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的自定义数据集，数据集主要来源于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Helvetica Neue"/>
              </a:rPr>
              <a:t>互联网上的大规模图像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-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Helvetica Neue"/>
              </a:rPr>
              <a:t>文本对。</a:t>
            </a:r>
            <a:endParaRPr lang="en-US" altLang="zh-CN" dirty="0"/>
          </a:p>
          <a:p>
            <a:r>
              <a:rPr lang="zh-CN" altLang="en-US" b="1" dirty="0"/>
              <a:t>主要特点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sz="2000" b="1" dirty="0"/>
              <a:t>规模巨大</a:t>
            </a:r>
            <a:r>
              <a:rPr lang="zh-CN" altLang="en-US" sz="2000" dirty="0"/>
              <a:t>：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Helvetica Neue"/>
              </a:rPr>
              <a:t>包含了大约 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Helvetica Neue"/>
              </a:rPr>
              <a:t>4 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Helvetica Neue"/>
              </a:rPr>
              <a:t>亿个图像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Helvetica Neue"/>
              </a:rPr>
              <a:t>-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Helvetica Neue"/>
              </a:rPr>
              <a:t>文本对。</a:t>
            </a:r>
            <a:endParaRPr lang="en-US" altLang="zh-CN" sz="2000" dirty="0"/>
          </a:p>
          <a:p>
            <a:pPr lvl="1"/>
            <a:r>
              <a:rPr lang="zh-CN" altLang="en-US" sz="2000" b="1" dirty="0"/>
              <a:t>来源广泛</a:t>
            </a:r>
            <a:r>
              <a:rPr lang="zh-CN" altLang="en-US" sz="2000" dirty="0"/>
              <a:t>：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Helvetica Neue"/>
              </a:rPr>
              <a:t>数据是通过爬取互联网上公开可用的资源收集的。</a:t>
            </a:r>
            <a:endParaRPr lang="en-US" altLang="zh-CN" sz="2000" dirty="0"/>
          </a:p>
          <a:p>
            <a:pPr lvl="1"/>
            <a:r>
              <a:rPr lang="zh-CN" altLang="en-US" sz="2000" b="1" dirty="0"/>
              <a:t>配对形式</a:t>
            </a:r>
            <a:r>
              <a:rPr lang="zh-CN" altLang="en-US" sz="2000" dirty="0"/>
              <a:t>：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Helvetica Neue"/>
              </a:rPr>
              <a:t>  每个数据点就是一个（图像，文本描述）对。文本描述了图像的内容。</a:t>
            </a:r>
            <a:endParaRPr lang="en-US" altLang="zh-CN" sz="2000" dirty="0"/>
          </a:p>
          <a:p>
            <a:r>
              <a:rPr lang="zh-CN" altLang="en-US" b="1" dirty="0"/>
              <a:t>为什么使用这样的数据</a:t>
            </a:r>
            <a:r>
              <a:rPr lang="zh-CN" altLang="en-US" dirty="0"/>
              <a:t>：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因为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CLIP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的核心训练方法是对比学习。它不需要每个图像有精准的类别标签，而是判断一个图像和一个文本是否“匹配”。互联网上天然存在的图像及其伴随文本（标题、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alt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文本等）正好提供了海量的这种潜在匹配对。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98524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8747C56-8992-0616-35E1-6F8F11395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双塔结构设计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5F5E7A7-F7AA-DC61-2C8B-08F5A5F8EE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图像编码器：卷积神经网络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/Vision Transformer</a:t>
            </a:r>
          </a:p>
          <a:p>
            <a:pPr lvl="1"/>
            <a:r>
              <a:rPr lang="zh-CN" altLang="en-US" sz="2000" dirty="0">
                <a:solidFill>
                  <a:srgbClr val="333333"/>
                </a:solidFill>
                <a:latin typeface="Helvetica Neue"/>
              </a:rPr>
              <a:t>卷积神经网络采用</a:t>
            </a:r>
            <a:r>
              <a:rPr lang="en-US" altLang="zh-CN" sz="2000" dirty="0" err="1">
                <a:solidFill>
                  <a:srgbClr val="333333"/>
                </a:solidFill>
                <a:latin typeface="Helvetica Neue"/>
              </a:rPr>
              <a:t>ResNet</a:t>
            </a:r>
            <a:r>
              <a:rPr lang="zh-CN" altLang="en-US" sz="2000" dirty="0">
                <a:solidFill>
                  <a:srgbClr val="333333"/>
                </a:solidFill>
                <a:latin typeface="Helvetica Neue"/>
              </a:rPr>
              <a:t>架构</a:t>
            </a:r>
            <a:endParaRPr lang="en-US" altLang="zh-CN" sz="2000" dirty="0">
              <a:solidFill>
                <a:srgbClr val="333333"/>
              </a:solidFill>
              <a:latin typeface="Helvetica Neue"/>
            </a:endParaRPr>
          </a:p>
          <a:p>
            <a:pPr lvl="1"/>
            <a:r>
              <a:rPr lang="en-US" altLang="zh-CN" sz="2000" dirty="0">
                <a:solidFill>
                  <a:srgbClr val="333333"/>
                </a:solidFill>
                <a:latin typeface="Helvetica Neue"/>
              </a:rPr>
              <a:t>Vision Transformer</a:t>
            </a:r>
            <a:r>
              <a:rPr lang="zh-CN" altLang="en-US" sz="2000" dirty="0">
                <a:solidFill>
                  <a:srgbClr val="333333"/>
                </a:solidFill>
                <a:latin typeface="Helvetica Neue"/>
              </a:rPr>
              <a:t>：将输入图像分割成固定大小的图像块（</a:t>
            </a:r>
            <a:r>
              <a:rPr lang="en-US" altLang="zh-CN" sz="2000" dirty="0">
                <a:solidFill>
                  <a:srgbClr val="333333"/>
                </a:solidFill>
                <a:latin typeface="Helvetica Neue"/>
              </a:rPr>
              <a:t>Patches</a:t>
            </a:r>
            <a:r>
              <a:rPr lang="zh-CN" altLang="en-US" sz="2000" dirty="0">
                <a:solidFill>
                  <a:srgbClr val="333333"/>
                </a:solidFill>
                <a:latin typeface="Helvetica Neue"/>
              </a:rPr>
              <a:t>），将这些图像块线性嵌入（</a:t>
            </a:r>
            <a:r>
              <a:rPr lang="en-US" altLang="zh-CN" sz="2000" dirty="0">
                <a:solidFill>
                  <a:srgbClr val="333333"/>
                </a:solidFill>
                <a:latin typeface="Helvetica Neue"/>
              </a:rPr>
              <a:t>Linear Projection</a:t>
            </a:r>
            <a:r>
              <a:rPr lang="zh-CN" altLang="en-US" sz="2000" dirty="0">
                <a:solidFill>
                  <a:srgbClr val="333333"/>
                </a:solidFill>
                <a:latin typeface="Helvetica Neue"/>
              </a:rPr>
              <a:t>）并添加位置编码（</a:t>
            </a:r>
            <a:r>
              <a:rPr lang="en-US" altLang="zh-CN" sz="2000" dirty="0">
                <a:solidFill>
                  <a:srgbClr val="333333"/>
                </a:solidFill>
                <a:latin typeface="Helvetica Neue"/>
              </a:rPr>
              <a:t>Position Embedding</a:t>
            </a:r>
            <a:r>
              <a:rPr lang="zh-CN" altLang="en-US" sz="2000" dirty="0">
                <a:solidFill>
                  <a:srgbClr val="333333"/>
                </a:solidFill>
                <a:latin typeface="Helvetica Neue"/>
              </a:rPr>
              <a:t>），然后送入标准的 </a:t>
            </a:r>
            <a:r>
              <a:rPr lang="en-US" altLang="zh-CN" sz="2000" dirty="0">
                <a:solidFill>
                  <a:srgbClr val="333333"/>
                </a:solidFill>
                <a:latin typeface="Helvetica Neue"/>
              </a:rPr>
              <a:t>Transformer </a:t>
            </a:r>
            <a:r>
              <a:rPr lang="zh-CN" altLang="en-US" sz="2000" dirty="0">
                <a:solidFill>
                  <a:srgbClr val="333333"/>
                </a:solidFill>
                <a:latin typeface="Helvetica Neue"/>
              </a:rPr>
              <a:t>编码器进行处理。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E30F5A1-1BA6-D6F0-7856-CEE27B968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472" y="3200400"/>
            <a:ext cx="6690713" cy="327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106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8747C56-8992-0616-35E1-6F8F11395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28" y="393892"/>
            <a:ext cx="10963473" cy="589190"/>
          </a:xfrm>
        </p:spPr>
        <p:txBody>
          <a:bodyPr/>
          <a:lstStyle/>
          <a:p>
            <a:r>
              <a:rPr lang="zh-CN" altLang="en-US" dirty="0"/>
              <a:t>双塔结构设计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5F5E7A7-F7AA-DC61-2C8B-08F5A5F8EE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5404" y="966840"/>
            <a:ext cx="11865953" cy="5108575"/>
          </a:xfrm>
        </p:spPr>
        <p:txBody>
          <a:bodyPr/>
          <a:lstStyle/>
          <a:p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文本编码器 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Text Encoder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：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CLIP 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的文本编码器是一个基于 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Transformer 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编码器架构的神经网络。它将输入的自然语言文本（经过分词、嵌入）转化为一个上下文感知的序列表示，并最终汇聚于 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[EOS]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 位置的输出向量作为整个文本的语义表示。该表示随后被线性投影到与图像嵌入维度相同的共享语义空间，并进行 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L2 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归一化，得到一个单位向量 </a:t>
            </a:r>
            <a:r>
              <a:rPr lang="en-US" altLang="zh-CN" dirty="0" err="1">
                <a:solidFill>
                  <a:srgbClr val="333333"/>
                </a:solidFill>
                <a:latin typeface="Helvetica Neue"/>
              </a:rPr>
              <a:t>Tj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。</a:t>
            </a:r>
          </a:p>
          <a:p>
            <a:r>
              <a:rPr lang="zh-CN" altLang="en-US" b="0" i="0" dirty="0">
                <a:solidFill>
                  <a:srgbClr val="5C5C5C"/>
                </a:solidFill>
                <a:effectLst/>
                <a:latin typeface="Helvetica Neue"/>
              </a:rPr>
              <a:t>为什么选择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Helvetica Neue"/>
              </a:rPr>
              <a:t>[EOS]</a:t>
            </a:r>
            <a:r>
              <a:rPr lang="zh-CN" altLang="en-US" b="0" i="0" dirty="0">
                <a:solidFill>
                  <a:srgbClr val="5C5C5C"/>
                </a:solidFill>
                <a:effectLst/>
                <a:latin typeface="Helvetica Neue"/>
              </a:rPr>
              <a:t>而非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Helvetica Neue"/>
              </a:rPr>
              <a:t>[CLS]</a:t>
            </a:r>
            <a:r>
              <a:rPr lang="zh-CN" altLang="en-US" b="0" i="0" dirty="0">
                <a:solidFill>
                  <a:srgbClr val="5C5C5C"/>
                </a:solidFill>
                <a:effectLst/>
                <a:latin typeface="Helvetica Neue"/>
              </a:rPr>
              <a:t>？</a:t>
            </a:r>
            <a:br>
              <a:rPr lang="zh-CN" altLang="en-US" dirty="0"/>
            </a:br>
            <a:r>
              <a:rPr lang="en-US" altLang="zh-CN" b="0" i="0" dirty="0">
                <a:solidFill>
                  <a:srgbClr val="5C5C5C"/>
                </a:solidFill>
                <a:effectLst/>
                <a:latin typeface="Helvetica Neue"/>
              </a:rPr>
              <a:t>CLIP </a:t>
            </a:r>
            <a:r>
              <a:rPr lang="zh-CN" altLang="en-US" b="0" i="0" dirty="0">
                <a:solidFill>
                  <a:srgbClr val="5C5C5C"/>
                </a:solidFill>
                <a:effectLst/>
                <a:latin typeface="Helvetica Neue"/>
              </a:rPr>
              <a:t>的文本编码器基于 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Helvetica Neue"/>
              </a:rPr>
              <a:t>GPT </a:t>
            </a:r>
            <a:r>
              <a:rPr lang="zh-CN" altLang="en-US" b="0" i="0" dirty="0">
                <a:solidFill>
                  <a:srgbClr val="5C5C5C"/>
                </a:solidFill>
                <a:effectLst/>
                <a:latin typeface="Helvetica Neue"/>
              </a:rPr>
              <a:t>架构（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Helvetica Neue"/>
              </a:rPr>
              <a:t>Transformer </a:t>
            </a:r>
            <a:r>
              <a:rPr lang="zh-CN" altLang="en-US" b="0" i="0" dirty="0">
                <a:solidFill>
                  <a:srgbClr val="5C5C5C"/>
                </a:solidFill>
                <a:effectLst/>
                <a:latin typeface="Helvetica Neue"/>
              </a:rPr>
              <a:t>解码器），而 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Helvetica Neue"/>
              </a:rPr>
              <a:t>GPT </a:t>
            </a:r>
            <a:r>
              <a:rPr lang="zh-CN" altLang="en-US" b="0" i="0" dirty="0">
                <a:solidFill>
                  <a:srgbClr val="5C5C5C"/>
                </a:solidFill>
                <a:effectLst/>
                <a:latin typeface="Helvetica Neue"/>
              </a:rPr>
              <a:t>使用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Helvetica Neue"/>
              </a:rPr>
              <a:t>[EOS]</a:t>
            </a:r>
            <a:r>
              <a:rPr lang="zh-CN" altLang="en-US" b="0" i="0" dirty="0">
                <a:solidFill>
                  <a:srgbClr val="5C5C5C"/>
                </a:solidFill>
                <a:effectLst/>
                <a:latin typeface="Helvetica Neue"/>
              </a:rPr>
              <a:t>作为序列终止符。在预训练中，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Helvetica Neue"/>
              </a:rPr>
              <a:t>[EOS]</a:t>
            </a:r>
            <a:r>
              <a:rPr lang="zh-CN" altLang="en-US" b="0" i="0" dirty="0">
                <a:solidFill>
                  <a:srgbClr val="5C5C5C"/>
                </a:solidFill>
                <a:effectLst/>
                <a:latin typeface="Helvetica Neue"/>
              </a:rPr>
              <a:t>的位置天然学习到对整个序列的语义总结（因为需预测是否结束）。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[EOS]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Helvetica Neue"/>
              </a:rPr>
              <a:t>在 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CLIP 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Helvetica Neue"/>
              </a:rPr>
              <a:t>中更适配开放式语义对齐任务，而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[CLS]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Helvetica Neue"/>
              </a:rPr>
              <a:t>更适合封闭式分类任务。两者本质是不同优化目标下的技术选择。</a:t>
            </a:r>
            <a:endParaRPr lang="zh-CN" altLang="en-US" dirty="0">
              <a:solidFill>
                <a:srgbClr val="333333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932577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3.xml><?xml version="1.0" encoding="utf-8"?>
<a:theme xmlns:a="http://schemas.openxmlformats.org/drawingml/2006/main" name="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29874</TotalTime>
  <Words>1336</Words>
  <Application>Microsoft Macintosh PowerPoint</Application>
  <PresentationFormat>自定义</PresentationFormat>
  <Paragraphs>69</Paragraphs>
  <Slides>16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16</vt:i4>
      </vt:variant>
    </vt:vector>
  </HeadingPairs>
  <TitlesOfParts>
    <vt:vector size="33" baseType="lpstr">
      <vt:lpstr>Microsoft YaHei</vt:lpstr>
      <vt:lpstr>Microsoft YaHei</vt:lpstr>
      <vt:lpstr>ACGN-MiaoGB-Flash</vt:lpstr>
      <vt:lpstr>PingFang SC Semibold</vt:lpstr>
      <vt:lpstr>quote-cjk-patch</vt:lpstr>
      <vt:lpstr>Arial</vt:lpstr>
      <vt:lpstr>Calibri</vt:lpstr>
      <vt:lpstr>Futura-Medium</vt:lpstr>
      <vt:lpstr>Gill Sans MT</vt:lpstr>
      <vt:lpstr>Helvetica Neue</vt:lpstr>
      <vt:lpstr>Lexend</vt:lpstr>
      <vt:lpstr>Wingdings</vt:lpstr>
      <vt:lpstr>封面页_图片版 </vt:lpstr>
      <vt:lpstr>1_内容Copytext </vt:lpstr>
      <vt:lpstr>code01</vt:lpstr>
      <vt:lpstr>1_code01</vt:lpstr>
      <vt:lpstr>结束页</vt:lpstr>
      <vt:lpstr>PowerPoint 演示文稿</vt:lpstr>
      <vt:lpstr>视频目录大纲</vt:lpstr>
      <vt:lpstr>PowerPoint 演示文稿</vt:lpstr>
      <vt:lpstr>What is a Mixture of Experts?</vt:lpstr>
      <vt:lpstr>CLIP的里程碑意义</vt:lpstr>
      <vt:lpstr>PowerPoint 演示文稿</vt:lpstr>
      <vt:lpstr>数据集制作：高质量图文对的构建</vt:lpstr>
      <vt:lpstr>双塔结构设计</vt:lpstr>
      <vt:lpstr>双塔结构设计</vt:lpstr>
      <vt:lpstr>对比学习机制</vt:lpstr>
      <vt:lpstr>Prompt提示工程</vt:lpstr>
      <vt:lpstr>PowerPoint 演示文稿</vt:lpstr>
      <vt:lpstr>CLIP的典型应用</vt:lpstr>
      <vt:lpstr>PowerPoint 演示文稿</vt:lpstr>
      <vt:lpstr>总结与思考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sunbeilei</dc:creator>
  <cp:lastModifiedBy>ZOMI</cp:lastModifiedBy>
  <cp:revision>9930</cp:revision>
  <cp:lastPrinted>2023-09-08T09:14:01Z</cp:lastPrinted>
  <dcterms:created xsi:type="dcterms:W3CDTF">2020-08-28T08:44:19Z</dcterms:created>
  <dcterms:modified xsi:type="dcterms:W3CDTF">2025-07-15T09:36:28Z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(3)OuEhQ/z37fX125OKW3g17C5bV+y7G/gKJsML0A5/OgKvtn7/T6c/4T6hn9nIqtn/Da2DV0e1
YkZiURPiLC42MShcL/fZA4mE6VGaOA2FvlYfHIYSZJ2x/7mdLeRmmf1w4X0A5d4CCuYz4S2H
9F45z8fGjkVdbq/n1HUN8RuI504mZdRYgPGJ6zxlPm72+/xu+geTV5g6L4LIrOfp3Uz3lD3L
ea+4faiLw6pVexN8LT</vt:lpwstr>
  </property>
  <property fmtid="{D5CDD505-2E9C-101B-9397-08002B2CF9AE}" pid="3" name="_2015_ms_pID_7253431">
    <vt:lpwstr>ecQIe4CoyIly6OHTxuVhmieGPnYbA3uXbJm6HMUaTsPG0exzxoZIPn
gyqoQOOR7cQacoowLqktKvvgDWrIVtDqwjU4OI88dpKCXaoMY848xAR2s3foFSDFY9jS7oet
R0Py72DRnsqr3DDSQaooMLXWBuiLhuIYzMBDAV+PWApFaPwoPpXlY37MgIx3bHfWgjTOwZ3v
JN/RPQQfhjHqAE9PqhRy6dkuTle3NIqVbx2m</vt:lpwstr>
  </property>
  <property fmtid="{D5CDD505-2E9C-101B-9397-08002B2CF9AE}" pid="4" name="_2015_ms_pID_7253432">
    <vt:lpwstr>3A==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1664329715</vt:lpwstr>
  </property>
</Properties>
</file>