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603" r:id="rId5"/>
    <p:sldId id="2618" r:id="rId6"/>
    <p:sldId id="2147483507" r:id="rId7"/>
    <p:sldId id="2147483483" r:id="rId8"/>
    <p:sldId id="2500" r:id="rId9"/>
    <p:sldId id="2147483499" r:id="rId10"/>
    <p:sldId id="2516" r:id="rId11"/>
    <p:sldId id="2515" r:id="rId12"/>
    <p:sldId id="2147483506" r:id="rId13"/>
    <p:sldId id="582" r:id="rId14"/>
    <p:sldId id="2419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" TargetMode="External"/><Relationship Id="rId2" Type="http://schemas.openxmlformats.org/officeDocument/2006/relationships/hyperlink" Target="https://zhuanlan.zhihu.com/p/683671511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大模型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训练范式变化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https://zhuanlan.zhihu.com/p/683671511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3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4EEC5C-F060-B8EF-0B87-CDF9F6208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大模型系统全栈">
            <a:extLst>
              <a:ext uri="{FF2B5EF4-FFF2-40B4-BE49-F238E27FC236}">
                <a16:creationId xmlns:a16="http://schemas.microsoft.com/office/drawing/2014/main" id="{4F6DA1EC-4C10-32A5-B68D-30B7F0F1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05" y="1403011"/>
            <a:ext cx="5130631" cy="452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大模型系统全栈">
            <a:extLst>
              <a:ext uri="{FF2B5EF4-FFF2-40B4-BE49-F238E27FC236}">
                <a16:creationId xmlns:a16="http://schemas.microsoft.com/office/drawing/2014/main" id="{38F8C7DE-83E3-FF3F-B1D1-7A6BBE00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2240" y="1674689"/>
            <a:ext cx="6532868" cy="42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082C5E4-295F-3B91-D6D7-0492D82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21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什么是算力（算力单位、算力空间）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高性能计算（数值分析、并行计算）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集群计算（高性能计算中心、云数据中心、</a:t>
            </a:r>
            <a:r>
              <a:rPr lang="en-US" altLang="zh-CN" sz="2400" dirty="0"/>
              <a:t> AI </a:t>
            </a:r>
            <a:r>
              <a:rPr lang="zh-CN" altLang="en-US" sz="2400" dirty="0"/>
              <a:t>智算中心）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算力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" altLang="zh-CN" sz="7800" dirty="0"/>
              <a:t>Computational Power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三类计算集群的主要区别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0ED3B2-3F14-1613-6FFF-870E2DD9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14526"/>
              </p:ext>
            </p:extLst>
          </p:nvPr>
        </p:nvGraphicFramePr>
        <p:xfrm>
          <a:off x="609600" y="1419107"/>
          <a:ext cx="11070405" cy="4642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334">
                  <a:extLst>
                    <a:ext uri="{9D8B030D-6E8A-4147-A177-3AD203B41FA5}">
                      <a16:colId xmlns:a16="http://schemas.microsoft.com/office/drawing/2014/main" val="4118355072"/>
                    </a:ext>
                  </a:extLst>
                </a:gridCol>
                <a:gridCol w="1659548">
                  <a:extLst>
                    <a:ext uri="{9D8B030D-6E8A-4147-A177-3AD203B41FA5}">
                      <a16:colId xmlns:a16="http://schemas.microsoft.com/office/drawing/2014/main" val="54617212"/>
                    </a:ext>
                  </a:extLst>
                </a:gridCol>
                <a:gridCol w="1711454">
                  <a:extLst>
                    <a:ext uri="{9D8B030D-6E8A-4147-A177-3AD203B41FA5}">
                      <a16:colId xmlns:a16="http://schemas.microsoft.com/office/drawing/2014/main" val="1647608126"/>
                    </a:ext>
                  </a:extLst>
                </a:gridCol>
                <a:gridCol w="2099838">
                  <a:extLst>
                    <a:ext uri="{9D8B030D-6E8A-4147-A177-3AD203B41FA5}">
                      <a16:colId xmlns:a16="http://schemas.microsoft.com/office/drawing/2014/main" val="103987442"/>
                    </a:ext>
                  </a:extLst>
                </a:gridCol>
                <a:gridCol w="1609070">
                  <a:extLst>
                    <a:ext uri="{9D8B030D-6E8A-4147-A177-3AD203B41FA5}">
                      <a16:colId xmlns:a16="http://schemas.microsoft.com/office/drawing/2014/main" val="3531192101"/>
                    </a:ext>
                  </a:extLst>
                </a:gridCol>
                <a:gridCol w="1625161">
                  <a:extLst>
                    <a:ext uri="{9D8B030D-6E8A-4147-A177-3AD203B41FA5}">
                      <a16:colId xmlns:a16="http://schemas.microsoft.com/office/drawing/2014/main" val="2199038997"/>
                    </a:ext>
                  </a:extLst>
                </a:gridCol>
              </a:tblGrid>
              <a:tr h="628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集群类型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应用目的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数据类型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计算特征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网络特征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存储特征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06065"/>
                  </a:ext>
                </a:extLst>
              </a:tr>
              <a:tr h="1293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HPC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高性能计算中心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国防科研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FP64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双精度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重算力，密集计算，高并行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密集通信（每个应用流量特征不同，部分可隐藏）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&amp;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复杂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IO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795987"/>
                  </a:ext>
                </a:extLst>
              </a:tr>
              <a:tr h="16215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AI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人工智能计算中心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AI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训练推理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FP16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半精度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BF16/FP8/FP4</a:t>
                      </a:r>
                    </a:p>
                    <a:p>
                      <a:pPr marL="0" marR="0" lvl="0" indent="0" algn="l" defTabSz="1186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FP32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全精度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50000"/>
                        </a:lnSpc>
                      </a:pPr>
                      <a:endParaRPr lang="zh-CN" altLang="en-US" sz="1800" kern="1200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密集通信（部分可隐藏）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IO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（按节奏迭代）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860085"/>
                  </a:ext>
                </a:extLst>
              </a:tr>
              <a:tr h="1099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云数据中心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互联网云计算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INT32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整型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l" defTabSz="1186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FP32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全精度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通用计算，高并发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分散通信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分散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密集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IO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94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三类集群计算中心的区别：超算</a:t>
            </a:r>
            <a:r>
              <a:rPr lang="en-US" altLang="zh-CN" dirty="0"/>
              <a:t>&amp;</a:t>
            </a:r>
            <a:r>
              <a:rPr lang="zh-CN" altLang="en-US" dirty="0"/>
              <a:t>智算中心为高并行计算，云数据中心为高并发计算</a:t>
            </a:r>
            <a:endParaRPr lang="en-US" altLang="zh-CN" dirty="0"/>
          </a:p>
          <a:p>
            <a:pPr lvl="1"/>
            <a:r>
              <a:rPr lang="zh-CN" altLang="en-US" dirty="0"/>
              <a:t>超算中心：国之重器，主要进行</a:t>
            </a:r>
            <a:r>
              <a:rPr lang="en-US" altLang="zh-CN" dirty="0"/>
              <a:t>FP64</a:t>
            </a:r>
            <a:r>
              <a:rPr lang="zh-CN" altLang="en-US" dirty="0"/>
              <a:t>双精度的</a:t>
            </a:r>
            <a:r>
              <a:rPr lang="en-US" altLang="zh-CN" dirty="0"/>
              <a:t>HPC</a:t>
            </a:r>
            <a:r>
              <a:rPr lang="zh-CN" altLang="en-US" dirty="0"/>
              <a:t>高性能并行计算</a:t>
            </a:r>
            <a:endParaRPr lang="en-US" altLang="zh-CN" dirty="0"/>
          </a:p>
          <a:p>
            <a:pPr lvl="1"/>
            <a:r>
              <a:rPr lang="zh-CN" altLang="en-US" dirty="0"/>
              <a:t>智算中心：智算利器，主要进行</a:t>
            </a:r>
            <a:r>
              <a:rPr lang="en-US" altLang="zh-CN" dirty="0"/>
              <a:t>FP16</a:t>
            </a:r>
            <a:r>
              <a:rPr lang="zh-CN" altLang="en-US" dirty="0"/>
              <a:t>半精度大模型并行训练和集中推理</a:t>
            </a:r>
            <a:endParaRPr lang="en-US" altLang="zh-CN" dirty="0"/>
          </a:p>
          <a:p>
            <a:pPr lvl="1"/>
            <a:r>
              <a:rPr lang="zh-CN" altLang="en-US" dirty="0"/>
              <a:t>云数据中心：互联网云计算基座，主要进行整形和</a:t>
            </a:r>
            <a:r>
              <a:rPr lang="en-US" altLang="zh-CN" dirty="0"/>
              <a:t>FP32</a:t>
            </a:r>
            <a:r>
              <a:rPr lang="zh-CN" altLang="en-US" dirty="0"/>
              <a:t>全精度的高并发通用计算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/>
              <a:t>集群</a:t>
            </a:r>
            <a:r>
              <a:rPr lang="zh-CN" altLang="en-US" dirty="0"/>
              <a:t>计算是主要的算力集成设施建设方式，像水厂、电厂一样</a:t>
            </a:r>
            <a:endParaRPr lang="en-US" altLang="zh-CN" dirty="0"/>
          </a:p>
          <a:p>
            <a:r>
              <a:rPr lang="zh-CN" altLang="en-US" dirty="0"/>
              <a:t>算力基础设施建设，从 分层堆叠 走向 集群全栈优化，达成规模系统最优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32581</TotalTime>
  <Words>318</Words>
  <Application>Microsoft Macintosh PowerPoint</Application>
  <PresentationFormat>自定义</PresentationFormat>
  <Paragraphs>56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微软雅黑</vt:lpstr>
      <vt:lpstr>微软雅黑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1_内容Copytext </vt:lpstr>
      <vt:lpstr>code01</vt:lpstr>
      <vt:lpstr>1_code01</vt:lpstr>
      <vt:lpstr>结束页</vt:lpstr>
      <vt:lpstr>PowerPoint 演示文稿</vt:lpstr>
      <vt:lpstr>Content</vt:lpstr>
      <vt:lpstr>Content</vt:lpstr>
      <vt:lpstr>Content</vt:lpstr>
      <vt:lpstr>PowerPoint 演示文稿</vt:lpstr>
      <vt:lpstr>三类计算集群的主要区别</vt:lpstr>
      <vt:lpstr>PowerPoint 演示文稿</vt:lpstr>
      <vt:lpstr>Summary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10894</cp:revision>
  <cp:lastPrinted>2023-09-08T09:14:01Z</cp:lastPrinted>
  <dcterms:created xsi:type="dcterms:W3CDTF">2020-08-28T08:44:19Z</dcterms:created>
  <dcterms:modified xsi:type="dcterms:W3CDTF">2025-07-17T06:29:07Z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