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58" r:id="rId2"/>
    <p:sldId id="357" r:id="rId3"/>
    <p:sldId id="356" r:id="rId4"/>
    <p:sldId id="3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2255">
          <p15:clr>
            <a:srgbClr val="A4A3A4"/>
          </p15:clr>
        </p15:guide>
        <p15:guide id="3" orient="horz" pos="6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A5C"/>
    <a:srgbClr val="BCD9B4"/>
    <a:srgbClr val="E1EEDE"/>
    <a:srgbClr val="FCFBF9"/>
    <a:srgbClr val="DAD1C1"/>
    <a:srgbClr val="E7834C"/>
    <a:srgbClr val="A3B6DD"/>
    <a:srgbClr val="F5E0D7"/>
    <a:srgbClr val="DEC6D9"/>
    <a:srgbClr val="CCB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3" autoAdjust="0"/>
    <p:restoredTop sz="94660"/>
  </p:normalViewPr>
  <p:slideViewPr>
    <p:cSldViewPr snapToGrid="0" showGuides="1">
      <p:cViewPr varScale="1">
        <p:scale>
          <a:sx n="154" d="100"/>
          <a:sy n="154" d="100"/>
        </p:scale>
        <p:origin x="608" y="192"/>
      </p:cViewPr>
      <p:guideLst>
        <p:guide pos="2880"/>
        <p:guide orient="horz" pos="2255"/>
        <p:guide orient="horz" pos="6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T1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647461750208053"/>
          <c:y val="8.6206896551724144E-2"/>
          <c:w val="0.57655378443548211"/>
          <c:h val="0.80345823151416418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Sheet2!$A$1:$A$10</c:f>
              <c:strCache>
                <c:ptCount val="10"/>
                <c:pt idx="0">
                  <c:v>规划能力</c:v>
                </c:pt>
                <c:pt idx="1">
                  <c:v>自主学习能力</c:v>
                </c:pt>
                <c:pt idx="2">
                  <c:v>上岸率</c:v>
                </c:pt>
                <c:pt idx="3">
                  <c:v>学习氛围</c:v>
                </c:pt>
                <c:pt idx="4">
                  <c:v>学科基础</c:v>
                </c:pt>
                <c:pt idx="5">
                  <c:v>线下地点距离，交通是否方便</c:v>
                </c:pt>
                <c:pt idx="6">
                  <c:v>他人影响</c:v>
                </c:pt>
                <c:pt idx="7">
                  <c:v>师资力量</c:v>
                </c:pt>
                <c:pt idx="8">
                  <c:v>口碑</c:v>
                </c:pt>
                <c:pt idx="9">
                  <c:v>培训费用</c:v>
                </c:pt>
              </c:strCache>
            </c:strRef>
          </c:cat>
          <c:val>
            <c:numRef>
              <c:f>Sheet2!$B$1:$B$10</c:f>
              <c:numCache>
                <c:formatCode>0.00%</c:formatCode>
                <c:ptCount val="10"/>
                <c:pt idx="0">
                  <c:v>7.3999999999999996E-2</c:v>
                </c:pt>
                <c:pt idx="1">
                  <c:v>8.2000000000000003E-2</c:v>
                </c:pt>
                <c:pt idx="2">
                  <c:v>8.3000000000000004E-2</c:v>
                </c:pt>
                <c:pt idx="3">
                  <c:v>8.4000000000000005E-2</c:v>
                </c:pt>
                <c:pt idx="4">
                  <c:v>8.5000000000000006E-2</c:v>
                </c:pt>
                <c:pt idx="5">
                  <c:v>9.8000000000000004E-2</c:v>
                </c:pt>
                <c:pt idx="6">
                  <c:v>0.10100000000000001</c:v>
                </c:pt>
                <c:pt idx="7">
                  <c:v>0.122</c:v>
                </c:pt>
                <c:pt idx="8">
                  <c:v>0.123</c:v>
                </c:pt>
                <c:pt idx="9">
                  <c:v>0.14799999999999999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66-AA4E-A341-4ECE948588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66967920"/>
        <c:axId val="-466967376"/>
      </c:barChart>
      <c:catAx>
        <c:axId val="-466967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66967376"/>
        <c:crosses val="autoZero"/>
        <c:auto val="1"/>
        <c:lblAlgn val="ctr"/>
        <c:lblOffset val="100"/>
        <c:noMultiLvlLbl val="0"/>
      </c:catAx>
      <c:valAx>
        <c:axId val="-466967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6696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28A79BCC-EBEB-42E5-83F4-10D3135CFBA1}" type="datetimeFigureOut">
              <a:rPr lang="zh-CN" altLang="en-US" smtClean="0"/>
              <a:t>2023/3/26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F66E5D90-DA93-403E-ABDB-C1B1DCB6D7C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1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7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5400000">
            <a:off x="168217" y="-168216"/>
            <a:ext cx="1206358" cy="1542790"/>
          </a:xfrm>
          <a:prstGeom prst="rtTriangle">
            <a:avLst/>
          </a:prstGeom>
          <a:solidFill>
            <a:srgbClr val="BC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 rot="10800000">
            <a:off x="7626927" y="3957250"/>
            <a:ext cx="1517073" cy="1186250"/>
            <a:chOff x="-3" y="-28347"/>
            <a:chExt cx="5437254" cy="4251572"/>
          </a:xfrm>
          <a:solidFill>
            <a:srgbClr val="4D5A5C"/>
          </a:solidFill>
        </p:grpSpPr>
        <p:sp>
          <p:nvSpPr>
            <p:cNvPr id="10" name="直角三角形 9"/>
            <p:cNvSpPr/>
            <p:nvPr/>
          </p:nvSpPr>
          <p:spPr>
            <a:xfrm rot="5400000">
              <a:off x="592838" y="-621187"/>
              <a:ext cx="4251571" cy="543725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rot="5400000">
              <a:off x="560814" y="-589160"/>
              <a:ext cx="4021873" cy="51435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fld id="{82296AAE-631E-41FD-8FC9-6EAFB56BE33E}" type="datetimeFigureOut">
              <a:rPr lang="zh-CN" altLang="en-US" smtClean="0"/>
              <a:t>2023/3/26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fld id="{E099AB58-482A-49A7-97BE-25AC2FA89E1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华文细黑" panose="02010600040101010101" pitchFamily="2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Arial" panose="020B0604020202090204" pitchFamily="34" charset="0"/>
          <a:ea typeface="华文细黑" panose="02010600040101010101" pitchFamily="2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 pitchFamily="34" charset="0"/>
          <a:ea typeface="华文细黑" panose="02010600040101010101" pitchFamily="2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Arial" panose="020B0604020202090204" pitchFamily="34" charset="0"/>
          <a:ea typeface="华文细黑" panose="02010600040101010101" pitchFamily="2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Arial" panose="020B0604020202090204" pitchFamily="34" charset="0"/>
          <a:ea typeface="华文细黑" panose="02010600040101010101" pitchFamily="2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Arial" panose="020B0604020202090204" pitchFamily="34" charset="0"/>
          <a:ea typeface="华文细黑" panose="0201060004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E62C9D-59B2-7556-D760-2341BCB25943}"/>
              </a:ext>
            </a:extLst>
          </p:cNvPr>
          <p:cNvSpPr txBox="1"/>
          <p:nvPr/>
        </p:nvSpPr>
        <p:spPr>
          <a:xfrm>
            <a:off x="296562" y="922638"/>
            <a:ext cx="3295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对消费者是否报考考研机构</a:t>
            </a:r>
            <a:endParaRPr kumimoji="1" lang="en-US" altLang="zh-CN" dirty="0"/>
          </a:p>
          <a:p>
            <a:r>
              <a:rPr kumimoji="1" lang="zh-CN" altLang="en-US" dirty="0"/>
              <a:t>这一二分类问题进行分析时，</a:t>
            </a:r>
            <a:endParaRPr kumimoji="1" lang="en-US" altLang="zh-CN" dirty="0"/>
          </a:p>
          <a:p>
            <a:r>
              <a:rPr kumimoji="1" lang="zh-CN" altLang="en-US" dirty="0"/>
              <a:t>采用二元</a:t>
            </a:r>
            <a:r>
              <a:rPr kumimoji="1" lang="en" altLang="zh-CN" dirty="0"/>
              <a:t>Logistic</a:t>
            </a:r>
            <a:r>
              <a:rPr kumimoji="1" lang="zh-CN" altLang="en-US" dirty="0"/>
              <a:t>回归模型。</a:t>
            </a:r>
          </a:p>
          <a:p>
            <a:r>
              <a:rPr kumimoji="1" lang="zh-CN" altLang="en-US" dirty="0"/>
              <a:t>建立概率模型，将专业，成绩</a:t>
            </a:r>
            <a:endParaRPr kumimoji="1" lang="en-US" altLang="zh-CN" dirty="0"/>
          </a:p>
          <a:p>
            <a:r>
              <a:rPr kumimoji="1" lang="zh-CN" altLang="en-US" dirty="0"/>
              <a:t>本科院校等因素考虑到结果的</a:t>
            </a:r>
            <a:endParaRPr kumimoji="1" lang="en-US" altLang="zh-CN" dirty="0"/>
          </a:p>
          <a:p>
            <a:r>
              <a:rPr kumimoji="1" lang="zh-CN" altLang="en-US" dirty="0"/>
              <a:t>影响。可知这并非简单的线性</a:t>
            </a:r>
            <a:endParaRPr kumimoji="1" lang="en-US" altLang="zh-CN" dirty="0"/>
          </a:p>
          <a:p>
            <a:r>
              <a:rPr kumimoji="1" lang="zh-CN" altLang="en-US" dirty="0"/>
              <a:t>关系所以采用二元</a:t>
            </a:r>
            <a:r>
              <a:rPr kumimoji="1" lang="en" altLang="zh-CN" dirty="0"/>
              <a:t>Logistic</a:t>
            </a:r>
            <a:r>
              <a:rPr kumimoji="1" lang="zh-CN" altLang="en-US" dirty="0"/>
              <a:t>回归。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15F088-5221-0E8B-5B5B-AF1D0E81DF59}"/>
              </a:ext>
            </a:extLst>
          </p:cNvPr>
          <p:cNvSpPr txBox="1"/>
          <p:nvPr/>
        </p:nvSpPr>
        <p:spPr>
          <a:xfrm>
            <a:off x="4077730" y="271848"/>
            <a:ext cx="17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Logistic</a:t>
            </a:r>
            <a:r>
              <a:rPr kumimoji="1" lang="zh-CN" altLang="en-US" dirty="0"/>
              <a:t>回归模型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A119C1-DF0C-2245-9F5B-7938F0155F4D}"/>
              </a:ext>
            </a:extLst>
          </p:cNvPr>
          <p:cNvSpPr txBox="1"/>
          <p:nvPr/>
        </p:nvSpPr>
        <p:spPr>
          <a:xfrm>
            <a:off x="4440194" y="919204"/>
            <a:ext cx="329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p</a:t>
            </a:r>
            <a:r>
              <a:rPr kumimoji="1" lang="zh-CN" altLang="en-US" dirty="0"/>
              <a:t>值为</a:t>
            </a:r>
            <a:r>
              <a:rPr kumimoji="1" lang="en-US" altLang="zh-CN" dirty="0"/>
              <a:t>0.000</a:t>
            </a:r>
            <a:r>
              <a:rPr kumimoji="1" lang="zh-CN" altLang="en-US" dirty="0"/>
              <a:t>具有良好的显著性，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75482A-4FA6-5D29-1481-61F122EEC45F}"/>
              </a:ext>
            </a:extLst>
          </p:cNvPr>
          <p:cNvSpPr txBox="1"/>
          <p:nvPr/>
        </p:nvSpPr>
        <p:spPr>
          <a:xfrm>
            <a:off x="4440194" y="1433384"/>
            <a:ext cx="226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概率公式为：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62B635-9CCF-BD68-DD26-836085432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594" y="1802716"/>
            <a:ext cx="4913184" cy="9981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1321AA8-73E1-DDCE-67B7-FA3F2F78BE34}"/>
              </a:ext>
            </a:extLst>
          </p:cNvPr>
          <p:cNvSpPr txBox="1"/>
          <p:nvPr/>
        </p:nvSpPr>
        <p:spPr>
          <a:xfrm>
            <a:off x="4324865" y="3089189"/>
            <a:ext cx="3550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通过概率公式分析主要因素</a:t>
            </a:r>
            <a:endParaRPr kumimoji="1" lang="en-US" altLang="zh-CN" dirty="0"/>
          </a:p>
          <a:p>
            <a:r>
              <a:rPr kumimoji="1" lang="zh-CN" altLang="en-US" dirty="0"/>
              <a:t>对是否报考考研机构的影响。</a:t>
            </a:r>
          </a:p>
        </p:txBody>
      </p:sp>
    </p:spTree>
    <p:extLst>
      <p:ext uri="{BB962C8B-B14F-4D97-AF65-F5344CB8AC3E}">
        <p14:creationId xmlns:p14="http://schemas.microsoft.com/office/powerpoint/2010/main" val="111201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E62C9D-59B2-7556-D760-2341BCB25943}"/>
              </a:ext>
            </a:extLst>
          </p:cNvPr>
          <p:cNvSpPr txBox="1"/>
          <p:nvPr/>
        </p:nvSpPr>
        <p:spPr>
          <a:xfrm>
            <a:off x="543698" y="641180"/>
            <a:ext cx="62689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  <a:p>
            <a:r>
              <a:rPr kumimoji="1" lang="zh-CN" altLang="en-US" dirty="0"/>
              <a:t>通过调查市场的消费者对考研机构的需求方面和主观印象，</a:t>
            </a:r>
          </a:p>
          <a:p>
            <a:r>
              <a:rPr kumimoji="1" lang="zh-CN" altLang="en-US" dirty="0"/>
              <a:t>我们采用了基于决策树的继承学习方法</a:t>
            </a:r>
            <a:r>
              <a:rPr kumimoji="1" lang="en-US" altLang="zh-CN" dirty="0"/>
              <a:t>-</a:t>
            </a:r>
            <a:r>
              <a:rPr kumimoji="1" lang="zh-CN" altLang="en-US" dirty="0"/>
              <a:t>随机森林模型</a:t>
            </a:r>
          </a:p>
          <a:p>
            <a:r>
              <a:rPr kumimoji="1" lang="zh-CN" altLang="en-US" dirty="0"/>
              <a:t>进行特征选择， 通过对特征重要性进行评估，选择最主要的特征，从而提高模型的性能。</a:t>
            </a:r>
          </a:p>
          <a:p>
            <a:r>
              <a:rPr kumimoji="1" lang="zh-CN" altLang="en-US" dirty="0"/>
              <a:t>考虑到随机森林模型适合解决复杂的非线性数据，</a:t>
            </a:r>
          </a:p>
          <a:p>
            <a:r>
              <a:rPr kumimoji="1" lang="zh-CN" altLang="en-US" dirty="0"/>
              <a:t>因此在复杂数据集和评估参数时使用该模型进行预测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15F088-5221-0E8B-5B5B-AF1D0E81DF59}"/>
              </a:ext>
            </a:extLst>
          </p:cNvPr>
          <p:cNvSpPr txBox="1"/>
          <p:nvPr/>
        </p:nvSpPr>
        <p:spPr>
          <a:xfrm>
            <a:off x="4077730" y="2718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随机森林模型</a:t>
            </a: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623D3BD4-C3FA-6E0A-E56D-C3E998361D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662179"/>
              </p:ext>
            </p:extLst>
          </p:nvPr>
        </p:nvGraphicFramePr>
        <p:xfrm>
          <a:off x="-275453" y="2661852"/>
          <a:ext cx="46863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D991D0C-7390-8727-0776-EEEE065288A2}"/>
              </a:ext>
            </a:extLst>
          </p:cNvPr>
          <p:cNvSpPr txBox="1"/>
          <p:nvPr/>
        </p:nvSpPr>
        <p:spPr>
          <a:xfrm>
            <a:off x="5288691" y="2716442"/>
            <a:ext cx="3492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对特征重要性的评估如左图所示（不同因素对消费者是否报考考研机构对影响）</a:t>
            </a:r>
          </a:p>
        </p:txBody>
      </p:sp>
    </p:spTree>
    <p:extLst>
      <p:ext uri="{BB962C8B-B14F-4D97-AF65-F5344CB8AC3E}">
        <p14:creationId xmlns:p14="http://schemas.microsoft.com/office/powerpoint/2010/main" val="293646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6BE03EA-DE00-0F3D-BEDE-5EE130274E08}"/>
              </a:ext>
            </a:extLst>
          </p:cNvPr>
          <p:cNvSpPr txBox="1"/>
          <p:nvPr/>
        </p:nvSpPr>
        <p:spPr>
          <a:xfrm>
            <a:off x="3468130" y="444843"/>
            <a:ext cx="308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IPA</a:t>
            </a:r>
            <a:r>
              <a:rPr kumimoji="1" lang="zh-CN" altLang="en-US" dirty="0"/>
              <a:t>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82CF36-0618-5DA7-AA38-B61822FD2DBC}"/>
              </a:ext>
            </a:extLst>
          </p:cNvPr>
          <p:cNvSpPr txBox="1"/>
          <p:nvPr/>
        </p:nvSpPr>
        <p:spPr>
          <a:xfrm>
            <a:off x="1169771" y="963827"/>
            <a:ext cx="5758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最后，我们采用</a:t>
            </a:r>
            <a:r>
              <a:rPr kumimoji="1" lang="en" altLang="zh-CN" dirty="0"/>
              <a:t>IPA</a:t>
            </a:r>
            <a:r>
              <a:rPr kumimoji="1" lang="zh-CN" altLang="en-US" dirty="0"/>
              <a:t>结构方程模型进行问卷的量表评估。</a:t>
            </a:r>
            <a:endParaRPr kumimoji="1" lang="en-US" altLang="zh-CN" dirty="0"/>
          </a:p>
          <a:p>
            <a:r>
              <a:rPr kumimoji="1" lang="zh-CN" altLang="en-US" dirty="0"/>
              <a:t>通过分析消费者在不同方向的客观需求和是否报考考研机构的关系。采用</a:t>
            </a:r>
            <a:r>
              <a:rPr kumimoji="1" lang="en" altLang="zh-CN" dirty="0"/>
              <a:t>IPA</a:t>
            </a:r>
            <a:r>
              <a:rPr kumimoji="1" lang="zh-CN" altLang="en-US" dirty="0"/>
              <a:t>模型对数据进行更加准确的分析和解释。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9B3AC2-50EC-0E2A-9A85-8BB6C476BC31}"/>
              </a:ext>
            </a:extLst>
          </p:cNvPr>
          <p:cNvSpPr txBox="1"/>
          <p:nvPr/>
        </p:nvSpPr>
        <p:spPr>
          <a:xfrm>
            <a:off x="1169771" y="2164156"/>
            <a:ext cx="5247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通过模型分析，可以排除不重要的因素对结果的影响，更好地理解和解释数据。从而挖掘消费者在需求方面满意度的新的切入点，这些因素也是考研机构需要加大力度投入的方向。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78CFA6-11F9-84C0-E8DA-91B6CEA5DB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94" y="666780"/>
            <a:ext cx="4441406" cy="363337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EBBFAE7-D18D-CDAD-3F49-37BE1BF58DD8}"/>
              </a:ext>
            </a:extLst>
          </p:cNvPr>
          <p:cNvSpPr txBox="1"/>
          <p:nvPr/>
        </p:nvSpPr>
        <p:spPr>
          <a:xfrm>
            <a:off x="4790902" y="1003462"/>
            <a:ext cx="4106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通过对消费客观需求因素对分析，相对最重要的因素有：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突出考研重点，有效讲清考研难点；</a:t>
            </a:r>
            <a:r>
              <a:rPr kumimoji="1" lang="en-US" altLang="zh-CN" dirty="0"/>
              <a:t>2.</a:t>
            </a:r>
            <a:r>
              <a:rPr kumimoji="1" lang="zh-CN" altLang="en-US" dirty="0"/>
              <a:t>讲授知识清楚准确；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对自己通过研究生入学考试帮助大，</a:t>
            </a:r>
            <a:r>
              <a:rPr kumimoji="1" lang="en-US" altLang="zh-CN" dirty="0"/>
              <a:t>4.</a:t>
            </a:r>
            <a:r>
              <a:rPr kumimoji="1" lang="zh-CN" altLang="en-US" dirty="0"/>
              <a:t>注重学习方法的指导，因材施教。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7FB7A6-B2E0-82FB-EC8A-F356E25D36E5}"/>
              </a:ext>
            </a:extLst>
          </p:cNvPr>
          <p:cNvSpPr txBox="1"/>
          <p:nvPr/>
        </p:nvSpPr>
        <p:spPr>
          <a:xfrm>
            <a:off x="4987635" y="3376827"/>
            <a:ext cx="341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以上因素是考研机构需要着重投入的方向，对于吸引更多的考生报考机构有比较明显的作用。</a:t>
            </a:r>
          </a:p>
        </p:txBody>
      </p:sp>
    </p:spTree>
    <p:extLst>
      <p:ext uri="{BB962C8B-B14F-4D97-AF65-F5344CB8AC3E}">
        <p14:creationId xmlns:p14="http://schemas.microsoft.com/office/powerpoint/2010/main" val="17542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3柔和配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737F"/>
      </a:accent1>
      <a:accent2>
        <a:srgbClr val="EEECED"/>
      </a:accent2>
      <a:accent3>
        <a:srgbClr val="AAA6B5"/>
      </a:accent3>
      <a:accent4>
        <a:srgbClr val="866E7C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362</Words>
  <Application>Microsoft Macintosh PowerPoint</Application>
  <PresentationFormat>全屏显示(16:9)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思源黑体 CN Light</vt:lpstr>
      <vt:lpstr>Arial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f037038</cp:lastModifiedBy>
  <cp:revision>140</cp:revision>
  <dcterms:created xsi:type="dcterms:W3CDTF">2023-03-26T07:46:41Z</dcterms:created>
  <dcterms:modified xsi:type="dcterms:W3CDTF">2023-03-26T08:28:55Z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