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Nixie One"/>
      <p:regular r:id="rId29"/>
    </p:embeddedFont>
    <p:embeddedFont>
      <p:font typeface="Varela Round"/>
      <p:regular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01448EB-DCB6-45E0-B1BA-30B38876A1A1}">
  <a:tblStyle styleId="{801448EB-DCB6-45E0-B1BA-30B38876A1A1}"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A90EDC1F-D0A2-4E79-9F51-0B1589878563}"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ixieOne-regular.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VarelaRound-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75e8aacd9e_1_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75e8aacd9e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75e8aacd9e_1_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75e8aacd9e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75e8aacd9e_1_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75e8aacd9e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75e8aacd9e_1_6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75e8aacd9e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75e8aacd9e_1_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75e8aacd9e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75e8aacd9e_1_9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75e8aacd9e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75e8aacd9e_1_1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75e8aacd9e_1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75e8aacd9e_1_1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75e8aacd9e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75e8aacd9e_1_1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75e8aacd9e_1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75e8aacd9e_1_1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75e8aacd9e_1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75e8aacd9e_1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75e8aacd9e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75e8aacd9e_1_1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75e8aacd9e_1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1d8ba9b27b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d8ba9b27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75e8aacd9e_1_17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75e8aacd9e_1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g35ed75ccf_01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35ed75ccf_0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1d88359194_2_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d88359194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75e8aacd9e_1_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75e8aacd9e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75e8aacd9e_1_1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75e8aacd9e_1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1d8a6ee1e4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d8a6ee1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1d88359194_2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d88359194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1d8ba9b27b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d8ba9b2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8" name="Shape 8"/>
        <p:cNvGrpSpPr/>
        <p:nvPr/>
      </p:nvGrpSpPr>
      <p:grpSpPr>
        <a:xfrm>
          <a:off x="0" y="0"/>
          <a:ext cx="0" cy="0"/>
          <a:chOff x="0" y="0"/>
          <a:chExt cx="0" cy="0"/>
        </a:xfrm>
      </p:grpSpPr>
      <p:sp>
        <p:nvSpPr>
          <p:cNvPr id="9" name="Google Shape;9;p2"/>
          <p:cNvSpPr/>
          <p:nvPr/>
        </p:nvSpPr>
        <p:spPr>
          <a:xfrm>
            <a:off x="7209425" y="502200"/>
            <a:ext cx="206100" cy="206100"/>
          </a:xfrm>
          <a:prstGeom prst="ellipse">
            <a:avLst/>
          </a:prstGeom>
          <a:solidFill>
            <a:srgbClr val="00D1C6">
              <a:alpha val="86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1197475" y="-802775"/>
            <a:ext cx="6749100" cy="6749100"/>
          </a:xfrm>
          <a:prstGeom prst="ellipse">
            <a:avLst/>
          </a:prstGeom>
          <a:noFill/>
          <a:ln cap="flat" cmpd="sng" w="9525">
            <a:solidFill>
              <a:srgbClr val="A1BEC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2255425" y="1991825"/>
            <a:ext cx="4633200" cy="11598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
        <p:nvSpPr>
          <p:cNvPr id="12" name="Google Shape;12;p2"/>
          <p:cNvSpPr/>
          <p:nvPr/>
        </p:nvSpPr>
        <p:spPr>
          <a:xfrm>
            <a:off x="267550" y="-886750"/>
            <a:ext cx="2347200" cy="2347200"/>
          </a:xfrm>
          <a:prstGeom prst="donut">
            <a:avLst>
              <a:gd fmla="val 29778" name="adj"/>
            </a:avLst>
          </a:prstGeom>
          <a:solidFill>
            <a:srgbClr val="00D1C6">
              <a:alpha val="86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8348875" y="2882375"/>
            <a:ext cx="978600" cy="978600"/>
          </a:xfrm>
          <a:prstGeom prst="ellipse">
            <a:avLst/>
          </a:prstGeom>
          <a:solidFill>
            <a:srgbClr val="ED4A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255425" y="541800"/>
            <a:ext cx="657600" cy="657600"/>
          </a:xfrm>
          <a:prstGeom prst="ellipse">
            <a:avLst/>
          </a:prstGeom>
          <a:solidFill>
            <a:srgbClr val="00ACC3">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6752750" y="3465100"/>
            <a:ext cx="2284200" cy="2284200"/>
          </a:xfrm>
          <a:prstGeom prst="donut">
            <a:avLst>
              <a:gd fmla="val 11909" name="adj"/>
            </a:avLst>
          </a:prstGeom>
          <a:solidFill>
            <a:srgbClr val="F8BB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137775" y="3193200"/>
            <a:ext cx="657600" cy="657600"/>
          </a:xfrm>
          <a:prstGeom prst="ellipse">
            <a:avLst/>
          </a:prstGeom>
          <a:solidFill>
            <a:srgbClr val="BBCD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376550" y="4217275"/>
            <a:ext cx="1207800" cy="1207800"/>
          </a:xfrm>
          <a:prstGeom prst="donut">
            <a:avLst>
              <a:gd fmla="val 42915" name="adj"/>
            </a:avLst>
          </a:prstGeom>
          <a:solidFill>
            <a:srgbClr val="65BB48">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244625" y="2541950"/>
            <a:ext cx="304800" cy="304800"/>
          </a:xfrm>
          <a:prstGeom prst="ellipse">
            <a:avLst/>
          </a:prstGeom>
          <a:solidFill>
            <a:srgbClr val="E8004C">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7598775" y="-300250"/>
            <a:ext cx="1370700" cy="1370700"/>
          </a:xfrm>
          <a:prstGeom prst="ellipse">
            <a:avLst/>
          </a:prstGeom>
          <a:solidFill>
            <a:srgbClr val="BBCD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44625" y="802850"/>
            <a:ext cx="657600" cy="657600"/>
          </a:xfrm>
          <a:prstGeom prst="ellipse">
            <a:avLst/>
          </a:prstGeom>
          <a:solidFill>
            <a:srgbClr val="65BB48">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213975" y="695900"/>
            <a:ext cx="871500" cy="871500"/>
          </a:xfrm>
          <a:prstGeom prst="ellipse">
            <a:avLst/>
          </a:prstGeom>
          <a:noFill/>
          <a:ln cap="flat" cmpd="sng" w="9525">
            <a:solidFill>
              <a:srgbClr val="00ACC3"/>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22175" y="2933250"/>
            <a:ext cx="1177500" cy="1177500"/>
          </a:xfrm>
          <a:prstGeom prst="ellipse">
            <a:avLst/>
          </a:prstGeom>
          <a:noFill/>
          <a:ln cap="flat" cmpd="sng" w="9525">
            <a:solidFill>
              <a:srgbClr val="BBCD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8150075" y="708300"/>
            <a:ext cx="846600" cy="846600"/>
          </a:xfrm>
          <a:prstGeom prst="ellipse">
            <a:avLst/>
          </a:prstGeom>
          <a:noFill/>
          <a:ln cap="flat" cmpd="sng" w="9525">
            <a:solidFill>
              <a:srgbClr val="65BB48"/>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1055325" y="3904575"/>
            <a:ext cx="206100" cy="206100"/>
          </a:xfrm>
          <a:prstGeom prst="ellipse">
            <a:avLst/>
          </a:prstGeom>
          <a:solidFill>
            <a:srgbClr val="F8BB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62" name="Shape 162"/>
        <p:cNvGrpSpPr/>
        <p:nvPr/>
      </p:nvGrpSpPr>
      <p:grpSpPr>
        <a:xfrm>
          <a:off x="0" y="0"/>
          <a:ext cx="0" cy="0"/>
          <a:chOff x="0" y="0"/>
          <a:chExt cx="0" cy="0"/>
        </a:xfrm>
      </p:grpSpPr>
      <p:sp>
        <p:nvSpPr>
          <p:cNvPr id="163" name="Google Shape;163;p11"/>
          <p:cNvSpPr/>
          <p:nvPr/>
        </p:nvSpPr>
        <p:spPr>
          <a:xfrm>
            <a:off x="419100" y="-1581150"/>
            <a:ext cx="8305800" cy="8305800"/>
          </a:xfrm>
          <a:prstGeom prst="ellipse">
            <a:avLst/>
          </a:prstGeom>
          <a:noFill/>
          <a:ln cap="flat" cmpd="sng" w="9525">
            <a:solidFill>
              <a:srgbClr val="A1BEC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1"/>
          <p:cNvSpPr/>
          <p:nvPr/>
        </p:nvSpPr>
        <p:spPr>
          <a:xfrm>
            <a:off x="-164200" y="686175"/>
            <a:ext cx="550500" cy="550500"/>
          </a:xfrm>
          <a:prstGeom prst="ellipse">
            <a:avLst/>
          </a:prstGeom>
          <a:solidFill>
            <a:srgbClr val="00D1C6">
              <a:alpha val="86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a:off x="8204500" y="3898800"/>
            <a:ext cx="447000" cy="447000"/>
          </a:xfrm>
          <a:prstGeom prst="donut">
            <a:avLst>
              <a:gd fmla="val 18608" name="adj"/>
            </a:avLst>
          </a:prstGeom>
          <a:solidFill>
            <a:srgbClr val="F8BB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a:off x="100425" y="-196925"/>
            <a:ext cx="741600" cy="741600"/>
          </a:xfrm>
          <a:prstGeom prst="donut">
            <a:avLst>
              <a:gd fmla="val 37879" name="adj"/>
            </a:avLst>
          </a:prstGeom>
          <a:solidFill>
            <a:srgbClr val="00ACC3">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a:off x="419100" y="686175"/>
            <a:ext cx="188100" cy="188100"/>
          </a:xfrm>
          <a:prstGeom prst="ellipse">
            <a:avLst/>
          </a:prstGeom>
          <a:solidFill>
            <a:srgbClr val="BBCD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a:off x="8333725" y="4482500"/>
            <a:ext cx="978600" cy="978600"/>
          </a:xfrm>
          <a:prstGeom prst="ellipse">
            <a:avLst/>
          </a:prstGeom>
          <a:noFill/>
          <a:ln cap="flat" cmpd="sng" w="9525">
            <a:solidFill>
              <a:srgbClr val="ED4A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1"/>
          <p:cNvSpPr/>
          <p:nvPr/>
        </p:nvSpPr>
        <p:spPr>
          <a:xfrm>
            <a:off x="741750" y="4449750"/>
            <a:ext cx="397500" cy="397500"/>
          </a:xfrm>
          <a:prstGeom prst="donut">
            <a:avLst>
              <a:gd fmla="val 8754" name="adj"/>
            </a:avLst>
          </a:prstGeom>
          <a:solidFill>
            <a:srgbClr val="65BB48">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1"/>
          <p:cNvSpPr/>
          <p:nvPr/>
        </p:nvSpPr>
        <p:spPr>
          <a:xfrm>
            <a:off x="8956300" y="4058696"/>
            <a:ext cx="287100" cy="287100"/>
          </a:xfrm>
          <a:prstGeom prst="ellipse">
            <a:avLst/>
          </a:prstGeom>
          <a:solidFill>
            <a:srgbClr val="ED4A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a:off x="-164200" y="4277700"/>
            <a:ext cx="741600" cy="741600"/>
          </a:xfrm>
          <a:prstGeom prst="donut">
            <a:avLst>
              <a:gd fmla="val 39163" name="adj"/>
            </a:avLst>
          </a:prstGeom>
          <a:solidFill>
            <a:srgbClr val="BBCD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a:off x="8568725" y="4717500"/>
            <a:ext cx="508500" cy="508500"/>
          </a:xfrm>
          <a:prstGeom prst="ellipse">
            <a:avLst/>
          </a:prstGeom>
          <a:solidFill>
            <a:srgbClr val="E8004C">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a:off x="8077475" y="224125"/>
            <a:ext cx="304800" cy="304800"/>
          </a:xfrm>
          <a:prstGeom prst="donut">
            <a:avLst>
              <a:gd fmla="val 30568" name="adj"/>
            </a:avLst>
          </a:prstGeom>
          <a:solidFill>
            <a:srgbClr val="65BB48">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1"/>
          <p:cNvSpPr/>
          <p:nvPr/>
        </p:nvSpPr>
        <p:spPr>
          <a:xfrm>
            <a:off x="8553248" y="328373"/>
            <a:ext cx="585600" cy="585600"/>
          </a:xfrm>
          <a:prstGeom prst="ellipse">
            <a:avLst/>
          </a:prstGeom>
          <a:solidFill>
            <a:srgbClr val="F8BB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1"/>
          <p:cNvSpPr/>
          <p:nvPr/>
        </p:nvSpPr>
        <p:spPr>
          <a:xfrm>
            <a:off x="8876350" y="1187325"/>
            <a:ext cx="447000" cy="447000"/>
          </a:xfrm>
          <a:prstGeom prst="ellipse">
            <a:avLst/>
          </a:prstGeom>
          <a:solidFill>
            <a:srgbClr val="BBCD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a:off x="8449000" y="224125"/>
            <a:ext cx="794400" cy="794400"/>
          </a:xfrm>
          <a:prstGeom prst="ellipse">
            <a:avLst/>
          </a:prstGeom>
          <a:noFill/>
          <a:ln cap="flat" cmpd="sng" w="9525">
            <a:solidFill>
              <a:srgbClr val="F8BB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a:off x="100425" y="3830625"/>
            <a:ext cx="304800" cy="304800"/>
          </a:xfrm>
          <a:prstGeom prst="ellipse">
            <a:avLst/>
          </a:prstGeom>
          <a:solidFill>
            <a:srgbClr val="00D1C6">
              <a:alpha val="86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letely blank">
  <p:cSld name="BLANK_1">
    <p:spTree>
      <p:nvGrpSpPr>
        <p:cNvPr id="178" name="Shape 178"/>
        <p:cNvGrpSpPr/>
        <p:nvPr/>
      </p:nvGrpSpPr>
      <p:grpSpPr>
        <a:xfrm>
          <a:off x="0" y="0"/>
          <a:ext cx="0" cy="0"/>
          <a:chOff x="0" y="0"/>
          <a:chExt cx="0" cy="0"/>
        </a:xfrm>
      </p:grpSpPr>
      <p:sp>
        <p:nvSpPr>
          <p:cNvPr id="179" name="Google Shape;179;p12"/>
          <p:cNvSpPr/>
          <p:nvPr/>
        </p:nvSpPr>
        <p:spPr>
          <a:xfrm>
            <a:off x="419100" y="-1581150"/>
            <a:ext cx="8305800" cy="8305800"/>
          </a:xfrm>
          <a:prstGeom prst="ellipse">
            <a:avLst/>
          </a:prstGeom>
          <a:noFill/>
          <a:ln cap="flat" cmpd="sng" w="9525">
            <a:solidFill>
              <a:srgbClr val="A1BEC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25" name="Shape 25"/>
        <p:cNvGrpSpPr/>
        <p:nvPr/>
      </p:nvGrpSpPr>
      <p:grpSpPr>
        <a:xfrm>
          <a:off x="0" y="0"/>
          <a:ext cx="0" cy="0"/>
          <a:chOff x="0" y="0"/>
          <a:chExt cx="0" cy="0"/>
        </a:xfrm>
      </p:grpSpPr>
      <p:sp>
        <p:nvSpPr>
          <p:cNvPr id="26" name="Google Shape;26;p3"/>
          <p:cNvSpPr/>
          <p:nvPr/>
        </p:nvSpPr>
        <p:spPr>
          <a:xfrm>
            <a:off x="3058200" y="-295450"/>
            <a:ext cx="3027600" cy="3027900"/>
          </a:xfrm>
          <a:prstGeom prst="ellipse">
            <a:avLst/>
          </a:prstGeom>
          <a:noFill/>
          <a:ln cap="flat" cmpd="sng" w="9525">
            <a:solidFill>
              <a:srgbClr val="A1BEC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txBox="1"/>
          <p:nvPr>
            <p:ph type="ctrTitle"/>
          </p:nvPr>
        </p:nvSpPr>
        <p:spPr>
          <a:xfrm>
            <a:off x="1773750" y="2421550"/>
            <a:ext cx="5596500" cy="1159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28" name="Google Shape;28;p3"/>
          <p:cNvSpPr txBox="1"/>
          <p:nvPr>
            <p:ph idx="1" type="subTitle"/>
          </p:nvPr>
        </p:nvSpPr>
        <p:spPr>
          <a:xfrm>
            <a:off x="1773750" y="3449654"/>
            <a:ext cx="5596500" cy="7848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A1BECC"/>
              </a:buClr>
              <a:buSzPts val="2400"/>
              <a:buNone/>
              <a:defRPr b="1">
                <a:solidFill>
                  <a:srgbClr val="A1BECC"/>
                </a:solidFill>
              </a:defRPr>
            </a:lvl1pPr>
            <a:lvl2pPr lvl="1" rtl="0" algn="ctr">
              <a:spcBef>
                <a:spcPts val="0"/>
              </a:spcBef>
              <a:spcAft>
                <a:spcPts val="0"/>
              </a:spcAft>
              <a:buClr>
                <a:srgbClr val="A1BECC"/>
              </a:buClr>
              <a:buSzPts val="3000"/>
              <a:buNone/>
              <a:defRPr b="1" sz="3000">
                <a:solidFill>
                  <a:srgbClr val="A1BECC"/>
                </a:solidFill>
              </a:defRPr>
            </a:lvl2pPr>
            <a:lvl3pPr lvl="2" rtl="0" algn="ctr">
              <a:spcBef>
                <a:spcPts val="0"/>
              </a:spcBef>
              <a:spcAft>
                <a:spcPts val="0"/>
              </a:spcAft>
              <a:buClr>
                <a:srgbClr val="A1BECC"/>
              </a:buClr>
              <a:buSzPts val="3000"/>
              <a:buNone/>
              <a:defRPr b="1" sz="3000">
                <a:solidFill>
                  <a:srgbClr val="A1BECC"/>
                </a:solidFill>
              </a:defRPr>
            </a:lvl3pPr>
            <a:lvl4pPr lvl="3" rtl="0" algn="ctr">
              <a:spcBef>
                <a:spcPts val="0"/>
              </a:spcBef>
              <a:spcAft>
                <a:spcPts val="0"/>
              </a:spcAft>
              <a:buClr>
                <a:srgbClr val="A1BECC"/>
              </a:buClr>
              <a:buSzPts val="3000"/>
              <a:buNone/>
              <a:defRPr b="1" sz="3000">
                <a:solidFill>
                  <a:srgbClr val="A1BECC"/>
                </a:solidFill>
              </a:defRPr>
            </a:lvl4pPr>
            <a:lvl5pPr lvl="4" rtl="0" algn="ctr">
              <a:spcBef>
                <a:spcPts val="0"/>
              </a:spcBef>
              <a:spcAft>
                <a:spcPts val="0"/>
              </a:spcAft>
              <a:buClr>
                <a:srgbClr val="A1BECC"/>
              </a:buClr>
              <a:buSzPts val="3000"/>
              <a:buNone/>
              <a:defRPr b="1" sz="3000">
                <a:solidFill>
                  <a:srgbClr val="A1BECC"/>
                </a:solidFill>
              </a:defRPr>
            </a:lvl5pPr>
            <a:lvl6pPr lvl="5" rtl="0" algn="ctr">
              <a:spcBef>
                <a:spcPts val="0"/>
              </a:spcBef>
              <a:spcAft>
                <a:spcPts val="0"/>
              </a:spcAft>
              <a:buClr>
                <a:srgbClr val="A1BECC"/>
              </a:buClr>
              <a:buSzPts val="3000"/>
              <a:buNone/>
              <a:defRPr b="1" sz="3000">
                <a:solidFill>
                  <a:srgbClr val="A1BECC"/>
                </a:solidFill>
              </a:defRPr>
            </a:lvl6pPr>
            <a:lvl7pPr lvl="6" rtl="0" algn="ctr">
              <a:spcBef>
                <a:spcPts val="0"/>
              </a:spcBef>
              <a:spcAft>
                <a:spcPts val="0"/>
              </a:spcAft>
              <a:buClr>
                <a:srgbClr val="A1BECC"/>
              </a:buClr>
              <a:buSzPts val="3000"/>
              <a:buNone/>
              <a:defRPr b="1" sz="3000">
                <a:solidFill>
                  <a:srgbClr val="A1BECC"/>
                </a:solidFill>
              </a:defRPr>
            </a:lvl7pPr>
            <a:lvl8pPr lvl="7" rtl="0" algn="ctr">
              <a:spcBef>
                <a:spcPts val="0"/>
              </a:spcBef>
              <a:spcAft>
                <a:spcPts val="0"/>
              </a:spcAft>
              <a:buClr>
                <a:srgbClr val="A1BECC"/>
              </a:buClr>
              <a:buSzPts val="3000"/>
              <a:buNone/>
              <a:defRPr b="1" sz="3000">
                <a:solidFill>
                  <a:srgbClr val="A1BECC"/>
                </a:solidFill>
              </a:defRPr>
            </a:lvl8pPr>
            <a:lvl9pPr lvl="8" rtl="0" algn="ctr">
              <a:spcBef>
                <a:spcPts val="0"/>
              </a:spcBef>
              <a:spcAft>
                <a:spcPts val="0"/>
              </a:spcAft>
              <a:buClr>
                <a:srgbClr val="A1BECC"/>
              </a:buClr>
              <a:buSzPts val="3000"/>
              <a:buNone/>
              <a:defRPr b="1" sz="3000">
                <a:solidFill>
                  <a:srgbClr val="A1BECC"/>
                </a:solidFill>
              </a:defRPr>
            </a:lvl9pPr>
          </a:lstStyle>
          <a:p/>
        </p:txBody>
      </p:sp>
      <p:sp>
        <p:nvSpPr>
          <p:cNvPr id="29" name="Google Shape;29;p3"/>
          <p:cNvSpPr/>
          <p:nvPr/>
        </p:nvSpPr>
        <p:spPr>
          <a:xfrm>
            <a:off x="1414538" y="3988225"/>
            <a:ext cx="206100" cy="206100"/>
          </a:xfrm>
          <a:prstGeom prst="ellipse">
            <a:avLst/>
          </a:prstGeom>
          <a:solidFill>
            <a:srgbClr val="00D1C6">
              <a:alpha val="86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7630150" y="2469625"/>
            <a:ext cx="2347200" cy="2347200"/>
          </a:xfrm>
          <a:prstGeom prst="donut">
            <a:avLst>
              <a:gd fmla="val 29778" name="adj"/>
            </a:avLst>
          </a:prstGeom>
          <a:solidFill>
            <a:srgbClr val="00ACC3">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376550" y="1139200"/>
            <a:ext cx="978600" cy="978600"/>
          </a:xfrm>
          <a:prstGeom prst="ellipse">
            <a:avLst/>
          </a:prstGeom>
          <a:solidFill>
            <a:srgbClr val="F8BB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7240275" y="4662700"/>
            <a:ext cx="657600" cy="657600"/>
          </a:xfrm>
          <a:prstGeom prst="ellipse">
            <a:avLst/>
          </a:prstGeom>
          <a:solidFill>
            <a:srgbClr val="00D1C6">
              <a:alpha val="86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231175" y="-571700"/>
            <a:ext cx="2284200" cy="2284200"/>
          </a:xfrm>
          <a:prstGeom prst="donut">
            <a:avLst>
              <a:gd fmla="val 11909" name="adj"/>
            </a:avLst>
          </a:prstGeom>
          <a:solidFill>
            <a:srgbClr val="ED4A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a:off x="7507625" y="917475"/>
            <a:ext cx="657600" cy="657600"/>
          </a:xfrm>
          <a:prstGeom prst="ellipse">
            <a:avLst/>
          </a:prstGeom>
          <a:solidFill>
            <a:srgbClr val="BBCD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8065925" y="-295450"/>
            <a:ext cx="1207800" cy="1207800"/>
          </a:xfrm>
          <a:prstGeom prst="donut">
            <a:avLst>
              <a:gd fmla="val 42915" name="adj"/>
            </a:avLst>
          </a:prstGeom>
          <a:solidFill>
            <a:srgbClr val="65BB48">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a:off x="1417200" y="2052650"/>
            <a:ext cx="304800" cy="304800"/>
          </a:xfrm>
          <a:prstGeom prst="ellipse">
            <a:avLst/>
          </a:prstGeom>
          <a:solidFill>
            <a:srgbClr val="E8004C">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a:off x="180500" y="4023250"/>
            <a:ext cx="1370700" cy="1370700"/>
          </a:xfrm>
          <a:prstGeom prst="ellipse">
            <a:avLst/>
          </a:prstGeom>
          <a:solidFill>
            <a:srgbClr val="BBCD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246046" y="3365546"/>
            <a:ext cx="456000" cy="456000"/>
          </a:xfrm>
          <a:prstGeom prst="ellipse">
            <a:avLst/>
          </a:prstGeom>
          <a:solidFill>
            <a:srgbClr val="65BB48">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a:off x="7072325" y="4494725"/>
            <a:ext cx="993600" cy="993300"/>
          </a:xfrm>
          <a:prstGeom prst="ellipse">
            <a:avLst/>
          </a:prstGeom>
          <a:noFill/>
          <a:ln cap="flat" cmpd="sng" w="9525">
            <a:solidFill>
              <a:srgbClr val="00ACC3"/>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7370250" y="780100"/>
            <a:ext cx="932400" cy="932400"/>
          </a:xfrm>
          <a:prstGeom prst="ellipse">
            <a:avLst/>
          </a:prstGeom>
          <a:noFill/>
          <a:ln cap="flat" cmpd="sng" w="9525">
            <a:solidFill>
              <a:srgbClr val="BBCD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180500" y="3300000"/>
            <a:ext cx="586800" cy="586800"/>
          </a:xfrm>
          <a:prstGeom prst="ellipse">
            <a:avLst/>
          </a:prstGeom>
          <a:noFill/>
          <a:ln cap="flat" cmpd="sng" w="9525">
            <a:solidFill>
              <a:srgbClr val="65BB48"/>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7733375" y="467300"/>
            <a:ext cx="206100" cy="206100"/>
          </a:xfrm>
          <a:prstGeom prst="ellipse">
            <a:avLst/>
          </a:prstGeom>
          <a:solidFill>
            <a:srgbClr val="F8BB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598175" y="-204700"/>
            <a:ext cx="1550100" cy="1550100"/>
          </a:xfrm>
          <a:prstGeom prst="ellipse">
            <a:avLst/>
          </a:prstGeom>
          <a:noFill/>
          <a:ln cap="flat" cmpd="sng" w="9525">
            <a:solidFill>
              <a:srgbClr val="E8004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44" name="Shape 44"/>
        <p:cNvGrpSpPr/>
        <p:nvPr/>
      </p:nvGrpSpPr>
      <p:grpSpPr>
        <a:xfrm>
          <a:off x="0" y="0"/>
          <a:ext cx="0" cy="0"/>
          <a:chOff x="0" y="0"/>
          <a:chExt cx="0" cy="0"/>
        </a:xfrm>
      </p:grpSpPr>
      <p:sp>
        <p:nvSpPr>
          <p:cNvPr id="45" name="Google Shape;45;p4"/>
          <p:cNvSpPr/>
          <p:nvPr/>
        </p:nvSpPr>
        <p:spPr>
          <a:xfrm>
            <a:off x="1197475" y="-802775"/>
            <a:ext cx="6749100" cy="6749100"/>
          </a:xfrm>
          <a:prstGeom prst="ellipse">
            <a:avLst/>
          </a:prstGeom>
          <a:noFill/>
          <a:ln cap="flat" cmpd="sng" w="9525">
            <a:solidFill>
              <a:srgbClr val="A1BEC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4"/>
          <p:cNvSpPr/>
          <p:nvPr/>
        </p:nvSpPr>
        <p:spPr>
          <a:xfrm>
            <a:off x="8334450" y="4139625"/>
            <a:ext cx="424800" cy="424800"/>
          </a:xfrm>
          <a:prstGeom prst="ellipse">
            <a:avLst/>
          </a:prstGeom>
          <a:solidFill>
            <a:srgbClr val="00D1C6">
              <a:alpha val="86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4"/>
          <p:cNvSpPr/>
          <p:nvPr/>
        </p:nvSpPr>
        <p:spPr>
          <a:xfrm>
            <a:off x="4308288" y="-1078650"/>
            <a:ext cx="2347200" cy="2347200"/>
          </a:xfrm>
          <a:prstGeom prst="donut">
            <a:avLst>
              <a:gd fmla="val 17100" name="adj"/>
            </a:avLst>
          </a:prstGeom>
          <a:solidFill>
            <a:srgbClr val="00D1C6">
              <a:alpha val="86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4"/>
          <p:cNvSpPr/>
          <p:nvPr/>
        </p:nvSpPr>
        <p:spPr>
          <a:xfrm>
            <a:off x="4047750" y="805125"/>
            <a:ext cx="1048500" cy="1048500"/>
          </a:xfrm>
          <a:prstGeom prst="ellipse">
            <a:avLst/>
          </a:prstGeom>
          <a:solidFill>
            <a:srgbClr val="00ACC3">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4"/>
          <p:cNvSpPr txBox="1"/>
          <p:nvPr>
            <p:ph idx="1" type="body"/>
          </p:nvPr>
        </p:nvSpPr>
        <p:spPr>
          <a:xfrm>
            <a:off x="1880850" y="1920300"/>
            <a:ext cx="5382300" cy="2079600"/>
          </a:xfrm>
          <a:prstGeom prst="rect">
            <a:avLst/>
          </a:prstGeom>
        </p:spPr>
        <p:txBody>
          <a:bodyPr anchorCtr="0" anchor="t" bIns="91425" lIns="91425" spcFirstLastPara="1" rIns="91425" wrap="square" tIns="91425">
            <a:noAutofit/>
          </a:bodyPr>
          <a:lstStyle>
            <a:lvl1pPr indent="-381000" lvl="0" marL="457200" rtl="0" algn="ctr">
              <a:spcBef>
                <a:spcPts val="600"/>
              </a:spcBef>
              <a:spcAft>
                <a:spcPts val="0"/>
              </a:spcAft>
              <a:buSzPts val="2400"/>
              <a:buChar char="◎"/>
              <a:defRPr/>
            </a:lvl1pPr>
            <a:lvl2pPr indent="-381000" lvl="1" marL="914400" rtl="0" algn="ctr">
              <a:spcBef>
                <a:spcPts val="0"/>
              </a:spcBef>
              <a:spcAft>
                <a:spcPts val="0"/>
              </a:spcAft>
              <a:buSzPts val="2400"/>
              <a:buChar char="◉"/>
              <a:defRPr/>
            </a:lvl2pPr>
            <a:lvl3pPr indent="-381000" lvl="2" marL="1371600" rtl="0" algn="ctr">
              <a:spcBef>
                <a:spcPts val="0"/>
              </a:spcBef>
              <a:spcAft>
                <a:spcPts val="0"/>
              </a:spcAft>
              <a:buSzPts val="2400"/>
              <a:buChar char="￮"/>
              <a:defRPr/>
            </a:lvl3pPr>
            <a:lvl4pPr indent="-381000" lvl="3" marL="1828800" rtl="0" algn="ctr">
              <a:spcBef>
                <a:spcPts val="0"/>
              </a:spcBef>
              <a:spcAft>
                <a:spcPts val="0"/>
              </a:spcAft>
              <a:buSzPts val="2400"/>
              <a:buChar char="●"/>
              <a:defRPr/>
            </a:lvl4pPr>
            <a:lvl5pPr indent="-381000" lvl="4" marL="2286000" rtl="0" algn="ctr">
              <a:spcBef>
                <a:spcPts val="0"/>
              </a:spcBef>
              <a:spcAft>
                <a:spcPts val="0"/>
              </a:spcAft>
              <a:buSzPts val="2400"/>
              <a:buChar char="○"/>
              <a:defRPr/>
            </a:lvl5pPr>
            <a:lvl6pPr indent="-381000" lvl="5" marL="2743200" rtl="0" algn="ctr">
              <a:spcBef>
                <a:spcPts val="0"/>
              </a:spcBef>
              <a:spcAft>
                <a:spcPts val="0"/>
              </a:spcAft>
              <a:buSzPts val="2400"/>
              <a:buChar char="■"/>
              <a:defRPr/>
            </a:lvl6pPr>
            <a:lvl7pPr indent="-381000" lvl="6" marL="3200400" rtl="0" algn="ctr">
              <a:spcBef>
                <a:spcPts val="0"/>
              </a:spcBef>
              <a:spcAft>
                <a:spcPts val="0"/>
              </a:spcAft>
              <a:buSzPts val="2400"/>
              <a:buChar char="●"/>
              <a:defRPr/>
            </a:lvl7pPr>
            <a:lvl8pPr indent="-381000" lvl="7" marL="3657600" rtl="0" algn="ctr">
              <a:spcBef>
                <a:spcPts val="0"/>
              </a:spcBef>
              <a:spcAft>
                <a:spcPts val="0"/>
              </a:spcAft>
              <a:buSzPts val="2400"/>
              <a:buChar char="○"/>
              <a:defRPr/>
            </a:lvl8pPr>
            <a:lvl9pPr indent="-381000" lvl="8" marL="4114800" algn="ctr">
              <a:spcBef>
                <a:spcPts val="0"/>
              </a:spcBef>
              <a:spcAft>
                <a:spcPts val="0"/>
              </a:spcAft>
              <a:buSzPts val="2400"/>
              <a:buChar char="■"/>
              <a:defRPr/>
            </a:lvl9pPr>
          </a:lstStyle>
          <a:p/>
        </p:txBody>
      </p:sp>
      <p:sp>
        <p:nvSpPr>
          <p:cNvPr id="50" name="Google Shape;50;p4"/>
          <p:cNvSpPr txBox="1"/>
          <p:nvPr/>
        </p:nvSpPr>
        <p:spPr>
          <a:xfrm>
            <a:off x="3593400" y="781369"/>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600">
                <a:solidFill>
                  <a:srgbClr val="FFFFFF"/>
                </a:solidFill>
                <a:latin typeface="Nixie One"/>
                <a:ea typeface="Nixie One"/>
                <a:cs typeface="Nixie One"/>
                <a:sym typeface="Nixie One"/>
              </a:rPr>
              <a:t>“</a:t>
            </a:r>
            <a:endParaRPr sz="9600">
              <a:solidFill>
                <a:srgbClr val="FFFFFF"/>
              </a:solidFill>
              <a:latin typeface="Nixie One"/>
              <a:ea typeface="Nixie One"/>
              <a:cs typeface="Nixie One"/>
              <a:sym typeface="Nixie One"/>
            </a:endParaRPr>
          </a:p>
        </p:txBody>
      </p:sp>
      <p:sp>
        <p:nvSpPr>
          <p:cNvPr id="51" name="Google Shape;51;p4"/>
          <p:cNvSpPr/>
          <p:nvPr/>
        </p:nvSpPr>
        <p:spPr>
          <a:xfrm>
            <a:off x="229225" y="2988350"/>
            <a:ext cx="802800" cy="803100"/>
          </a:xfrm>
          <a:prstGeom prst="ellipse">
            <a:avLst/>
          </a:prstGeom>
          <a:solidFill>
            <a:srgbClr val="ED4A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442225" y="3999900"/>
            <a:ext cx="1695900" cy="1695900"/>
          </a:xfrm>
          <a:prstGeom prst="donut">
            <a:avLst>
              <a:gd fmla="val 10084" name="adj"/>
            </a:avLst>
          </a:prstGeom>
          <a:solidFill>
            <a:srgbClr val="F8BB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p:nvPr/>
        </p:nvSpPr>
        <p:spPr>
          <a:xfrm>
            <a:off x="1334025" y="-231725"/>
            <a:ext cx="1666800" cy="1666800"/>
          </a:xfrm>
          <a:prstGeom prst="ellipse">
            <a:avLst/>
          </a:prstGeom>
          <a:solidFill>
            <a:srgbClr val="BBCD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4"/>
          <p:cNvSpPr/>
          <p:nvPr/>
        </p:nvSpPr>
        <p:spPr>
          <a:xfrm>
            <a:off x="550525" y="710300"/>
            <a:ext cx="481500" cy="481800"/>
          </a:xfrm>
          <a:prstGeom prst="donut">
            <a:avLst>
              <a:gd fmla="val 37274" name="adj"/>
            </a:avLst>
          </a:prstGeom>
          <a:solidFill>
            <a:srgbClr val="65BB48">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4"/>
          <p:cNvSpPr/>
          <p:nvPr/>
        </p:nvSpPr>
        <p:spPr>
          <a:xfrm>
            <a:off x="1032025" y="3791450"/>
            <a:ext cx="304800" cy="304800"/>
          </a:xfrm>
          <a:prstGeom prst="ellipse">
            <a:avLst/>
          </a:prstGeom>
          <a:solidFill>
            <a:srgbClr val="E8004C">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4"/>
          <p:cNvSpPr/>
          <p:nvPr/>
        </p:nvSpPr>
        <p:spPr>
          <a:xfrm>
            <a:off x="1217050" y="1311325"/>
            <a:ext cx="304800" cy="304800"/>
          </a:xfrm>
          <a:prstGeom prst="ellipse">
            <a:avLst/>
          </a:prstGeom>
          <a:solidFill>
            <a:srgbClr val="00ACC3">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4"/>
          <p:cNvSpPr/>
          <p:nvPr/>
        </p:nvSpPr>
        <p:spPr>
          <a:xfrm>
            <a:off x="7744475" y="1473300"/>
            <a:ext cx="1048500" cy="1048500"/>
          </a:xfrm>
          <a:prstGeom prst="ellipse">
            <a:avLst/>
          </a:prstGeom>
          <a:solidFill>
            <a:srgbClr val="F8BB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
          <p:cNvSpPr/>
          <p:nvPr/>
        </p:nvSpPr>
        <p:spPr>
          <a:xfrm>
            <a:off x="8050675" y="2042175"/>
            <a:ext cx="1520100" cy="1520100"/>
          </a:xfrm>
          <a:prstGeom prst="donut">
            <a:avLst>
              <a:gd fmla="val 5022" name="adj"/>
            </a:avLst>
          </a:prstGeom>
          <a:solidFill>
            <a:srgbClr val="ED4A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4"/>
          <p:cNvSpPr/>
          <p:nvPr/>
        </p:nvSpPr>
        <p:spPr>
          <a:xfrm>
            <a:off x="7969775" y="3713850"/>
            <a:ext cx="597900" cy="598200"/>
          </a:xfrm>
          <a:prstGeom prst="donut">
            <a:avLst>
              <a:gd fmla="val 43984" name="adj"/>
            </a:avLst>
          </a:prstGeom>
          <a:solidFill>
            <a:srgbClr val="BBCD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4"/>
          <p:cNvSpPr/>
          <p:nvPr/>
        </p:nvSpPr>
        <p:spPr>
          <a:xfrm>
            <a:off x="8608775" y="1192100"/>
            <a:ext cx="184200" cy="184200"/>
          </a:xfrm>
          <a:prstGeom prst="ellipse">
            <a:avLst/>
          </a:prstGeom>
          <a:solidFill>
            <a:srgbClr val="E8004C">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61" name="Shape 61"/>
        <p:cNvGrpSpPr/>
        <p:nvPr/>
      </p:nvGrpSpPr>
      <p:grpSpPr>
        <a:xfrm>
          <a:off x="0" y="0"/>
          <a:ext cx="0" cy="0"/>
          <a:chOff x="0" y="0"/>
          <a:chExt cx="0" cy="0"/>
        </a:xfrm>
      </p:grpSpPr>
      <p:sp>
        <p:nvSpPr>
          <p:cNvPr id="62" name="Google Shape;62;p5"/>
          <p:cNvSpPr/>
          <p:nvPr/>
        </p:nvSpPr>
        <p:spPr>
          <a:xfrm>
            <a:off x="1144200" y="2698575"/>
            <a:ext cx="893700" cy="893700"/>
          </a:xfrm>
          <a:prstGeom prst="ellipse">
            <a:avLst/>
          </a:prstGeom>
          <a:noFill/>
          <a:ln cap="flat" cmpd="sng" w="9525">
            <a:solidFill>
              <a:srgbClr val="BBCD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5"/>
          <p:cNvSpPr txBox="1"/>
          <p:nvPr>
            <p:ph type="title"/>
          </p:nvPr>
        </p:nvSpPr>
        <p:spPr>
          <a:xfrm>
            <a:off x="2935875" y="909050"/>
            <a:ext cx="5275500" cy="641100"/>
          </a:xfrm>
          <a:prstGeom prst="rect">
            <a:avLst/>
          </a:prstGeom>
        </p:spPr>
        <p:txBody>
          <a:bodyPr anchorCtr="0" anchor="b"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64" name="Google Shape;64;p5"/>
          <p:cNvSpPr txBox="1"/>
          <p:nvPr>
            <p:ph idx="1" type="body"/>
          </p:nvPr>
        </p:nvSpPr>
        <p:spPr>
          <a:xfrm>
            <a:off x="2935875" y="1525758"/>
            <a:ext cx="5275500" cy="27861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sz="2400"/>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65" name="Google Shape;65;p5"/>
          <p:cNvSpPr/>
          <p:nvPr/>
        </p:nvSpPr>
        <p:spPr>
          <a:xfrm>
            <a:off x="259925" y="-206300"/>
            <a:ext cx="2347200" cy="2347200"/>
          </a:xfrm>
          <a:prstGeom prst="donut">
            <a:avLst>
              <a:gd fmla="val 29778" name="adj"/>
            </a:avLst>
          </a:prstGeom>
          <a:solidFill>
            <a:srgbClr val="00D1C6">
              <a:alpha val="86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5"/>
          <p:cNvSpPr/>
          <p:nvPr/>
        </p:nvSpPr>
        <p:spPr>
          <a:xfrm>
            <a:off x="-152925" y="1360050"/>
            <a:ext cx="978600" cy="978600"/>
          </a:xfrm>
          <a:prstGeom prst="ellipse">
            <a:avLst/>
          </a:prstGeom>
          <a:solidFill>
            <a:srgbClr val="ED4A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5"/>
          <p:cNvSpPr/>
          <p:nvPr/>
        </p:nvSpPr>
        <p:spPr>
          <a:xfrm>
            <a:off x="2339600" y="243625"/>
            <a:ext cx="657600" cy="657600"/>
          </a:xfrm>
          <a:prstGeom prst="ellipse">
            <a:avLst/>
          </a:prstGeom>
          <a:solidFill>
            <a:srgbClr val="00ACC3">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5"/>
          <p:cNvSpPr/>
          <p:nvPr/>
        </p:nvSpPr>
        <p:spPr>
          <a:xfrm>
            <a:off x="788725" y="2338650"/>
            <a:ext cx="811200" cy="811200"/>
          </a:xfrm>
          <a:prstGeom prst="donut">
            <a:avLst>
              <a:gd fmla="val 22275" name="adj"/>
            </a:avLst>
          </a:prstGeom>
          <a:solidFill>
            <a:srgbClr val="F8BB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5"/>
          <p:cNvSpPr/>
          <p:nvPr/>
        </p:nvSpPr>
        <p:spPr>
          <a:xfrm>
            <a:off x="153675" y="4149950"/>
            <a:ext cx="1207800" cy="1207800"/>
          </a:xfrm>
          <a:prstGeom prst="ellipse">
            <a:avLst/>
          </a:prstGeom>
          <a:solidFill>
            <a:srgbClr val="BBCD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5"/>
          <p:cNvSpPr/>
          <p:nvPr/>
        </p:nvSpPr>
        <p:spPr>
          <a:xfrm>
            <a:off x="1315800" y="3860975"/>
            <a:ext cx="550500" cy="550500"/>
          </a:xfrm>
          <a:prstGeom prst="donut">
            <a:avLst>
              <a:gd fmla="val 42915" name="adj"/>
            </a:avLst>
          </a:prstGeom>
          <a:solidFill>
            <a:srgbClr val="65BB48">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5"/>
          <p:cNvSpPr/>
          <p:nvPr/>
        </p:nvSpPr>
        <p:spPr>
          <a:xfrm>
            <a:off x="438575" y="2993025"/>
            <a:ext cx="304800" cy="304800"/>
          </a:xfrm>
          <a:prstGeom prst="ellipse">
            <a:avLst/>
          </a:prstGeom>
          <a:solidFill>
            <a:srgbClr val="E8004C">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5"/>
          <p:cNvSpPr/>
          <p:nvPr/>
        </p:nvSpPr>
        <p:spPr>
          <a:xfrm>
            <a:off x="7744850" y="420475"/>
            <a:ext cx="550500" cy="550500"/>
          </a:xfrm>
          <a:prstGeom prst="ellipse">
            <a:avLst/>
          </a:prstGeom>
          <a:solidFill>
            <a:srgbClr val="F8BB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5"/>
          <p:cNvSpPr/>
          <p:nvPr/>
        </p:nvSpPr>
        <p:spPr>
          <a:xfrm>
            <a:off x="8839500" y="1019775"/>
            <a:ext cx="397500" cy="397500"/>
          </a:xfrm>
          <a:prstGeom prst="ellipse">
            <a:avLst/>
          </a:prstGeom>
          <a:solidFill>
            <a:srgbClr val="00D1C6">
              <a:alpha val="86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5"/>
          <p:cNvSpPr/>
          <p:nvPr/>
        </p:nvSpPr>
        <p:spPr>
          <a:xfrm>
            <a:off x="8295350" y="-321125"/>
            <a:ext cx="741600" cy="741600"/>
          </a:xfrm>
          <a:prstGeom prst="donut">
            <a:avLst>
              <a:gd fmla="val 31897" name="adj"/>
            </a:avLst>
          </a:prstGeom>
          <a:solidFill>
            <a:srgbClr val="00ACC3">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5"/>
          <p:cNvSpPr/>
          <p:nvPr/>
        </p:nvSpPr>
        <p:spPr>
          <a:xfrm>
            <a:off x="8651500" y="1616325"/>
            <a:ext cx="188100" cy="188100"/>
          </a:xfrm>
          <a:prstGeom prst="ellipse">
            <a:avLst/>
          </a:prstGeom>
          <a:solidFill>
            <a:srgbClr val="BBCD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5"/>
          <p:cNvSpPr/>
          <p:nvPr/>
        </p:nvSpPr>
        <p:spPr>
          <a:xfrm>
            <a:off x="2179100" y="83125"/>
            <a:ext cx="978600" cy="978600"/>
          </a:xfrm>
          <a:prstGeom prst="ellipse">
            <a:avLst/>
          </a:prstGeom>
          <a:noFill/>
          <a:ln cap="flat" cmpd="sng" w="9525">
            <a:solidFill>
              <a:srgbClr val="00ACC3"/>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5"/>
          <p:cNvSpPr/>
          <p:nvPr/>
        </p:nvSpPr>
        <p:spPr>
          <a:xfrm>
            <a:off x="8062825" y="688875"/>
            <a:ext cx="449700" cy="449700"/>
          </a:xfrm>
          <a:prstGeom prst="ellipse">
            <a:avLst/>
          </a:prstGeom>
          <a:noFill/>
          <a:ln cap="flat" cmpd="sng" w="9525">
            <a:solidFill>
              <a:srgbClr val="ED4A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 column + image">
  <p:cSld name="TITLE_AND_BODY_1">
    <p:spTree>
      <p:nvGrpSpPr>
        <p:cNvPr id="78" name="Shape 78"/>
        <p:cNvGrpSpPr/>
        <p:nvPr/>
      </p:nvGrpSpPr>
      <p:grpSpPr>
        <a:xfrm>
          <a:off x="0" y="0"/>
          <a:ext cx="0" cy="0"/>
          <a:chOff x="0" y="0"/>
          <a:chExt cx="0" cy="0"/>
        </a:xfrm>
      </p:grpSpPr>
      <p:sp>
        <p:nvSpPr>
          <p:cNvPr id="79" name="Google Shape;79;p6"/>
          <p:cNvSpPr txBox="1"/>
          <p:nvPr>
            <p:ph type="title"/>
          </p:nvPr>
        </p:nvSpPr>
        <p:spPr>
          <a:xfrm>
            <a:off x="4572000" y="909050"/>
            <a:ext cx="3639600" cy="6411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80" name="Google Shape;80;p6"/>
          <p:cNvSpPr txBox="1"/>
          <p:nvPr>
            <p:ph idx="1" type="body"/>
          </p:nvPr>
        </p:nvSpPr>
        <p:spPr>
          <a:xfrm>
            <a:off x="4572000" y="1525754"/>
            <a:ext cx="3639600" cy="27861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81" name="Google Shape;81;p6"/>
          <p:cNvSpPr/>
          <p:nvPr/>
        </p:nvSpPr>
        <p:spPr>
          <a:xfrm>
            <a:off x="580275" y="751950"/>
            <a:ext cx="3639600" cy="3639600"/>
          </a:xfrm>
          <a:prstGeom prst="ellipse">
            <a:avLst/>
          </a:prstGeom>
          <a:solidFill>
            <a:srgbClr val="ED4A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6"/>
          <p:cNvSpPr/>
          <p:nvPr/>
        </p:nvSpPr>
        <p:spPr>
          <a:xfrm>
            <a:off x="-295650" y="-356450"/>
            <a:ext cx="1057800" cy="1057800"/>
          </a:xfrm>
          <a:prstGeom prst="ellipse">
            <a:avLst/>
          </a:prstGeom>
          <a:solidFill>
            <a:srgbClr val="00ACC3">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6"/>
          <p:cNvSpPr/>
          <p:nvPr/>
        </p:nvSpPr>
        <p:spPr>
          <a:xfrm>
            <a:off x="2836600" y="179825"/>
            <a:ext cx="978600" cy="978600"/>
          </a:xfrm>
          <a:prstGeom prst="donut">
            <a:avLst>
              <a:gd fmla="val 39527" name="adj"/>
            </a:avLst>
          </a:prstGeom>
          <a:solidFill>
            <a:srgbClr val="F8BB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6"/>
          <p:cNvSpPr/>
          <p:nvPr/>
        </p:nvSpPr>
        <p:spPr>
          <a:xfrm>
            <a:off x="465975" y="3692750"/>
            <a:ext cx="1019400" cy="1019400"/>
          </a:xfrm>
          <a:prstGeom prst="ellipse">
            <a:avLst/>
          </a:prstGeom>
          <a:solidFill>
            <a:srgbClr val="BBCD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6"/>
          <p:cNvSpPr/>
          <p:nvPr/>
        </p:nvSpPr>
        <p:spPr>
          <a:xfrm>
            <a:off x="1485375" y="4559750"/>
            <a:ext cx="361500" cy="361500"/>
          </a:xfrm>
          <a:prstGeom prst="donut">
            <a:avLst>
              <a:gd fmla="val 29951" name="adj"/>
            </a:avLst>
          </a:prstGeom>
          <a:solidFill>
            <a:srgbClr val="65BB48">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6"/>
          <p:cNvSpPr/>
          <p:nvPr/>
        </p:nvSpPr>
        <p:spPr>
          <a:xfrm>
            <a:off x="2364800" y="346950"/>
            <a:ext cx="274200" cy="273900"/>
          </a:xfrm>
          <a:prstGeom prst="ellipse">
            <a:avLst/>
          </a:prstGeom>
          <a:solidFill>
            <a:srgbClr val="E8004C">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6"/>
          <p:cNvSpPr/>
          <p:nvPr/>
        </p:nvSpPr>
        <p:spPr>
          <a:xfrm>
            <a:off x="-472600" y="-533400"/>
            <a:ext cx="1411800" cy="1411800"/>
          </a:xfrm>
          <a:prstGeom prst="ellipse">
            <a:avLst/>
          </a:prstGeom>
          <a:noFill/>
          <a:ln cap="flat" cmpd="sng" w="9525">
            <a:solidFill>
              <a:srgbClr val="00ACC3"/>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6"/>
          <p:cNvSpPr/>
          <p:nvPr/>
        </p:nvSpPr>
        <p:spPr>
          <a:xfrm>
            <a:off x="2899000" y="242225"/>
            <a:ext cx="853800" cy="853800"/>
          </a:xfrm>
          <a:prstGeom prst="ellipse">
            <a:avLst/>
          </a:prstGeom>
          <a:noFill/>
          <a:ln cap="flat" cmpd="sng" w="9525">
            <a:solidFill>
              <a:srgbClr val="ED4A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6"/>
          <p:cNvSpPr/>
          <p:nvPr/>
        </p:nvSpPr>
        <p:spPr>
          <a:xfrm>
            <a:off x="1061150" y="142950"/>
            <a:ext cx="538500" cy="538200"/>
          </a:xfrm>
          <a:prstGeom prst="ellipse">
            <a:avLst/>
          </a:prstGeom>
          <a:solidFill>
            <a:srgbClr val="00D1C6">
              <a:alpha val="86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90" name="Shape 90"/>
        <p:cNvGrpSpPr/>
        <p:nvPr/>
      </p:nvGrpSpPr>
      <p:grpSpPr>
        <a:xfrm>
          <a:off x="0" y="0"/>
          <a:ext cx="0" cy="0"/>
          <a:chOff x="0" y="0"/>
          <a:chExt cx="0" cy="0"/>
        </a:xfrm>
      </p:grpSpPr>
      <p:sp>
        <p:nvSpPr>
          <p:cNvPr id="91" name="Google Shape;91;p7"/>
          <p:cNvSpPr txBox="1"/>
          <p:nvPr>
            <p:ph type="title"/>
          </p:nvPr>
        </p:nvSpPr>
        <p:spPr>
          <a:xfrm>
            <a:off x="2935875" y="909050"/>
            <a:ext cx="5275500" cy="641100"/>
          </a:xfrm>
          <a:prstGeom prst="rect">
            <a:avLst/>
          </a:prstGeom>
        </p:spPr>
        <p:txBody>
          <a:bodyPr anchorCtr="0" anchor="b"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92" name="Google Shape;92;p7"/>
          <p:cNvSpPr txBox="1"/>
          <p:nvPr>
            <p:ph idx="1" type="body"/>
          </p:nvPr>
        </p:nvSpPr>
        <p:spPr>
          <a:xfrm>
            <a:off x="2935875" y="1550150"/>
            <a:ext cx="2560500" cy="33759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93" name="Google Shape;93;p7"/>
          <p:cNvSpPr txBox="1"/>
          <p:nvPr>
            <p:ph idx="2" type="body"/>
          </p:nvPr>
        </p:nvSpPr>
        <p:spPr>
          <a:xfrm>
            <a:off x="5650849" y="1550150"/>
            <a:ext cx="2560500" cy="33759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94" name="Google Shape;94;p7"/>
          <p:cNvSpPr/>
          <p:nvPr/>
        </p:nvSpPr>
        <p:spPr>
          <a:xfrm>
            <a:off x="-358950" y="2194400"/>
            <a:ext cx="2347200" cy="2347200"/>
          </a:xfrm>
          <a:prstGeom prst="donut">
            <a:avLst>
              <a:gd fmla="val 36789" name="adj"/>
            </a:avLst>
          </a:prstGeom>
          <a:solidFill>
            <a:srgbClr val="BBCD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7"/>
          <p:cNvSpPr/>
          <p:nvPr/>
        </p:nvSpPr>
        <p:spPr>
          <a:xfrm>
            <a:off x="198450" y="-321125"/>
            <a:ext cx="978600" cy="978600"/>
          </a:xfrm>
          <a:prstGeom prst="ellipse">
            <a:avLst/>
          </a:prstGeom>
          <a:noFill/>
          <a:ln cap="flat" cmpd="sng" w="9525">
            <a:solidFill>
              <a:srgbClr val="E8004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7"/>
          <p:cNvSpPr/>
          <p:nvPr/>
        </p:nvSpPr>
        <p:spPr>
          <a:xfrm>
            <a:off x="198450" y="420475"/>
            <a:ext cx="657600" cy="657600"/>
          </a:xfrm>
          <a:prstGeom prst="ellipse">
            <a:avLst/>
          </a:prstGeom>
          <a:solidFill>
            <a:srgbClr val="ED4A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7"/>
          <p:cNvSpPr/>
          <p:nvPr/>
        </p:nvSpPr>
        <p:spPr>
          <a:xfrm>
            <a:off x="1177051" y="657475"/>
            <a:ext cx="846900" cy="846900"/>
          </a:xfrm>
          <a:prstGeom prst="donut">
            <a:avLst>
              <a:gd fmla="val 22275" name="adj"/>
            </a:avLst>
          </a:prstGeom>
          <a:solidFill>
            <a:srgbClr val="00ACC3">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7"/>
          <p:cNvSpPr/>
          <p:nvPr/>
        </p:nvSpPr>
        <p:spPr>
          <a:xfrm>
            <a:off x="887650" y="4142300"/>
            <a:ext cx="1207800" cy="1207800"/>
          </a:xfrm>
          <a:prstGeom prst="ellipse">
            <a:avLst/>
          </a:prstGeom>
          <a:solidFill>
            <a:srgbClr val="65BB48">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7"/>
          <p:cNvSpPr/>
          <p:nvPr/>
        </p:nvSpPr>
        <p:spPr>
          <a:xfrm>
            <a:off x="153675" y="4799600"/>
            <a:ext cx="550500" cy="550500"/>
          </a:xfrm>
          <a:prstGeom prst="donut">
            <a:avLst>
              <a:gd fmla="val 18606" name="adj"/>
            </a:avLst>
          </a:prstGeom>
          <a:solidFill>
            <a:srgbClr val="F8BB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7"/>
          <p:cNvSpPr/>
          <p:nvPr/>
        </p:nvSpPr>
        <p:spPr>
          <a:xfrm>
            <a:off x="1172525" y="1696950"/>
            <a:ext cx="304800" cy="304800"/>
          </a:xfrm>
          <a:prstGeom prst="ellipse">
            <a:avLst/>
          </a:prstGeom>
          <a:solidFill>
            <a:srgbClr val="00D1C6">
              <a:alpha val="86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7"/>
          <p:cNvSpPr/>
          <p:nvPr/>
        </p:nvSpPr>
        <p:spPr>
          <a:xfrm>
            <a:off x="7844250" y="619275"/>
            <a:ext cx="550500" cy="550500"/>
          </a:xfrm>
          <a:prstGeom prst="ellipse">
            <a:avLst/>
          </a:prstGeom>
          <a:solidFill>
            <a:srgbClr val="00D1C6">
              <a:alpha val="86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7"/>
          <p:cNvSpPr/>
          <p:nvPr/>
        </p:nvSpPr>
        <p:spPr>
          <a:xfrm>
            <a:off x="7515500" y="-72500"/>
            <a:ext cx="397500" cy="397500"/>
          </a:xfrm>
          <a:prstGeom prst="donut">
            <a:avLst>
              <a:gd fmla="val 30568" name="adj"/>
            </a:avLst>
          </a:prstGeom>
          <a:solidFill>
            <a:srgbClr val="65BB48">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7"/>
          <p:cNvSpPr/>
          <p:nvPr/>
        </p:nvSpPr>
        <p:spPr>
          <a:xfrm>
            <a:off x="8651500" y="1030850"/>
            <a:ext cx="304800" cy="304800"/>
          </a:xfrm>
          <a:prstGeom prst="ellipse">
            <a:avLst/>
          </a:prstGeom>
          <a:solidFill>
            <a:srgbClr val="F8BB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7"/>
          <p:cNvSpPr/>
          <p:nvPr/>
        </p:nvSpPr>
        <p:spPr>
          <a:xfrm>
            <a:off x="8097900" y="167450"/>
            <a:ext cx="741600" cy="741600"/>
          </a:xfrm>
          <a:prstGeom prst="donut">
            <a:avLst>
              <a:gd fmla="val 8064" name="adj"/>
            </a:avLst>
          </a:prstGeom>
          <a:solidFill>
            <a:srgbClr val="00ACC3">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7"/>
          <p:cNvSpPr/>
          <p:nvPr/>
        </p:nvSpPr>
        <p:spPr>
          <a:xfrm>
            <a:off x="8394750" y="1504375"/>
            <a:ext cx="188100" cy="188100"/>
          </a:xfrm>
          <a:prstGeom prst="ellipse">
            <a:avLst/>
          </a:prstGeom>
          <a:solidFill>
            <a:srgbClr val="BBCD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7"/>
          <p:cNvSpPr/>
          <p:nvPr/>
        </p:nvSpPr>
        <p:spPr>
          <a:xfrm>
            <a:off x="-205625" y="2347725"/>
            <a:ext cx="2040600" cy="2040600"/>
          </a:xfrm>
          <a:prstGeom prst="ellipse">
            <a:avLst/>
          </a:prstGeom>
          <a:noFill/>
          <a:ln cap="flat" cmpd="sng" w="9525">
            <a:solidFill>
              <a:srgbClr val="65BB48"/>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7"/>
          <p:cNvSpPr/>
          <p:nvPr/>
        </p:nvSpPr>
        <p:spPr>
          <a:xfrm>
            <a:off x="305125" y="-214450"/>
            <a:ext cx="765300" cy="765300"/>
          </a:xfrm>
          <a:prstGeom prst="ellipse">
            <a:avLst/>
          </a:prstGeom>
          <a:solidFill>
            <a:srgbClr val="E8004C">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a:off x="8532600" y="911950"/>
            <a:ext cx="542700" cy="542700"/>
          </a:xfrm>
          <a:prstGeom prst="ellipse">
            <a:avLst/>
          </a:prstGeom>
          <a:noFill/>
          <a:ln cap="flat" cmpd="sng" w="9525">
            <a:solidFill>
              <a:srgbClr val="F8BB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109" name="Shape 109"/>
        <p:cNvGrpSpPr/>
        <p:nvPr/>
      </p:nvGrpSpPr>
      <p:grpSpPr>
        <a:xfrm>
          <a:off x="0" y="0"/>
          <a:ext cx="0" cy="0"/>
          <a:chOff x="0" y="0"/>
          <a:chExt cx="0" cy="0"/>
        </a:xfrm>
      </p:grpSpPr>
      <p:sp>
        <p:nvSpPr>
          <p:cNvPr id="110" name="Google Shape;110;p8"/>
          <p:cNvSpPr/>
          <p:nvPr/>
        </p:nvSpPr>
        <p:spPr>
          <a:xfrm>
            <a:off x="8638525" y="1472600"/>
            <a:ext cx="978600" cy="978600"/>
          </a:xfrm>
          <a:prstGeom prst="ellipse">
            <a:avLst/>
          </a:prstGeom>
          <a:noFill/>
          <a:ln cap="flat" cmpd="sng" w="9525">
            <a:solidFill>
              <a:srgbClr val="ED4A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8"/>
          <p:cNvSpPr txBox="1"/>
          <p:nvPr>
            <p:ph type="title"/>
          </p:nvPr>
        </p:nvSpPr>
        <p:spPr>
          <a:xfrm>
            <a:off x="2935875" y="909050"/>
            <a:ext cx="5275500" cy="6411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112" name="Google Shape;112;p8"/>
          <p:cNvSpPr txBox="1"/>
          <p:nvPr>
            <p:ph idx="1" type="body"/>
          </p:nvPr>
        </p:nvSpPr>
        <p:spPr>
          <a:xfrm>
            <a:off x="2935875" y="1550150"/>
            <a:ext cx="1700400" cy="33756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113" name="Google Shape;113;p8"/>
          <p:cNvSpPr txBox="1"/>
          <p:nvPr>
            <p:ph idx="2" type="body"/>
          </p:nvPr>
        </p:nvSpPr>
        <p:spPr>
          <a:xfrm>
            <a:off x="4723373" y="1550150"/>
            <a:ext cx="1700400" cy="33756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114" name="Google Shape;114;p8"/>
          <p:cNvSpPr txBox="1"/>
          <p:nvPr>
            <p:ph idx="3" type="body"/>
          </p:nvPr>
        </p:nvSpPr>
        <p:spPr>
          <a:xfrm>
            <a:off x="6510871" y="1550150"/>
            <a:ext cx="1700400" cy="33756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115" name="Google Shape;115;p8"/>
          <p:cNvSpPr/>
          <p:nvPr/>
        </p:nvSpPr>
        <p:spPr>
          <a:xfrm>
            <a:off x="1016475" y="2981600"/>
            <a:ext cx="440400" cy="440400"/>
          </a:xfrm>
          <a:prstGeom prst="ellipse">
            <a:avLst/>
          </a:prstGeom>
          <a:solidFill>
            <a:srgbClr val="65BB48">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a:off x="-68725" y="3346150"/>
            <a:ext cx="819600" cy="819600"/>
          </a:xfrm>
          <a:prstGeom prst="ellipse">
            <a:avLst/>
          </a:prstGeom>
          <a:noFill/>
          <a:ln cap="flat" cmpd="sng" w="9525">
            <a:solidFill>
              <a:srgbClr val="00D1C6"/>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a:off x="1361475" y="140725"/>
            <a:ext cx="862800" cy="863400"/>
          </a:xfrm>
          <a:prstGeom prst="donut">
            <a:avLst>
              <a:gd fmla="val 43200" name="adj"/>
            </a:avLst>
          </a:prstGeom>
          <a:solidFill>
            <a:srgbClr val="E8004C">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8"/>
          <p:cNvSpPr/>
          <p:nvPr/>
        </p:nvSpPr>
        <p:spPr>
          <a:xfrm>
            <a:off x="1438125" y="3422000"/>
            <a:ext cx="1062000" cy="1062000"/>
          </a:xfrm>
          <a:prstGeom prst="donut">
            <a:avLst>
              <a:gd fmla="val 9905" name="adj"/>
            </a:avLst>
          </a:prstGeom>
          <a:solidFill>
            <a:srgbClr val="BBCD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8"/>
          <p:cNvSpPr/>
          <p:nvPr/>
        </p:nvSpPr>
        <p:spPr>
          <a:xfrm>
            <a:off x="2059425" y="1112475"/>
            <a:ext cx="304800" cy="304800"/>
          </a:xfrm>
          <a:prstGeom prst="ellipse">
            <a:avLst/>
          </a:prstGeom>
          <a:solidFill>
            <a:srgbClr val="ED4A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a:off x="8723500" y="270225"/>
            <a:ext cx="550500" cy="550500"/>
          </a:xfrm>
          <a:prstGeom prst="ellipse">
            <a:avLst/>
          </a:prstGeom>
          <a:solidFill>
            <a:srgbClr val="F8BB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a:off x="8546800" y="608625"/>
            <a:ext cx="397500" cy="397500"/>
          </a:xfrm>
          <a:prstGeom prst="donut">
            <a:avLst>
              <a:gd fmla="val 8754" name="adj"/>
            </a:avLst>
          </a:prstGeom>
          <a:solidFill>
            <a:srgbClr val="65BB48">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
          <p:cNvSpPr/>
          <p:nvPr/>
        </p:nvSpPr>
        <p:spPr>
          <a:xfrm>
            <a:off x="8211275" y="1152650"/>
            <a:ext cx="397500" cy="397500"/>
          </a:xfrm>
          <a:prstGeom prst="ellipse">
            <a:avLst/>
          </a:prstGeom>
          <a:solidFill>
            <a:srgbClr val="ED4A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8"/>
          <p:cNvSpPr/>
          <p:nvPr/>
        </p:nvSpPr>
        <p:spPr>
          <a:xfrm>
            <a:off x="7599600" y="-275250"/>
            <a:ext cx="741600" cy="741600"/>
          </a:xfrm>
          <a:prstGeom prst="donut">
            <a:avLst>
              <a:gd fmla="val 39163" name="adj"/>
            </a:avLst>
          </a:prstGeom>
          <a:solidFill>
            <a:srgbClr val="BBCD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a:off x="9033775" y="1867850"/>
            <a:ext cx="188100" cy="188100"/>
          </a:xfrm>
          <a:prstGeom prst="ellipse">
            <a:avLst/>
          </a:prstGeom>
          <a:solidFill>
            <a:srgbClr val="E8004C">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8"/>
          <p:cNvSpPr/>
          <p:nvPr/>
        </p:nvSpPr>
        <p:spPr>
          <a:xfrm>
            <a:off x="-480225" y="243625"/>
            <a:ext cx="2347200" cy="2347200"/>
          </a:xfrm>
          <a:prstGeom prst="donut">
            <a:avLst>
              <a:gd fmla="val 21094" name="adj"/>
            </a:avLst>
          </a:prstGeom>
          <a:solidFill>
            <a:srgbClr val="F8BB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8"/>
          <p:cNvSpPr/>
          <p:nvPr/>
        </p:nvSpPr>
        <p:spPr>
          <a:xfrm>
            <a:off x="1016475" y="4091700"/>
            <a:ext cx="1207800" cy="1207800"/>
          </a:xfrm>
          <a:prstGeom prst="ellipse">
            <a:avLst/>
          </a:prstGeom>
          <a:solidFill>
            <a:srgbClr val="00ACC3">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
          <p:cNvSpPr/>
          <p:nvPr/>
        </p:nvSpPr>
        <p:spPr>
          <a:xfrm>
            <a:off x="204075" y="927925"/>
            <a:ext cx="978600" cy="978600"/>
          </a:xfrm>
          <a:prstGeom prst="ellipse">
            <a:avLst/>
          </a:prstGeom>
          <a:noFill/>
          <a:ln cap="flat" cmpd="sng" w="9525">
            <a:solidFill>
              <a:srgbClr val="BBCD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28" name="Shape 128"/>
        <p:cNvGrpSpPr/>
        <p:nvPr/>
      </p:nvGrpSpPr>
      <p:grpSpPr>
        <a:xfrm>
          <a:off x="0" y="0"/>
          <a:ext cx="0" cy="0"/>
          <a:chOff x="0" y="0"/>
          <a:chExt cx="0" cy="0"/>
        </a:xfrm>
      </p:grpSpPr>
      <p:sp>
        <p:nvSpPr>
          <p:cNvPr id="129" name="Google Shape;129;p9"/>
          <p:cNvSpPr txBox="1"/>
          <p:nvPr>
            <p:ph type="title"/>
          </p:nvPr>
        </p:nvSpPr>
        <p:spPr>
          <a:xfrm>
            <a:off x="2935875" y="909050"/>
            <a:ext cx="5275500" cy="641100"/>
          </a:xfrm>
          <a:prstGeom prst="rect">
            <a:avLst/>
          </a:prstGeom>
        </p:spPr>
        <p:txBody>
          <a:bodyPr anchorCtr="0" anchor="b"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130" name="Google Shape;130;p9"/>
          <p:cNvSpPr/>
          <p:nvPr/>
        </p:nvSpPr>
        <p:spPr>
          <a:xfrm>
            <a:off x="1280688" y="3669150"/>
            <a:ext cx="206100" cy="206100"/>
          </a:xfrm>
          <a:prstGeom prst="ellipse">
            <a:avLst/>
          </a:prstGeom>
          <a:solidFill>
            <a:srgbClr val="00D1C6">
              <a:alpha val="86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9"/>
          <p:cNvSpPr/>
          <p:nvPr/>
        </p:nvSpPr>
        <p:spPr>
          <a:xfrm>
            <a:off x="180500" y="4023250"/>
            <a:ext cx="1370700" cy="1370700"/>
          </a:xfrm>
          <a:prstGeom prst="ellipse">
            <a:avLst/>
          </a:prstGeom>
          <a:solidFill>
            <a:srgbClr val="BBCD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9"/>
          <p:cNvSpPr/>
          <p:nvPr/>
        </p:nvSpPr>
        <p:spPr>
          <a:xfrm>
            <a:off x="246046" y="3213146"/>
            <a:ext cx="456000" cy="456000"/>
          </a:xfrm>
          <a:prstGeom prst="ellipse">
            <a:avLst/>
          </a:prstGeom>
          <a:solidFill>
            <a:srgbClr val="65BB48">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9"/>
          <p:cNvSpPr/>
          <p:nvPr/>
        </p:nvSpPr>
        <p:spPr>
          <a:xfrm>
            <a:off x="71500" y="3038600"/>
            <a:ext cx="804900" cy="804900"/>
          </a:xfrm>
          <a:prstGeom prst="ellipse">
            <a:avLst/>
          </a:prstGeom>
          <a:noFill/>
          <a:ln cap="flat" cmpd="sng" w="9525">
            <a:solidFill>
              <a:srgbClr val="65BB48"/>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9"/>
          <p:cNvSpPr/>
          <p:nvPr/>
        </p:nvSpPr>
        <p:spPr>
          <a:xfrm>
            <a:off x="1280700" y="1608475"/>
            <a:ext cx="1043400" cy="1044000"/>
          </a:xfrm>
          <a:prstGeom prst="donut">
            <a:avLst>
              <a:gd fmla="val 43200" name="adj"/>
            </a:avLst>
          </a:prstGeom>
          <a:solidFill>
            <a:srgbClr val="F8BB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9"/>
          <p:cNvSpPr/>
          <p:nvPr/>
        </p:nvSpPr>
        <p:spPr>
          <a:xfrm>
            <a:off x="1640475" y="-201875"/>
            <a:ext cx="750300" cy="750300"/>
          </a:xfrm>
          <a:prstGeom prst="ellipse">
            <a:avLst/>
          </a:prstGeom>
          <a:solidFill>
            <a:srgbClr val="ED4A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9"/>
          <p:cNvSpPr/>
          <p:nvPr/>
        </p:nvSpPr>
        <p:spPr>
          <a:xfrm>
            <a:off x="-480225" y="243625"/>
            <a:ext cx="2347200" cy="2347200"/>
          </a:xfrm>
          <a:prstGeom prst="donut">
            <a:avLst>
              <a:gd fmla="val 6129" name="adj"/>
            </a:avLst>
          </a:prstGeom>
          <a:solidFill>
            <a:srgbClr val="E8004C">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9"/>
          <p:cNvSpPr/>
          <p:nvPr/>
        </p:nvSpPr>
        <p:spPr>
          <a:xfrm>
            <a:off x="-222975" y="500875"/>
            <a:ext cx="1832700" cy="1832700"/>
          </a:xfrm>
          <a:prstGeom prst="ellipse">
            <a:avLst/>
          </a:prstGeom>
          <a:noFill/>
          <a:ln cap="flat" cmpd="sng" w="9525">
            <a:solidFill>
              <a:srgbClr val="ED4A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9"/>
          <p:cNvSpPr/>
          <p:nvPr/>
        </p:nvSpPr>
        <p:spPr>
          <a:xfrm>
            <a:off x="1280700" y="3950125"/>
            <a:ext cx="750300" cy="750300"/>
          </a:xfrm>
          <a:prstGeom prst="ellipse">
            <a:avLst/>
          </a:prstGeom>
          <a:solidFill>
            <a:srgbClr val="00ACC3">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9"/>
          <p:cNvSpPr/>
          <p:nvPr/>
        </p:nvSpPr>
        <p:spPr>
          <a:xfrm>
            <a:off x="7913000" y="600225"/>
            <a:ext cx="550500" cy="550500"/>
          </a:xfrm>
          <a:prstGeom prst="ellipse">
            <a:avLst/>
          </a:prstGeom>
          <a:solidFill>
            <a:srgbClr val="00D1C6">
              <a:alpha val="86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9"/>
          <p:cNvSpPr/>
          <p:nvPr/>
        </p:nvSpPr>
        <p:spPr>
          <a:xfrm>
            <a:off x="8703400" y="1608475"/>
            <a:ext cx="287100" cy="287100"/>
          </a:xfrm>
          <a:prstGeom prst="donut">
            <a:avLst>
              <a:gd fmla="val 18608" name="adj"/>
            </a:avLst>
          </a:prstGeom>
          <a:solidFill>
            <a:srgbClr val="ED4A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9"/>
          <p:cNvSpPr/>
          <p:nvPr/>
        </p:nvSpPr>
        <p:spPr>
          <a:xfrm>
            <a:off x="8809377" y="886439"/>
            <a:ext cx="416400" cy="416400"/>
          </a:xfrm>
          <a:prstGeom prst="ellipse">
            <a:avLst/>
          </a:prstGeom>
          <a:solidFill>
            <a:srgbClr val="F8BB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9"/>
          <p:cNvSpPr/>
          <p:nvPr/>
        </p:nvSpPr>
        <p:spPr>
          <a:xfrm>
            <a:off x="8118000" y="-244550"/>
            <a:ext cx="741600" cy="741600"/>
          </a:xfrm>
          <a:prstGeom prst="donut">
            <a:avLst>
              <a:gd fmla="val 37879" name="adj"/>
            </a:avLst>
          </a:prstGeom>
          <a:solidFill>
            <a:srgbClr val="00ACC3">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9"/>
          <p:cNvSpPr/>
          <p:nvPr/>
        </p:nvSpPr>
        <p:spPr>
          <a:xfrm>
            <a:off x="7813725" y="312775"/>
            <a:ext cx="188100" cy="188100"/>
          </a:xfrm>
          <a:prstGeom prst="ellipse">
            <a:avLst/>
          </a:prstGeom>
          <a:solidFill>
            <a:srgbClr val="BBCD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9"/>
          <p:cNvSpPr/>
          <p:nvPr/>
        </p:nvSpPr>
        <p:spPr>
          <a:xfrm>
            <a:off x="8646900" y="723963"/>
            <a:ext cx="741600" cy="741600"/>
          </a:xfrm>
          <a:prstGeom prst="ellipse">
            <a:avLst/>
          </a:prstGeom>
          <a:noFill/>
          <a:ln cap="flat" cmpd="sng" w="9525">
            <a:solidFill>
              <a:srgbClr val="F8BB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45" name="Shape 145"/>
        <p:cNvGrpSpPr/>
        <p:nvPr/>
      </p:nvGrpSpPr>
      <p:grpSpPr>
        <a:xfrm>
          <a:off x="0" y="0"/>
          <a:ext cx="0" cy="0"/>
          <a:chOff x="0" y="0"/>
          <a:chExt cx="0" cy="0"/>
        </a:xfrm>
      </p:grpSpPr>
      <p:sp>
        <p:nvSpPr>
          <p:cNvPr id="146" name="Google Shape;146;p10"/>
          <p:cNvSpPr/>
          <p:nvPr/>
        </p:nvSpPr>
        <p:spPr>
          <a:xfrm>
            <a:off x="1197475" y="-802775"/>
            <a:ext cx="6749100" cy="6749100"/>
          </a:xfrm>
          <a:prstGeom prst="ellipse">
            <a:avLst/>
          </a:prstGeom>
          <a:noFill/>
          <a:ln cap="flat" cmpd="sng" w="9525">
            <a:solidFill>
              <a:srgbClr val="A1BEC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0"/>
          <p:cNvSpPr txBox="1"/>
          <p:nvPr>
            <p:ph idx="1" type="body"/>
          </p:nvPr>
        </p:nvSpPr>
        <p:spPr>
          <a:xfrm>
            <a:off x="1246225" y="4177700"/>
            <a:ext cx="6651600" cy="5196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600"/>
              <a:buNone/>
              <a:defRPr sz="1600"/>
            </a:lvl1pPr>
          </a:lstStyle>
          <a:p/>
        </p:txBody>
      </p:sp>
      <p:sp>
        <p:nvSpPr>
          <p:cNvPr id="148" name="Google Shape;148;p10"/>
          <p:cNvSpPr/>
          <p:nvPr/>
        </p:nvSpPr>
        <p:spPr>
          <a:xfrm rot="10800000">
            <a:off x="8705950" y="3777263"/>
            <a:ext cx="617400" cy="617400"/>
          </a:xfrm>
          <a:prstGeom prst="ellipse">
            <a:avLst/>
          </a:prstGeom>
          <a:solidFill>
            <a:srgbClr val="00D1C6">
              <a:alpha val="86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0"/>
          <p:cNvSpPr/>
          <p:nvPr/>
        </p:nvSpPr>
        <p:spPr>
          <a:xfrm rot="10800000">
            <a:off x="608750" y="841361"/>
            <a:ext cx="515400" cy="515400"/>
          </a:xfrm>
          <a:prstGeom prst="donut">
            <a:avLst>
              <a:gd fmla="val 18608" name="adj"/>
            </a:avLst>
          </a:prstGeom>
          <a:solidFill>
            <a:srgbClr val="F8BB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0"/>
          <p:cNvSpPr/>
          <p:nvPr/>
        </p:nvSpPr>
        <p:spPr>
          <a:xfrm rot="10800000">
            <a:off x="8195021" y="4553300"/>
            <a:ext cx="831600" cy="831600"/>
          </a:xfrm>
          <a:prstGeom prst="donut">
            <a:avLst>
              <a:gd fmla="val 37879" name="adj"/>
            </a:avLst>
          </a:prstGeom>
          <a:solidFill>
            <a:srgbClr val="00ACC3">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0"/>
          <p:cNvSpPr/>
          <p:nvPr/>
        </p:nvSpPr>
        <p:spPr>
          <a:xfrm rot="10800000">
            <a:off x="8458384" y="4183763"/>
            <a:ext cx="210900" cy="210900"/>
          </a:xfrm>
          <a:prstGeom prst="ellipse">
            <a:avLst/>
          </a:prstGeom>
          <a:solidFill>
            <a:srgbClr val="BBCD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0"/>
          <p:cNvSpPr/>
          <p:nvPr/>
        </p:nvSpPr>
        <p:spPr>
          <a:xfrm rot="10800000">
            <a:off x="-153147" y="-444547"/>
            <a:ext cx="1128300" cy="1128300"/>
          </a:xfrm>
          <a:prstGeom prst="ellipse">
            <a:avLst/>
          </a:prstGeom>
          <a:noFill/>
          <a:ln cap="flat" cmpd="sng" w="9525">
            <a:solidFill>
              <a:srgbClr val="ED4A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0"/>
          <p:cNvSpPr/>
          <p:nvPr/>
        </p:nvSpPr>
        <p:spPr>
          <a:xfrm rot="10800000">
            <a:off x="8012016" y="133391"/>
            <a:ext cx="434700" cy="434700"/>
          </a:xfrm>
          <a:prstGeom prst="donut">
            <a:avLst>
              <a:gd fmla="val 8754" name="adj"/>
            </a:avLst>
          </a:prstGeom>
          <a:solidFill>
            <a:srgbClr val="65BB48">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0"/>
          <p:cNvSpPr/>
          <p:nvPr/>
        </p:nvSpPr>
        <p:spPr>
          <a:xfrm rot="10800000">
            <a:off x="-73577" y="841500"/>
            <a:ext cx="330900" cy="330900"/>
          </a:xfrm>
          <a:prstGeom prst="ellipse">
            <a:avLst/>
          </a:prstGeom>
          <a:solidFill>
            <a:srgbClr val="ED4A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0"/>
          <p:cNvSpPr/>
          <p:nvPr/>
        </p:nvSpPr>
        <p:spPr>
          <a:xfrm rot="10800000">
            <a:off x="8512150" y="133404"/>
            <a:ext cx="811200" cy="811200"/>
          </a:xfrm>
          <a:prstGeom prst="donut">
            <a:avLst>
              <a:gd fmla="val 39163" name="adj"/>
            </a:avLst>
          </a:prstGeom>
          <a:solidFill>
            <a:srgbClr val="BBCD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0"/>
          <p:cNvSpPr/>
          <p:nvPr/>
        </p:nvSpPr>
        <p:spPr>
          <a:xfrm rot="10800000">
            <a:off x="117998" y="-173402"/>
            <a:ext cx="586200" cy="586200"/>
          </a:xfrm>
          <a:prstGeom prst="ellipse">
            <a:avLst/>
          </a:prstGeom>
          <a:solidFill>
            <a:srgbClr val="E8004C">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0"/>
          <p:cNvSpPr/>
          <p:nvPr/>
        </p:nvSpPr>
        <p:spPr>
          <a:xfrm rot="10800000">
            <a:off x="748825" y="4695050"/>
            <a:ext cx="345000" cy="345000"/>
          </a:xfrm>
          <a:prstGeom prst="donut">
            <a:avLst>
              <a:gd fmla="val 30568" name="adj"/>
            </a:avLst>
          </a:prstGeom>
          <a:solidFill>
            <a:srgbClr val="65BB48">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0"/>
          <p:cNvSpPr/>
          <p:nvPr/>
        </p:nvSpPr>
        <p:spPr>
          <a:xfrm rot="10800000">
            <a:off x="-107786" y="4259033"/>
            <a:ext cx="663000" cy="663000"/>
          </a:xfrm>
          <a:prstGeom prst="ellipse">
            <a:avLst/>
          </a:prstGeom>
          <a:solidFill>
            <a:srgbClr val="F8BB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0"/>
          <p:cNvSpPr/>
          <p:nvPr/>
        </p:nvSpPr>
        <p:spPr>
          <a:xfrm rot="10800000">
            <a:off x="-316662" y="3443534"/>
            <a:ext cx="506100" cy="506100"/>
          </a:xfrm>
          <a:prstGeom prst="ellipse">
            <a:avLst/>
          </a:prstGeom>
          <a:solidFill>
            <a:srgbClr val="BBCD00">
              <a:alpha val="86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0"/>
          <p:cNvSpPr/>
          <p:nvPr/>
        </p:nvSpPr>
        <p:spPr>
          <a:xfrm rot="10800000">
            <a:off x="-226170" y="4140650"/>
            <a:ext cx="899400" cy="899400"/>
          </a:xfrm>
          <a:prstGeom prst="ellipse">
            <a:avLst/>
          </a:prstGeom>
          <a:noFill/>
          <a:ln cap="flat" cmpd="sng" w="9525">
            <a:solidFill>
              <a:srgbClr val="F8BB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0"/>
          <p:cNvSpPr/>
          <p:nvPr/>
        </p:nvSpPr>
        <p:spPr>
          <a:xfrm rot="10800000">
            <a:off x="8700641" y="1100250"/>
            <a:ext cx="333300" cy="333300"/>
          </a:xfrm>
          <a:prstGeom prst="ellipse">
            <a:avLst/>
          </a:prstGeom>
          <a:solidFill>
            <a:srgbClr val="00D1C6">
              <a:alpha val="86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935875" y="909050"/>
            <a:ext cx="5275500" cy="641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1pPr>
            <a:lvl2pPr lvl="1">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2pPr>
            <a:lvl3pPr lvl="2">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3pPr>
            <a:lvl4pPr lvl="3">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4pPr>
            <a:lvl5pPr lvl="4">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5pPr>
            <a:lvl6pPr lvl="5">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6pPr>
            <a:lvl7pPr lvl="6">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7pPr>
            <a:lvl8pPr lvl="7">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8pPr>
            <a:lvl9pPr lvl="8">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9pPr>
          </a:lstStyle>
          <a:p/>
        </p:txBody>
      </p:sp>
      <p:sp>
        <p:nvSpPr>
          <p:cNvPr id="7" name="Google Shape;7;p1"/>
          <p:cNvSpPr txBox="1"/>
          <p:nvPr>
            <p:ph idx="1" type="body"/>
          </p:nvPr>
        </p:nvSpPr>
        <p:spPr>
          <a:xfrm>
            <a:off x="2935875" y="1525758"/>
            <a:ext cx="5275500" cy="2786100"/>
          </a:xfrm>
          <a:prstGeom prst="rect">
            <a:avLst/>
          </a:prstGeom>
          <a:noFill/>
          <a:ln>
            <a:noFill/>
          </a:ln>
        </p:spPr>
        <p:txBody>
          <a:bodyPr anchorCtr="0" anchor="t" bIns="91425" lIns="91425" spcFirstLastPara="1" rIns="91425" wrap="square" tIns="91425">
            <a:noAutofit/>
          </a:bodyPr>
          <a:lstStyle>
            <a:lvl1pPr indent="-381000" lvl="0" marL="457200">
              <a:spcBef>
                <a:spcPts val="60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1pPr>
            <a:lvl2pPr indent="-381000" lvl="1" marL="9144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2pPr>
            <a:lvl3pPr indent="-381000" lvl="2" marL="13716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3pPr>
            <a:lvl4pPr indent="-381000" lvl="3" marL="18288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4pPr>
            <a:lvl5pPr indent="-381000" lvl="4" marL="2286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5pPr>
            <a:lvl6pPr indent="-381000" lvl="5" marL="27432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6pPr>
            <a:lvl7pPr indent="-381000" lvl="6" marL="32004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7pPr>
            <a:lvl8pPr indent="-381000" lvl="7" marL="36576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8pPr>
            <a:lvl9pPr indent="-381000" lvl="8" marL="41148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hyperlink" Target="http://elib.zib.de/pub/mp-testdata/tsp/tsplib/tsp/att48.tsp"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13"/>
          <p:cNvSpPr txBox="1"/>
          <p:nvPr>
            <p:ph type="ctrTitle"/>
          </p:nvPr>
        </p:nvSpPr>
        <p:spPr>
          <a:xfrm>
            <a:off x="315500" y="573875"/>
            <a:ext cx="8131800" cy="213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rgbClr val="000000"/>
              </a:solidFill>
              <a:latin typeface="Arial"/>
              <a:ea typeface="Arial"/>
              <a:cs typeface="Arial"/>
              <a:sym typeface="Arial"/>
            </a:endParaRPr>
          </a:p>
          <a:p>
            <a:pPr indent="0" lvl="0" marL="0" rtl="0" algn="ctr">
              <a:spcBef>
                <a:spcPts val="0"/>
              </a:spcBef>
              <a:spcAft>
                <a:spcPts val="0"/>
              </a:spcAft>
              <a:buNone/>
            </a:pPr>
            <a:r>
              <a:rPr b="1" lang="en">
                <a:solidFill>
                  <a:srgbClr val="000000"/>
                </a:solidFill>
                <a:latin typeface="Arial"/>
                <a:ea typeface="Arial"/>
                <a:cs typeface="Arial"/>
                <a:sym typeface="Arial"/>
              </a:rPr>
              <a:t>Path Recommending System </a:t>
            </a:r>
            <a:endParaRPr b="1">
              <a:solidFill>
                <a:srgbClr val="000000"/>
              </a:solidFill>
              <a:latin typeface="Arial"/>
              <a:ea typeface="Arial"/>
              <a:cs typeface="Arial"/>
              <a:sym typeface="Arial"/>
            </a:endParaRPr>
          </a:p>
        </p:txBody>
      </p:sp>
      <p:sp>
        <p:nvSpPr>
          <p:cNvPr id="185" name="Google Shape;185;p13"/>
          <p:cNvSpPr txBox="1"/>
          <p:nvPr/>
        </p:nvSpPr>
        <p:spPr>
          <a:xfrm>
            <a:off x="1472425" y="3573950"/>
            <a:ext cx="7160700" cy="76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Prof. Antonio Miranda</a:t>
            </a:r>
            <a:endParaRPr b="1">
              <a:solidFill>
                <a:schemeClr val="dk1"/>
              </a:solidFill>
            </a:endParaRPr>
          </a:p>
          <a:p>
            <a:pPr indent="0" lvl="0" marL="0" rtl="0" algn="l">
              <a:spcBef>
                <a:spcPts val="0"/>
              </a:spcBef>
              <a:spcAft>
                <a:spcPts val="0"/>
              </a:spcAft>
              <a:buNone/>
            </a:pPr>
            <a:r>
              <a:rPr b="1" lang="en">
                <a:solidFill>
                  <a:schemeClr val="dk1"/>
                </a:solidFill>
              </a:rPr>
              <a:t>Teaching assistant: Abraham Gale</a:t>
            </a:r>
            <a:endParaRPr b="1">
              <a:solidFill>
                <a:schemeClr val="dk1"/>
              </a:solidFill>
            </a:endParaRPr>
          </a:p>
          <a:p>
            <a:pPr indent="0" lvl="0" marL="0" rtl="0" algn="l">
              <a:spcBef>
                <a:spcPts val="0"/>
              </a:spcBef>
              <a:spcAft>
                <a:spcPts val="0"/>
              </a:spcAft>
              <a:buNone/>
            </a:pPr>
            <a:r>
              <a:rPr b="1" lang="en"/>
              <a:t>Team members: Tianfang Zhang(tz203),  Xu Liu(</a:t>
            </a:r>
            <a:r>
              <a:rPr b="1" lang="en"/>
              <a:t>xl558</a:t>
            </a:r>
            <a:r>
              <a:rPr b="1" lang="en"/>
              <a:t>),  Xinghao Wang(xw354)</a:t>
            </a:r>
            <a:endParaRPr b="1"/>
          </a:p>
          <a:p>
            <a:pPr indent="0" lvl="0" marL="0" rtl="0" algn="l">
              <a:spcBef>
                <a:spcPts val="0"/>
              </a:spcBef>
              <a:spcAft>
                <a:spcPts val="0"/>
              </a:spcAft>
              <a:buNone/>
            </a:pPr>
            <a:r>
              <a:t/>
            </a:r>
            <a:endParaRPr b="1"/>
          </a:p>
        </p:txBody>
      </p:sp>
      <p:sp>
        <p:nvSpPr>
          <p:cNvPr id="186" name="Google Shape;186;p13"/>
          <p:cNvSpPr txBox="1"/>
          <p:nvPr/>
        </p:nvSpPr>
        <p:spPr>
          <a:xfrm>
            <a:off x="6152875" y="3022075"/>
            <a:ext cx="1406700" cy="47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Varela Round"/>
                <a:ea typeface="Varela Round"/>
                <a:cs typeface="Varela Round"/>
                <a:sym typeface="Varela Round"/>
              </a:rPr>
              <a:t>GROUP 6</a:t>
            </a:r>
            <a:endParaRPr b="1" sz="1800">
              <a:latin typeface="Varela Round"/>
              <a:ea typeface="Varela Round"/>
              <a:cs typeface="Varela Round"/>
              <a:sym typeface="Varela Roun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22"/>
          <p:cNvSpPr txBox="1"/>
          <p:nvPr/>
        </p:nvSpPr>
        <p:spPr>
          <a:xfrm>
            <a:off x="1405550" y="1089800"/>
            <a:ext cx="2974200" cy="313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2"/>
          <p:cNvSpPr/>
          <p:nvPr/>
        </p:nvSpPr>
        <p:spPr>
          <a:xfrm>
            <a:off x="1211850" y="144300"/>
            <a:ext cx="4953000" cy="547800"/>
          </a:xfrm>
          <a:prstGeom prst="roundRect">
            <a:avLst>
              <a:gd fmla="val 16667" name="adj"/>
            </a:avLst>
          </a:prstGeom>
          <a:solidFill>
            <a:srgbClr val="00A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81000" lvl="0" marL="457200" rtl="0" algn="l">
              <a:spcBef>
                <a:spcPts val="0"/>
              </a:spcBef>
              <a:spcAft>
                <a:spcPts val="0"/>
              </a:spcAft>
              <a:buClr>
                <a:schemeClr val="lt1"/>
              </a:buClr>
              <a:buSzPts val="2400"/>
              <a:buChar char="❖"/>
            </a:pPr>
            <a:r>
              <a:rPr lang="en" sz="2400">
                <a:solidFill>
                  <a:schemeClr val="lt1"/>
                </a:solidFill>
              </a:rPr>
              <a:t>Genetic Algorithm</a:t>
            </a:r>
            <a:endParaRPr sz="2400">
              <a:solidFill>
                <a:schemeClr val="lt1"/>
              </a:solidFill>
            </a:endParaRPr>
          </a:p>
        </p:txBody>
      </p:sp>
      <p:sp>
        <p:nvSpPr>
          <p:cNvPr id="242" name="Google Shape;242;p22"/>
          <p:cNvSpPr txBox="1"/>
          <p:nvPr/>
        </p:nvSpPr>
        <p:spPr>
          <a:xfrm>
            <a:off x="891250" y="692100"/>
            <a:ext cx="8002800" cy="34053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Font typeface="Calibri"/>
              <a:buChar char="●"/>
            </a:pPr>
            <a:r>
              <a:rPr lang="en" sz="2400">
                <a:solidFill>
                  <a:schemeClr val="dk1"/>
                </a:solidFill>
                <a:latin typeface="Calibri"/>
                <a:ea typeface="Calibri"/>
                <a:cs typeface="Calibri"/>
                <a:sym typeface="Calibri"/>
              </a:rPr>
              <a:t>Fitness Computation</a:t>
            </a:r>
            <a:endParaRPr sz="2400">
              <a:solidFill>
                <a:schemeClr val="dk1"/>
              </a:solidFill>
              <a:latin typeface="Calibri"/>
              <a:ea typeface="Calibri"/>
              <a:cs typeface="Calibri"/>
              <a:sym typeface="Calibri"/>
            </a:endParaRPr>
          </a:p>
          <a:p>
            <a:pPr indent="0" lvl="0" marL="0" rtl="0" algn="l">
              <a:spcBef>
                <a:spcPts val="0"/>
              </a:spcBef>
              <a:spcAft>
                <a:spcPts val="0"/>
              </a:spcAft>
              <a:buNone/>
            </a:pPr>
            <a:r>
              <a:rPr lang="en"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indent="0" lvl="0" marL="0" rtl="0" algn="l">
              <a:spcBef>
                <a:spcPts val="0"/>
              </a:spcBef>
              <a:spcAft>
                <a:spcPts val="0"/>
              </a:spcAft>
              <a:buNone/>
            </a:pPr>
            <a:r>
              <a:rPr lang="en" sz="2400">
                <a:solidFill>
                  <a:schemeClr val="dk1"/>
                </a:solidFill>
                <a:latin typeface="Calibri"/>
                <a:ea typeface="Calibri"/>
                <a:cs typeface="Calibri"/>
                <a:sym typeface="Calibri"/>
              </a:rPr>
              <a:t>Given a solution, how to measure its fitness?</a:t>
            </a:r>
            <a:endParaRPr sz="2400">
              <a:solidFill>
                <a:schemeClr val="dk1"/>
              </a:solidFill>
              <a:latin typeface="Calibri"/>
              <a:ea typeface="Calibri"/>
              <a:cs typeface="Calibri"/>
              <a:sym typeface="Calibri"/>
            </a:endParaRPr>
          </a:p>
          <a:p>
            <a:pPr indent="0" lvl="0" marL="0" rtl="0" algn="l">
              <a:spcBef>
                <a:spcPts val="0"/>
              </a:spcBef>
              <a:spcAft>
                <a:spcPts val="0"/>
              </a:spcAft>
              <a:buNone/>
            </a:pPr>
            <a:r>
              <a:rPr lang="en"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indent="0" lvl="0" marL="0" rtl="0" algn="l">
              <a:spcBef>
                <a:spcPts val="0"/>
              </a:spcBef>
              <a:spcAft>
                <a:spcPts val="0"/>
              </a:spcAft>
              <a:buNone/>
            </a:pPr>
            <a:r>
              <a:rPr lang="en" sz="2400">
                <a:solidFill>
                  <a:schemeClr val="dk1"/>
                </a:solidFill>
                <a:latin typeface="Calibri"/>
                <a:ea typeface="Calibri"/>
                <a:cs typeface="Calibri"/>
                <a:sym typeface="Calibri"/>
              </a:rPr>
              <a:t>Actually, it is simple because we can just compute the sum of distance between every two adjacent stops. However, for the solution is  a permutation of the stops, it doesn’t include the start and end point. So, we need to add the two distances, outgoing and incoming edge from start point. </a:t>
            </a:r>
            <a:endParaRPr sz="2400">
              <a:solidFill>
                <a:schemeClr val="dk1"/>
              </a:solidFill>
              <a:latin typeface="Calibri"/>
              <a:ea typeface="Calibri"/>
              <a:cs typeface="Calibri"/>
              <a:sym typeface="Calibri"/>
            </a:endParaRPr>
          </a:p>
          <a:p>
            <a:pPr indent="0" lvl="0" marL="0" rtl="0" algn="l">
              <a:spcBef>
                <a:spcPts val="0"/>
              </a:spcBef>
              <a:spcAft>
                <a:spcPts val="0"/>
              </a:spcAft>
              <a:buNone/>
            </a:pPr>
            <a:r>
              <a:t/>
            </a:r>
            <a:endParaRPr sz="2400">
              <a:solidFill>
                <a:schemeClr val="dk1"/>
              </a:solidFill>
              <a:latin typeface="Calibri"/>
              <a:ea typeface="Calibri"/>
              <a:cs typeface="Calibri"/>
              <a:sym typeface="Calibri"/>
            </a:endParaRPr>
          </a:p>
          <a:p>
            <a:pPr indent="0" lvl="0" marL="0" rtl="0" algn="l">
              <a:spcBef>
                <a:spcPts val="0"/>
              </a:spcBef>
              <a:spcAft>
                <a:spcPts val="0"/>
              </a:spcAft>
              <a:buNone/>
            </a:pPr>
            <a:r>
              <a:rPr lang="en" sz="2400">
                <a:solidFill>
                  <a:schemeClr val="dk1"/>
                </a:solidFill>
                <a:latin typeface="Calibri"/>
                <a:ea typeface="Calibri"/>
                <a:cs typeface="Calibri"/>
                <a:sym typeface="Calibri"/>
              </a:rPr>
              <a:t>Finally, return the inverse of sum as the fitness of the solution.</a:t>
            </a:r>
            <a:endParaRPr sz="24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23"/>
          <p:cNvSpPr txBox="1"/>
          <p:nvPr/>
        </p:nvSpPr>
        <p:spPr>
          <a:xfrm>
            <a:off x="1405550" y="1089800"/>
            <a:ext cx="2974200" cy="313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3"/>
          <p:cNvSpPr/>
          <p:nvPr/>
        </p:nvSpPr>
        <p:spPr>
          <a:xfrm>
            <a:off x="1211850" y="144300"/>
            <a:ext cx="4953000" cy="547800"/>
          </a:xfrm>
          <a:prstGeom prst="roundRect">
            <a:avLst>
              <a:gd fmla="val 16667" name="adj"/>
            </a:avLst>
          </a:prstGeom>
          <a:solidFill>
            <a:srgbClr val="00A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81000" lvl="0" marL="457200" rtl="0" algn="l">
              <a:spcBef>
                <a:spcPts val="0"/>
              </a:spcBef>
              <a:spcAft>
                <a:spcPts val="0"/>
              </a:spcAft>
              <a:buClr>
                <a:schemeClr val="lt1"/>
              </a:buClr>
              <a:buSzPts val="2400"/>
              <a:buChar char="❖"/>
            </a:pPr>
            <a:r>
              <a:rPr lang="en" sz="2400">
                <a:solidFill>
                  <a:schemeClr val="lt1"/>
                </a:solidFill>
              </a:rPr>
              <a:t>Genetic Algorithm</a:t>
            </a:r>
            <a:endParaRPr sz="2400">
              <a:solidFill>
                <a:schemeClr val="lt1"/>
              </a:solidFill>
            </a:endParaRPr>
          </a:p>
        </p:txBody>
      </p:sp>
      <p:sp>
        <p:nvSpPr>
          <p:cNvPr id="249" name="Google Shape;249;p23"/>
          <p:cNvSpPr txBox="1"/>
          <p:nvPr/>
        </p:nvSpPr>
        <p:spPr>
          <a:xfrm>
            <a:off x="912700" y="869100"/>
            <a:ext cx="7959900" cy="34053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Font typeface="Calibri"/>
              <a:buChar char="●"/>
            </a:pPr>
            <a:r>
              <a:rPr lang="en" sz="2400">
                <a:solidFill>
                  <a:schemeClr val="dk1"/>
                </a:solidFill>
                <a:latin typeface="Calibri"/>
                <a:ea typeface="Calibri"/>
                <a:cs typeface="Calibri"/>
                <a:sym typeface="Calibri"/>
              </a:rPr>
              <a:t>Breeding Parents Selection</a:t>
            </a:r>
            <a:endParaRPr sz="2400">
              <a:solidFill>
                <a:schemeClr val="dk1"/>
              </a:solidFill>
              <a:latin typeface="Calibri"/>
              <a:ea typeface="Calibri"/>
              <a:cs typeface="Calibri"/>
              <a:sym typeface="Calibri"/>
            </a:endParaRPr>
          </a:p>
          <a:p>
            <a:pPr indent="0" lvl="0" marL="0" rtl="0" algn="l">
              <a:spcBef>
                <a:spcPts val="0"/>
              </a:spcBef>
              <a:spcAft>
                <a:spcPts val="0"/>
              </a:spcAft>
              <a:buNone/>
            </a:pPr>
            <a:r>
              <a:rPr lang="en"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indent="0" lvl="0" marL="0" rtl="0" algn="l">
              <a:spcBef>
                <a:spcPts val="0"/>
              </a:spcBef>
              <a:spcAft>
                <a:spcPts val="0"/>
              </a:spcAft>
              <a:buNone/>
            </a:pPr>
            <a:r>
              <a:rPr lang="en" sz="2400">
                <a:solidFill>
                  <a:schemeClr val="dk1"/>
                </a:solidFill>
                <a:latin typeface="Calibri"/>
                <a:ea typeface="Calibri"/>
                <a:cs typeface="Calibri"/>
                <a:sym typeface="Calibri"/>
              </a:rPr>
              <a:t>To ensure high quality of genes to pass and  at the same time keep the genetic diversity, we choose two parents in the population at one time with frequency according to its fitness.</a:t>
            </a:r>
            <a:endParaRPr sz="2400">
              <a:solidFill>
                <a:schemeClr val="dk1"/>
              </a:solidFill>
              <a:latin typeface="Calibri"/>
              <a:ea typeface="Calibri"/>
              <a:cs typeface="Calibri"/>
              <a:sym typeface="Calibri"/>
            </a:endParaRPr>
          </a:p>
          <a:p>
            <a:pPr indent="0" lvl="0" marL="0" rtl="0" algn="l">
              <a:spcBef>
                <a:spcPts val="0"/>
              </a:spcBef>
              <a:spcAft>
                <a:spcPts val="0"/>
              </a:spcAft>
              <a:buNone/>
            </a:pPr>
            <a:r>
              <a:t/>
            </a:r>
            <a:endParaRPr sz="2400">
              <a:solidFill>
                <a:schemeClr val="dk1"/>
              </a:solidFill>
              <a:latin typeface="Calibri"/>
              <a:ea typeface="Calibri"/>
              <a:cs typeface="Calibri"/>
              <a:sym typeface="Calibri"/>
            </a:endParaRPr>
          </a:p>
          <a:p>
            <a:pPr indent="0" lvl="0" marL="0" rtl="0" algn="l">
              <a:spcBef>
                <a:spcPts val="0"/>
              </a:spcBef>
              <a:spcAft>
                <a:spcPts val="0"/>
              </a:spcAft>
              <a:buNone/>
            </a:pPr>
            <a:r>
              <a:rPr lang="en" sz="2400">
                <a:solidFill>
                  <a:schemeClr val="dk1"/>
                </a:solidFill>
                <a:latin typeface="Calibri"/>
                <a:ea typeface="Calibri"/>
                <a:cs typeface="Calibri"/>
                <a:sym typeface="Calibri"/>
              </a:rPr>
              <a:t>In other words, the higher fitness it has, the more chance the solution be chosen.</a:t>
            </a:r>
            <a:endParaRPr sz="24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24"/>
          <p:cNvSpPr txBox="1"/>
          <p:nvPr/>
        </p:nvSpPr>
        <p:spPr>
          <a:xfrm>
            <a:off x="1405550" y="1089800"/>
            <a:ext cx="2974200" cy="313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4"/>
          <p:cNvSpPr/>
          <p:nvPr/>
        </p:nvSpPr>
        <p:spPr>
          <a:xfrm>
            <a:off x="1211850" y="144300"/>
            <a:ext cx="4953000" cy="547800"/>
          </a:xfrm>
          <a:prstGeom prst="roundRect">
            <a:avLst>
              <a:gd fmla="val 16667" name="adj"/>
            </a:avLst>
          </a:prstGeom>
          <a:solidFill>
            <a:srgbClr val="00A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81000" lvl="0" marL="457200" rtl="0" algn="l">
              <a:spcBef>
                <a:spcPts val="0"/>
              </a:spcBef>
              <a:spcAft>
                <a:spcPts val="0"/>
              </a:spcAft>
              <a:buClr>
                <a:schemeClr val="lt1"/>
              </a:buClr>
              <a:buSzPts val="2400"/>
              <a:buChar char="❖"/>
            </a:pPr>
            <a:r>
              <a:rPr lang="en" sz="2400">
                <a:solidFill>
                  <a:schemeClr val="lt1"/>
                </a:solidFill>
              </a:rPr>
              <a:t>Genetic Algorithm</a:t>
            </a:r>
            <a:endParaRPr sz="2400">
              <a:solidFill>
                <a:schemeClr val="lt1"/>
              </a:solidFill>
            </a:endParaRPr>
          </a:p>
        </p:txBody>
      </p:sp>
      <p:sp>
        <p:nvSpPr>
          <p:cNvPr id="256" name="Google Shape;256;p24"/>
          <p:cNvSpPr txBox="1"/>
          <p:nvPr/>
        </p:nvSpPr>
        <p:spPr>
          <a:xfrm>
            <a:off x="912700" y="869100"/>
            <a:ext cx="7959900" cy="34053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Font typeface="Calibri"/>
              <a:buChar char="●"/>
            </a:pPr>
            <a:r>
              <a:rPr lang="en" sz="2400">
                <a:solidFill>
                  <a:schemeClr val="dk1"/>
                </a:solidFill>
                <a:latin typeface="Calibri"/>
                <a:ea typeface="Calibri"/>
                <a:cs typeface="Calibri"/>
                <a:sym typeface="Calibri"/>
              </a:rPr>
              <a:t>Recombination</a:t>
            </a:r>
            <a:r>
              <a:rPr lang="en" sz="2400">
                <a:solidFill>
                  <a:schemeClr val="dk1"/>
                </a:solidFill>
                <a:latin typeface="Calibri"/>
                <a:ea typeface="Calibri"/>
                <a:cs typeface="Calibri"/>
                <a:sym typeface="Calibri"/>
              </a:rPr>
              <a:t> of Genes</a:t>
            </a:r>
            <a:endParaRPr sz="2400">
              <a:solidFill>
                <a:schemeClr val="dk1"/>
              </a:solidFill>
              <a:latin typeface="Calibri"/>
              <a:ea typeface="Calibri"/>
              <a:cs typeface="Calibri"/>
              <a:sym typeface="Calibri"/>
            </a:endParaRPr>
          </a:p>
          <a:p>
            <a:pPr indent="0" lvl="0" marL="0" rtl="0" algn="l">
              <a:spcBef>
                <a:spcPts val="0"/>
              </a:spcBef>
              <a:spcAft>
                <a:spcPts val="0"/>
              </a:spcAft>
              <a:buNone/>
            </a:pPr>
            <a:r>
              <a:rPr lang="en"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indent="0" lvl="0" marL="0" rtl="0" algn="l">
              <a:spcBef>
                <a:spcPts val="0"/>
              </a:spcBef>
              <a:spcAft>
                <a:spcPts val="0"/>
              </a:spcAft>
              <a:buNone/>
            </a:pPr>
            <a:r>
              <a:rPr lang="en" sz="2400">
                <a:solidFill>
                  <a:schemeClr val="dk1"/>
                </a:solidFill>
                <a:latin typeface="Calibri"/>
                <a:ea typeface="Calibri"/>
                <a:cs typeface="Calibri"/>
                <a:sym typeface="Calibri"/>
              </a:rPr>
              <a:t>First, we randomly pick a continuous part of genes to crossover.</a:t>
            </a:r>
            <a:endParaRPr sz="2400">
              <a:solidFill>
                <a:schemeClr val="dk1"/>
              </a:solidFill>
              <a:latin typeface="Calibri"/>
              <a:ea typeface="Calibri"/>
              <a:cs typeface="Calibri"/>
              <a:sym typeface="Calibri"/>
            </a:endParaRPr>
          </a:p>
        </p:txBody>
      </p:sp>
      <p:graphicFrame>
        <p:nvGraphicFramePr>
          <p:cNvPr id="257" name="Google Shape;257;p24"/>
          <p:cNvGraphicFramePr/>
          <p:nvPr/>
        </p:nvGraphicFramePr>
        <p:xfrm>
          <a:off x="2849163" y="2659850"/>
          <a:ext cx="3000000" cy="3000000"/>
        </p:xfrm>
        <a:graphic>
          <a:graphicData uri="http://schemas.openxmlformats.org/drawingml/2006/table">
            <a:tbl>
              <a:tblPr>
                <a:noFill/>
                <a:tableStyleId>{A90EDC1F-D0A2-4E79-9F51-0B1589878563}</a:tableStyleId>
              </a:tblPr>
              <a:tblGrid>
                <a:gridCol w="382850"/>
                <a:gridCol w="382850"/>
                <a:gridCol w="382850"/>
                <a:gridCol w="382850"/>
                <a:gridCol w="382850"/>
                <a:gridCol w="382850"/>
                <a:gridCol w="382850"/>
                <a:gridCol w="382850"/>
                <a:gridCol w="382850"/>
              </a:tblGrid>
              <a:tr h="397075">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9</a:t>
                      </a:r>
                      <a:endParaRPr/>
                    </a:p>
                  </a:txBody>
                  <a:tcPr marT="91425" marB="91425" marR="91425" marL="91425">
                    <a:solidFill>
                      <a:srgbClr val="FFFF00"/>
                    </a:solidFill>
                  </a:tcPr>
                </a:tc>
                <a:tc>
                  <a:txBody>
                    <a:bodyPr/>
                    <a:lstStyle/>
                    <a:p>
                      <a:pPr indent="0" lvl="0" marL="0" rtl="0" algn="l">
                        <a:spcBef>
                          <a:spcPts val="0"/>
                        </a:spcBef>
                        <a:spcAft>
                          <a:spcPts val="0"/>
                        </a:spcAft>
                        <a:buNone/>
                      </a:pPr>
                      <a:r>
                        <a:rPr lang="en"/>
                        <a:t>1</a:t>
                      </a:r>
                      <a:endParaRPr/>
                    </a:p>
                  </a:txBody>
                  <a:tcPr marT="91425" marB="91425" marR="91425" marL="91425">
                    <a:solidFill>
                      <a:srgbClr val="FFFF00"/>
                    </a:solidFill>
                  </a:tcPr>
                </a:tc>
                <a:tc>
                  <a:txBody>
                    <a:bodyPr/>
                    <a:lstStyle/>
                    <a:p>
                      <a:pPr indent="0" lvl="0" marL="0" rtl="0" algn="l">
                        <a:spcBef>
                          <a:spcPts val="0"/>
                        </a:spcBef>
                        <a:spcAft>
                          <a:spcPts val="0"/>
                        </a:spcAft>
                        <a:buNone/>
                      </a:pPr>
                      <a:r>
                        <a:rPr lang="en"/>
                        <a:t>5</a:t>
                      </a:r>
                      <a:endParaRPr/>
                    </a:p>
                  </a:txBody>
                  <a:tcPr marT="91425" marB="91425" marR="91425" marL="91425">
                    <a:solidFill>
                      <a:srgbClr val="FFFF00"/>
                    </a:solidFill>
                  </a:tcPr>
                </a:tc>
                <a:tc>
                  <a:txBody>
                    <a:bodyPr/>
                    <a:lstStyle/>
                    <a:p>
                      <a:pPr indent="0" lvl="0" marL="0" rtl="0" algn="l">
                        <a:spcBef>
                          <a:spcPts val="0"/>
                        </a:spcBef>
                        <a:spcAft>
                          <a:spcPts val="0"/>
                        </a:spcAft>
                        <a:buNone/>
                      </a:pPr>
                      <a:r>
                        <a:rPr lang="en"/>
                        <a:t>7</a:t>
                      </a:r>
                      <a:endParaRPr/>
                    </a:p>
                  </a:txBody>
                  <a:tcPr marT="91425" marB="91425" marR="91425" marL="91425">
                    <a:solidFill>
                      <a:srgbClr val="FFFF00"/>
                    </a:solidFill>
                  </a:tcPr>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r>
            </a:tbl>
          </a:graphicData>
        </a:graphic>
      </p:graphicFrame>
      <p:graphicFrame>
        <p:nvGraphicFramePr>
          <p:cNvPr id="258" name="Google Shape;258;p24"/>
          <p:cNvGraphicFramePr/>
          <p:nvPr/>
        </p:nvGraphicFramePr>
        <p:xfrm>
          <a:off x="2849163" y="3498025"/>
          <a:ext cx="3000000" cy="3000000"/>
        </p:xfrm>
        <a:graphic>
          <a:graphicData uri="http://schemas.openxmlformats.org/drawingml/2006/table">
            <a:tbl>
              <a:tblPr>
                <a:noFill/>
                <a:tableStyleId>{A90EDC1F-D0A2-4E79-9F51-0B1589878563}</a:tableStyleId>
              </a:tblPr>
              <a:tblGrid>
                <a:gridCol w="382850"/>
                <a:gridCol w="382850"/>
                <a:gridCol w="382850"/>
                <a:gridCol w="382850"/>
                <a:gridCol w="382850"/>
                <a:gridCol w="382850"/>
                <a:gridCol w="382850"/>
                <a:gridCol w="382850"/>
                <a:gridCol w="382850"/>
              </a:tblGrid>
              <a:tr h="397075">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solidFill>
                      <a:srgbClr val="FFFF00"/>
                    </a:solidFill>
                  </a:tcPr>
                </a:tc>
                <a:tc>
                  <a:txBody>
                    <a:bodyPr/>
                    <a:lstStyle/>
                    <a:p>
                      <a:pPr indent="0" lvl="0" marL="0" rtl="0" algn="l">
                        <a:spcBef>
                          <a:spcPts val="0"/>
                        </a:spcBef>
                        <a:spcAft>
                          <a:spcPts val="0"/>
                        </a:spcAft>
                        <a:buNone/>
                      </a:pPr>
                      <a:r>
                        <a:rPr lang="en"/>
                        <a:t>7</a:t>
                      </a:r>
                      <a:endParaRPr/>
                    </a:p>
                  </a:txBody>
                  <a:tcPr marT="91425" marB="91425" marR="91425" marL="91425">
                    <a:solidFill>
                      <a:srgbClr val="FFFF00"/>
                    </a:solidFill>
                  </a:tcPr>
                </a:tc>
                <a:tc>
                  <a:txBody>
                    <a:bodyPr/>
                    <a:lstStyle/>
                    <a:p>
                      <a:pPr indent="0" lvl="0" marL="0" rtl="0" algn="l">
                        <a:spcBef>
                          <a:spcPts val="0"/>
                        </a:spcBef>
                        <a:spcAft>
                          <a:spcPts val="0"/>
                        </a:spcAft>
                        <a:buNone/>
                      </a:pPr>
                      <a:r>
                        <a:rPr lang="en"/>
                        <a:t>6</a:t>
                      </a:r>
                      <a:endParaRPr/>
                    </a:p>
                  </a:txBody>
                  <a:tcPr marT="91425" marB="91425" marR="91425" marL="91425">
                    <a:solidFill>
                      <a:srgbClr val="FFFF00"/>
                    </a:solidFill>
                  </a:tcPr>
                </a:tc>
                <a:tc>
                  <a:txBody>
                    <a:bodyPr/>
                    <a:lstStyle/>
                    <a:p>
                      <a:pPr indent="0" lvl="0" marL="0" rtl="0" algn="l">
                        <a:spcBef>
                          <a:spcPts val="0"/>
                        </a:spcBef>
                        <a:spcAft>
                          <a:spcPts val="0"/>
                        </a:spcAft>
                        <a:buNone/>
                      </a:pPr>
                      <a:r>
                        <a:rPr lang="en"/>
                        <a:t>4</a:t>
                      </a:r>
                      <a:endParaRPr/>
                    </a:p>
                  </a:txBody>
                  <a:tcPr marT="91425" marB="91425" marR="91425" marL="91425">
                    <a:solidFill>
                      <a:srgbClr val="FFFF00"/>
                    </a:solidFill>
                  </a:tcPr>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9</a:t>
                      </a:r>
                      <a:endParaRPr/>
                    </a:p>
                  </a:txBody>
                  <a:tcPr marT="91425" marB="91425" marR="91425" marL="91425"/>
                </a:tc>
              </a:tr>
            </a:tbl>
          </a:graphicData>
        </a:graphic>
      </p:graphicFrame>
      <p:sp>
        <p:nvSpPr>
          <p:cNvPr id="259" name="Google Shape;259;p24"/>
          <p:cNvSpPr txBox="1"/>
          <p:nvPr/>
        </p:nvSpPr>
        <p:spPr>
          <a:xfrm>
            <a:off x="1746650" y="2659788"/>
            <a:ext cx="921600" cy="39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Varela Round"/>
                <a:ea typeface="Varela Round"/>
                <a:cs typeface="Varela Round"/>
                <a:sym typeface="Varela Round"/>
              </a:rPr>
              <a:t>Parent1</a:t>
            </a:r>
            <a:endParaRPr>
              <a:latin typeface="Varela Round"/>
              <a:ea typeface="Varela Round"/>
              <a:cs typeface="Varela Round"/>
              <a:sym typeface="Varela Round"/>
            </a:endParaRPr>
          </a:p>
        </p:txBody>
      </p:sp>
      <p:sp>
        <p:nvSpPr>
          <p:cNvPr id="260" name="Google Shape;260;p24"/>
          <p:cNvSpPr txBox="1"/>
          <p:nvPr/>
        </p:nvSpPr>
        <p:spPr>
          <a:xfrm>
            <a:off x="1746650" y="3497963"/>
            <a:ext cx="921600" cy="39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Varela Round"/>
                <a:ea typeface="Varela Round"/>
                <a:cs typeface="Varela Round"/>
                <a:sym typeface="Varela Round"/>
              </a:rPr>
              <a:t>Parent2</a:t>
            </a:r>
            <a:endParaRPr>
              <a:latin typeface="Varela Round"/>
              <a:ea typeface="Varela Round"/>
              <a:cs typeface="Varela Round"/>
              <a:sym typeface="Varela Round"/>
            </a:endParaRPr>
          </a:p>
        </p:txBody>
      </p:sp>
      <p:cxnSp>
        <p:nvCxnSpPr>
          <p:cNvPr id="261" name="Google Shape;261;p24"/>
          <p:cNvCxnSpPr/>
          <p:nvPr/>
        </p:nvCxnSpPr>
        <p:spPr>
          <a:xfrm flipH="1">
            <a:off x="3996850" y="2121700"/>
            <a:ext cx="10800" cy="2454000"/>
          </a:xfrm>
          <a:prstGeom prst="straightConnector1">
            <a:avLst/>
          </a:prstGeom>
          <a:noFill/>
          <a:ln cap="flat" cmpd="sng" w="9525">
            <a:solidFill>
              <a:schemeClr val="dk2"/>
            </a:solidFill>
            <a:prstDash val="solid"/>
            <a:round/>
            <a:headEnd len="med" w="med" type="none"/>
            <a:tailEnd len="med" w="med" type="none"/>
          </a:ln>
        </p:spPr>
      </p:cxnSp>
      <p:cxnSp>
        <p:nvCxnSpPr>
          <p:cNvPr id="262" name="Google Shape;262;p24"/>
          <p:cNvCxnSpPr/>
          <p:nvPr/>
        </p:nvCxnSpPr>
        <p:spPr>
          <a:xfrm flipH="1">
            <a:off x="5529125" y="2121700"/>
            <a:ext cx="10800" cy="2454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25"/>
          <p:cNvSpPr txBox="1"/>
          <p:nvPr/>
        </p:nvSpPr>
        <p:spPr>
          <a:xfrm>
            <a:off x="1405550" y="1089800"/>
            <a:ext cx="2974200" cy="313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5"/>
          <p:cNvSpPr/>
          <p:nvPr/>
        </p:nvSpPr>
        <p:spPr>
          <a:xfrm>
            <a:off x="1211850" y="144300"/>
            <a:ext cx="4953000" cy="547800"/>
          </a:xfrm>
          <a:prstGeom prst="roundRect">
            <a:avLst>
              <a:gd fmla="val 16667" name="adj"/>
            </a:avLst>
          </a:prstGeom>
          <a:solidFill>
            <a:srgbClr val="00A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81000" lvl="0" marL="457200" rtl="0" algn="l">
              <a:spcBef>
                <a:spcPts val="0"/>
              </a:spcBef>
              <a:spcAft>
                <a:spcPts val="0"/>
              </a:spcAft>
              <a:buClr>
                <a:schemeClr val="lt1"/>
              </a:buClr>
              <a:buSzPts val="2400"/>
              <a:buChar char="❖"/>
            </a:pPr>
            <a:r>
              <a:rPr lang="en" sz="2400">
                <a:solidFill>
                  <a:schemeClr val="lt1"/>
                </a:solidFill>
              </a:rPr>
              <a:t>Genetic Algorithm</a:t>
            </a:r>
            <a:endParaRPr sz="2400">
              <a:solidFill>
                <a:schemeClr val="lt1"/>
              </a:solidFill>
            </a:endParaRPr>
          </a:p>
        </p:txBody>
      </p:sp>
      <p:sp>
        <p:nvSpPr>
          <p:cNvPr id="269" name="Google Shape;269;p25"/>
          <p:cNvSpPr txBox="1"/>
          <p:nvPr/>
        </p:nvSpPr>
        <p:spPr>
          <a:xfrm>
            <a:off x="912700" y="869100"/>
            <a:ext cx="7959900" cy="34053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Font typeface="Calibri"/>
              <a:buChar char="●"/>
            </a:pPr>
            <a:r>
              <a:rPr lang="en" sz="2400">
                <a:solidFill>
                  <a:schemeClr val="dk1"/>
                </a:solidFill>
                <a:latin typeface="Calibri"/>
                <a:ea typeface="Calibri"/>
                <a:cs typeface="Calibri"/>
                <a:sym typeface="Calibri"/>
              </a:rPr>
              <a:t>Recombination of Genes</a:t>
            </a:r>
            <a:endParaRPr sz="2400">
              <a:solidFill>
                <a:schemeClr val="dk1"/>
              </a:solidFill>
              <a:latin typeface="Calibri"/>
              <a:ea typeface="Calibri"/>
              <a:cs typeface="Calibri"/>
              <a:sym typeface="Calibri"/>
            </a:endParaRPr>
          </a:p>
          <a:p>
            <a:pPr indent="0" lvl="0" marL="0" rtl="0" algn="l">
              <a:spcBef>
                <a:spcPts val="0"/>
              </a:spcBef>
              <a:spcAft>
                <a:spcPts val="0"/>
              </a:spcAft>
              <a:buNone/>
            </a:pPr>
            <a:r>
              <a:rPr lang="en"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indent="0" lvl="0" marL="0" rtl="0" algn="l">
              <a:spcBef>
                <a:spcPts val="0"/>
              </a:spcBef>
              <a:spcAft>
                <a:spcPts val="0"/>
              </a:spcAft>
              <a:buNone/>
            </a:pPr>
            <a:r>
              <a:rPr lang="en" sz="2400">
                <a:solidFill>
                  <a:schemeClr val="dk1"/>
                </a:solidFill>
                <a:latin typeface="Calibri"/>
                <a:ea typeface="Calibri"/>
                <a:cs typeface="Calibri"/>
                <a:sym typeface="Calibri"/>
              </a:rPr>
              <a:t>Then, we swap the two parts and fill in the rest part with those genes that not in the swapped part in the original order.</a:t>
            </a:r>
            <a:endParaRPr sz="2400">
              <a:solidFill>
                <a:schemeClr val="dk1"/>
              </a:solidFill>
              <a:latin typeface="Calibri"/>
              <a:ea typeface="Calibri"/>
              <a:cs typeface="Calibri"/>
              <a:sym typeface="Calibri"/>
            </a:endParaRPr>
          </a:p>
        </p:txBody>
      </p:sp>
      <p:graphicFrame>
        <p:nvGraphicFramePr>
          <p:cNvPr id="270" name="Google Shape;270;p25"/>
          <p:cNvGraphicFramePr/>
          <p:nvPr/>
        </p:nvGraphicFramePr>
        <p:xfrm>
          <a:off x="3171313" y="3014200"/>
          <a:ext cx="3000000" cy="3000000"/>
        </p:xfrm>
        <a:graphic>
          <a:graphicData uri="http://schemas.openxmlformats.org/drawingml/2006/table">
            <a:tbl>
              <a:tblPr>
                <a:noFill/>
                <a:tableStyleId>{A90EDC1F-D0A2-4E79-9F51-0B1589878563}</a:tableStyleId>
              </a:tblPr>
              <a:tblGrid>
                <a:gridCol w="382850"/>
                <a:gridCol w="382850"/>
                <a:gridCol w="382850"/>
                <a:gridCol w="382850"/>
                <a:gridCol w="382850"/>
                <a:gridCol w="382850"/>
                <a:gridCol w="382850"/>
                <a:gridCol w="382850"/>
                <a:gridCol w="382850"/>
              </a:tblGrid>
              <a:tr h="397075">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9</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
                        <a:t>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
                        <a:t>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
                        <a:t>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t>5</a:t>
                      </a:r>
                      <a:endParaRPr/>
                    </a:p>
                  </a:txBody>
                  <a:tcPr marT="91425" marB="91425" marR="91425" marL="91425"/>
                </a:tc>
              </a:tr>
            </a:tbl>
          </a:graphicData>
        </a:graphic>
      </p:graphicFrame>
      <p:graphicFrame>
        <p:nvGraphicFramePr>
          <p:cNvPr id="271" name="Google Shape;271;p25"/>
          <p:cNvGraphicFramePr/>
          <p:nvPr/>
        </p:nvGraphicFramePr>
        <p:xfrm>
          <a:off x="3171313" y="3852375"/>
          <a:ext cx="3000000" cy="3000000"/>
        </p:xfrm>
        <a:graphic>
          <a:graphicData uri="http://schemas.openxmlformats.org/drawingml/2006/table">
            <a:tbl>
              <a:tblPr>
                <a:noFill/>
                <a:tableStyleId>{A90EDC1F-D0A2-4E79-9F51-0B1589878563}</a:tableStyleId>
              </a:tblPr>
              <a:tblGrid>
                <a:gridCol w="382850"/>
                <a:gridCol w="382850"/>
                <a:gridCol w="382850"/>
                <a:gridCol w="382850"/>
                <a:gridCol w="382850"/>
                <a:gridCol w="382850"/>
                <a:gridCol w="382850"/>
                <a:gridCol w="382850"/>
                <a:gridCol w="382850"/>
              </a:tblGrid>
              <a:tr h="397075">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9</a:t>
                      </a:r>
                      <a:endParaRPr/>
                    </a:p>
                  </a:txBody>
                  <a:tcPr marT="91425" marB="91425" marR="91425" marL="91425">
                    <a:solidFill>
                      <a:srgbClr val="FFFF00"/>
                    </a:solidFill>
                  </a:tcPr>
                </a:tc>
                <a:tc>
                  <a:txBody>
                    <a:bodyPr/>
                    <a:lstStyle/>
                    <a:p>
                      <a:pPr indent="0" lvl="0" marL="0" rtl="0" algn="l">
                        <a:spcBef>
                          <a:spcPts val="0"/>
                        </a:spcBef>
                        <a:spcAft>
                          <a:spcPts val="0"/>
                        </a:spcAft>
                        <a:buNone/>
                      </a:pPr>
                      <a:r>
                        <a:rPr lang="en"/>
                        <a:t>1</a:t>
                      </a:r>
                      <a:endParaRPr/>
                    </a:p>
                  </a:txBody>
                  <a:tcPr marT="91425" marB="91425" marR="91425" marL="91425">
                    <a:solidFill>
                      <a:srgbClr val="FFFF00"/>
                    </a:solidFill>
                  </a:tcPr>
                </a:tc>
                <a:tc>
                  <a:txBody>
                    <a:bodyPr/>
                    <a:lstStyle/>
                    <a:p>
                      <a:pPr indent="0" lvl="0" marL="0" rtl="0" algn="l">
                        <a:spcBef>
                          <a:spcPts val="0"/>
                        </a:spcBef>
                        <a:spcAft>
                          <a:spcPts val="0"/>
                        </a:spcAft>
                        <a:buNone/>
                      </a:pPr>
                      <a:r>
                        <a:rPr lang="en"/>
                        <a:t>5</a:t>
                      </a:r>
                      <a:endParaRPr/>
                    </a:p>
                  </a:txBody>
                  <a:tcPr marT="91425" marB="91425" marR="91425" marL="91425">
                    <a:solidFill>
                      <a:srgbClr val="FFFF00"/>
                    </a:solidFill>
                  </a:tcPr>
                </a:tc>
                <a:tc>
                  <a:txBody>
                    <a:bodyPr/>
                    <a:lstStyle/>
                    <a:p>
                      <a:pPr indent="0" lvl="0" marL="0" rtl="0" algn="l">
                        <a:spcBef>
                          <a:spcPts val="0"/>
                        </a:spcBef>
                        <a:spcAft>
                          <a:spcPts val="0"/>
                        </a:spcAft>
                        <a:buNone/>
                      </a:pPr>
                      <a:r>
                        <a:rPr lang="en"/>
                        <a:t>7</a:t>
                      </a:r>
                      <a:endParaRPr/>
                    </a:p>
                  </a:txBody>
                  <a:tcPr marT="91425" marB="91425" marR="91425" marL="91425">
                    <a:solidFill>
                      <a:srgbClr val="FFFF00"/>
                    </a:solidFill>
                  </a:tcPr>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r>
            </a:tbl>
          </a:graphicData>
        </a:graphic>
      </p:graphicFrame>
      <p:sp>
        <p:nvSpPr>
          <p:cNvPr id="272" name="Google Shape;272;p25"/>
          <p:cNvSpPr txBox="1"/>
          <p:nvPr/>
        </p:nvSpPr>
        <p:spPr>
          <a:xfrm>
            <a:off x="2068800" y="3014138"/>
            <a:ext cx="921600" cy="39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Varela Round"/>
                <a:ea typeface="Varela Round"/>
                <a:cs typeface="Varela Round"/>
                <a:sym typeface="Varela Round"/>
              </a:rPr>
              <a:t>Child</a:t>
            </a:r>
            <a:r>
              <a:rPr lang="en">
                <a:latin typeface="Varela Round"/>
                <a:ea typeface="Varela Round"/>
                <a:cs typeface="Varela Round"/>
                <a:sym typeface="Varela Round"/>
              </a:rPr>
              <a:t>1</a:t>
            </a:r>
            <a:endParaRPr>
              <a:latin typeface="Varela Round"/>
              <a:ea typeface="Varela Round"/>
              <a:cs typeface="Varela Round"/>
              <a:sym typeface="Varela Round"/>
            </a:endParaRPr>
          </a:p>
        </p:txBody>
      </p:sp>
      <p:sp>
        <p:nvSpPr>
          <p:cNvPr id="273" name="Google Shape;273;p25"/>
          <p:cNvSpPr txBox="1"/>
          <p:nvPr/>
        </p:nvSpPr>
        <p:spPr>
          <a:xfrm>
            <a:off x="2068800" y="3852313"/>
            <a:ext cx="921600" cy="39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Varela Round"/>
                <a:ea typeface="Varela Round"/>
                <a:cs typeface="Varela Round"/>
                <a:sym typeface="Varela Round"/>
              </a:rPr>
              <a:t>Child</a:t>
            </a:r>
            <a:r>
              <a:rPr lang="en">
                <a:latin typeface="Varela Round"/>
                <a:ea typeface="Varela Round"/>
                <a:cs typeface="Varela Round"/>
                <a:sym typeface="Varela Round"/>
              </a:rPr>
              <a:t>2</a:t>
            </a:r>
            <a:endParaRPr>
              <a:latin typeface="Varela Round"/>
              <a:ea typeface="Varela Round"/>
              <a:cs typeface="Varela Round"/>
              <a:sym typeface="Varela Round"/>
            </a:endParaRPr>
          </a:p>
        </p:txBody>
      </p:sp>
      <p:cxnSp>
        <p:nvCxnSpPr>
          <p:cNvPr id="274" name="Google Shape;274;p25"/>
          <p:cNvCxnSpPr/>
          <p:nvPr/>
        </p:nvCxnSpPr>
        <p:spPr>
          <a:xfrm flipH="1">
            <a:off x="4319000" y="2476050"/>
            <a:ext cx="10800" cy="2454000"/>
          </a:xfrm>
          <a:prstGeom prst="straightConnector1">
            <a:avLst/>
          </a:prstGeom>
          <a:noFill/>
          <a:ln cap="flat" cmpd="sng" w="9525">
            <a:solidFill>
              <a:schemeClr val="dk2"/>
            </a:solidFill>
            <a:prstDash val="solid"/>
            <a:round/>
            <a:headEnd len="med" w="med" type="none"/>
            <a:tailEnd len="med" w="med" type="none"/>
          </a:ln>
        </p:spPr>
      </p:cxnSp>
      <p:cxnSp>
        <p:nvCxnSpPr>
          <p:cNvPr id="275" name="Google Shape;275;p25"/>
          <p:cNvCxnSpPr/>
          <p:nvPr/>
        </p:nvCxnSpPr>
        <p:spPr>
          <a:xfrm flipH="1">
            <a:off x="5851275" y="2476050"/>
            <a:ext cx="10800" cy="2454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26"/>
          <p:cNvSpPr txBox="1"/>
          <p:nvPr/>
        </p:nvSpPr>
        <p:spPr>
          <a:xfrm>
            <a:off x="1405550" y="1089800"/>
            <a:ext cx="2974200" cy="313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6"/>
          <p:cNvSpPr/>
          <p:nvPr/>
        </p:nvSpPr>
        <p:spPr>
          <a:xfrm>
            <a:off x="1211850" y="144300"/>
            <a:ext cx="4953000" cy="547800"/>
          </a:xfrm>
          <a:prstGeom prst="roundRect">
            <a:avLst>
              <a:gd fmla="val 16667" name="adj"/>
            </a:avLst>
          </a:prstGeom>
          <a:solidFill>
            <a:srgbClr val="00A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81000" lvl="0" marL="457200" rtl="0" algn="l">
              <a:spcBef>
                <a:spcPts val="0"/>
              </a:spcBef>
              <a:spcAft>
                <a:spcPts val="0"/>
              </a:spcAft>
              <a:buClr>
                <a:schemeClr val="lt1"/>
              </a:buClr>
              <a:buSzPts val="2400"/>
              <a:buChar char="❖"/>
            </a:pPr>
            <a:r>
              <a:rPr lang="en" sz="2400">
                <a:solidFill>
                  <a:schemeClr val="lt1"/>
                </a:solidFill>
              </a:rPr>
              <a:t>Genetic Algorithm</a:t>
            </a:r>
            <a:endParaRPr sz="2400">
              <a:solidFill>
                <a:schemeClr val="lt1"/>
              </a:solidFill>
            </a:endParaRPr>
          </a:p>
        </p:txBody>
      </p:sp>
      <p:sp>
        <p:nvSpPr>
          <p:cNvPr id="282" name="Google Shape;282;p26"/>
          <p:cNvSpPr txBox="1"/>
          <p:nvPr/>
        </p:nvSpPr>
        <p:spPr>
          <a:xfrm>
            <a:off x="912700" y="869100"/>
            <a:ext cx="7959900" cy="34053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Font typeface="Calibri"/>
              <a:buChar char="●"/>
            </a:pPr>
            <a:r>
              <a:rPr lang="en" sz="2400">
                <a:solidFill>
                  <a:schemeClr val="dk1"/>
                </a:solidFill>
                <a:latin typeface="Calibri"/>
                <a:ea typeface="Calibri"/>
                <a:cs typeface="Calibri"/>
                <a:sym typeface="Calibri"/>
              </a:rPr>
              <a:t>Recombination of Genes</a:t>
            </a:r>
            <a:endParaRPr sz="2400">
              <a:solidFill>
                <a:schemeClr val="dk1"/>
              </a:solidFill>
              <a:latin typeface="Calibri"/>
              <a:ea typeface="Calibri"/>
              <a:cs typeface="Calibri"/>
              <a:sym typeface="Calibri"/>
            </a:endParaRPr>
          </a:p>
          <a:p>
            <a:pPr indent="0" lvl="0" marL="0" rtl="0" algn="l">
              <a:spcBef>
                <a:spcPts val="0"/>
              </a:spcBef>
              <a:spcAft>
                <a:spcPts val="0"/>
              </a:spcAft>
              <a:buNone/>
            </a:pPr>
            <a:r>
              <a:rPr lang="en"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indent="0" lvl="0" marL="0" rtl="0" algn="l">
              <a:spcBef>
                <a:spcPts val="0"/>
              </a:spcBef>
              <a:spcAft>
                <a:spcPts val="0"/>
              </a:spcAft>
              <a:buNone/>
            </a:pPr>
            <a:r>
              <a:rPr lang="en" sz="2400">
                <a:solidFill>
                  <a:schemeClr val="dk1"/>
                </a:solidFill>
                <a:latin typeface="Calibri"/>
                <a:ea typeface="Calibri"/>
                <a:cs typeface="Calibri"/>
                <a:sym typeface="Calibri"/>
              </a:rPr>
              <a:t>Finally, we move the selected parts into the head of genes and two childs are generated.</a:t>
            </a:r>
            <a:endParaRPr sz="2400">
              <a:solidFill>
                <a:schemeClr val="dk1"/>
              </a:solidFill>
              <a:latin typeface="Calibri"/>
              <a:ea typeface="Calibri"/>
              <a:cs typeface="Calibri"/>
              <a:sym typeface="Calibri"/>
            </a:endParaRPr>
          </a:p>
        </p:txBody>
      </p:sp>
      <p:graphicFrame>
        <p:nvGraphicFramePr>
          <p:cNvPr id="283" name="Google Shape;283;p26"/>
          <p:cNvGraphicFramePr/>
          <p:nvPr/>
        </p:nvGraphicFramePr>
        <p:xfrm>
          <a:off x="3171313" y="3014200"/>
          <a:ext cx="3000000" cy="3000000"/>
        </p:xfrm>
        <a:graphic>
          <a:graphicData uri="http://schemas.openxmlformats.org/drawingml/2006/table">
            <a:tbl>
              <a:tblPr>
                <a:noFill/>
                <a:tableStyleId>{A90EDC1F-D0A2-4E79-9F51-0B1589878563}</a:tableStyleId>
              </a:tblPr>
              <a:tblGrid>
                <a:gridCol w="382850"/>
                <a:gridCol w="382850"/>
                <a:gridCol w="382850"/>
                <a:gridCol w="382850"/>
                <a:gridCol w="382850"/>
                <a:gridCol w="382850"/>
                <a:gridCol w="382850"/>
                <a:gridCol w="382850"/>
                <a:gridCol w="382850"/>
              </a:tblGrid>
              <a:tr h="397075">
                <a:tc>
                  <a:txBody>
                    <a:bodyPr/>
                    <a:lstStyle/>
                    <a:p>
                      <a:pPr indent="0" lvl="0" marL="0" rtl="0" algn="l">
                        <a:spcBef>
                          <a:spcPts val="0"/>
                        </a:spcBef>
                        <a:spcAft>
                          <a:spcPts val="0"/>
                        </a:spcAft>
                        <a:buNone/>
                      </a:pPr>
                      <a:r>
                        <a:rPr lang="en"/>
                        <a:t>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
                        <a:t>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
                        <a:t>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
                        <a:t>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t>9</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t>5</a:t>
                      </a:r>
                      <a:endParaRPr/>
                    </a:p>
                  </a:txBody>
                  <a:tcPr marT="91425" marB="91425" marR="91425" marL="91425"/>
                </a:tc>
              </a:tr>
            </a:tbl>
          </a:graphicData>
        </a:graphic>
      </p:graphicFrame>
      <p:graphicFrame>
        <p:nvGraphicFramePr>
          <p:cNvPr id="284" name="Google Shape;284;p26"/>
          <p:cNvGraphicFramePr/>
          <p:nvPr/>
        </p:nvGraphicFramePr>
        <p:xfrm>
          <a:off x="3171313" y="3852375"/>
          <a:ext cx="3000000" cy="3000000"/>
        </p:xfrm>
        <a:graphic>
          <a:graphicData uri="http://schemas.openxmlformats.org/drawingml/2006/table">
            <a:tbl>
              <a:tblPr>
                <a:noFill/>
                <a:tableStyleId>{A90EDC1F-D0A2-4E79-9F51-0B1589878563}</a:tableStyleId>
              </a:tblPr>
              <a:tblGrid>
                <a:gridCol w="382850"/>
                <a:gridCol w="382850"/>
                <a:gridCol w="382850"/>
                <a:gridCol w="382850"/>
                <a:gridCol w="382850"/>
                <a:gridCol w="382850"/>
                <a:gridCol w="382850"/>
                <a:gridCol w="382850"/>
                <a:gridCol w="382850"/>
              </a:tblGrid>
              <a:tr h="397075">
                <a:tc>
                  <a:txBody>
                    <a:bodyPr/>
                    <a:lstStyle/>
                    <a:p>
                      <a:pPr indent="0" lvl="0" marL="0" rtl="0" algn="l">
                        <a:spcBef>
                          <a:spcPts val="0"/>
                        </a:spcBef>
                        <a:spcAft>
                          <a:spcPts val="0"/>
                        </a:spcAft>
                        <a:buNone/>
                      </a:pPr>
                      <a:r>
                        <a:rPr lang="en"/>
                        <a:t>9</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
                        <a:t>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
                        <a:t>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
                        <a:t>3</a:t>
                      </a:r>
                      <a:endParaRPr/>
                    </a:p>
                  </a:txBody>
                  <a:tcPr marT="91425" marB="91425" marR="91425" marL="91425">
                    <a:lnL cap="flat" cmpd="sng" w="9525">
                      <a:solidFill>
                        <a:srgbClr val="9E9E9E"/>
                      </a:solidFill>
                      <a:prstDash val="solid"/>
                      <a:round/>
                      <a:headEnd len="sm" w="sm" type="none"/>
                      <a:tailEnd len="sm" w="sm" type="none"/>
                    </a:lnL>
                    <a:solidFill>
                      <a:srgbClr val="FFFFFF"/>
                    </a:solidFill>
                  </a:tcPr>
                </a:tc>
                <a:tc>
                  <a:txBody>
                    <a:bodyPr/>
                    <a:lstStyle/>
                    <a:p>
                      <a:pPr indent="0" lvl="0" marL="0" rtl="0" algn="l">
                        <a:spcBef>
                          <a:spcPts val="0"/>
                        </a:spcBef>
                        <a:spcAft>
                          <a:spcPts val="0"/>
                        </a:spcAft>
                        <a:buNone/>
                      </a:pPr>
                      <a:r>
                        <a:rPr lang="en"/>
                        <a:t>8</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6</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r>
            </a:tbl>
          </a:graphicData>
        </a:graphic>
      </p:graphicFrame>
      <p:sp>
        <p:nvSpPr>
          <p:cNvPr id="285" name="Google Shape;285;p26"/>
          <p:cNvSpPr txBox="1"/>
          <p:nvPr/>
        </p:nvSpPr>
        <p:spPr>
          <a:xfrm>
            <a:off x="2068800" y="3014138"/>
            <a:ext cx="921600" cy="39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Varela Round"/>
                <a:ea typeface="Varela Round"/>
                <a:cs typeface="Varela Round"/>
                <a:sym typeface="Varela Round"/>
              </a:rPr>
              <a:t>Child1</a:t>
            </a:r>
            <a:endParaRPr>
              <a:latin typeface="Varela Round"/>
              <a:ea typeface="Varela Round"/>
              <a:cs typeface="Varela Round"/>
              <a:sym typeface="Varela Round"/>
            </a:endParaRPr>
          </a:p>
        </p:txBody>
      </p:sp>
      <p:sp>
        <p:nvSpPr>
          <p:cNvPr id="286" name="Google Shape;286;p26"/>
          <p:cNvSpPr txBox="1"/>
          <p:nvPr/>
        </p:nvSpPr>
        <p:spPr>
          <a:xfrm>
            <a:off x="2068800" y="3852313"/>
            <a:ext cx="921600" cy="39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Varela Round"/>
                <a:ea typeface="Varela Round"/>
                <a:cs typeface="Varela Round"/>
                <a:sym typeface="Varela Round"/>
              </a:rPr>
              <a:t>Child2</a:t>
            </a:r>
            <a:endParaRPr>
              <a:latin typeface="Varela Round"/>
              <a:ea typeface="Varela Round"/>
              <a:cs typeface="Varela Round"/>
              <a:sym typeface="Varela Round"/>
            </a:endParaRPr>
          </a:p>
        </p:txBody>
      </p:sp>
      <p:cxnSp>
        <p:nvCxnSpPr>
          <p:cNvPr id="287" name="Google Shape;287;p26"/>
          <p:cNvCxnSpPr/>
          <p:nvPr/>
        </p:nvCxnSpPr>
        <p:spPr>
          <a:xfrm flipH="1">
            <a:off x="3171325" y="2476050"/>
            <a:ext cx="10800" cy="2454000"/>
          </a:xfrm>
          <a:prstGeom prst="straightConnector1">
            <a:avLst/>
          </a:prstGeom>
          <a:noFill/>
          <a:ln cap="flat" cmpd="sng" w="9525">
            <a:solidFill>
              <a:schemeClr val="dk2"/>
            </a:solidFill>
            <a:prstDash val="solid"/>
            <a:round/>
            <a:headEnd len="med" w="med" type="none"/>
            <a:tailEnd len="med" w="med" type="none"/>
          </a:ln>
        </p:spPr>
      </p:cxnSp>
      <p:cxnSp>
        <p:nvCxnSpPr>
          <p:cNvPr id="288" name="Google Shape;288;p26"/>
          <p:cNvCxnSpPr/>
          <p:nvPr/>
        </p:nvCxnSpPr>
        <p:spPr>
          <a:xfrm flipH="1">
            <a:off x="4702725" y="2518925"/>
            <a:ext cx="10800" cy="2454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27"/>
          <p:cNvSpPr txBox="1"/>
          <p:nvPr/>
        </p:nvSpPr>
        <p:spPr>
          <a:xfrm>
            <a:off x="1405550" y="1089800"/>
            <a:ext cx="2974200" cy="313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7"/>
          <p:cNvSpPr/>
          <p:nvPr/>
        </p:nvSpPr>
        <p:spPr>
          <a:xfrm>
            <a:off x="1211850" y="144300"/>
            <a:ext cx="4953000" cy="547800"/>
          </a:xfrm>
          <a:prstGeom prst="roundRect">
            <a:avLst>
              <a:gd fmla="val 16667" name="adj"/>
            </a:avLst>
          </a:prstGeom>
          <a:solidFill>
            <a:srgbClr val="00A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81000" lvl="0" marL="457200" rtl="0" algn="l">
              <a:spcBef>
                <a:spcPts val="0"/>
              </a:spcBef>
              <a:spcAft>
                <a:spcPts val="0"/>
              </a:spcAft>
              <a:buClr>
                <a:schemeClr val="lt1"/>
              </a:buClr>
              <a:buSzPts val="2400"/>
              <a:buChar char="❖"/>
            </a:pPr>
            <a:r>
              <a:rPr lang="en" sz="2400">
                <a:solidFill>
                  <a:schemeClr val="lt1"/>
                </a:solidFill>
              </a:rPr>
              <a:t>Genetic Algorithm</a:t>
            </a:r>
            <a:endParaRPr sz="2400">
              <a:solidFill>
                <a:schemeClr val="lt1"/>
              </a:solidFill>
            </a:endParaRPr>
          </a:p>
        </p:txBody>
      </p:sp>
      <p:sp>
        <p:nvSpPr>
          <p:cNvPr id="295" name="Google Shape;295;p27"/>
          <p:cNvSpPr txBox="1"/>
          <p:nvPr/>
        </p:nvSpPr>
        <p:spPr>
          <a:xfrm>
            <a:off x="912700" y="869100"/>
            <a:ext cx="7959900" cy="34053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Font typeface="Calibri"/>
              <a:buChar char="●"/>
            </a:pPr>
            <a:r>
              <a:rPr lang="en" sz="2400">
                <a:solidFill>
                  <a:schemeClr val="dk1"/>
                </a:solidFill>
                <a:latin typeface="Calibri"/>
                <a:ea typeface="Calibri"/>
                <a:cs typeface="Calibri"/>
                <a:sym typeface="Calibri"/>
              </a:rPr>
              <a:t>Mutation</a:t>
            </a:r>
            <a:endParaRPr sz="2400">
              <a:solidFill>
                <a:schemeClr val="dk1"/>
              </a:solidFill>
              <a:latin typeface="Calibri"/>
              <a:ea typeface="Calibri"/>
              <a:cs typeface="Calibri"/>
              <a:sym typeface="Calibri"/>
            </a:endParaRPr>
          </a:p>
          <a:p>
            <a:pPr indent="0" lvl="0" marL="0" rtl="0" algn="l">
              <a:spcBef>
                <a:spcPts val="0"/>
              </a:spcBef>
              <a:spcAft>
                <a:spcPts val="0"/>
              </a:spcAft>
              <a:buNone/>
            </a:pPr>
            <a:r>
              <a:rPr lang="en"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indent="0" lvl="0" marL="0" rtl="0" algn="l">
              <a:spcBef>
                <a:spcPts val="0"/>
              </a:spcBef>
              <a:spcAft>
                <a:spcPts val="0"/>
              </a:spcAft>
              <a:buNone/>
            </a:pPr>
            <a:r>
              <a:rPr lang="en" sz="2400">
                <a:solidFill>
                  <a:schemeClr val="dk1"/>
                </a:solidFill>
                <a:latin typeface="Calibri"/>
                <a:ea typeface="Calibri"/>
                <a:cs typeface="Calibri"/>
                <a:sym typeface="Calibri"/>
              </a:rPr>
              <a:t>In order to get chance to jump out of the local optimum, we introduce mutation with some probability while generating the child. Randomly choose two genes and swap them.</a:t>
            </a:r>
            <a:endParaRPr sz="2400">
              <a:solidFill>
                <a:schemeClr val="dk1"/>
              </a:solidFill>
              <a:latin typeface="Calibri"/>
              <a:ea typeface="Calibri"/>
              <a:cs typeface="Calibri"/>
              <a:sym typeface="Calibri"/>
            </a:endParaRPr>
          </a:p>
        </p:txBody>
      </p:sp>
      <p:graphicFrame>
        <p:nvGraphicFramePr>
          <p:cNvPr id="296" name="Google Shape;296;p27"/>
          <p:cNvGraphicFramePr/>
          <p:nvPr/>
        </p:nvGraphicFramePr>
        <p:xfrm>
          <a:off x="3171313" y="3014200"/>
          <a:ext cx="3000000" cy="3000000"/>
        </p:xfrm>
        <a:graphic>
          <a:graphicData uri="http://schemas.openxmlformats.org/drawingml/2006/table">
            <a:tbl>
              <a:tblPr>
                <a:noFill/>
                <a:tableStyleId>{A90EDC1F-D0A2-4E79-9F51-0B1589878563}</a:tableStyleId>
              </a:tblPr>
              <a:tblGrid>
                <a:gridCol w="382850"/>
                <a:gridCol w="382850"/>
                <a:gridCol w="382850"/>
                <a:gridCol w="382850"/>
                <a:gridCol w="382850"/>
                <a:gridCol w="382850"/>
                <a:gridCol w="382850"/>
                <a:gridCol w="382850"/>
                <a:gridCol w="382850"/>
              </a:tblGrid>
              <a:tr h="397075">
                <a:tc>
                  <a:txBody>
                    <a:bodyPr/>
                    <a:lstStyle/>
                    <a:p>
                      <a:pPr indent="0" lvl="0" marL="0" rtl="0" algn="l">
                        <a:spcBef>
                          <a:spcPts val="0"/>
                        </a:spcBef>
                        <a:spcAft>
                          <a:spcPts val="0"/>
                        </a:spcAft>
                        <a:buNone/>
                      </a:pPr>
                      <a:r>
                        <a:rPr lang="en"/>
                        <a:t>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t>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t>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lang="en"/>
                        <a:t>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t>9</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t>5</a:t>
                      </a:r>
                      <a:endParaRPr/>
                    </a:p>
                  </a:txBody>
                  <a:tcPr marT="91425" marB="91425" marR="91425" marL="91425"/>
                </a:tc>
              </a:tr>
            </a:tbl>
          </a:graphicData>
        </a:graphic>
      </p:graphicFrame>
      <p:sp>
        <p:nvSpPr>
          <p:cNvPr id="297" name="Google Shape;297;p27"/>
          <p:cNvSpPr txBox="1"/>
          <p:nvPr/>
        </p:nvSpPr>
        <p:spPr>
          <a:xfrm>
            <a:off x="2068800" y="3014138"/>
            <a:ext cx="921600" cy="39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Varela Round"/>
                <a:ea typeface="Varela Round"/>
                <a:cs typeface="Varela Round"/>
                <a:sym typeface="Varela Round"/>
              </a:rPr>
              <a:t>Child</a:t>
            </a:r>
            <a:endParaRPr>
              <a:latin typeface="Varela Round"/>
              <a:ea typeface="Varela Round"/>
              <a:cs typeface="Varela Round"/>
              <a:sym typeface="Varela Round"/>
            </a:endParaRPr>
          </a:p>
        </p:txBody>
      </p:sp>
      <p:sp>
        <p:nvSpPr>
          <p:cNvPr id="298" name="Google Shape;298;p27"/>
          <p:cNvSpPr txBox="1"/>
          <p:nvPr/>
        </p:nvSpPr>
        <p:spPr>
          <a:xfrm>
            <a:off x="2068800" y="3852313"/>
            <a:ext cx="921600" cy="39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Varela Round"/>
                <a:ea typeface="Varela Round"/>
                <a:cs typeface="Varela Round"/>
                <a:sym typeface="Varela Round"/>
              </a:rPr>
              <a:t>Child ’</a:t>
            </a:r>
            <a:endParaRPr>
              <a:latin typeface="Varela Round"/>
              <a:ea typeface="Varela Round"/>
              <a:cs typeface="Varela Round"/>
              <a:sym typeface="Varela Round"/>
            </a:endParaRPr>
          </a:p>
        </p:txBody>
      </p:sp>
      <p:graphicFrame>
        <p:nvGraphicFramePr>
          <p:cNvPr id="299" name="Google Shape;299;p27"/>
          <p:cNvGraphicFramePr/>
          <p:nvPr/>
        </p:nvGraphicFramePr>
        <p:xfrm>
          <a:off x="3171313" y="3829825"/>
          <a:ext cx="3000000" cy="3000000"/>
        </p:xfrm>
        <a:graphic>
          <a:graphicData uri="http://schemas.openxmlformats.org/drawingml/2006/table">
            <a:tbl>
              <a:tblPr>
                <a:noFill/>
                <a:tableStyleId>{A90EDC1F-D0A2-4E79-9F51-0B1589878563}</a:tableStyleId>
              </a:tblPr>
              <a:tblGrid>
                <a:gridCol w="382850"/>
                <a:gridCol w="382850"/>
                <a:gridCol w="382850"/>
                <a:gridCol w="382850"/>
                <a:gridCol w="382850"/>
                <a:gridCol w="382850"/>
                <a:gridCol w="382850"/>
                <a:gridCol w="382850"/>
                <a:gridCol w="382850"/>
              </a:tblGrid>
              <a:tr h="397075">
                <a:tc>
                  <a:txBody>
                    <a:bodyPr/>
                    <a:lstStyle/>
                    <a:p>
                      <a:pPr indent="0" lvl="0" marL="0" rtl="0" algn="l">
                        <a:spcBef>
                          <a:spcPts val="0"/>
                        </a:spcBef>
                        <a:spcAft>
                          <a:spcPts val="0"/>
                        </a:spcAft>
                        <a:buNone/>
                      </a:pPr>
                      <a:r>
                        <a:rPr lang="en"/>
                        <a:t>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t>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t>9</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lang="en"/>
                        <a:t>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t>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t>5</a:t>
                      </a:r>
                      <a:endParaRPr/>
                    </a:p>
                  </a:txBody>
                  <a:tcPr marT="91425" marB="91425" marR="91425" marL="91425"/>
                </a:tc>
              </a:tr>
            </a:tbl>
          </a:graphicData>
        </a:graphic>
      </p:graphicFrame>
      <p:sp>
        <p:nvSpPr>
          <p:cNvPr id="300" name="Google Shape;300;p27"/>
          <p:cNvSpPr/>
          <p:nvPr/>
        </p:nvSpPr>
        <p:spPr>
          <a:xfrm>
            <a:off x="4618425" y="3461150"/>
            <a:ext cx="289200" cy="368700"/>
          </a:xfrm>
          <a:prstGeom prst="down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7"/>
          <p:cNvSpPr txBox="1"/>
          <p:nvPr/>
        </p:nvSpPr>
        <p:spPr>
          <a:xfrm>
            <a:off x="4907625" y="3436200"/>
            <a:ext cx="2025300" cy="36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Varela Round"/>
                <a:ea typeface="Varela Round"/>
                <a:cs typeface="Varela Round"/>
                <a:sym typeface="Varela Round"/>
              </a:rPr>
              <a:t>Mutation happens</a:t>
            </a:r>
            <a:endParaRPr>
              <a:latin typeface="Varela Round"/>
              <a:ea typeface="Varela Round"/>
              <a:cs typeface="Varela Round"/>
              <a:sym typeface="Varela Roun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28"/>
          <p:cNvSpPr txBox="1"/>
          <p:nvPr/>
        </p:nvSpPr>
        <p:spPr>
          <a:xfrm>
            <a:off x="1405550" y="1089800"/>
            <a:ext cx="2974200" cy="313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8"/>
          <p:cNvSpPr/>
          <p:nvPr/>
        </p:nvSpPr>
        <p:spPr>
          <a:xfrm>
            <a:off x="1211850" y="144300"/>
            <a:ext cx="4953000" cy="547800"/>
          </a:xfrm>
          <a:prstGeom prst="roundRect">
            <a:avLst>
              <a:gd fmla="val 16667" name="adj"/>
            </a:avLst>
          </a:prstGeom>
          <a:solidFill>
            <a:srgbClr val="00A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81000" lvl="0" marL="457200" rtl="0" algn="l">
              <a:spcBef>
                <a:spcPts val="0"/>
              </a:spcBef>
              <a:spcAft>
                <a:spcPts val="0"/>
              </a:spcAft>
              <a:buClr>
                <a:schemeClr val="lt1"/>
              </a:buClr>
              <a:buSzPts val="2400"/>
              <a:buChar char="❖"/>
            </a:pPr>
            <a:r>
              <a:rPr lang="en" sz="2400">
                <a:solidFill>
                  <a:schemeClr val="lt1"/>
                </a:solidFill>
              </a:rPr>
              <a:t>Genetic Algorithm</a:t>
            </a:r>
            <a:endParaRPr sz="2400">
              <a:solidFill>
                <a:schemeClr val="lt1"/>
              </a:solidFill>
            </a:endParaRPr>
          </a:p>
        </p:txBody>
      </p:sp>
      <p:sp>
        <p:nvSpPr>
          <p:cNvPr id="308" name="Google Shape;308;p28"/>
          <p:cNvSpPr txBox="1"/>
          <p:nvPr/>
        </p:nvSpPr>
        <p:spPr>
          <a:xfrm>
            <a:off x="687675" y="869100"/>
            <a:ext cx="7509900" cy="34053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Font typeface="Calibri"/>
              <a:buChar char="●"/>
            </a:pPr>
            <a:r>
              <a:rPr lang="en" sz="2400">
                <a:solidFill>
                  <a:schemeClr val="dk1"/>
                </a:solidFill>
                <a:latin typeface="Calibri"/>
                <a:ea typeface="Calibri"/>
                <a:cs typeface="Calibri"/>
                <a:sym typeface="Calibri"/>
              </a:rPr>
              <a:t>Termination Conditions</a:t>
            </a:r>
            <a:endParaRPr sz="2400">
              <a:solidFill>
                <a:schemeClr val="dk1"/>
              </a:solidFill>
              <a:latin typeface="Calibri"/>
              <a:ea typeface="Calibri"/>
              <a:cs typeface="Calibri"/>
              <a:sym typeface="Calibri"/>
            </a:endParaRPr>
          </a:p>
          <a:p>
            <a:pPr indent="0" lvl="0" marL="457200" rtl="0" algn="l">
              <a:spcBef>
                <a:spcPts val="0"/>
              </a:spcBef>
              <a:spcAft>
                <a:spcPts val="0"/>
              </a:spcAft>
              <a:buNone/>
            </a:pPr>
            <a:r>
              <a:t/>
            </a:r>
            <a:endParaRPr sz="2400">
              <a:solidFill>
                <a:schemeClr val="dk1"/>
              </a:solidFill>
              <a:latin typeface="Calibri"/>
              <a:ea typeface="Calibri"/>
              <a:cs typeface="Calibri"/>
              <a:sym typeface="Calibri"/>
            </a:endParaRPr>
          </a:p>
          <a:p>
            <a:pPr indent="-381000" lvl="1" marL="914400" rtl="0" algn="l">
              <a:spcBef>
                <a:spcPts val="0"/>
              </a:spcBef>
              <a:spcAft>
                <a:spcPts val="0"/>
              </a:spcAft>
              <a:buClr>
                <a:schemeClr val="dk1"/>
              </a:buClr>
              <a:buSzPts val="2400"/>
              <a:buFont typeface="Calibri"/>
              <a:buChar char="○"/>
            </a:pPr>
            <a:r>
              <a:rPr lang="en" sz="2400">
                <a:solidFill>
                  <a:schemeClr val="dk1"/>
                </a:solidFill>
                <a:latin typeface="Calibri"/>
                <a:ea typeface="Calibri"/>
                <a:cs typeface="Calibri"/>
                <a:sym typeface="Calibri"/>
              </a:rPr>
              <a:t>One way we use is to compute the difference of two generations (parents and children) in every iteration. If the difference is sufficiently small, we stop the loop.</a:t>
            </a:r>
            <a:endParaRPr sz="2400">
              <a:solidFill>
                <a:schemeClr val="dk1"/>
              </a:solidFill>
              <a:latin typeface="Calibri"/>
              <a:ea typeface="Calibri"/>
              <a:cs typeface="Calibri"/>
              <a:sym typeface="Calibri"/>
            </a:endParaRPr>
          </a:p>
          <a:p>
            <a:pPr indent="0" lvl="0" marL="914400" rtl="0" algn="l">
              <a:spcBef>
                <a:spcPts val="0"/>
              </a:spcBef>
              <a:spcAft>
                <a:spcPts val="0"/>
              </a:spcAft>
              <a:buNone/>
            </a:pPr>
            <a:r>
              <a:t/>
            </a:r>
            <a:endParaRPr sz="2400">
              <a:solidFill>
                <a:schemeClr val="dk1"/>
              </a:solidFill>
              <a:latin typeface="Calibri"/>
              <a:ea typeface="Calibri"/>
              <a:cs typeface="Calibri"/>
              <a:sym typeface="Calibri"/>
            </a:endParaRPr>
          </a:p>
          <a:p>
            <a:pPr indent="-381000" lvl="1" marL="914400" rtl="0" algn="l">
              <a:spcBef>
                <a:spcPts val="0"/>
              </a:spcBef>
              <a:spcAft>
                <a:spcPts val="0"/>
              </a:spcAft>
              <a:buClr>
                <a:schemeClr val="dk1"/>
              </a:buClr>
              <a:buSzPts val="2400"/>
              <a:buFont typeface="Calibri"/>
              <a:buChar char="○"/>
            </a:pPr>
            <a:r>
              <a:rPr lang="en" sz="2400">
                <a:solidFill>
                  <a:schemeClr val="dk1"/>
                </a:solidFill>
                <a:latin typeface="Calibri"/>
                <a:ea typeface="Calibri"/>
                <a:cs typeface="Calibri"/>
                <a:sym typeface="Calibri"/>
              </a:rPr>
              <a:t>The other way we use is to set a specific number of iterations, so the program stops after fixed iterations.  </a:t>
            </a:r>
            <a:endParaRPr sz="24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29"/>
          <p:cNvSpPr txBox="1"/>
          <p:nvPr/>
        </p:nvSpPr>
        <p:spPr>
          <a:xfrm>
            <a:off x="1405550" y="1089800"/>
            <a:ext cx="2974200" cy="313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9"/>
          <p:cNvSpPr/>
          <p:nvPr/>
        </p:nvSpPr>
        <p:spPr>
          <a:xfrm>
            <a:off x="1211850" y="144300"/>
            <a:ext cx="4953000" cy="547800"/>
          </a:xfrm>
          <a:prstGeom prst="roundRect">
            <a:avLst>
              <a:gd fmla="val 16667" name="adj"/>
            </a:avLst>
          </a:prstGeom>
          <a:solidFill>
            <a:srgbClr val="00A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81000" lvl="0" marL="457200" rtl="0" algn="l">
              <a:spcBef>
                <a:spcPts val="0"/>
              </a:spcBef>
              <a:spcAft>
                <a:spcPts val="0"/>
              </a:spcAft>
              <a:buClr>
                <a:schemeClr val="lt1"/>
              </a:buClr>
              <a:buSzPts val="2400"/>
              <a:buChar char="❖"/>
            </a:pPr>
            <a:r>
              <a:rPr lang="en" sz="2400">
                <a:solidFill>
                  <a:schemeClr val="lt1"/>
                </a:solidFill>
              </a:rPr>
              <a:t>Graphical User Interface</a:t>
            </a:r>
            <a:endParaRPr sz="2400">
              <a:solidFill>
                <a:schemeClr val="lt1"/>
              </a:solidFill>
            </a:endParaRPr>
          </a:p>
        </p:txBody>
      </p:sp>
      <p:sp>
        <p:nvSpPr>
          <p:cNvPr id="315" name="Google Shape;315;p29"/>
          <p:cNvSpPr txBox="1"/>
          <p:nvPr/>
        </p:nvSpPr>
        <p:spPr>
          <a:xfrm>
            <a:off x="912700" y="869100"/>
            <a:ext cx="7959900" cy="34053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2400">
              <a:solidFill>
                <a:schemeClr val="dk1"/>
              </a:solidFill>
              <a:latin typeface="Calibri"/>
              <a:ea typeface="Calibri"/>
              <a:cs typeface="Calibri"/>
              <a:sym typeface="Calibri"/>
            </a:endParaRPr>
          </a:p>
        </p:txBody>
      </p:sp>
      <p:pic>
        <p:nvPicPr>
          <p:cNvPr id="316" name="Google Shape;316;p29"/>
          <p:cNvPicPr preferRelativeResize="0"/>
          <p:nvPr/>
        </p:nvPicPr>
        <p:blipFill>
          <a:blip r:embed="rId3">
            <a:alphaModFix/>
          </a:blip>
          <a:stretch>
            <a:fillRect/>
          </a:stretch>
        </p:blipFill>
        <p:spPr>
          <a:xfrm>
            <a:off x="2603908" y="1639425"/>
            <a:ext cx="3202800" cy="2587475"/>
          </a:xfrm>
          <a:prstGeom prst="rect">
            <a:avLst/>
          </a:prstGeom>
          <a:noFill/>
          <a:ln>
            <a:noFill/>
          </a:ln>
        </p:spPr>
      </p:pic>
      <p:sp>
        <p:nvSpPr>
          <p:cNvPr id="317" name="Google Shape;317;p29"/>
          <p:cNvSpPr txBox="1"/>
          <p:nvPr/>
        </p:nvSpPr>
        <p:spPr>
          <a:xfrm>
            <a:off x="472475" y="869100"/>
            <a:ext cx="4574400" cy="12396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Font typeface="Calibri"/>
              <a:buChar char="●"/>
            </a:pPr>
            <a:r>
              <a:rPr lang="en" sz="2400">
                <a:solidFill>
                  <a:schemeClr val="dk1"/>
                </a:solidFill>
                <a:latin typeface="Calibri"/>
                <a:ea typeface="Calibri"/>
                <a:cs typeface="Calibri"/>
                <a:sym typeface="Calibri"/>
              </a:rPr>
              <a:t>Login window</a:t>
            </a:r>
            <a:endParaRPr/>
          </a:p>
        </p:txBody>
      </p:sp>
      <p:sp>
        <p:nvSpPr>
          <p:cNvPr id="318" name="Google Shape;318;p29"/>
          <p:cNvSpPr txBox="1"/>
          <p:nvPr/>
        </p:nvSpPr>
        <p:spPr>
          <a:xfrm>
            <a:off x="1296575" y="4274400"/>
            <a:ext cx="6290100" cy="4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All the user IDs and passwords are stored in the info.txt in the root directory.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30"/>
          <p:cNvSpPr txBox="1"/>
          <p:nvPr/>
        </p:nvSpPr>
        <p:spPr>
          <a:xfrm>
            <a:off x="1405550" y="1089800"/>
            <a:ext cx="2974200" cy="313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0"/>
          <p:cNvSpPr/>
          <p:nvPr/>
        </p:nvSpPr>
        <p:spPr>
          <a:xfrm>
            <a:off x="1211850" y="144300"/>
            <a:ext cx="4953000" cy="547800"/>
          </a:xfrm>
          <a:prstGeom prst="roundRect">
            <a:avLst>
              <a:gd fmla="val 16667" name="adj"/>
            </a:avLst>
          </a:prstGeom>
          <a:solidFill>
            <a:srgbClr val="00A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81000" lvl="0" marL="457200" rtl="0" algn="l">
              <a:spcBef>
                <a:spcPts val="0"/>
              </a:spcBef>
              <a:spcAft>
                <a:spcPts val="0"/>
              </a:spcAft>
              <a:buClr>
                <a:schemeClr val="lt1"/>
              </a:buClr>
              <a:buSzPts val="2400"/>
              <a:buChar char="❖"/>
            </a:pPr>
            <a:r>
              <a:rPr lang="en" sz="2400">
                <a:solidFill>
                  <a:schemeClr val="lt1"/>
                </a:solidFill>
              </a:rPr>
              <a:t>Graphical User Interface</a:t>
            </a:r>
            <a:endParaRPr sz="2400">
              <a:solidFill>
                <a:schemeClr val="lt1"/>
              </a:solidFill>
            </a:endParaRPr>
          </a:p>
        </p:txBody>
      </p:sp>
      <p:sp>
        <p:nvSpPr>
          <p:cNvPr id="325" name="Google Shape;325;p30"/>
          <p:cNvSpPr txBox="1"/>
          <p:nvPr/>
        </p:nvSpPr>
        <p:spPr>
          <a:xfrm>
            <a:off x="472475" y="633350"/>
            <a:ext cx="4574400" cy="12396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Font typeface="Calibri"/>
              <a:buChar char="●"/>
            </a:pPr>
            <a:r>
              <a:rPr lang="en" sz="2400">
                <a:solidFill>
                  <a:schemeClr val="dk1"/>
                </a:solidFill>
                <a:latin typeface="Calibri"/>
                <a:ea typeface="Calibri"/>
                <a:cs typeface="Calibri"/>
                <a:sym typeface="Calibri"/>
              </a:rPr>
              <a:t>Main</a:t>
            </a:r>
            <a:r>
              <a:rPr lang="en" sz="2400">
                <a:solidFill>
                  <a:schemeClr val="dk1"/>
                </a:solidFill>
                <a:latin typeface="Calibri"/>
                <a:ea typeface="Calibri"/>
                <a:cs typeface="Calibri"/>
                <a:sym typeface="Calibri"/>
              </a:rPr>
              <a:t> window</a:t>
            </a:r>
            <a:endParaRPr/>
          </a:p>
        </p:txBody>
      </p:sp>
      <p:pic>
        <p:nvPicPr>
          <p:cNvPr id="326" name="Google Shape;326;p30"/>
          <p:cNvPicPr preferRelativeResize="0"/>
          <p:nvPr/>
        </p:nvPicPr>
        <p:blipFill>
          <a:blip r:embed="rId3">
            <a:alphaModFix/>
          </a:blip>
          <a:stretch>
            <a:fillRect/>
          </a:stretch>
        </p:blipFill>
        <p:spPr>
          <a:xfrm>
            <a:off x="838200" y="1089800"/>
            <a:ext cx="4981575" cy="3848100"/>
          </a:xfrm>
          <a:prstGeom prst="rect">
            <a:avLst/>
          </a:prstGeom>
          <a:noFill/>
          <a:ln>
            <a:noFill/>
          </a:ln>
        </p:spPr>
      </p:pic>
      <p:sp>
        <p:nvSpPr>
          <p:cNvPr id="327" name="Google Shape;327;p30"/>
          <p:cNvSpPr txBox="1"/>
          <p:nvPr/>
        </p:nvSpPr>
        <p:spPr>
          <a:xfrm>
            <a:off x="5915025" y="692100"/>
            <a:ext cx="2754000" cy="3080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Varela Round"/>
              <a:buChar char="●"/>
            </a:pPr>
            <a:r>
              <a:rPr lang="en" sz="1800">
                <a:latin typeface="Varela Round"/>
                <a:ea typeface="Varela Round"/>
                <a:cs typeface="Varela Round"/>
                <a:sym typeface="Varela Round"/>
              </a:rPr>
              <a:t>In the main page, we can:</a:t>
            </a:r>
            <a:endParaRPr sz="1800">
              <a:latin typeface="Varela Round"/>
              <a:ea typeface="Varela Round"/>
              <a:cs typeface="Varela Round"/>
              <a:sym typeface="Varela Round"/>
            </a:endParaRPr>
          </a:p>
          <a:p>
            <a:pPr indent="0" lvl="0" marL="457200" rtl="0" algn="l">
              <a:spcBef>
                <a:spcPts val="0"/>
              </a:spcBef>
              <a:spcAft>
                <a:spcPts val="0"/>
              </a:spcAft>
              <a:buNone/>
            </a:pPr>
            <a:r>
              <a:t/>
            </a:r>
            <a:endParaRPr sz="1800">
              <a:latin typeface="Varela Round"/>
              <a:ea typeface="Varela Round"/>
              <a:cs typeface="Varela Round"/>
              <a:sym typeface="Varela Round"/>
            </a:endParaRPr>
          </a:p>
          <a:p>
            <a:pPr indent="-342900" lvl="1" marL="914400" rtl="0" algn="l">
              <a:spcBef>
                <a:spcPts val="0"/>
              </a:spcBef>
              <a:spcAft>
                <a:spcPts val="0"/>
              </a:spcAft>
              <a:buSzPts val="1800"/>
              <a:buFont typeface="Varela Round"/>
              <a:buChar char="○"/>
            </a:pPr>
            <a:r>
              <a:rPr lang="en" sz="1800">
                <a:latin typeface="Varela Round"/>
                <a:ea typeface="Varela Round"/>
                <a:cs typeface="Varela Round"/>
                <a:sym typeface="Varela Round"/>
              </a:rPr>
              <a:t>look up the map</a:t>
            </a:r>
            <a:endParaRPr sz="1800">
              <a:latin typeface="Varela Round"/>
              <a:ea typeface="Varela Round"/>
              <a:cs typeface="Varela Round"/>
              <a:sym typeface="Varela Round"/>
            </a:endParaRPr>
          </a:p>
          <a:p>
            <a:pPr indent="0" lvl="0" marL="914400" rtl="0" algn="l">
              <a:spcBef>
                <a:spcPts val="0"/>
              </a:spcBef>
              <a:spcAft>
                <a:spcPts val="0"/>
              </a:spcAft>
              <a:buNone/>
            </a:pPr>
            <a:r>
              <a:t/>
            </a:r>
            <a:endParaRPr sz="1800">
              <a:latin typeface="Varela Round"/>
              <a:ea typeface="Varela Round"/>
              <a:cs typeface="Varela Round"/>
              <a:sym typeface="Varela Round"/>
            </a:endParaRPr>
          </a:p>
          <a:p>
            <a:pPr indent="-342900" lvl="1" marL="914400" rtl="0" algn="l">
              <a:spcBef>
                <a:spcPts val="0"/>
              </a:spcBef>
              <a:spcAft>
                <a:spcPts val="0"/>
              </a:spcAft>
              <a:buSzPts val="1800"/>
              <a:buFont typeface="Varela Round"/>
              <a:buChar char="○"/>
            </a:pPr>
            <a:r>
              <a:rPr lang="en" sz="1800">
                <a:latin typeface="Varela Round"/>
                <a:ea typeface="Varela Round"/>
                <a:cs typeface="Varela Round"/>
                <a:sym typeface="Varela Round"/>
              </a:rPr>
              <a:t>input the start point and stops to find the route</a:t>
            </a:r>
            <a:endParaRPr sz="1800">
              <a:latin typeface="Varela Round"/>
              <a:ea typeface="Varela Round"/>
              <a:cs typeface="Varela Round"/>
              <a:sym typeface="Varela Round"/>
            </a:endParaRPr>
          </a:p>
          <a:p>
            <a:pPr indent="0" lvl="0" marL="914400" rtl="0" algn="l">
              <a:spcBef>
                <a:spcPts val="0"/>
              </a:spcBef>
              <a:spcAft>
                <a:spcPts val="0"/>
              </a:spcAft>
              <a:buNone/>
            </a:pPr>
            <a:r>
              <a:t/>
            </a:r>
            <a:endParaRPr sz="1800">
              <a:latin typeface="Varela Round"/>
              <a:ea typeface="Varela Round"/>
              <a:cs typeface="Varela Round"/>
              <a:sym typeface="Varela Round"/>
            </a:endParaRPr>
          </a:p>
          <a:p>
            <a:pPr indent="-342900" lvl="1" marL="914400" rtl="0" algn="l">
              <a:spcBef>
                <a:spcPts val="0"/>
              </a:spcBef>
              <a:spcAft>
                <a:spcPts val="0"/>
              </a:spcAft>
              <a:buSzPts val="1800"/>
              <a:buFont typeface="Varela Round"/>
              <a:buChar char="○"/>
            </a:pPr>
            <a:r>
              <a:rPr lang="en" sz="1800">
                <a:latin typeface="Varela Round"/>
                <a:ea typeface="Varela Round"/>
                <a:cs typeface="Varela Round"/>
                <a:sym typeface="Varela Round"/>
              </a:rPr>
              <a:t>Look up the optimal route.</a:t>
            </a:r>
            <a:endParaRPr sz="1800">
              <a:latin typeface="Varela Round"/>
              <a:ea typeface="Varela Round"/>
              <a:cs typeface="Varela Round"/>
              <a:sym typeface="Varela Roun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31"/>
          <p:cNvSpPr txBox="1"/>
          <p:nvPr/>
        </p:nvSpPr>
        <p:spPr>
          <a:xfrm>
            <a:off x="1405550" y="1089800"/>
            <a:ext cx="2974200" cy="313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1"/>
          <p:cNvSpPr/>
          <p:nvPr/>
        </p:nvSpPr>
        <p:spPr>
          <a:xfrm>
            <a:off x="1211850" y="144300"/>
            <a:ext cx="4953000" cy="547800"/>
          </a:xfrm>
          <a:prstGeom prst="roundRect">
            <a:avLst>
              <a:gd fmla="val 16667" name="adj"/>
            </a:avLst>
          </a:prstGeom>
          <a:solidFill>
            <a:srgbClr val="00A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81000" lvl="0" marL="457200" rtl="0" algn="l">
              <a:spcBef>
                <a:spcPts val="0"/>
              </a:spcBef>
              <a:spcAft>
                <a:spcPts val="0"/>
              </a:spcAft>
              <a:buClr>
                <a:schemeClr val="lt1"/>
              </a:buClr>
              <a:buSzPts val="2400"/>
              <a:buChar char="❖"/>
            </a:pPr>
            <a:r>
              <a:rPr lang="en" sz="2400">
                <a:solidFill>
                  <a:schemeClr val="lt1"/>
                </a:solidFill>
              </a:rPr>
              <a:t>Graphical User Interface</a:t>
            </a:r>
            <a:endParaRPr sz="2400">
              <a:solidFill>
                <a:schemeClr val="lt1"/>
              </a:solidFill>
            </a:endParaRPr>
          </a:p>
        </p:txBody>
      </p:sp>
      <p:sp>
        <p:nvSpPr>
          <p:cNvPr id="334" name="Google Shape;334;p31"/>
          <p:cNvSpPr txBox="1"/>
          <p:nvPr/>
        </p:nvSpPr>
        <p:spPr>
          <a:xfrm>
            <a:off x="129575" y="563150"/>
            <a:ext cx="4574400" cy="12396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Font typeface="Calibri"/>
              <a:buChar char="●"/>
            </a:pPr>
            <a:r>
              <a:rPr lang="en" sz="2400">
                <a:solidFill>
                  <a:schemeClr val="dk1"/>
                </a:solidFill>
                <a:latin typeface="Calibri"/>
                <a:ea typeface="Calibri"/>
                <a:cs typeface="Calibri"/>
                <a:sym typeface="Calibri"/>
              </a:rPr>
              <a:t>Result</a:t>
            </a:r>
            <a:endParaRPr/>
          </a:p>
        </p:txBody>
      </p:sp>
      <p:pic>
        <p:nvPicPr>
          <p:cNvPr id="335" name="Google Shape;335;p31"/>
          <p:cNvPicPr preferRelativeResize="0"/>
          <p:nvPr/>
        </p:nvPicPr>
        <p:blipFill>
          <a:blip r:embed="rId3">
            <a:alphaModFix/>
          </a:blip>
          <a:stretch>
            <a:fillRect/>
          </a:stretch>
        </p:blipFill>
        <p:spPr>
          <a:xfrm>
            <a:off x="797725" y="991775"/>
            <a:ext cx="5276850" cy="4076700"/>
          </a:xfrm>
          <a:prstGeom prst="rect">
            <a:avLst/>
          </a:prstGeom>
          <a:noFill/>
          <a:ln>
            <a:noFill/>
          </a:ln>
        </p:spPr>
      </p:pic>
      <p:sp>
        <p:nvSpPr>
          <p:cNvPr id="336" name="Google Shape;336;p31"/>
          <p:cNvSpPr txBox="1"/>
          <p:nvPr/>
        </p:nvSpPr>
        <p:spPr>
          <a:xfrm>
            <a:off x="6312300" y="1489925"/>
            <a:ext cx="2754000" cy="308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Varela Round"/>
                <a:ea typeface="Varela Round"/>
                <a:cs typeface="Varela Round"/>
                <a:sym typeface="Varela Round"/>
              </a:rPr>
              <a:t>After we set the start point 1 and stops 2, 3 , 4, 5, 6, 7, 8, 9, 10, the optimal route is as shown in the graph.</a:t>
            </a:r>
            <a:endParaRPr sz="1800">
              <a:latin typeface="Varela Round"/>
              <a:ea typeface="Varela Round"/>
              <a:cs typeface="Varela Round"/>
              <a:sym typeface="Varela Round"/>
            </a:endParaRPr>
          </a:p>
          <a:p>
            <a:pPr indent="0" lvl="0" marL="0" rtl="0" algn="l">
              <a:spcBef>
                <a:spcPts val="0"/>
              </a:spcBef>
              <a:spcAft>
                <a:spcPts val="0"/>
              </a:spcAft>
              <a:buNone/>
            </a:pPr>
            <a:r>
              <a:t/>
            </a:r>
            <a:endParaRPr sz="1800">
              <a:latin typeface="Varela Round"/>
              <a:ea typeface="Varela Round"/>
              <a:cs typeface="Varela Round"/>
              <a:sym typeface="Varela Round"/>
            </a:endParaRPr>
          </a:p>
          <a:p>
            <a:pPr indent="0" lvl="0" marL="0" rtl="0" algn="l">
              <a:spcBef>
                <a:spcPts val="0"/>
              </a:spcBef>
              <a:spcAft>
                <a:spcPts val="0"/>
              </a:spcAft>
              <a:buNone/>
            </a:pPr>
            <a:r>
              <a:rPr lang="en" sz="1800">
                <a:latin typeface="Varela Round"/>
                <a:ea typeface="Varela Round"/>
                <a:cs typeface="Varela Round"/>
                <a:sym typeface="Varela Round"/>
              </a:rPr>
              <a:t>And the route is print as a list above the graph.</a:t>
            </a:r>
            <a:endParaRPr sz="1800">
              <a:latin typeface="Varela Round"/>
              <a:ea typeface="Varela Round"/>
              <a:cs typeface="Varela Round"/>
              <a:sym typeface="Varela Rou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14"/>
          <p:cNvSpPr txBox="1"/>
          <p:nvPr>
            <p:ph type="ctrTitle"/>
          </p:nvPr>
        </p:nvSpPr>
        <p:spPr>
          <a:xfrm>
            <a:off x="2255400" y="213025"/>
            <a:ext cx="4633200" cy="11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Contents</a:t>
            </a:r>
            <a:endParaRPr b="1"/>
          </a:p>
        </p:txBody>
      </p:sp>
      <p:sp>
        <p:nvSpPr>
          <p:cNvPr id="192" name="Google Shape;192;p14"/>
          <p:cNvSpPr txBox="1"/>
          <p:nvPr/>
        </p:nvSpPr>
        <p:spPr>
          <a:xfrm>
            <a:off x="2110975" y="1468050"/>
            <a:ext cx="5888700" cy="3118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400">
                <a:latin typeface="Trebuchet MS"/>
                <a:ea typeface="Trebuchet MS"/>
                <a:cs typeface="Trebuchet MS"/>
                <a:sym typeface="Trebuchet MS"/>
              </a:rPr>
              <a:t>PART ONE: Goal</a:t>
            </a:r>
            <a:endParaRPr sz="2400">
              <a:latin typeface="Trebuchet MS"/>
              <a:ea typeface="Trebuchet MS"/>
              <a:cs typeface="Trebuchet MS"/>
              <a:sym typeface="Trebuchet MS"/>
            </a:endParaRPr>
          </a:p>
          <a:p>
            <a:pPr indent="0" lvl="0" marL="0" rtl="0" algn="l">
              <a:lnSpc>
                <a:spcPct val="150000"/>
              </a:lnSpc>
              <a:spcBef>
                <a:spcPts val="0"/>
              </a:spcBef>
              <a:spcAft>
                <a:spcPts val="0"/>
              </a:spcAft>
              <a:buNone/>
            </a:pPr>
            <a:r>
              <a:rPr lang="en" sz="2400">
                <a:latin typeface="Trebuchet MS"/>
                <a:ea typeface="Trebuchet MS"/>
                <a:cs typeface="Trebuchet MS"/>
                <a:sym typeface="Trebuchet MS"/>
              </a:rPr>
              <a:t>PART TWO: Project Description</a:t>
            </a:r>
            <a:endParaRPr sz="2400">
              <a:latin typeface="Trebuchet MS"/>
              <a:ea typeface="Trebuchet MS"/>
              <a:cs typeface="Trebuchet MS"/>
              <a:sym typeface="Trebuchet MS"/>
            </a:endParaRPr>
          </a:p>
          <a:p>
            <a:pPr indent="0" lvl="0" marL="0" rtl="0" algn="l">
              <a:lnSpc>
                <a:spcPct val="150000"/>
              </a:lnSpc>
              <a:spcBef>
                <a:spcPts val="0"/>
              </a:spcBef>
              <a:spcAft>
                <a:spcPts val="0"/>
              </a:spcAft>
              <a:buNone/>
            </a:pPr>
            <a:r>
              <a:rPr lang="en" sz="2400">
                <a:latin typeface="Trebuchet MS"/>
                <a:ea typeface="Trebuchet MS"/>
                <a:cs typeface="Trebuchet MS"/>
                <a:sym typeface="Trebuchet MS"/>
              </a:rPr>
              <a:t>PART THREE: Genetic Algorithm</a:t>
            </a:r>
            <a:endParaRPr sz="2400">
              <a:latin typeface="Trebuchet MS"/>
              <a:ea typeface="Trebuchet MS"/>
              <a:cs typeface="Trebuchet MS"/>
              <a:sym typeface="Trebuchet MS"/>
            </a:endParaRPr>
          </a:p>
          <a:p>
            <a:pPr indent="0" lvl="0" marL="0" rtl="0" algn="l">
              <a:lnSpc>
                <a:spcPct val="150000"/>
              </a:lnSpc>
              <a:spcBef>
                <a:spcPts val="0"/>
              </a:spcBef>
              <a:spcAft>
                <a:spcPts val="0"/>
              </a:spcAft>
              <a:buNone/>
            </a:pPr>
            <a:r>
              <a:rPr lang="en" sz="2400">
                <a:latin typeface="Trebuchet MS"/>
                <a:ea typeface="Trebuchet MS"/>
                <a:cs typeface="Trebuchet MS"/>
                <a:sym typeface="Trebuchet MS"/>
              </a:rPr>
              <a:t>PART FOUR: Graphical User Interface</a:t>
            </a:r>
            <a:br>
              <a:rPr lang="en" sz="2400">
                <a:latin typeface="Trebuchet MS"/>
                <a:ea typeface="Trebuchet MS"/>
                <a:cs typeface="Trebuchet MS"/>
                <a:sym typeface="Trebuchet MS"/>
              </a:rPr>
            </a:br>
            <a:r>
              <a:rPr lang="en" sz="2400">
                <a:latin typeface="Trebuchet MS"/>
                <a:ea typeface="Trebuchet MS"/>
                <a:cs typeface="Trebuchet MS"/>
                <a:sym typeface="Trebuchet MS"/>
              </a:rPr>
              <a:t>PART FIVE: Future Work</a:t>
            </a:r>
            <a:endParaRPr sz="2400">
              <a:latin typeface="Trebuchet MS"/>
              <a:ea typeface="Trebuchet MS"/>
              <a:cs typeface="Trebuchet MS"/>
              <a:sym typeface="Trebuchet M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32"/>
          <p:cNvSpPr txBox="1"/>
          <p:nvPr/>
        </p:nvSpPr>
        <p:spPr>
          <a:xfrm>
            <a:off x="1405550" y="1089800"/>
            <a:ext cx="2974200" cy="313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2"/>
          <p:cNvSpPr/>
          <p:nvPr/>
        </p:nvSpPr>
        <p:spPr>
          <a:xfrm>
            <a:off x="1211850" y="144300"/>
            <a:ext cx="4953000" cy="547800"/>
          </a:xfrm>
          <a:prstGeom prst="roundRect">
            <a:avLst>
              <a:gd fmla="val 16667" name="adj"/>
            </a:avLst>
          </a:prstGeom>
          <a:solidFill>
            <a:srgbClr val="00A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81000" lvl="0" marL="457200" rtl="0" algn="l">
              <a:spcBef>
                <a:spcPts val="0"/>
              </a:spcBef>
              <a:spcAft>
                <a:spcPts val="0"/>
              </a:spcAft>
              <a:buClr>
                <a:schemeClr val="lt1"/>
              </a:buClr>
              <a:buSzPts val="2400"/>
              <a:buChar char="❖"/>
            </a:pPr>
            <a:r>
              <a:rPr lang="en" sz="2400">
                <a:solidFill>
                  <a:schemeClr val="lt1"/>
                </a:solidFill>
              </a:rPr>
              <a:t>Graphical User Interface</a:t>
            </a:r>
            <a:endParaRPr sz="2400">
              <a:solidFill>
                <a:schemeClr val="lt1"/>
              </a:solidFill>
            </a:endParaRPr>
          </a:p>
        </p:txBody>
      </p:sp>
      <p:sp>
        <p:nvSpPr>
          <p:cNvPr id="343" name="Google Shape;343;p32"/>
          <p:cNvSpPr txBox="1"/>
          <p:nvPr/>
        </p:nvSpPr>
        <p:spPr>
          <a:xfrm>
            <a:off x="912700" y="869100"/>
            <a:ext cx="7959900" cy="34053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344" name="Google Shape;344;p32"/>
          <p:cNvSpPr txBox="1"/>
          <p:nvPr/>
        </p:nvSpPr>
        <p:spPr>
          <a:xfrm>
            <a:off x="472475" y="869100"/>
            <a:ext cx="4574400" cy="12396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Font typeface="Calibri"/>
              <a:buChar char="●"/>
            </a:pPr>
            <a:r>
              <a:rPr lang="en" sz="2400">
                <a:solidFill>
                  <a:schemeClr val="dk1"/>
                </a:solidFill>
                <a:latin typeface="Calibri"/>
                <a:ea typeface="Calibri"/>
                <a:cs typeface="Calibri"/>
                <a:sym typeface="Calibri"/>
              </a:rPr>
              <a:t>Stability</a:t>
            </a:r>
            <a:endParaRPr/>
          </a:p>
        </p:txBody>
      </p:sp>
      <p:pic>
        <p:nvPicPr>
          <p:cNvPr id="345" name="Google Shape;345;p32"/>
          <p:cNvPicPr preferRelativeResize="0"/>
          <p:nvPr/>
        </p:nvPicPr>
        <p:blipFill>
          <a:blip r:embed="rId3">
            <a:alphaModFix/>
          </a:blip>
          <a:stretch>
            <a:fillRect/>
          </a:stretch>
        </p:blipFill>
        <p:spPr>
          <a:xfrm>
            <a:off x="795350" y="1472800"/>
            <a:ext cx="3524250" cy="1447800"/>
          </a:xfrm>
          <a:prstGeom prst="rect">
            <a:avLst/>
          </a:prstGeom>
          <a:noFill/>
          <a:ln>
            <a:noFill/>
          </a:ln>
        </p:spPr>
      </p:pic>
      <p:pic>
        <p:nvPicPr>
          <p:cNvPr id="346" name="Google Shape;346;p32"/>
          <p:cNvPicPr preferRelativeResize="0"/>
          <p:nvPr/>
        </p:nvPicPr>
        <p:blipFill>
          <a:blip r:embed="rId4">
            <a:alphaModFix/>
          </a:blip>
          <a:stretch>
            <a:fillRect/>
          </a:stretch>
        </p:blipFill>
        <p:spPr>
          <a:xfrm>
            <a:off x="790575" y="3081338"/>
            <a:ext cx="3533775" cy="1685925"/>
          </a:xfrm>
          <a:prstGeom prst="rect">
            <a:avLst/>
          </a:prstGeom>
          <a:noFill/>
          <a:ln>
            <a:noFill/>
          </a:ln>
        </p:spPr>
      </p:pic>
      <p:pic>
        <p:nvPicPr>
          <p:cNvPr id="347" name="Google Shape;347;p32"/>
          <p:cNvPicPr preferRelativeResize="0"/>
          <p:nvPr/>
        </p:nvPicPr>
        <p:blipFill>
          <a:blip r:embed="rId5">
            <a:alphaModFix/>
          </a:blip>
          <a:stretch>
            <a:fillRect/>
          </a:stretch>
        </p:blipFill>
        <p:spPr>
          <a:xfrm>
            <a:off x="4482949" y="1361975"/>
            <a:ext cx="4389645" cy="3405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33"/>
          <p:cNvSpPr/>
          <p:nvPr/>
        </p:nvSpPr>
        <p:spPr>
          <a:xfrm>
            <a:off x="1140525" y="195275"/>
            <a:ext cx="4953000" cy="547800"/>
          </a:xfrm>
          <a:prstGeom prst="roundRect">
            <a:avLst>
              <a:gd fmla="val 16667" name="adj"/>
            </a:avLst>
          </a:prstGeom>
          <a:solidFill>
            <a:srgbClr val="00A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81000" lvl="0" marL="457200" rtl="0" algn="l">
              <a:spcBef>
                <a:spcPts val="0"/>
              </a:spcBef>
              <a:spcAft>
                <a:spcPts val="0"/>
              </a:spcAft>
              <a:buClr>
                <a:schemeClr val="lt1"/>
              </a:buClr>
              <a:buSzPts val="2400"/>
              <a:buChar char="❖"/>
            </a:pPr>
            <a:r>
              <a:rPr lang="en" sz="2400">
                <a:solidFill>
                  <a:schemeClr val="lt1"/>
                </a:solidFill>
              </a:rPr>
              <a:t>Future Work</a:t>
            </a:r>
            <a:endParaRPr sz="2400">
              <a:solidFill>
                <a:schemeClr val="lt1"/>
              </a:solidFill>
            </a:endParaRPr>
          </a:p>
        </p:txBody>
      </p:sp>
      <p:sp>
        <p:nvSpPr>
          <p:cNvPr id="353" name="Google Shape;353;p33"/>
          <p:cNvSpPr txBox="1"/>
          <p:nvPr/>
        </p:nvSpPr>
        <p:spPr>
          <a:xfrm>
            <a:off x="912700" y="869100"/>
            <a:ext cx="7959900" cy="34053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Font typeface="Calibri"/>
              <a:buChar char="●"/>
            </a:pPr>
            <a:r>
              <a:rPr lang="en" sz="2400">
                <a:solidFill>
                  <a:schemeClr val="dk1"/>
                </a:solidFill>
                <a:latin typeface="Calibri"/>
                <a:ea typeface="Calibri"/>
                <a:cs typeface="Calibri"/>
                <a:sym typeface="Calibri"/>
              </a:rPr>
              <a:t>Apply the Genetic Algorithm to more complicated datasets.</a:t>
            </a:r>
            <a:endParaRPr sz="2400">
              <a:solidFill>
                <a:schemeClr val="dk1"/>
              </a:solidFill>
              <a:latin typeface="Calibri"/>
              <a:ea typeface="Calibri"/>
              <a:cs typeface="Calibri"/>
              <a:sym typeface="Calibri"/>
            </a:endParaRPr>
          </a:p>
          <a:p>
            <a:pPr indent="-381000" lvl="0" marL="457200" rtl="0" algn="l">
              <a:spcBef>
                <a:spcPts val="0"/>
              </a:spcBef>
              <a:spcAft>
                <a:spcPts val="0"/>
              </a:spcAft>
              <a:buClr>
                <a:schemeClr val="dk1"/>
              </a:buClr>
              <a:buSzPts val="2400"/>
              <a:buFont typeface="Calibri"/>
              <a:buChar char="●"/>
            </a:pPr>
            <a:r>
              <a:rPr lang="en" sz="2400">
                <a:solidFill>
                  <a:schemeClr val="dk1"/>
                </a:solidFill>
                <a:latin typeface="Calibri"/>
                <a:ea typeface="Calibri"/>
                <a:cs typeface="Calibri"/>
                <a:sym typeface="Calibri"/>
              </a:rPr>
              <a:t>Improve efficiency of the Genetic Algorithm by exploring new crossover approaches.</a:t>
            </a:r>
            <a:endParaRPr sz="2400">
              <a:solidFill>
                <a:schemeClr val="dk1"/>
              </a:solidFill>
              <a:latin typeface="Calibri"/>
              <a:ea typeface="Calibri"/>
              <a:cs typeface="Calibri"/>
              <a:sym typeface="Calibri"/>
            </a:endParaRPr>
          </a:p>
          <a:p>
            <a:pPr indent="-381000" lvl="0" marL="457200" rtl="0" algn="l">
              <a:spcBef>
                <a:spcPts val="0"/>
              </a:spcBef>
              <a:spcAft>
                <a:spcPts val="0"/>
              </a:spcAft>
              <a:buClr>
                <a:schemeClr val="dk1"/>
              </a:buClr>
              <a:buSzPts val="2400"/>
              <a:buFont typeface="Calibri"/>
              <a:buChar char="●"/>
            </a:pPr>
            <a:r>
              <a:rPr lang="en" sz="2400">
                <a:solidFill>
                  <a:schemeClr val="dk1"/>
                </a:solidFill>
                <a:latin typeface="Calibri"/>
                <a:ea typeface="Calibri"/>
                <a:cs typeface="Calibri"/>
                <a:sym typeface="Calibri"/>
              </a:rPr>
              <a:t>Apply different mutation rate and find one that has the best performance.</a:t>
            </a:r>
            <a:endParaRPr sz="2400">
              <a:solidFill>
                <a:schemeClr val="dk1"/>
              </a:solidFill>
              <a:latin typeface="Calibri"/>
              <a:ea typeface="Calibri"/>
              <a:cs typeface="Calibri"/>
              <a:sym typeface="Calibri"/>
            </a:endParaRPr>
          </a:p>
          <a:p>
            <a:pPr indent="-381000" lvl="0" marL="457200" rtl="0" algn="l">
              <a:spcBef>
                <a:spcPts val="0"/>
              </a:spcBef>
              <a:spcAft>
                <a:spcPts val="0"/>
              </a:spcAft>
              <a:buClr>
                <a:schemeClr val="dk1"/>
              </a:buClr>
              <a:buSzPts val="2400"/>
              <a:buFont typeface="Calibri"/>
              <a:buChar char="●"/>
            </a:pPr>
            <a:r>
              <a:rPr lang="en" sz="2400">
                <a:solidFill>
                  <a:schemeClr val="dk1"/>
                </a:solidFill>
                <a:latin typeface="Calibri"/>
                <a:ea typeface="Calibri"/>
                <a:cs typeface="Calibri"/>
                <a:sym typeface="Calibri"/>
              </a:rPr>
              <a:t>Add a module that user can input not only the start point and stops, but also the end point, so the user is able to find a short path from start to end through the stops.</a:t>
            </a:r>
            <a:endParaRPr sz="24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34"/>
          <p:cNvSpPr/>
          <p:nvPr/>
        </p:nvSpPr>
        <p:spPr>
          <a:xfrm>
            <a:off x="1140525" y="195275"/>
            <a:ext cx="4953000" cy="547800"/>
          </a:xfrm>
          <a:prstGeom prst="roundRect">
            <a:avLst>
              <a:gd fmla="val 16667" name="adj"/>
            </a:avLst>
          </a:prstGeom>
          <a:solidFill>
            <a:srgbClr val="00A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81000" lvl="0" marL="457200" rtl="0" algn="l">
              <a:spcBef>
                <a:spcPts val="0"/>
              </a:spcBef>
              <a:spcAft>
                <a:spcPts val="0"/>
              </a:spcAft>
              <a:buClr>
                <a:schemeClr val="lt1"/>
              </a:buClr>
              <a:buSzPts val="2400"/>
              <a:buChar char="❖"/>
            </a:pPr>
            <a:r>
              <a:rPr lang="en" sz="2400">
                <a:solidFill>
                  <a:schemeClr val="lt1"/>
                </a:solidFill>
              </a:rPr>
              <a:t>Reference</a:t>
            </a:r>
            <a:endParaRPr sz="2400">
              <a:solidFill>
                <a:schemeClr val="lt1"/>
              </a:solidFill>
            </a:endParaRPr>
          </a:p>
        </p:txBody>
      </p:sp>
      <p:sp>
        <p:nvSpPr>
          <p:cNvPr id="359" name="Google Shape;359;p34"/>
          <p:cNvSpPr txBox="1"/>
          <p:nvPr/>
        </p:nvSpPr>
        <p:spPr>
          <a:xfrm>
            <a:off x="912725" y="1072700"/>
            <a:ext cx="7959900" cy="340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Calibri"/>
                <a:ea typeface="Calibri"/>
                <a:cs typeface="Calibri"/>
                <a:sym typeface="Calibri"/>
              </a:rPr>
              <a:t>[1] Koza J R. Genetic programming[J]. 1997.</a:t>
            </a:r>
            <a:endParaRPr sz="2400">
              <a:solidFill>
                <a:schemeClr val="dk1"/>
              </a:solidFill>
              <a:latin typeface="Calibri"/>
              <a:ea typeface="Calibri"/>
              <a:cs typeface="Calibri"/>
              <a:sym typeface="Calibri"/>
            </a:endParaRPr>
          </a:p>
          <a:p>
            <a:pPr indent="0" lvl="0" marL="0" rtl="0" algn="l">
              <a:spcBef>
                <a:spcPts val="0"/>
              </a:spcBef>
              <a:spcAft>
                <a:spcPts val="0"/>
              </a:spcAft>
              <a:buNone/>
            </a:pPr>
            <a:r>
              <a:t/>
            </a:r>
            <a:endParaRPr sz="2400">
              <a:solidFill>
                <a:schemeClr val="dk1"/>
              </a:solidFill>
              <a:latin typeface="Calibri"/>
              <a:ea typeface="Calibri"/>
              <a:cs typeface="Calibri"/>
              <a:sym typeface="Calibri"/>
            </a:endParaRPr>
          </a:p>
          <a:p>
            <a:pPr indent="0" lvl="0" marL="0" rtl="0" algn="l">
              <a:spcBef>
                <a:spcPts val="0"/>
              </a:spcBef>
              <a:spcAft>
                <a:spcPts val="0"/>
              </a:spcAft>
              <a:buNone/>
            </a:pPr>
            <a:r>
              <a:rPr lang="en" sz="2400">
                <a:solidFill>
                  <a:schemeClr val="dk1"/>
                </a:solidFill>
                <a:latin typeface="Calibri"/>
                <a:ea typeface="Calibri"/>
                <a:cs typeface="Calibri"/>
                <a:sym typeface="Calibri"/>
              </a:rPr>
              <a:t>[2] Potvin, Jean-Yves. "Genetic algorithms for the traveling salesman problem." Annals of Operations Research 63.3 (1996): 337-370.</a:t>
            </a:r>
            <a:endParaRPr sz="2400">
              <a:solidFill>
                <a:schemeClr val="dk1"/>
              </a:solidFill>
              <a:latin typeface="Calibri"/>
              <a:ea typeface="Calibri"/>
              <a:cs typeface="Calibri"/>
              <a:sym typeface="Calibri"/>
            </a:endParaRPr>
          </a:p>
        </p:txBody>
      </p:sp>
      <p:sp>
        <p:nvSpPr>
          <p:cNvPr id="360" name="Google Shape;360;p34"/>
          <p:cNvSpPr txBox="1"/>
          <p:nvPr/>
        </p:nvSpPr>
        <p:spPr>
          <a:xfrm>
            <a:off x="912725" y="3364700"/>
            <a:ext cx="68238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Varela Round"/>
                <a:ea typeface="Varela Round"/>
                <a:cs typeface="Varela Round"/>
                <a:sym typeface="Varela Round"/>
              </a:rPr>
              <a:t>Data Set Resource: </a:t>
            </a:r>
            <a:endParaRPr sz="2400">
              <a:latin typeface="Varela Round"/>
              <a:ea typeface="Varela Round"/>
              <a:cs typeface="Varela Round"/>
              <a:sym typeface="Varela Round"/>
            </a:endParaRPr>
          </a:p>
          <a:p>
            <a:pPr indent="0" lvl="0" marL="0" rtl="0" algn="l">
              <a:spcBef>
                <a:spcPts val="0"/>
              </a:spcBef>
              <a:spcAft>
                <a:spcPts val="0"/>
              </a:spcAft>
              <a:buNone/>
            </a:pPr>
            <a:r>
              <a:rPr lang="en" sz="1800">
                <a:latin typeface="Varela Round"/>
                <a:ea typeface="Varela Round"/>
                <a:cs typeface="Varela Round"/>
                <a:sym typeface="Varela Round"/>
              </a:rPr>
              <a:t>http://elib.zib.de/pub/mp-testdata/tsp/tsplib/tsp/att48.tsp</a:t>
            </a:r>
            <a:endParaRPr sz="1800">
              <a:latin typeface="Varela Round"/>
              <a:ea typeface="Varela Round"/>
              <a:cs typeface="Varela Round"/>
              <a:sym typeface="Varela Round"/>
            </a:endParaRPr>
          </a:p>
          <a:p>
            <a:pPr indent="0" lvl="0" marL="0" rtl="0" algn="l">
              <a:spcBef>
                <a:spcPts val="0"/>
              </a:spcBef>
              <a:spcAft>
                <a:spcPts val="0"/>
              </a:spcAft>
              <a:buNone/>
            </a:pPr>
            <a:r>
              <a:t/>
            </a:r>
            <a:endParaRPr sz="2400">
              <a:latin typeface="Varela Round"/>
              <a:ea typeface="Varela Round"/>
              <a:cs typeface="Varela Round"/>
              <a:sym typeface="Varela Round"/>
            </a:endParaRPr>
          </a:p>
          <a:p>
            <a:pPr indent="0" lvl="0" marL="0" rtl="0" algn="l">
              <a:spcBef>
                <a:spcPts val="0"/>
              </a:spcBef>
              <a:spcAft>
                <a:spcPts val="0"/>
              </a:spcAft>
              <a:buNone/>
            </a:pPr>
            <a:r>
              <a:t/>
            </a:r>
            <a:endParaRPr>
              <a:latin typeface="Varela Round"/>
              <a:ea typeface="Varela Round"/>
              <a:cs typeface="Varela Round"/>
              <a:sym typeface="Varela Roun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p35"/>
          <p:cNvSpPr txBox="1"/>
          <p:nvPr>
            <p:ph idx="4294967295" type="ctrTitle"/>
          </p:nvPr>
        </p:nvSpPr>
        <p:spPr>
          <a:xfrm>
            <a:off x="1202550" y="1494842"/>
            <a:ext cx="7772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4800">
                <a:solidFill>
                  <a:srgbClr val="666666"/>
                </a:solidFill>
              </a:rPr>
              <a:t>Thanks!</a:t>
            </a:r>
            <a:endParaRPr b="1" sz="4800">
              <a:solidFill>
                <a:srgbClr val="666666"/>
              </a:solidFill>
            </a:endParaRPr>
          </a:p>
        </p:txBody>
      </p:sp>
      <p:sp>
        <p:nvSpPr>
          <p:cNvPr id="366" name="Google Shape;366;p35"/>
          <p:cNvSpPr/>
          <p:nvPr/>
        </p:nvSpPr>
        <p:spPr>
          <a:xfrm>
            <a:off x="4590681" y="3016650"/>
            <a:ext cx="996143" cy="996144"/>
          </a:xfrm>
          <a:custGeom>
            <a:rect b="b" l="l" r="r" t="t"/>
            <a:pathLst>
              <a:path extrusionOk="0" h="15290" w="1529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00D1C6">
              <a:alpha val="86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15"/>
          <p:cNvSpPr/>
          <p:nvPr/>
        </p:nvSpPr>
        <p:spPr>
          <a:xfrm>
            <a:off x="797725" y="238100"/>
            <a:ext cx="4953000" cy="547800"/>
          </a:xfrm>
          <a:prstGeom prst="roundRect">
            <a:avLst>
              <a:gd fmla="val 16667" name="adj"/>
            </a:avLst>
          </a:prstGeom>
          <a:solidFill>
            <a:srgbClr val="00A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81000" lvl="0" marL="457200" rtl="0" algn="l">
              <a:spcBef>
                <a:spcPts val="0"/>
              </a:spcBef>
              <a:spcAft>
                <a:spcPts val="0"/>
              </a:spcAft>
              <a:buClr>
                <a:schemeClr val="lt1"/>
              </a:buClr>
              <a:buSzPts val="2400"/>
              <a:buChar char="❖"/>
            </a:pPr>
            <a:r>
              <a:rPr lang="en" sz="2400">
                <a:solidFill>
                  <a:schemeClr val="lt1"/>
                </a:solidFill>
              </a:rPr>
              <a:t>Goal</a:t>
            </a:r>
            <a:endParaRPr sz="2400">
              <a:solidFill>
                <a:schemeClr val="lt1"/>
              </a:solidFill>
            </a:endParaRPr>
          </a:p>
        </p:txBody>
      </p:sp>
      <p:sp>
        <p:nvSpPr>
          <p:cNvPr id="198" name="Google Shape;198;p15"/>
          <p:cNvSpPr txBox="1"/>
          <p:nvPr/>
        </p:nvSpPr>
        <p:spPr>
          <a:xfrm>
            <a:off x="797725" y="1200150"/>
            <a:ext cx="6697200" cy="304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Varela Round"/>
                <a:ea typeface="Varela Round"/>
                <a:cs typeface="Varela Round"/>
                <a:sym typeface="Varela Round"/>
              </a:rPr>
              <a:t>Introduce the achievement of a path recommending system.  </a:t>
            </a:r>
            <a:endParaRPr sz="1800">
              <a:latin typeface="Varela Round"/>
              <a:ea typeface="Varela Round"/>
              <a:cs typeface="Varela Round"/>
              <a:sym typeface="Varela Round"/>
            </a:endParaRPr>
          </a:p>
          <a:p>
            <a:pPr indent="0" lvl="0" marL="0" rtl="0" algn="l">
              <a:spcBef>
                <a:spcPts val="0"/>
              </a:spcBef>
              <a:spcAft>
                <a:spcPts val="0"/>
              </a:spcAft>
              <a:buNone/>
            </a:pPr>
            <a:r>
              <a:t/>
            </a:r>
            <a:endParaRPr sz="1800">
              <a:latin typeface="Varela Round"/>
              <a:ea typeface="Varela Round"/>
              <a:cs typeface="Varela Round"/>
              <a:sym typeface="Varela Round"/>
            </a:endParaRPr>
          </a:p>
          <a:p>
            <a:pPr indent="0" lvl="0" marL="0" rtl="0" algn="l">
              <a:spcBef>
                <a:spcPts val="0"/>
              </a:spcBef>
              <a:spcAft>
                <a:spcPts val="0"/>
              </a:spcAft>
              <a:buNone/>
            </a:pPr>
            <a:r>
              <a:rPr lang="en" sz="1800">
                <a:latin typeface="Varela Round"/>
                <a:ea typeface="Varela Round"/>
                <a:cs typeface="Varela Round"/>
                <a:sym typeface="Varela Round"/>
              </a:rPr>
              <a:t>The system is a handy tool for every user who wants to find a path with minimal length. The problem is actually a TSP(Traveling Salesman Problem). </a:t>
            </a:r>
            <a:endParaRPr sz="1800">
              <a:latin typeface="Varela Round"/>
              <a:ea typeface="Varela Round"/>
              <a:cs typeface="Varela Round"/>
              <a:sym typeface="Varela Round"/>
            </a:endParaRPr>
          </a:p>
          <a:p>
            <a:pPr indent="0" lvl="0" marL="0" rtl="0" algn="l">
              <a:spcBef>
                <a:spcPts val="0"/>
              </a:spcBef>
              <a:spcAft>
                <a:spcPts val="0"/>
              </a:spcAft>
              <a:buNone/>
            </a:pPr>
            <a:r>
              <a:t/>
            </a:r>
            <a:endParaRPr sz="1800">
              <a:latin typeface="Varela Round"/>
              <a:ea typeface="Varela Round"/>
              <a:cs typeface="Varela Round"/>
              <a:sym typeface="Varela Round"/>
            </a:endParaRPr>
          </a:p>
          <a:p>
            <a:pPr indent="0" lvl="0" marL="0" rtl="0" algn="l">
              <a:spcBef>
                <a:spcPts val="0"/>
              </a:spcBef>
              <a:spcAft>
                <a:spcPts val="0"/>
              </a:spcAft>
              <a:buNone/>
            </a:pPr>
            <a:r>
              <a:rPr lang="en" sz="1800">
                <a:latin typeface="Varela Round"/>
                <a:ea typeface="Varela Round"/>
                <a:cs typeface="Varela Round"/>
                <a:sym typeface="Varela Round"/>
              </a:rPr>
              <a:t>In this system, we use approximation method-Genetic Algorithm to solve it.</a:t>
            </a:r>
            <a:endParaRPr sz="1800">
              <a:latin typeface="Varela Round"/>
              <a:ea typeface="Varela Round"/>
              <a:cs typeface="Varela Round"/>
              <a:sym typeface="Varela Round"/>
            </a:endParaRPr>
          </a:p>
          <a:p>
            <a:pPr indent="0" lvl="0" marL="0" rtl="0" algn="l">
              <a:spcBef>
                <a:spcPts val="0"/>
              </a:spcBef>
              <a:spcAft>
                <a:spcPts val="0"/>
              </a:spcAft>
              <a:buNone/>
            </a:pPr>
            <a:r>
              <a:t/>
            </a:r>
            <a:endParaRPr sz="1800">
              <a:latin typeface="Varela Round"/>
              <a:ea typeface="Varela Round"/>
              <a:cs typeface="Varela Round"/>
              <a:sym typeface="Varela Roun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16"/>
          <p:cNvSpPr/>
          <p:nvPr/>
        </p:nvSpPr>
        <p:spPr>
          <a:xfrm>
            <a:off x="1139625" y="217725"/>
            <a:ext cx="4953000" cy="547800"/>
          </a:xfrm>
          <a:prstGeom prst="roundRect">
            <a:avLst>
              <a:gd fmla="val 16667" name="adj"/>
            </a:avLst>
          </a:prstGeom>
          <a:solidFill>
            <a:srgbClr val="00A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81000" lvl="0" marL="457200" rtl="0" algn="l">
              <a:spcBef>
                <a:spcPts val="0"/>
              </a:spcBef>
              <a:spcAft>
                <a:spcPts val="0"/>
              </a:spcAft>
              <a:buClr>
                <a:schemeClr val="lt1"/>
              </a:buClr>
              <a:buSzPts val="2400"/>
              <a:buChar char="❖"/>
            </a:pPr>
            <a:r>
              <a:rPr lang="en" sz="2400">
                <a:solidFill>
                  <a:schemeClr val="lt1"/>
                </a:solidFill>
              </a:rPr>
              <a:t>Project Description</a:t>
            </a:r>
            <a:endParaRPr sz="2400">
              <a:solidFill>
                <a:schemeClr val="lt1"/>
              </a:solidFill>
            </a:endParaRPr>
          </a:p>
        </p:txBody>
      </p:sp>
      <p:sp>
        <p:nvSpPr>
          <p:cNvPr id="204" name="Google Shape;204;p16"/>
          <p:cNvSpPr txBox="1"/>
          <p:nvPr/>
        </p:nvSpPr>
        <p:spPr>
          <a:xfrm>
            <a:off x="942975" y="1382325"/>
            <a:ext cx="7115100" cy="27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The type of this project is implementation of an algorithm not covered in class.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This system uses genetic algorithms to find an optimal path. Path planning plays an important part in our daily life, especially for people who are planning trips and want to find a path with minimal length, therefore developing a path recommending system helps a lot and is extremely useful.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17"/>
          <p:cNvSpPr/>
          <p:nvPr/>
        </p:nvSpPr>
        <p:spPr>
          <a:xfrm>
            <a:off x="1139625" y="217725"/>
            <a:ext cx="4953000" cy="547800"/>
          </a:xfrm>
          <a:prstGeom prst="roundRect">
            <a:avLst>
              <a:gd fmla="val 16667" name="adj"/>
            </a:avLst>
          </a:prstGeom>
          <a:solidFill>
            <a:srgbClr val="00A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81000" lvl="0" marL="457200" rtl="0" algn="l">
              <a:spcBef>
                <a:spcPts val="0"/>
              </a:spcBef>
              <a:spcAft>
                <a:spcPts val="0"/>
              </a:spcAft>
              <a:buClr>
                <a:schemeClr val="lt1"/>
              </a:buClr>
              <a:buSzPts val="2400"/>
              <a:buChar char="❖"/>
            </a:pPr>
            <a:r>
              <a:rPr lang="en" sz="2400">
                <a:solidFill>
                  <a:schemeClr val="lt1"/>
                </a:solidFill>
              </a:rPr>
              <a:t>Project Description</a:t>
            </a:r>
            <a:endParaRPr sz="2400">
              <a:solidFill>
                <a:schemeClr val="lt1"/>
              </a:solidFill>
            </a:endParaRPr>
          </a:p>
        </p:txBody>
      </p:sp>
      <p:sp>
        <p:nvSpPr>
          <p:cNvPr id="210" name="Google Shape;210;p17"/>
          <p:cNvSpPr txBox="1"/>
          <p:nvPr/>
        </p:nvSpPr>
        <p:spPr>
          <a:xfrm>
            <a:off x="932250" y="1200175"/>
            <a:ext cx="7115100" cy="32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Using genetic algorithms, we can provide a path for users as well as possible. Each one in our group is proficient in data structures and algorithms, so it is feasible for us to complete it within a semester.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By using approximation method, we may not be able to get an optimal path, but its efficiency is excellent. This is the novel part of this system.</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The project has four stages: Gathering, Design, Infrastructure</a:t>
            </a:r>
            <a:endParaRPr sz="1800"/>
          </a:p>
          <a:p>
            <a:pPr indent="0" lvl="0" marL="0" rtl="0" algn="l">
              <a:spcBef>
                <a:spcPts val="0"/>
              </a:spcBef>
              <a:spcAft>
                <a:spcPts val="0"/>
              </a:spcAft>
              <a:buNone/>
            </a:pPr>
            <a:r>
              <a:rPr lang="en" sz="1800"/>
              <a:t>Implementation, and User Interface.</a:t>
            </a:r>
            <a:endParaRPr sz="1800"/>
          </a:p>
          <a:p>
            <a:pPr indent="0" lvl="0" marL="0" rtl="0" algn="l">
              <a:spcBef>
                <a:spcPts val="0"/>
              </a:spcBef>
              <a:spcAft>
                <a:spcPts val="0"/>
              </a:spcAft>
              <a:buNone/>
            </a:pPr>
            <a:r>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18"/>
          <p:cNvSpPr/>
          <p:nvPr/>
        </p:nvSpPr>
        <p:spPr>
          <a:xfrm>
            <a:off x="1139625" y="217725"/>
            <a:ext cx="4953000" cy="547800"/>
          </a:xfrm>
          <a:prstGeom prst="roundRect">
            <a:avLst>
              <a:gd fmla="val 16667" name="adj"/>
            </a:avLst>
          </a:prstGeom>
          <a:solidFill>
            <a:srgbClr val="00A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81000" lvl="0" marL="457200" rtl="0" algn="l">
              <a:spcBef>
                <a:spcPts val="0"/>
              </a:spcBef>
              <a:spcAft>
                <a:spcPts val="0"/>
              </a:spcAft>
              <a:buClr>
                <a:schemeClr val="lt1"/>
              </a:buClr>
              <a:buSzPts val="2400"/>
              <a:buChar char="❖"/>
            </a:pPr>
            <a:r>
              <a:rPr lang="en" sz="2400">
                <a:solidFill>
                  <a:schemeClr val="lt1"/>
                </a:solidFill>
              </a:rPr>
              <a:t>Project Description</a:t>
            </a:r>
            <a:endParaRPr sz="2400">
              <a:solidFill>
                <a:schemeClr val="lt1"/>
              </a:solidFill>
            </a:endParaRPr>
          </a:p>
        </p:txBody>
      </p:sp>
      <p:sp>
        <p:nvSpPr>
          <p:cNvPr id="216" name="Google Shape;216;p18"/>
          <p:cNvSpPr txBox="1"/>
          <p:nvPr/>
        </p:nvSpPr>
        <p:spPr>
          <a:xfrm>
            <a:off x="932250" y="1064425"/>
            <a:ext cx="7115100" cy="32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The data are </a:t>
            </a:r>
            <a:r>
              <a:rPr i="1" lang="en" sz="1800" u="sng">
                <a:solidFill>
                  <a:schemeClr val="hlink"/>
                </a:solidFill>
                <a:hlinkClick r:id="rId3"/>
              </a:rPr>
              <a:t>48 capitals of the US (Padberg/Rinaldi)</a:t>
            </a:r>
            <a:r>
              <a:rPr lang="en" sz="1800"/>
              <a:t>. The corresponding cities are as shown in the table below.</a:t>
            </a:r>
            <a:endParaRPr sz="1800"/>
          </a:p>
          <a:p>
            <a:pPr indent="0" lvl="0" marL="0" rtl="0" algn="l">
              <a:spcBef>
                <a:spcPts val="0"/>
              </a:spcBef>
              <a:spcAft>
                <a:spcPts val="0"/>
              </a:spcAft>
              <a:buNone/>
            </a:pPr>
            <a:r>
              <a:t/>
            </a:r>
            <a:endParaRPr sz="1800"/>
          </a:p>
        </p:txBody>
      </p:sp>
      <p:graphicFrame>
        <p:nvGraphicFramePr>
          <p:cNvPr id="217" name="Google Shape;217;p18"/>
          <p:cNvGraphicFramePr/>
          <p:nvPr/>
        </p:nvGraphicFramePr>
        <p:xfrm>
          <a:off x="690550" y="1791875"/>
          <a:ext cx="3000000" cy="3000000"/>
        </p:xfrm>
        <a:graphic>
          <a:graphicData uri="http://schemas.openxmlformats.org/drawingml/2006/table">
            <a:tbl>
              <a:tblPr>
                <a:noFill/>
                <a:tableStyleId>{801448EB-DCB6-45E0-B1BA-30B38876A1A1}</a:tableStyleId>
              </a:tblPr>
              <a:tblGrid>
                <a:gridCol w="1047750"/>
                <a:gridCol w="952500"/>
                <a:gridCol w="952500"/>
                <a:gridCol w="952500"/>
                <a:gridCol w="952500"/>
                <a:gridCol w="952500"/>
                <a:gridCol w="1000125"/>
                <a:gridCol w="952500"/>
              </a:tblGrid>
              <a:tr h="342900">
                <a:tc>
                  <a:txBody>
                    <a:bodyPr/>
                    <a:lstStyle/>
                    <a:p>
                      <a:pPr indent="0" lvl="0" marL="0" rtl="0" algn="ctr">
                        <a:lnSpc>
                          <a:spcPct val="115000"/>
                        </a:lnSpc>
                        <a:spcBef>
                          <a:spcPts val="0"/>
                        </a:spcBef>
                        <a:spcAft>
                          <a:spcPts val="0"/>
                        </a:spcAft>
                        <a:buNone/>
                      </a:pPr>
                      <a:r>
                        <a:rPr lang="en" sz="1000"/>
                        <a:t>Sequence</a:t>
                      </a:r>
                      <a:r>
                        <a:rPr lang="en" sz="1000"/>
                        <a:t> Number</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City</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Sequence</a:t>
                      </a:r>
                      <a:r>
                        <a:rPr lang="en" sz="1000"/>
                        <a:t> Number</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City</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Sequence</a:t>
                      </a:r>
                      <a:r>
                        <a:rPr lang="en" sz="1000"/>
                        <a:t> Number</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City</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Sequence</a:t>
                      </a:r>
                      <a:r>
                        <a:rPr lang="en" sz="1000"/>
                        <a:t> Number</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City</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000"/>
                        <a:t>1</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AL</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13</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IA</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25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NE</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37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RI</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000"/>
                        <a:t>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AZ</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14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KS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26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NV</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38</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SC</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000"/>
                        <a:t>3</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AR</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15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KY</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27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NH</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39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SD</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000"/>
                        <a:t>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CA</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16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LA</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28</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NJ</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40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TN</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000"/>
                        <a:t>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CO</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17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ME</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29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NM</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41</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TX</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000"/>
                        <a:t>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CT</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18</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MD</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30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NY</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42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UT</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000"/>
                        <a:t>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DE</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19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MA</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31</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NC</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43</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VT</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000"/>
                        <a:t>8</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FL</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20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MI</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32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ND</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44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VA</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000"/>
                        <a:t>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GA</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21</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MN</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33</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OH</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45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WA</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000"/>
                        <a:t>10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ID</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22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MS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34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OK</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46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WV</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000"/>
                        <a:t>11</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IL</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23</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MO</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35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OR</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47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WI</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000"/>
                        <a:t>12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IN</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24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MT</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36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PA</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48</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WY</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19"/>
          <p:cNvSpPr/>
          <p:nvPr/>
        </p:nvSpPr>
        <p:spPr>
          <a:xfrm>
            <a:off x="1211850" y="144300"/>
            <a:ext cx="4953000" cy="547800"/>
          </a:xfrm>
          <a:prstGeom prst="roundRect">
            <a:avLst>
              <a:gd fmla="val 16667" name="adj"/>
            </a:avLst>
          </a:prstGeom>
          <a:solidFill>
            <a:srgbClr val="00A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81000" lvl="0" marL="457200" rtl="0" algn="l">
              <a:spcBef>
                <a:spcPts val="0"/>
              </a:spcBef>
              <a:spcAft>
                <a:spcPts val="0"/>
              </a:spcAft>
              <a:buClr>
                <a:schemeClr val="lt1"/>
              </a:buClr>
              <a:buSzPts val="2400"/>
              <a:buChar char="❖"/>
            </a:pPr>
            <a:r>
              <a:rPr lang="en" sz="2400">
                <a:solidFill>
                  <a:schemeClr val="lt1"/>
                </a:solidFill>
              </a:rPr>
              <a:t>Genetic Algorithm</a:t>
            </a:r>
            <a:endParaRPr sz="2400">
              <a:solidFill>
                <a:schemeClr val="lt1"/>
              </a:solidFill>
            </a:endParaRPr>
          </a:p>
        </p:txBody>
      </p:sp>
      <p:sp>
        <p:nvSpPr>
          <p:cNvPr id="223" name="Google Shape;223;p19"/>
          <p:cNvSpPr txBox="1"/>
          <p:nvPr/>
        </p:nvSpPr>
        <p:spPr>
          <a:xfrm>
            <a:off x="394400" y="456375"/>
            <a:ext cx="7738800" cy="45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381000" lvl="0" marL="457200" rtl="0" algn="l">
              <a:spcBef>
                <a:spcPts val="0"/>
              </a:spcBef>
              <a:spcAft>
                <a:spcPts val="0"/>
              </a:spcAft>
              <a:buClr>
                <a:schemeClr val="dk1"/>
              </a:buClr>
              <a:buSzPts val="2400"/>
              <a:buFont typeface="Calibri"/>
              <a:buChar char="●"/>
            </a:pPr>
            <a:r>
              <a:rPr lang="en" sz="2400">
                <a:solidFill>
                  <a:schemeClr val="dk1"/>
                </a:solidFill>
                <a:latin typeface="Calibri"/>
                <a:ea typeface="Calibri"/>
                <a:cs typeface="Calibri"/>
                <a:sym typeface="Calibri"/>
              </a:rPr>
              <a:t>General Steps</a:t>
            </a:r>
            <a:endParaRPr sz="2400">
              <a:solidFill>
                <a:schemeClr val="dk1"/>
              </a:solidFill>
              <a:latin typeface="Calibri"/>
              <a:ea typeface="Calibri"/>
              <a:cs typeface="Calibri"/>
              <a:sym typeface="Calibri"/>
            </a:endParaRPr>
          </a:p>
          <a:p>
            <a:pPr indent="-368300" lvl="1" marL="914400" rtl="0" algn="l">
              <a:spcBef>
                <a:spcPts val="0"/>
              </a:spcBef>
              <a:spcAft>
                <a:spcPts val="0"/>
              </a:spcAft>
              <a:buClr>
                <a:schemeClr val="dk1"/>
              </a:buClr>
              <a:buSzPts val="2200"/>
              <a:buFont typeface="Calibri"/>
              <a:buChar char="○"/>
            </a:pPr>
            <a:r>
              <a:rPr lang="en" sz="2200">
                <a:solidFill>
                  <a:schemeClr val="dk1"/>
                </a:solidFill>
                <a:latin typeface="Calibri"/>
                <a:ea typeface="Calibri"/>
                <a:cs typeface="Calibri"/>
                <a:sym typeface="Calibri"/>
              </a:rPr>
              <a:t>Generate an initial population of N solution (routes).</a:t>
            </a:r>
            <a:endParaRPr sz="2200">
              <a:solidFill>
                <a:schemeClr val="dk1"/>
              </a:solidFill>
              <a:latin typeface="Calibri"/>
              <a:ea typeface="Calibri"/>
              <a:cs typeface="Calibri"/>
              <a:sym typeface="Calibri"/>
            </a:endParaRPr>
          </a:p>
          <a:p>
            <a:pPr indent="-368300" lvl="1" marL="914400" rtl="0" algn="l">
              <a:spcBef>
                <a:spcPts val="0"/>
              </a:spcBef>
              <a:spcAft>
                <a:spcPts val="0"/>
              </a:spcAft>
              <a:buClr>
                <a:schemeClr val="dk1"/>
              </a:buClr>
              <a:buSzPts val="2200"/>
              <a:buFont typeface="Calibri"/>
              <a:buChar char="○"/>
            </a:pPr>
            <a:r>
              <a:rPr lang="en" sz="2200">
                <a:solidFill>
                  <a:schemeClr val="dk1"/>
                </a:solidFill>
                <a:latin typeface="Calibri"/>
                <a:ea typeface="Calibri"/>
                <a:cs typeface="Calibri"/>
                <a:sym typeface="Calibri"/>
              </a:rPr>
              <a:t>Rank each solution according to its fitness (inversely proportional to the length of the route).</a:t>
            </a:r>
            <a:endParaRPr sz="2200">
              <a:solidFill>
                <a:schemeClr val="dk1"/>
              </a:solidFill>
              <a:latin typeface="Calibri"/>
              <a:ea typeface="Calibri"/>
              <a:cs typeface="Calibri"/>
              <a:sym typeface="Calibri"/>
            </a:endParaRPr>
          </a:p>
          <a:p>
            <a:pPr indent="-368300" lvl="1" marL="914400" rtl="0" algn="l">
              <a:spcBef>
                <a:spcPts val="0"/>
              </a:spcBef>
              <a:spcAft>
                <a:spcPts val="0"/>
              </a:spcAft>
              <a:buClr>
                <a:schemeClr val="dk1"/>
              </a:buClr>
              <a:buSzPts val="2200"/>
              <a:buFont typeface="Calibri"/>
              <a:buChar char="○"/>
            </a:pPr>
            <a:r>
              <a:rPr lang="en" sz="2200">
                <a:solidFill>
                  <a:schemeClr val="dk1"/>
                </a:solidFill>
                <a:latin typeface="Calibri"/>
                <a:ea typeface="Calibri"/>
                <a:cs typeface="Calibri"/>
                <a:sym typeface="Calibri"/>
              </a:rPr>
              <a:t>Select solutions for recombination, with frequency determined by its fitness.</a:t>
            </a:r>
            <a:endParaRPr sz="2200">
              <a:solidFill>
                <a:schemeClr val="dk1"/>
              </a:solidFill>
              <a:latin typeface="Calibri"/>
              <a:ea typeface="Calibri"/>
              <a:cs typeface="Calibri"/>
              <a:sym typeface="Calibri"/>
            </a:endParaRPr>
          </a:p>
          <a:p>
            <a:pPr indent="-368300" lvl="1" marL="914400" rtl="0" algn="l">
              <a:spcBef>
                <a:spcPts val="0"/>
              </a:spcBef>
              <a:spcAft>
                <a:spcPts val="0"/>
              </a:spcAft>
              <a:buClr>
                <a:schemeClr val="dk1"/>
              </a:buClr>
              <a:buSzPts val="2200"/>
              <a:buFont typeface="Calibri"/>
              <a:buChar char="○"/>
            </a:pPr>
            <a:r>
              <a:rPr lang="en" sz="2200">
                <a:solidFill>
                  <a:schemeClr val="dk1"/>
                </a:solidFill>
                <a:latin typeface="Calibri"/>
                <a:ea typeface="Calibri"/>
                <a:cs typeface="Calibri"/>
                <a:sym typeface="Calibri"/>
              </a:rPr>
              <a:t>Generate N children solutions recombining the selected parents.</a:t>
            </a:r>
            <a:endParaRPr sz="2200">
              <a:solidFill>
                <a:schemeClr val="dk1"/>
              </a:solidFill>
              <a:latin typeface="Calibri"/>
              <a:ea typeface="Calibri"/>
              <a:cs typeface="Calibri"/>
              <a:sym typeface="Calibri"/>
            </a:endParaRPr>
          </a:p>
          <a:p>
            <a:pPr indent="-368300" lvl="1" marL="914400" rtl="0" algn="l">
              <a:spcBef>
                <a:spcPts val="0"/>
              </a:spcBef>
              <a:spcAft>
                <a:spcPts val="0"/>
              </a:spcAft>
              <a:buClr>
                <a:schemeClr val="dk1"/>
              </a:buClr>
              <a:buSzPts val="2200"/>
              <a:buFont typeface="Calibri"/>
              <a:buChar char="○"/>
            </a:pPr>
            <a:r>
              <a:rPr lang="en" sz="2200">
                <a:solidFill>
                  <a:schemeClr val="dk1"/>
                </a:solidFill>
                <a:latin typeface="Calibri"/>
                <a:ea typeface="Calibri"/>
                <a:cs typeface="Calibri"/>
                <a:sym typeface="Calibri"/>
              </a:rPr>
              <a:t>With some probability, introduce mutations into each child.</a:t>
            </a:r>
            <a:endParaRPr sz="2200">
              <a:solidFill>
                <a:schemeClr val="dk1"/>
              </a:solidFill>
              <a:latin typeface="Calibri"/>
              <a:ea typeface="Calibri"/>
              <a:cs typeface="Calibri"/>
              <a:sym typeface="Calibri"/>
            </a:endParaRPr>
          </a:p>
          <a:p>
            <a:pPr indent="-368300" lvl="1" marL="914400" rtl="0" algn="l">
              <a:spcBef>
                <a:spcPts val="0"/>
              </a:spcBef>
              <a:spcAft>
                <a:spcPts val="0"/>
              </a:spcAft>
              <a:buClr>
                <a:schemeClr val="dk1"/>
              </a:buClr>
              <a:buSzPts val="2200"/>
              <a:buFont typeface="Calibri"/>
              <a:buChar char="○"/>
            </a:pPr>
            <a:r>
              <a:rPr lang="en" sz="2200">
                <a:solidFill>
                  <a:schemeClr val="dk1"/>
                </a:solidFill>
                <a:latin typeface="Calibri"/>
                <a:ea typeface="Calibri"/>
                <a:cs typeface="Calibri"/>
                <a:sym typeface="Calibri"/>
              </a:rPr>
              <a:t>Of the 2N solutions (parents + children), select the best N.</a:t>
            </a:r>
            <a:endParaRPr sz="2200">
              <a:solidFill>
                <a:schemeClr val="dk1"/>
              </a:solidFill>
              <a:latin typeface="Calibri"/>
              <a:ea typeface="Calibri"/>
              <a:cs typeface="Calibri"/>
              <a:sym typeface="Calibri"/>
            </a:endParaRPr>
          </a:p>
          <a:p>
            <a:pPr indent="-368300" lvl="1" marL="914400" rtl="0" algn="l">
              <a:spcBef>
                <a:spcPts val="0"/>
              </a:spcBef>
              <a:spcAft>
                <a:spcPts val="0"/>
              </a:spcAft>
              <a:buClr>
                <a:schemeClr val="dk1"/>
              </a:buClr>
              <a:buSzPts val="2200"/>
              <a:buFont typeface="Calibri"/>
              <a:buChar char="○"/>
            </a:pPr>
            <a:r>
              <a:rPr lang="en" sz="2200">
                <a:solidFill>
                  <a:schemeClr val="dk1"/>
                </a:solidFill>
                <a:latin typeface="Calibri"/>
                <a:ea typeface="Calibri"/>
                <a:cs typeface="Calibri"/>
                <a:sym typeface="Calibri"/>
              </a:rPr>
              <a:t>Repeat the steps above.</a:t>
            </a:r>
            <a:endParaRPr sz="2200">
              <a:solidFill>
                <a:schemeClr val="dk1"/>
              </a:solidFill>
              <a:latin typeface="Calibri"/>
              <a:ea typeface="Calibri"/>
              <a:cs typeface="Calibri"/>
              <a:sym typeface="Calibri"/>
            </a:endParaRPr>
          </a:p>
          <a:p>
            <a:pPr indent="0" lvl="0" marL="457200" rtl="0" algn="l">
              <a:spcBef>
                <a:spcPts val="0"/>
              </a:spcBef>
              <a:spcAft>
                <a:spcPts val="0"/>
              </a:spcAft>
              <a:buNone/>
            </a:pPr>
            <a:r>
              <a:t/>
            </a:r>
            <a:endParaRPr sz="2400">
              <a:solidFill>
                <a:schemeClr val="dk1"/>
              </a:solidFill>
              <a:latin typeface="Calibri"/>
              <a:ea typeface="Calibri"/>
              <a:cs typeface="Calibri"/>
              <a:sym typeface="Calibri"/>
            </a:endParaRPr>
          </a:p>
          <a:p>
            <a:pPr indent="0" lvl="0" marL="0" rtl="0" algn="l">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pic>
        <p:nvPicPr>
          <p:cNvPr id="228" name="Google Shape;228;p20"/>
          <p:cNvPicPr preferRelativeResize="0"/>
          <p:nvPr/>
        </p:nvPicPr>
        <p:blipFill rotWithShape="1">
          <a:blip r:embed="rId3">
            <a:alphaModFix/>
          </a:blip>
          <a:srcRect b="5594" l="10296" r="5923" t="6984"/>
          <a:stretch/>
        </p:blipFill>
        <p:spPr>
          <a:xfrm>
            <a:off x="2103625" y="0"/>
            <a:ext cx="4608664" cy="5143501"/>
          </a:xfrm>
          <a:prstGeom prst="rect">
            <a:avLst/>
          </a:prstGeom>
          <a:noFill/>
          <a:ln>
            <a:noFill/>
          </a:ln>
        </p:spPr>
      </p:pic>
      <p:sp>
        <p:nvSpPr>
          <p:cNvPr id="229" name="Google Shape;229;p20"/>
          <p:cNvSpPr txBox="1"/>
          <p:nvPr/>
        </p:nvSpPr>
        <p:spPr>
          <a:xfrm>
            <a:off x="279175" y="1868425"/>
            <a:ext cx="3049500" cy="7779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Font typeface="Calibri"/>
              <a:buChar char="●"/>
            </a:pPr>
            <a:r>
              <a:rPr lang="en" sz="2400">
                <a:solidFill>
                  <a:schemeClr val="dk1"/>
                </a:solidFill>
                <a:latin typeface="Calibri"/>
                <a:ea typeface="Calibri"/>
                <a:cs typeface="Calibri"/>
                <a:sym typeface="Calibri"/>
              </a:rPr>
              <a:t>Flow Diagram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21"/>
          <p:cNvSpPr txBox="1"/>
          <p:nvPr/>
        </p:nvSpPr>
        <p:spPr>
          <a:xfrm>
            <a:off x="891250" y="1073825"/>
            <a:ext cx="7959900" cy="34053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Font typeface="Calibri"/>
              <a:buChar char="●"/>
            </a:pPr>
            <a:r>
              <a:rPr lang="en" sz="2400">
                <a:solidFill>
                  <a:schemeClr val="dk1"/>
                </a:solidFill>
                <a:latin typeface="Calibri"/>
                <a:ea typeface="Calibri"/>
                <a:cs typeface="Calibri"/>
                <a:sym typeface="Calibri"/>
              </a:rPr>
              <a:t>Initialization of the First Generation</a:t>
            </a:r>
            <a:endParaRPr sz="2400">
              <a:solidFill>
                <a:schemeClr val="dk1"/>
              </a:solidFill>
              <a:latin typeface="Calibri"/>
              <a:ea typeface="Calibri"/>
              <a:cs typeface="Calibri"/>
              <a:sym typeface="Calibri"/>
            </a:endParaRPr>
          </a:p>
          <a:p>
            <a:pPr indent="0" lvl="0" marL="0" rtl="0" algn="l">
              <a:spcBef>
                <a:spcPts val="0"/>
              </a:spcBef>
              <a:spcAft>
                <a:spcPts val="0"/>
              </a:spcAft>
              <a:buNone/>
            </a:pPr>
            <a:r>
              <a:rPr lang="en"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indent="0" lvl="0" marL="0" rtl="0" algn="l">
              <a:spcBef>
                <a:spcPts val="0"/>
              </a:spcBef>
              <a:spcAft>
                <a:spcPts val="0"/>
              </a:spcAft>
              <a:buNone/>
            </a:pPr>
            <a:r>
              <a:rPr lang="en" sz="2400">
                <a:solidFill>
                  <a:schemeClr val="dk1"/>
                </a:solidFill>
                <a:latin typeface="Calibri"/>
                <a:ea typeface="Calibri"/>
                <a:cs typeface="Calibri"/>
                <a:sym typeface="Calibri"/>
              </a:rPr>
              <a:t>Once we get the input including start point and stops, we can generate the first generation by randomly shuffle the stops.</a:t>
            </a:r>
            <a:endParaRPr sz="2400">
              <a:solidFill>
                <a:schemeClr val="dk1"/>
              </a:solidFill>
              <a:latin typeface="Calibri"/>
              <a:ea typeface="Calibri"/>
              <a:cs typeface="Calibri"/>
              <a:sym typeface="Calibri"/>
            </a:endParaRPr>
          </a:p>
          <a:p>
            <a:pPr indent="0" lvl="0" marL="0" rtl="0" algn="l">
              <a:spcBef>
                <a:spcPts val="0"/>
              </a:spcBef>
              <a:spcAft>
                <a:spcPts val="0"/>
              </a:spcAft>
              <a:buNone/>
            </a:pPr>
            <a:r>
              <a:rPr lang="en"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indent="0" lvl="0" marL="0" rtl="0" algn="l">
              <a:spcBef>
                <a:spcPts val="0"/>
              </a:spcBef>
              <a:spcAft>
                <a:spcPts val="0"/>
              </a:spcAft>
              <a:buNone/>
            </a:pPr>
            <a:r>
              <a:rPr lang="en" sz="2400">
                <a:solidFill>
                  <a:schemeClr val="dk1"/>
                </a:solidFill>
                <a:latin typeface="Calibri"/>
                <a:ea typeface="Calibri"/>
                <a:cs typeface="Calibri"/>
                <a:sym typeface="Calibri"/>
              </a:rPr>
              <a:t>Therefore, the N solutions generated are just the permutation of stops.</a:t>
            </a:r>
            <a:endParaRPr sz="2400">
              <a:solidFill>
                <a:schemeClr val="dk1"/>
              </a:solidFill>
              <a:latin typeface="Calibri"/>
              <a:ea typeface="Calibri"/>
              <a:cs typeface="Calibri"/>
              <a:sym typeface="Calibri"/>
            </a:endParaRPr>
          </a:p>
        </p:txBody>
      </p:sp>
      <p:sp>
        <p:nvSpPr>
          <p:cNvPr id="235" name="Google Shape;235;p21"/>
          <p:cNvSpPr/>
          <p:nvPr/>
        </p:nvSpPr>
        <p:spPr>
          <a:xfrm>
            <a:off x="1211850" y="144300"/>
            <a:ext cx="4953000" cy="547800"/>
          </a:xfrm>
          <a:prstGeom prst="roundRect">
            <a:avLst>
              <a:gd fmla="val 16667" name="adj"/>
            </a:avLst>
          </a:prstGeom>
          <a:solidFill>
            <a:srgbClr val="00A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81000" lvl="0" marL="457200" rtl="0" algn="l">
              <a:spcBef>
                <a:spcPts val="0"/>
              </a:spcBef>
              <a:spcAft>
                <a:spcPts val="0"/>
              </a:spcAft>
              <a:buClr>
                <a:schemeClr val="lt1"/>
              </a:buClr>
              <a:buSzPts val="2400"/>
              <a:buChar char="❖"/>
            </a:pPr>
            <a:r>
              <a:rPr lang="en" sz="2400">
                <a:solidFill>
                  <a:schemeClr val="lt1"/>
                </a:solidFill>
              </a:rPr>
              <a:t>Genetic Algorithm</a:t>
            </a:r>
            <a:endParaRPr sz="24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uck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