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AD5D-5E7B-4C0B-8B2F-0542D51A8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98C02-21A5-44C6-A04D-833B83F69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48ED-2198-4D20-8D6F-4E2E883D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51A8-F50A-4271-A5BA-5F1AE751896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58CD3-8270-4FC8-9858-9D8CA712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29B9E-56FE-4487-827D-B7FABF06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4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6D1D-C336-4830-9D67-D2B768B0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02F49-E3C4-49B4-8897-6D2AD2468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04D9-9BD0-4A8F-83F9-AD6943B5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51A8-F50A-4271-A5BA-5F1AE751896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3826E-0AC9-4211-AC9C-BF23B1F5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BAC0A-69BE-4D68-A461-B1D11A24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B9874-982C-456A-8D48-703612521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16805-99EF-42A6-B495-871CCAA8F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3BA22-D052-41B2-A1D0-A9E56A32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51A8-F50A-4271-A5BA-5F1AE751896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05B2F-49E7-40B7-9EEB-FAB76F12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484C4-4383-4418-9C38-5973ED03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5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5979-3CEB-43E8-BE13-F62EF647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15F3-88A0-4484-93EF-0EBF0EA6B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D2B41-CDCE-44A8-949E-D0DA5A2B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51A8-F50A-4271-A5BA-5F1AE751896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08949-F036-4035-87ED-2D8F95E2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A8C64-75E8-4781-A813-45697D80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4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8A8E-3CD4-4E54-920D-DFFA2409E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9338D-ABC5-4FDF-8A46-D685047E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A8EFC-DF71-4F53-A474-33DA0B60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51A8-F50A-4271-A5BA-5F1AE751896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4DC44-5C2E-4BE6-B393-69A8627A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2CEAD-8048-4EE1-9009-5575934E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9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3663-EF8F-42DD-B471-A3690C7E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3BE6F-4623-47DD-8F3B-5CE830BE1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AC7DE-B751-4EA4-A42B-7A0474944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5D021-B9B7-4786-A94E-8F2941F2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51A8-F50A-4271-A5BA-5F1AE751896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28388-ABBB-47F1-BA50-7D2D98B37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2A3AD-3A3F-4C12-A51E-07361B2E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0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8E71-4143-41F1-AE22-E9E13B77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B5942-9E70-4857-AAF0-AC76DD21A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83CE6-06DC-4EA1-8807-5D4B3BD8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7AF6A-2F38-4F52-9FDB-209C09FA6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E59F9-7550-4696-9B16-95E80A30F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F5C72-8900-49C9-9ADE-D777D6AA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51A8-F50A-4271-A5BA-5F1AE751896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BB35F-E558-4DD6-B655-09A388EB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70A9B-5453-4BFC-9B88-772AB591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8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B015-3FC9-43A8-B28A-CA56AC7C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03212-AE47-4242-B93A-0178E34D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51A8-F50A-4271-A5BA-5F1AE751896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C205C-272D-4330-9E64-356C0C2B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D00C8-1ADE-46EB-940A-C89BCF73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3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0AB22-9476-4F96-B549-DE8A0D90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51A8-F50A-4271-A5BA-5F1AE751896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E95EB-8CC4-432D-9234-A08E000D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9EF1F-BA7A-4356-8B3D-CE106D5C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84C72-B006-426A-BC0E-3CF9BA40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A161-607C-4F8C-8619-603E28804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92B6C-0167-4B80-ABE9-1BDB672DC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AF991-8AEE-4761-9947-55BB991E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51A8-F50A-4271-A5BA-5F1AE751896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DE1D5-B88A-444F-BE07-31E3B2AB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09157-1FE8-4718-B960-76542F9D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55D2-257A-44CE-8784-828E2E80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7E0AB-5FD0-47C7-8E25-1CB6D71AC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1EC38-DB8D-4F39-A2C7-57D70AF2F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9A297-9C68-4B74-B27F-2D9A6E09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51A8-F50A-4271-A5BA-5F1AE751896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482C-101B-413F-83F5-613C3FC4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A66BF-4BAE-4577-9D30-688C2836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2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29B9D-BFB2-4514-A4F0-39BA8064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77B06-CFA4-4145-8C6F-E0CD75613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0EA7E-1E54-42FE-BDC1-7D7121CFF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51A8-F50A-4271-A5BA-5F1AE751896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71C4D-4647-4D1D-8B59-B82571B37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83CB3-63BF-4BE4-A1CB-22B050BF3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82F41-C53F-4A6C-9497-FD497F5C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5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xie2013/LambdaC-PYTHIA8-simulation.gi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6ACDE1-6C9B-40D4-B2C9-1468233127BF}"/>
              </a:ext>
            </a:extLst>
          </p:cNvPr>
          <p:cNvSpPr txBox="1"/>
          <p:nvPr/>
        </p:nvSpPr>
        <p:spPr>
          <a:xfrm>
            <a:off x="143692" y="197346"/>
            <a:ext cx="655755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SoftQCD:nonDiffractive</a:t>
            </a:r>
            <a:r>
              <a:rPr lang="en-US" dirty="0"/>
              <a:t> = on");</a:t>
            </a:r>
          </a:p>
          <a:p>
            <a:r>
              <a:rPr lang="en-US" dirty="0"/>
              <a:t>// Color reconnection tune (CR) mode2 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Tune:pp</a:t>
            </a:r>
            <a:r>
              <a:rPr lang="en-US" dirty="0"/>
              <a:t> 14");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Tune:ee</a:t>
            </a:r>
            <a:r>
              <a:rPr lang="en-US" dirty="0"/>
              <a:t> 7");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MultipartonInteractions:ecmPow</a:t>
            </a:r>
            <a:r>
              <a:rPr lang="en-US" dirty="0"/>
              <a:t>=0.215");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MultipartonInteractions:expPow</a:t>
            </a:r>
            <a:r>
              <a:rPr lang="en-US" dirty="0"/>
              <a:t>=1.85");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StringPT:sigma</a:t>
            </a:r>
            <a:r>
              <a:rPr lang="en-US" dirty="0"/>
              <a:t> =0.335");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StringZ:aLund</a:t>
            </a:r>
            <a:r>
              <a:rPr lang="en-US" dirty="0"/>
              <a:t> =0.36");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StringZ:bLund</a:t>
            </a:r>
            <a:r>
              <a:rPr lang="en-US" dirty="0"/>
              <a:t> =0.56");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StringFlav:probQQtoQ</a:t>
            </a:r>
            <a:r>
              <a:rPr lang="en-US" dirty="0"/>
              <a:t> =0.078");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StringFlav:ProbStoUD</a:t>
            </a:r>
            <a:r>
              <a:rPr lang="en-US" dirty="0"/>
              <a:t> =0.2");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("StringFlav:probQQ1toQQ0join = 0.0275,0.0275,0.0275,0.0275");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("MultiPartonInteractions:pT0Ref =2.15");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BeamRemnants:remnantMode</a:t>
            </a:r>
            <a:r>
              <a:rPr lang="en-US" dirty="0"/>
              <a:t> =1");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BeamRemnants:saturation</a:t>
            </a:r>
            <a:r>
              <a:rPr lang="en-US" dirty="0"/>
              <a:t>= 5");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ColourReconnection:mode</a:t>
            </a:r>
            <a:r>
              <a:rPr lang="en-US" dirty="0"/>
              <a:t> = 1");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ColourReconnection:allowDoubleJunRem</a:t>
            </a:r>
            <a:r>
              <a:rPr lang="en-US" dirty="0"/>
              <a:t> =off");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("ColourReconnection:m0=0.3");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ColourReconnection:allowJunctions</a:t>
            </a:r>
            <a:r>
              <a:rPr lang="en-US" dirty="0"/>
              <a:t> =on");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ColourReconnection:junctionCorrection</a:t>
            </a:r>
            <a:r>
              <a:rPr lang="en-US" dirty="0"/>
              <a:t>=1.2");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ColourReconnection:timeDilationMode</a:t>
            </a:r>
            <a:r>
              <a:rPr lang="en-US" dirty="0"/>
              <a:t>=2");</a:t>
            </a:r>
          </a:p>
          <a:p>
            <a:r>
              <a:rPr lang="en-US" dirty="0"/>
              <a:t>  </a:t>
            </a:r>
            <a:r>
              <a:rPr lang="en-US" dirty="0" err="1"/>
              <a:t>pythia.readString</a:t>
            </a:r>
            <a:r>
              <a:rPr lang="en-US" dirty="0"/>
              <a:t>("</a:t>
            </a:r>
            <a:r>
              <a:rPr lang="en-US" dirty="0" err="1"/>
              <a:t>ColourReconnection:timeDilationPar</a:t>
            </a:r>
            <a:r>
              <a:rPr lang="en-US" dirty="0"/>
              <a:t>=0.18");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46BBB-BE56-4A43-9509-6550E82FD0A6}"/>
              </a:ext>
            </a:extLst>
          </p:cNvPr>
          <p:cNvSpPr txBox="1"/>
          <p:nvPr/>
        </p:nvSpPr>
        <p:spPr>
          <a:xfrm>
            <a:off x="6962502" y="431075"/>
            <a:ext cx="508580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Rui’s </a:t>
            </a:r>
            <a:r>
              <a:rPr lang="en-US" sz="2500" dirty="0" err="1"/>
              <a:t>pythia</a:t>
            </a:r>
            <a:r>
              <a:rPr lang="en-US" sz="2500" dirty="0"/>
              <a:t> root file is no available anymore;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We need to redo the </a:t>
            </a:r>
            <a:r>
              <a:rPr lang="en-US" sz="2500" dirty="0" err="1"/>
              <a:t>pythia</a:t>
            </a:r>
            <a:r>
              <a:rPr lang="en-US" sz="2500" dirty="0"/>
              <a:t> simulation to estimate the prompt ratio. </a:t>
            </a:r>
          </a:p>
          <a:p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all codes are at: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hlinkClick r:id="rId2"/>
              </a:rPr>
              <a:t>https://github.com/wxie2013/LambdaC-PYTHIA8-simulation.git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PYTHIA8302.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Color reconnection mode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1b events generated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500" dirty="0"/>
              <a:t>Inclusive Lc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500" dirty="0" err="1"/>
              <a:t>B</a:t>
            </a:r>
            <a:r>
              <a:rPr lang="en-US" sz="2500" dirty="0" err="1">
                <a:sym typeface="Wingdings" panose="05000000000000000000" pitchFamily="2" charset="2"/>
              </a:rPr>
              <a:t>Lc</a:t>
            </a:r>
            <a:r>
              <a:rPr lang="en-US" sz="2500" dirty="0">
                <a:sym typeface="Wingdings" panose="05000000000000000000" pitchFamily="2" charset="2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500" dirty="0">
                <a:sym typeface="Wingdings" panose="05000000000000000000" pitchFamily="2" charset="2"/>
              </a:rPr>
              <a:t>Inclusive B-hadrons</a:t>
            </a: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40CC987-324D-4D02-A6F2-91877554099B}"/>
              </a:ext>
            </a:extLst>
          </p:cNvPr>
          <p:cNvGrpSpPr/>
          <p:nvPr/>
        </p:nvGrpSpPr>
        <p:grpSpPr>
          <a:xfrm>
            <a:off x="160120" y="865726"/>
            <a:ext cx="12192000" cy="5632044"/>
            <a:chOff x="199309" y="330149"/>
            <a:chExt cx="12192000" cy="5632044"/>
          </a:xfrm>
        </p:grpSpPr>
        <p:pic>
          <p:nvPicPr>
            <p:cNvPr id="9" name="Picture 8" descr="Chart, histogram&#10;&#10;Description automatically generated">
              <a:extLst>
                <a:ext uri="{FF2B5EF4-FFF2-40B4-BE49-F238E27FC236}">
                  <a16:creationId xmlns:a16="http://schemas.microsoft.com/office/drawing/2014/main" id="{288F1942-0123-4B8A-B953-CE01AC459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309" y="330150"/>
              <a:ext cx="12192000" cy="413376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BDC2CE-8351-4B41-A30F-4AF088CC5DB2}"/>
                </a:ext>
              </a:extLst>
            </p:cNvPr>
            <p:cNvSpPr txBox="1"/>
            <p:nvPr/>
          </p:nvSpPr>
          <p:spPr>
            <a:xfrm>
              <a:off x="2638697" y="966651"/>
              <a:ext cx="3304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Black: FONLL</a:t>
              </a:r>
            </a:p>
            <a:p>
              <a:r>
                <a:rPr lang="en-US" dirty="0"/>
                <a:t>Blue:  PY(incl. b-hadron Rui)</a:t>
              </a:r>
            </a:p>
            <a:p>
              <a:r>
                <a:rPr lang="en-US" dirty="0"/>
                <a:t>Red: PY(incl. b-hadron new)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2F687C-A3A5-4AFF-BEDD-D79AB7056EC2}"/>
                </a:ext>
              </a:extLst>
            </p:cNvPr>
            <p:cNvSpPr txBox="1"/>
            <p:nvPr/>
          </p:nvSpPr>
          <p:spPr>
            <a:xfrm>
              <a:off x="1227909" y="3200400"/>
              <a:ext cx="1528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Unit: pb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C08EE7-A96C-4B90-BFC9-0D14E3F454B5}"/>
                </a:ext>
              </a:extLst>
            </p:cNvPr>
            <p:cNvSpPr txBox="1"/>
            <p:nvPr/>
          </p:nvSpPr>
          <p:spPr>
            <a:xfrm>
              <a:off x="1018407" y="5100419"/>
              <a:ext cx="985038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The new PYTHIA B-hadron cross section is a bit higher than Rui’s result.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2500" dirty="0"/>
                <a:t>Tunning or different version of </a:t>
              </a:r>
              <a:r>
                <a:rPr lang="en-US" sz="2500" dirty="0" err="1"/>
                <a:t>pythia</a:t>
              </a:r>
              <a:endParaRPr lang="en-US" sz="25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C9BE82-32D0-4D8A-9705-C1CF299988AC}"/>
                </a:ext>
              </a:extLst>
            </p:cNvPr>
            <p:cNvSpPr txBox="1"/>
            <p:nvPr/>
          </p:nvSpPr>
          <p:spPr>
            <a:xfrm>
              <a:off x="7154092" y="966651"/>
              <a:ext cx="3304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Black: Rui’s result</a:t>
              </a:r>
            </a:p>
            <a:p>
              <a:r>
                <a:rPr lang="en-US" dirty="0"/>
                <a:t>Red: new result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1E0394-72A7-42D2-B368-6D99D118DC04}"/>
                </a:ext>
              </a:extLst>
            </p:cNvPr>
            <p:cNvSpPr txBox="1"/>
            <p:nvPr/>
          </p:nvSpPr>
          <p:spPr>
            <a:xfrm rot="16200000">
              <a:off x="4747670" y="1877789"/>
              <a:ext cx="3464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FONLL/PYYHIA (incl. B-hadron)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DBED69-6FAA-4E81-A121-DC94FEF60D48}"/>
                </a:ext>
              </a:extLst>
            </p:cNvPr>
            <p:cNvSpPr txBox="1"/>
            <p:nvPr/>
          </p:nvSpPr>
          <p:spPr>
            <a:xfrm>
              <a:off x="8621486" y="4258491"/>
              <a:ext cx="25341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pT</a:t>
              </a:r>
              <a:r>
                <a:rPr lang="en-US" dirty="0"/>
                <a:t>(GeV/c)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19F2662-9A44-48D1-B424-216242E09B19}"/>
              </a:ext>
            </a:extLst>
          </p:cNvPr>
          <p:cNvSpPr txBox="1"/>
          <p:nvPr/>
        </p:nvSpPr>
        <p:spPr>
          <a:xfrm>
            <a:off x="1345474" y="195943"/>
            <a:ext cx="9888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FF0000"/>
                </a:solidFill>
              </a:rPr>
              <a:t>Inclusive B-hadron and Weight comparison with Rui’s results</a:t>
            </a:r>
          </a:p>
        </p:txBody>
      </p:sp>
    </p:spTree>
    <p:extLst>
      <p:ext uri="{BB962C8B-B14F-4D97-AF65-F5344CB8AC3E}">
        <p14:creationId xmlns:p14="http://schemas.microsoft.com/office/powerpoint/2010/main" val="188024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B50553-8E1E-497B-AACF-51146CDAC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188"/>
            <a:ext cx="6439989" cy="3074894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95158DE-8DBC-4115-A61C-C0AE25344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51" y="2764214"/>
            <a:ext cx="6028403" cy="4093786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18A8812-6A0A-4834-8888-DB5150922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36129"/>
              </p:ext>
            </p:extLst>
          </p:nvPr>
        </p:nvGraphicFramePr>
        <p:xfrm>
          <a:off x="6805748" y="3029037"/>
          <a:ext cx="463731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5772">
                  <a:extLst>
                    <a:ext uri="{9D8B030D-6E8A-4147-A177-3AD203B41FA5}">
                      <a16:colId xmlns:a16="http://schemas.microsoft.com/office/drawing/2014/main" val="3134784471"/>
                    </a:ext>
                  </a:extLst>
                </a:gridCol>
                <a:gridCol w="1545772">
                  <a:extLst>
                    <a:ext uri="{9D8B030D-6E8A-4147-A177-3AD203B41FA5}">
                      <a16:colId xmlns:a16="http://schemas.microsoft.com/office/drawing/2014/main" val="2683475031"/>
                    </a:ext>
                  </a:extLst>
                </a:gridCol>
                <a:gridCol w="1545772">
                  <a:extLst>
                    <a:ext uri="{9D8B030D-6E8A-4147-A177-3AD203B41FA5}">
                      <a16:colId xmlns:a16="http://schemas.microsoft.com/office/drawing/2014/main" val="3195674430"/>
                    </a:ext>
                  </a:extLst>
                </a:gridCol>
              </a:tblGrid>
              <a:tr h="361185">
                <a:tc>
                  <a:txBody>
                    <a:bodyPr/>
                    <a:lstStyle/>
                    <a:p>
                      <a:r>
                        <a:rPr lang="en-US" dirty="0" err="1"/>
                        <a:t>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FONLL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309804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r>
                        <a:rPr lang="en-US" dirty="0"/>
                        <a:t>3-4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777764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r>
                        <a:rPr lang="en-US" dirty="0"/>
                        <a:t>4-5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867156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r>
                        <a:rPr lang="en-US" dirty="0"/>
                        <a:t>5-6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944563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r>
                        <a:rPr lang="en-US" dirty="0"/>
                        <a:t>6-8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82336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r>
                        <a:rPr lang="en-US" dirty="0"/>
                        <a:t>8-10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25673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r>
                        <a:rPr lang="en-US" dirty="0"/>
                        <a:t>10-12.5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232672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r>
                        <a:rPr lang="en-US" dirty="0"/>
                        <a:t>12.5-15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16303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r>
                        <a:rPr lang="en-US" dirty="0"/>
                        <a:t>15-20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277557"/>
                  </a:ext>
                </a:extLst>
              </a:tr>
              <a:tr h="361185">
                <a:tc>
                  <a:txBody>
                    <a:bodyPr/>
                    <a:lstStyle/>
                    <a:p>
                      <a:r>
                        <a:rPr lang="en-US" dirty="0"/>
                        <a:t>20-30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8243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A732BC-CE44-4477-89C3-01E72241C4DF}"/>
              </a:ext>
            </a:extLst>
          </p:cNvPr>
          <p:cNvSpPr txBox="1"/>
          <p:nvPr/>
        </p:nvSpPr>
        <p:spPr>
          <a:xfrm>
            <a:off x="6564086" y="213307"/>
            <a:ext cx="51206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The prompt ratio are roughly consistent with Rui’s results. </a:t>
            </a:r>
          </a:p>
          <a:p>
            <a:endParaRPr lang="en-US" sz="2500" dirty="0"/>
          </a:p>
          <a:p>
            <a:r>
              <a:rPr lang="en-US" sz="2500" dirty="0"/>
              <a:t>The small difference could be from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Pythia tuning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Pythia version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92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489F00-4F48-4055-92B6-75F62CF6EDED}"/>
              </a:ext>
            </a:extLst>
          </p:cNvPr>
          <p:cNvSpPr txBox="1"/>
          <p:nvPr/>
        </p:nvSpPr>
        <p:spPr>
          <a:xfrm>
            <a:off x="441158" y="802105"/>
            <a:ext cx="10427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|y|&lt;2 for </a:t>
            </a:r>
            <a:r>
              <a:rPr lang="en-US" dirty="0" err="1"/>
              <a:t>pythia</a:t>
            </a:r>
            <a:r>
              <a:rPr lang="en-US" dirty="0"/>
              <a:t>; FONLL |y|&lt;7. Inconsistent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bug: FONLL spectra did not divide 1/</a:t>
            </a:r>
            <a:r>
              <a:rPr lang="en-US" dirty="0" err="1"/>
              <a:t>lum</a:t>
            </a:r>
            <a:r>
              <a:rPr lang="en-US" dirty="0"/>
              <a:t>/2 and </a:t>
            </a:r>
            <a:r>
              <a:rPr lang="en-US"/>
              <a:t>bin width</a:t>
            </a:r>
          </a:p>
        </p:txBody>
      </p:sp>
    </p:spTree>
    <p:extLst>
      <p:ext uri="{BB962C8B-B14F-4D97-AF65-F5344CB8AC3E}">
        <p14:creationId xmlns:p14="http://schemas.microsoft.com/office/powerpoint/2010/main" val="421754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444</Words>
  <Application>Microsoft Office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King</dc:creator>
  <cp:lastModifiedBy>Wei Xie</cp:lastModifiedBy>
  <cp:revision>17</cp:revision>
  <dcterms:created xsi:type="dcterms:W3CDTF">2022-01-28T14:59:23Z</dcterms:created>
  <dcterms:modified xsi:type="dcterms:W3CDTF">2022-02-17T22:33:10Z</dcterms:modified>
</cp:coreProperties>
</file>