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3" r:id="rId3"/>
    <p:sldId id="261" r:id="rId4"/>
    <p:sldId id="264" r:id="rId5"/>
    <p:sldId id="258" r:id="rId6"/>
    <p:sldId id="265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60" autoAdjust="0"/>
    <p:restoredTop sz="94660"/>
  </p:normalViewPr>
  <p:slideViewPr>
    <p:cSldViewPr snapToGrid="0">
      <p:cViewPr varScale="1">
        <p:scale>
          <a:sx n="73" d="100"/>
          <a:sy n="73" d="100"/>
        </p:scale>
        <p:origin x="22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2AD5D-5E7B-4C0B-8B2F-0542D51A88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598C02-21A5-44C6-A04D-833B83F69E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CE48ED-2198-4D20-8D6F-4E2E883DD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151A8-F50A-4271-A5BA-5F1AE7518960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58CD3-8270-4FC8-9858-9D8CA7124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29B9E-56FE-4487-827D-B7FABF061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82F41-C53F-4A6C-9497-FD497F5C0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844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26D1D-C336-4830-9D67-D2B768B00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E02F49-E3C4-49B4-8897-6D2AD2468A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6704D9-9BD0-4A8F-83F9-AD6943B5E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151A8-F50A-4271-A5BA-5F1AE7518960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A3826E-0AC9-4211-AC9C-BF23B1F5D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3BAC0A-69BE-4D68-A461-B1D11A246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82F41-C53F-4A6C-9497-FD497F5C0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605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FB9874-982C-456A-8D48-7036125212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316805-99EF-42A6-B495-871CCAA8F9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C3BA22-D052-41B2-A1D0-A9E56A329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151A8-F50A-4271-A5BA-5F1AE7518960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405B2F-49E7-40B7-9EEB-FAB76F120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9484C4-4383-4418-9C38-5973ED035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82F41-C53F-4A6C-9497-FD497F5C0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754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E5979-3CEB-43E8-BE13-F62EF6470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415F3-88A0-4484-93EF-0EBF0EA6B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8D2B41-CDCE-44A8-949E-D0DA5A2BE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151A8-F50A-4271-A5BA-5F1AE7518960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908949-F036-4035-87ED-2D8F95E2D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A8C64-75E8-4781-A813-45697D80D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82F41-C53F-4A6C-9497-FD497F5C0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247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B8A8E-3CD4-4E54-920D-DFFA2409E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89338D-ABC5-4FDF-8A46-D685047E0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CA8EFC-DF71-4F53-A474-33DA0B604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151A8-F50A-4271-A5BA-5F1AE7518960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E4DC44-5C2E-4BE6-B393-69A8627AF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2CEAD-8048-4EE1-9009-5575934E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82F41-C53F-4A6C-9497-FD497F5C0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494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03663-EF8F-42DD-B471-A3690C7EB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3BE6F-4623-47DD-8F3B-5CE830BE15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EAC7DE-B751-4EA4-A42B-7A04749446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D5D021-B9B7-4786-A94E-8F2941F2C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151A8-F50A-4271-A5BA-5F1AE7518960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A28388-ABBB-47F1-BA50-7D2D98B37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C2A3AD-3A3F-4C12-A51E-07361B2E3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82F41-C53F-4A6C-9497-FD497F5C0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901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78E71-4143-41F1-AE22-E9E13B774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8B5942-9E70-4857-AAF0-AC76DD21A2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083CE6-06DC-4EA1-8807-5D4B3BD8E4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E7AF6A-2F38-4F52-9FDB-209C09FA68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BE59F9-7550-4696-9B16-95E80A30F5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5F5C72-8900-49C9-9ADE-D777D6AA5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151A8-F50A-4271-A5BA-5F1AE7518960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CBB35F-E558-4DD6-B655-09A388EB2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970A9B-5453-4BFC-9B88-772AB591A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82F41-C53F-4A6C-9497-FD497F5C0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888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1B015-3FC9-43A8-B28A-CA56AC7CF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F03212-AE47-4242-B93A-0178E34D1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151A8-F50A-4271-A5BA-5F1AE7518960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DC205C-272D-4330-9E64-356C0C2B5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DD00C8-1ADE-46EB-940A-C89BCF730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82F41-C53F-4A6C-9497-FD497F5C0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233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F0AB22-9476-4F96-B549-DE8A0D90A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151A8-F50A-4271-A5BA-5F1AE7518960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4E95EB-8CC4-432D-9234-A08E000DD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E9EF1F-BA7A-4356-8B3D-CE106D5C4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82F41-C53F-4A6C-9497-FD497F5C0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424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84C72-B006-426A-BC0E-3CF9BA409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FA161-607C-4F8C-8619-603E288045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492B6C-0167-4B80-ABE9-1BDB672DCE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0AF991-8AEE-4761-9947-55BB991EB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151A8-F50A-4271-A5BA-5F1AE7518960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8DE1D5-B88A-444F-BE07-31E3B2AB3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E09157-1FE8-4718-B960-76542F9DB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82F41-C53F-4A6C-9497-FD497F5C0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524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955D2-257A-44CE-8784-828E2E80B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87E0AB-5FD0-47C7-8E25-1CB6D71AC8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51EC38-DB8D-4F39-A2C7-57D70AF2FD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19A297-9C68-4B74-B27F-2D9A6E09A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151A8-F50A-4271-A5BA-5F1AE7518960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65482C-101B-413F-83F5-613C3FC4F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BA66BF-4BAE-4577-9D30-688C28368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82F41-C53F-4A6C-9497-FD497F5C0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924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229B9D-BFB2-4514-A4F0-39BA80645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577B06-CFA4-4145-8C6F-E0CD756131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E0EA7E-1E54-42FE-BDC1-7D7121CFF4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151A8-F50A-4271-A5BA-5F1AE7518960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F71C4D-4647-4D1D-8B59-B82571B37F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83CB3-63BF-4BE4-A1CB-22B050BF35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082F41-C53F-4A6C-9497-FD497F5C0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557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xie2013/LambdaC-PYTHIA8-simulation.git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8101B9CC-22A8-4EB6-92E4-DA46A2B6AF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3519" y="803065"/>
            <a:ext cx="12192000" cy="413376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5BDC2CE-8351-4B41-A30F-4AF088CC5DB2}"/>
              </a:ext>
            </a:extLst>
          </p:cNvPr>
          <p:cNvSpPr txBox="1"/>
          <p:nvPr/>
        </p:nvSpPr>
        <p:spPr>
          <a:xfrm>
            <a:off x="2452450" y="1635900"/>
            <a:ext cx="33049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Black: FONLL</a:t>
            </a:r>
          </a:p>
          <a:p>
            <a:r>
              <a:rPr lang="en-US" dirty="0"/>
              <a:t>Blue:  PY(incl. b-hadron Rui)</a:t>
            </a:r>
          </a:p>
          <a:p>
            <a:r>
              <a:rPr lang="en-US" dirty="0"/>
              <a:t>Red: PY(incl. b-hadron new)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2F687C-A3A5-4AFF-BEDD-D79AB7056EC2}"/>
              </a:ext>
            </a:extLst>
          </p:cNvPr>
          <p:cNvSpPr txBox="1"/>
          <p:nvPr/>
        </p:nvSpPr>
        <p:spPr>
          <a:xfrm>
            <a:off x="1041662" y="3869649"/>
            <a:ext cx="1528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Unit: pb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C9BE82-32D0-4D8A-9705-C1CF299988AC}"/>
              </a:ext>
            </a:extLst>
          </p:cNvPr>
          <p:cNvSpPr txBox="1"/>
          <p:nvPr/>
        </p:nvSpPr>
        <p:spPr>
          <a:xfrm>
            <a:off x="6967845" y="1635900"/>
            <a:ext cx="33049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Black: Rui’s result</a:t>
            </a:r>
          </a:p>
          <a:p>
            <a:r>
              <a:rPr lang="en-US" dirty="0"/>
              <a:t>Red: new result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1E0394-72A7-42D2-B368-6D99D118DC04}"/>
              </a:ext>
            </a:extLst>
          </p:cNvPr>
          <p:cNvSpPr txBox="1"/>
          <p:nvPr/>
        </p:nvSpPr>
        <p:spPr>
          <a:xfrm rot="16200000">
            <a:off x="4561423" y="2547038"/>
            <a:ext cx="3464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FONLL/PYYHIA (incl. B-hadron)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DBED69-6FAA-4E81-A121-DC94FEF60D48}"/>
              </a:ext>
            </a:extLst>
          </p:cNvPr>
          <p:cNvSpPr txBox="1"/>
          <p:nvPr/>
        </p:nvSpPr>
        <p:spPr>
          <a:xfrm>
            <a:off x="8319850" y="4710135"/>
            <a:ext cx="2534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pT</a:t>
            </a:r>
            <a:r>
              <a:rPr lang="en-US" dirty="0"/>
              <a:t>(GeV/c)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9F2662-9A44-48D1-B424-216242E09B19}"/>
              </a:ext>
            </a:extLst>
          </p:cNvPr>
          <p:cNvSpPr txBox="1"/>
          <p:nvPr/>
        </p:nvSpPr>
        <p:spPr>
          <a:xfrm>
            <a:off x="-195942" y="195943"/>
            <a:ext cx="122278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solidFill>
                  <a:srgbClr val="FF0000"/>
                </a:solidFill>
              </a:rPr>
              <a:t>Inclusive B-hadron and Weight comparison with Rui’s results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4239DA-1FAA-416A-B29C-8D8556A56CB1}"/>
              </a:ext>
            </a:extLst>
          </p:cNvPr>
          <p:cNvSpPr txBox="1"/>
          <p:nvPr/>
        </p:nvSpPr>
        <p:spPr>
          <a:xfrm>
            <a:off x="6293728" y="5079467"/>
            <a:ext cx="5738152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/>
              <a:t>reproduce Rui’s weight result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/>
              <a:t>Mistake in last presentation: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rgbClr val="0000FF"/>
                </a:solidFill>
              </a:rPr>
              <a:t>Did not remove B-hadrons decaying into B-hadrons.</a:t>
            </a:r>
            <a:r>
              <a:rPr lang="en-US" sz="2500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5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727670-5BD2-4F82-9242-2BE1ACB19D2D}"/>
              </a:ext>
            </a:extLst>
          </p:cNvPr>
          <p:cNvSpPr txBox="1"/>
          <p:nvPr/>
        </p:nvSpPr>
        <p:spPr>
          <a:xfrm>
            <a:off x="377287" y="4954060"/>
            <a:ext cx="438545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/>
              <a:t>pythia8302: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500" dirty="0"/>
              <a:t>Pythia8 tune: </a:t>
            </a:r>
            <a:r>
              <a:rPr lang="en-US" sz="2500" dirty="0">
                <a:solidFill>
                  <a:srgbClr val="0000FF"/>
                </a:solidFill>
              </a:rPr>
              <a:t>CUETP8M1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500" dirty="0" err="1">
                <a:solidFill>
                  <a:srgbClr val="0000FF"/>
                </a:solidFill>
              </a:rPr>
              <a:t>HardQCD_ON</a:t>
            </a:r>
            <a:endParaRPr lang="en-US" sz="2500" dirty="0">
              <a:solidFill>
                <a:srgbClr val="0000FF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500" dirty="0"/>
              <a:t>decay with </a:t>
            </a:r>
            <a:r>
              <a:rPr lang="en-US" sz="2500" dirty="0" err="1">
                <a:solidFill>
                  <a:srgbClr val="0000FF"/>
                </a:solidFill>
              </a:rPr>
              <a:t>EvtGen</a:t>
            </a:r>
            <a:endParaRPr lang="en-US" sz="25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0244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1D5776FB-63B0-4632-BF9E-0956CB8684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448" y="895593"/>
            <a:ext cx="6648450" cy="4514850"/>
          </a:xfrm>
          <a:prstGeom prst="rect">
            <a:avLst/>
          </a:prstGeom>
        </p:spPr>
      </p:pic>
      <p:pic>
        <p:nvPicPr>
          <p:cNvPr id="16" name="Picture 15" descr="Chart&#10;&#10;Description automatically generated">
            <a:extLst>
              <a:ext uri="{FF2B5EF4-FFF2-40B4-BE49-F238E27FC236}">
                <a16:creationId xmlns:a16="http://schemas.microsoft.com/office/drawing/2014/main" id="{30E36EE4-2C81-4FE6-A498-06FD645475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3159" y="961216"/>
            <a:ext cx="6290853" cy="427201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EACADBA-351C-4EA7-B780-B89FE57E5507}"/>
              </a:ext>
            </a:extLst>
          </p:cNvPr>
          <p:cNvSpPr txBox="1"/>
          <p:nvPr/>
        </p:nvSpPr>
        <p:spPr>
          <a:xfrm>
            <a:off x="-195942" y="195943"/>
            <a:ext cx="122278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err="1">
                <a:solidFill>
                  <a:srgbClr val="FF0000"/>
                </a:solidFill>
              </a:rPr>
              <a:t>Hard_QCD_ON</a:t>
            </a:r>
            <a:r>
              <a:rPr lang="en-US" sz="3000" b="1" dirty="0">
                <a:solidFill>
                  <a:srgbClr val="FF0000"/>
                </a:solidFill>
              </a:rPr>
              <a:t> ----- </a:t>
            </a:r>
            <a:r>
              <a:rPr lang="en-US" sz="3000" b="1" dirty="0" err="1">
                <a:solidFill>
                  <a:srgbClr val="FF0000"/>
                </a:solidFill>
              </a:rPr>
              <a:t>soft_nondiff_ON</a:t>
            </a:r>
            <a:r>
              <a:rPr lang="en-US" sz="3000" b="1" dirty="0">
                <a:solidFill>
                  <a:srgbClr val="FF0000"/>
                </a:solidFill>
              </a:rPr>
              <a:t> ----- PYTHIA tunes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85AF1E-B1F0-4F0D-BE2B-F9222A26DC02}"/>
              </a:ext>
            </a:extLst>
          </p:cNvPr>
          <p:cNvSpPr txBox="1"/>
          <p:nvPr/>
        </p:nvSpPr>
        <p:spPr>
          <a:xfrm>
            <a:off x="400050" y="5380672"/>
            <a:ext cx="63109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pT</a:t>
            </a:r>
            <a:r>
              <a:rPr lang="en-US" dirty="0"/>
              <a:t>&gt;15 GeV/c, no difference between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00FF"/>
                </a:solidFill>
              </a:rPr>
              <a:t>SoftQCD_nonDiffractive_ON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and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00FF"/>
                </a:solidFill>
              </a:rPr>
              <a:t>HardQCD_ON</a:t>
            </a:r>
            <a:endParaRPr lang="en-US" dirty="0">
              <a:solidFill>
                <a:srgbClr val="0000F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pT</a:t>
            </a:r>
            <a:r>
              <a:rPr lang="en-US" dirty="0"/>
              <a:t>&lt;15 GeV/c need to use </a:t>
            </a:r>
            <a:r>
              <a:rPr lang="en-US" dirty="0" err="1">
                <a:solidFill>
                  <a:srgbClr val="0000FF"/>
                </a:solidFill>
              </a:rPr>
              <a:t>SoftQCD_nonDiffractive_ON</a:t>
            </a:r>
            <a:endParaRPr lang="en-US" dirty="0">
              <a:solidFill>
                <a:srgbClr val="0000FF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Communication with </a:t>
            </a:r>
            <a:r>
              <a:rPr lang="en-US" dirty="0" err="1"/>
              <a:t>pythia</a:t>
            </a:r>
            <a:r>
              <a:rPr lang="en-US" dirty="0"/>
              <a:t> author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6FA2E1-9360-41E4-BB94-95FEA3D4F8A1}"/>
              </a:ext>
            </a:extLst>
          </p:cNvPr>
          <p:cNvSpPr txBox="1"/>
          <p:nvPr/>
        </p:nvSpPr>
        <p:spPr>
          <a:xfrm>
            <a:off x="2979964" y="1828800"/>
            <a:ext cx="28330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Black: </a:t>
            </a:r>
            <a:r>
              <a:rPr lang="en-US" dirty="0" err="1"/>
              <a:t>HardQCD</a:t>
            </a:r>
            <a:r>
              <a:rPr lang="en-US" dirty="0"/>
              <a:t> ON </a:t>
            </a:r>
          </a:p>
          <a:p>
            <a:r>
              <a:rPr lang="en-US" dirty="0">
                <a:solidFill>
                  <a:srgbClr val="FF0000"/>
                </a:solidFill>
              </a:rPr>
              <a:t>Red: </a:t>
            </a:r>
            <a:r>
              <a:rPr lang="en-US" dirty="0" err="1">
                <a:solidFill>
                  <a:srgbClr val="FF0000"/>
                </a:solidFill>
              </a:rPr>
              <a:t>softQCD_nondiff_ON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Pythia tune: </a:t>
            </a:r>
            <a:r>
              <a:rPr lang="en-US" sz="1800" dirty="0">
                <a:solidFill>
                  <a:srgbClr val="0000FF"/>
                </a:solidFill>
              </a:rPr>
              <a:t>CUETP8M1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CEF0FE-71FF-48C2-B367-B3A6E00000AE}"/>
              </a:ext>
            </a:extLst>
          </p:cNvPr>
          <p:cNvSpPr txBox="1"/>
          <p:nvPr/>
        </p:nvSpPr>
        <p:spPr>
          <a:xfrm>
            <a:off x="8868146" y="1931324"/>
            <a:ext cx="28330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Black: Color Reconnection mode2</a:t>
            </a:r>
          </a:p>
          <a:p>
            <a:r>
              <a:rPr lang="en-US" dirty="0">
                <a:solidFill>
                  <a:srgbClr val="FF0000"/>
                </a:solidFill>
              </a:rPr>
              <a:t>Red:  CMS CUEPT8M1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F3B2882-1AB9-4006-A7EC-4653776615A0}"/>
              </a:ext>
            </a:extLst>
          </p:cNvPr>
          <p:cNvSpPr/>
          <p:nvPr/>
        </p:nvSpPr>
        <p:spPr>
          <a:xfrm>
            <a:off x="175953" y="895593"/>
            <a:ext cx="1923058" cy="19860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115F92-F4C6-4E83-8420-41E401B7DD76}"/>
              </a:ext>
            </a:extLst>
          </p:cNvPr>
          <p:cNvSpPr txBox="1"/>
          <p:nvPr/>
        </p:nvSpPr>
        <p:spPr>
          <a:xfrm>
            <a:off x="7371411" y="5532558"/>
            <a:ext cx="35543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Small difference between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FF"/>
                </a:solidFill>
              </a:rPr>
              <a:t>CMS CUEPT8M1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and</a:t>
            </a:r>
            <a:r>
              <a:rPr lang="en-US" dirty="0">
                <a:solidFill>
                  <a:srgbClr val="FF0000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FF"/>
                </a:solidFill>
              </a:rPr>
              <a:t>Color Reconnection mode2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125D48D-7076-451D-B1A5-EFC2896D854A}"/>
              </a:ext>
            </a:extLst>
          </p:cNvPr>
          <p:cNvSpPr txBox="1"/>
          <p:nvPr/>
        </p:nvSpPr>
        <p:spPr>
          <a:xfrm>
            <a:off x="8832383" y="2968352"/>
            <a:ext cx="3224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</a:rPr>
              <a:t>SoftQCD_nonDiffractive_ON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A9CF06-552E-48BC-AE47-883992259521}"/>
              </a:ext>
            </a:extLst>
          </p:cNvPr>
          <p:cNvSpPr txBox="1"/>
          <p:nvPr/>
        </p:nvSpPr>
        <p:spPr>
          <a:xfrm>
            <a:off x="8392884" y="4975488"/>
            <a:ext cx="2534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pT</a:t>
            </a:r>
            <a:r>
              <a:rPr lang="en-US" dirty="0"/>
              <a:t>(GeV/c)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16B242-115D-471B-BD0D-A6275EB46A7B}"/>
              </a:ext>
            </a:extLst>
          </p:cNvPr>
          <p:cNvSpPr txBox="1"/>
          <p:nvPr/>
        </p:nvSpPr>
        <p:spPr>
          <a:xfrm>
            <a:off x="3129370" y="5122284"/>
            <a:ext cx="2534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pT</a:t>
            </a:r>
            <a:r>
              <a:rPr lang="en-US" dirty="0"/>
              <a:t>(GeV/c)</a:t>
            </a:r>
          </a:p>
        </p:txBody>
      </p:sp>
    </p:spTree>
    <p:extLst>
      <p:ext uri="{BB962C8B-B14F-4D97-AF65-F5344CB8AC3E}">
        <p14:creationId xmlns:p14="http://schemas.microsoft.com/office/powerpoint/2010/main" val="172706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EACADBA-351C-4EA7-B780-B89FE57E5507}"/>
              </a:ext>
            </a:extLst>
          </p:cNvPr>
          <p:cNvSpPr txBox="1"/>
          <p:nvPr/>
        </p:nvSpPr>
        <p:spPr>
          <a:xfrm>
            <a:off x="-184942" y="257106"/>
            <a:ext cx="122278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err="1">
                <a:solidFill>
                  <a:srgbClr val="FF0000"/>
                </a:solidFill>
              </a:rPr>
              <a:t>B</a:t>
            </a:r>
            <a:r>
              <a:rPr lang="en-US" sz="3000" b="1" dirty="0" err="1">
                <a:solidFill>
                  <a:srgbClr val="FF0000"/>
                </a:solidFill>
                <a:sym typeface="Wingdings" panose="05000000000000000000" pitchFamily="2" charset="2"/>
              </a:rPr>
              <a:t>Lc</a:t>
            </a:r>
            <a:r>
              <a:rPr lang="en-US" sz="3000" b="1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sz="3000" b="1" dirty="0">
                <a:solidFill>
                  <a:srgbClr val="FF0000"/>
                </a:solidFill>
              </a:rPr>
              <a:t>With and Without Using </a:t>
            </a:r>
            <a:r>
              <a:rPr lang="en-US" sz="3000" b="1" dirty="0" err="1">
                <a:solidFill>
                  <a:srgbClr val="FF0000"/>
                </a:solidFill>
              </a:rPr>
              <a:t>EvtGen</a:t>
            </a:r>
            <a:r>
              <a:rPr lang="en-US" sz="3000" b="1" dirty="0">
                <a:solidFill>
                  <a:srgbClr val="FF0000"/>
                </a:solidFill>
              </a:rPr>
              <a:t> 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4B9068C7-AF91-42FE-8F4D-4060B05FA0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" y="1170515"/>
            <a:ext cx="12192000" cy="415121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33A1D25-1A69-43C2-BEC6-E5004B1015B9}"/>
              </a:ext>
            </a:extLst>
          </p:cNvPr>
          <p:cNvSpPr txBox="1"/>
          <p:nvPr/>
        </p:nvSpPr>
        <p:spPr>
          <a:xfrm>
            <a:off x="2390503" y="2050869"/>
            <a:ext cx="2468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red: </a:t>
            </a:r>
            <a:r>
              <a:rPr lang="en-US" sz="2000" dirty="0" err="1">
                <a:solidFill>
                  <a:srgbClr val="FF0000"/>
                </a:solidFill>
              </a:rPr>
              <a:t>evtgen</a:t>
            </a:r>
            <a:r>
              <a:rPr lang="en-US" sz="2000" dirty="0">
                <a:solidFill>
                  <a:srgbClr val="FF0000"/>
                </a:solidFill>
              </a:rPr>
              <a:t> decay</a:t>
            </a:r>
          </a:p>
          <a:p>
            <a:r>
              <a:rPr lang="en-US" sz="2000" dirty="0"/>
              <a:t>black: </a:t>
            </a:r>
            <a:r>
              <a:rPr lang="en-US" sz="2000" dirty="0" err="1"/>
              <a:t>pythia</a:t>
            </a:r>
            <a:r>
              <a:rPr lang="en-US" sz="2000" dirty="0"/>
              <a:t> decay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6045DF-3BC6-4E88-8823-49C206FF5394}"/>
              </a:ext>
            </a:extLst>
          </p:cNvPr>
          <p:cNvSpPr txBox="1"/>
          <p:nvPr/>
        </p:nvSpPr>
        <p:spPr>
          <a:xfrm>
            <a:off x="8541919" y="5015930"/>
            <a:ext cx="2534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pT</a:t>
            </a:r>
            <a:r>
              <a:rPr lang="en-US" dirty="0"/>
              <a:t>(GeV/c)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5FF999-5929-497C-BB62-25EDA4D4EFA5}"/>
              </a:ext>
            </a:extLst>
          </p:cNvPr>
          <p:cNvSpPr txBox="1"/>
          <p:nvPr/>
        </p:nvSpPr>
        <p:spPr>
          <a:xfrm>
            <a:off x="3181793" y="5079467"/>
            <a:ext cx="2534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pT</a:t>
            </a:r>
            <a:r>
              <a:rPr lang="en-US" dirty="0"/>
              <a:t>(GeV/c)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9A28D6-71A0-418A-B42F-8633EF47369A}"/>
              </a:ext>
            </a:extLst>
          </p:cNvPr>
          <p:cNvSpPr txBox="1"/>
          <p:nvPr/>
        </p:nvSpPr>
        <p:spPr>
          <a:xfrm rot="10800000">
            <a:off x="91440" y="2050869"/>
            <a:ext cx="461665" cy="201979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b="1" dirty="0" err="1"/>
              <a:t>B</a:t>
            </a:r>
            <a:r>
              <a:rPr lang="en-US" b="1" dirty="0" err="1">
                <a:sym typeface="Wingdings" panose="05000000000000000000" pitchFamily="2" charset="2"/>
              </a:rPr>
              <a:t>Lc</a:t>
            </a:r>
            <a:r>
              <a:rPr lang="en-US" b="1" dirty="0">
                <a:sym typeface="Wingdings" panose="05000000000000000000" pitchFamily="2" charset="2"/>
              </a:rPr>
              <a:t> cross section</a:t>
            </a:r>
            <a:endParaRPr lang="en-US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A60AF9-DA29-4229-AB14-B3609E58FA66}"/>
              </a:ext>
            </a:extLst>
          </p:cNvPr>
          <p:cNvSpPr txBox="1"/>
          <p:nvPr/>
        </p:nvSpPr>
        <p:spPr>
          <a:xfrm rot="10800000">
            <a:off x="6096000" y="2018212"/>
            <a:ext cx="461665" cy="201979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b="1" dirty="0" err="1"/>
              <a:t>EvtGen</a:t>
            </a:r>
            <a:r>
              <a:rPr lang="en-US" b="1" dirty="0"/>
              <a:t>/</a:t>
            </a:r>
            <a:r>
              <a:rPr lang="en-US" b="1" dirty="0" err="1"/>
              <a:t>pythia</a:t>
            </a:r>
            <a:endParaRPr 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F58606-2FFF-48E5-A872-96EEC1A49B98}"/>
              </a:ext>
            </a:extLst>
          </p:cNvPr>
          <p:cNvSpPr txBox="1"/>
          <p:nvPr/>
        </p:nvSpPr>
        <p:spPr>
          <a:xfrm>
            <a:off x="1040673" y="5694247"/>
            <a:ext cx="101106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Effect of decay kinematic ~ 5%.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Final result use </a:t>
            </a:r>
            <a:r>
              <a:rPr lang="en-US" sz="3000" dirty="0" err="1"/>
              <a:t>EvtGen</a:t>
            </a:r>
            <a:r>
              <a:rPr lang="en-US" sz="30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458196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A3D5A4-E387-4512-B75C-7AF54034244A}"/>
              </a:ext>
            </a:extLst>
          </p:cNvPr>
          <p:cNvSpPr txBox="1"/>
          <p:nvPr/>
        </p:nvSpPr>
        <p:spPr>
          <a:xfrm>
            <a:off x="807476" y="4654360"/>
            <a:ext cx="10870719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rgbClr val="00B050"/>
                </a:solidFill>
              </a:rPr>
              <a:t>Inclusive Lc is from CR2 tune with </a:t>
            </a:r>
            <a:r>
              <a:rPr lang="en-US" sz="2500" dirty="0" err="1">
                <a:solidFill>
                  <a:srgbClr val="00B050"/>
                </a:solidFill>
              </a:rPr>
              <a:t>softQCD_nondiff_ON</a:t>
            </a:r>
            <a:endParaRPr lang="en-US" sz="2500" dirty="0">
              <a:solidFill>
                <a:srgbClr val="00B05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rgbClr val="00B050"/>
                </a:solidFill>
              </a:rPr>
              <a:t>It describe the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/>
              <a:t>In the last presentation, FONLL cross section for </a:t>
            </a:r>
            <a:r>
              <a:rPr lang="en-US" sz="2500" dirty="0" err="1"/>
              <a:t>B</a:t>
            </a:r>
            <a:r>
              <a:rPr lang="en-US" sz="2500" dirty="0" err="1">
                <a:sym typeface="Wingdings" panose="05000000000000000000" pitchFamily="2" charset="2"/>
              </a:rPr>
              <a:t>Lc</a:t>
            </a:r>
            <a:r>
              <a:rPr lang="en-US" sz="2500" dirty="0">
                <a:sym typeface="Wingdings" panose="05000000000000000000" pitchFamily="2" charset="2"/>
              </a:rPr>
              <a:t> </a:t>
            </a:r>
            <a:r>
              <a:rPr lang="en-US" sz="2500" dirty="0">
                <a:solidFill>
                  <a:srgbClr val="0000FF"/>
                </a:solidFill>
              </a:rPr>
              <a:t>missed the 2*</a:t>
            </a:r>
            <a:r>
              <a:rPr lang="en-US" sz="2500" dirty="0" err="1">
                <a:solidFill>
                  <a:srgbClr val="0000FF"/>
                </a:solidFill>
              </a:rPr>
              <a:t>lum</a:t>
            </a:r>
            <a:r>
              <a:rPr lang="en-US" sz="2500" dirty="0">
                <a:solidFill>
                  <a:srgbClr val="0000FF"/>
                </a:solidFill>
              </a:rPr>
              <a:t> (0.04 pb^-1) and bin width normalization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500" dirty="0"/>
              <a:t>Rui probably made the same mistake leading to high prompt ratio in FONLL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8D5F54-471E-4E84-91A8-A58B791444A4}"/>
              </a:ext>
            </a:extLst>
          </p:cNvPr>
          <p:cNvSpPr txBox="1"/>
          <p:nvPr/>
        </p:nvSpPr>
        <p:spPr>
          <a:xfrm>
            <a:off x="0" y="109285"/>
            <a:ext cx="122278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solidFill>
                  <a:srgbClr val="FF0000"/>
                </a:solidFill>
              </a:rPr>
              <a:t>Lc prompt ratio with old and new weight</a:t>
            </a:r>
          </a:p>
        </p:txBody>
      </p:sp>
      <p:pic>
        <p:nvPicPr>
          <p:cNvPr id="5" name="Picture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070181D8-3F70-404D-AC64-D8EB9F1DA7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3933" y="606533"/>
            <a:ext cx="6133889" cy="4182996"/>
          </a:xfrm>
          <a:prstGeom prst="rect">
            <a:avLst/>
          </a:prstGeom>
        </p:spPr>
      </p:pic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2A774191-55BF-4EDF-9298-4F0033547C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58" y="624074"/>
            <a:ext cx="5967453" cy="406949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89FD28B-862D-4EDF-82A0-AA912CAB2E84}"/>
              </a:ext>
            </a:extLst>
          </p:cNvPr>
          <p:cNvSpPr txBox="1"/>
          <p:nvPr/>
        </p:nvSpPr>
        <p:spPr>
          <a:xfrm>
            <a:off x="1776548" y="3422469"/>
            <a:ext cx="38340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Red: weight w/ </a:t>
            </a:r>
            <a:r>
              <a:rPr lang="en-US" b="1" dirty="0" err="1">
                <a:solidFill>
                  <a:srgbClr val="FF0000"/>
                </a:solidFill>
              </a:rPr>
              <a:t>softQCD_nodiff_on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/>
              <a:t>Black: weight w/</a:t>
            </a:r>
            <a:r>
              <a:rPr lang="en-US" b="1" dirty="0" err="1"/>
              <a:t>hardQCD_ON</a:t>
            </a:r>
            <a:endParaRPr 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110F3F-DB2E-40EA-90B3-93D86D1BE3EB}"/>
              </a:ext>
            </a:extLst>
          </p:cNvPr>
          <p:cNvSpPr txBox="1"/>
          <p:nvPr/>
        </p:nvSpPr>
        <p:spPr>
          <a:xfrm>
            <a:off x="7454537" y="3535680"/>
            <a:ext cx="38340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Red: weight w/ </a:t>
            </a:r>
            <a:r>
              <a:rPr lang="en-US" b="1" dirty="0" err="1">
                <a:solidFill>
                  <a:srgbClr val="FF0000"/>
                </a:solidFill>
              </a:rPr>
              <a:t>softQCD_nodiff_on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/>
              <a:t>Black: weight w/</a:t>
            </a:r>
            <a:r>
              <a:rPr lang="en-US" b="1" dirty="0" err="1"/>
              <a:t>hardQCD_ON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21161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8B50553-8E1E-497B-AACF-51146CDAC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928" y="615145"/>
            <a:ext cx="6439989" cy="3074894"/>
          </a:xfrm>
          <a:prstGeom prst="rect">
            <a:avLst/>
          </a:prstGeom>
        </p:spPr>
      </p:pic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18A8812-6A0A-4834-8888-DB5150922C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4689373"/>
              </p:ext>
            </p:extLst>
          </p:nvPr>
        </p:nvGraphicFramePr>
        <p:xfrm>
          <a:off x="6897188" y="2715528"/>
          <a:ext cx="4637316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45772">
                  <a:extLst>
                    <a:ext uri="{9D8B030D-6E8A-4147-A177-3AD203B41FA5}">
                      <a16:colId xmlns:a16="http://schemas.microsoft.com/office/drawing/2014/main" val="3134784471"/>
                    </a:ext>
                  </a:extLst>
                </a:gridCol>
                <a:gridCol w="1545772">
                  <a:extLst>
                    <a:ext uri="{9D8B030D-6E8A-4147-A177-3AD203B41FA5}">
                      <a16:colId xmlns:a16="http://schemas.microsoft.com/office/drawing/2014/main" val="2683475031"/>
                    </a:ext>
                  </a:extLst>
                </a:gridCol>
                <a:gridCol w="1545772">
                  <a:extLst>
                    <a:ext uri="{9D8B030D-6E8A-4147-A177-3AD203B41FA5}">
                      <a16:colId xmlns:a16="http://schemas.microsoft.com/office/drawing/2014/main" val="3195674430"/>
                    </a:ext>
                  </a:extLst>
                </a:gridCol>
              </a:tblGrid>
              <a:tr h="361185">
                <a:tc>
                  <a:txBody>
                    <a:bodyPr/>
                    <a:lstStyle/>
                    <a:p>
                      <a:r>
                        <a:rPr lang="en-US" dirty="0" err="1"/>
                        <a:t>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PYTHIA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FONLL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3309804"/>
                  </a:ext>
                </a:extLst>
              </a:tr>
              <a:tr h="361185">
                <a:tc>
                  <a:txBody>
                    <a:bodyPr/>
                    <a:lstStyle/>
                    <a:p>
                      <a:r>
                        <a:rPr lang="en-US" dirty="0"/>
                        <a:t>3-4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777764"/>
                  </a:ext>
                </a:extLst>
              </a:tr>
              <a:tr h="361185">
                <a:tc>
                  <a:txBody>
                    <a:bodyPr/>
                    <a:lstStyle/>
                    <a:p>
                      <a:r>
                        <a:rPr lang="en-US" dirty="0"/>
                        <a:t>4-5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9867156"/>
                  </a:ext>
                </a:extLst>
              </a:tr>
              <a:tr h="361185">
                <a:tc>
                  <a:txBody>
                    <a:bodyPr/>
                    <a:lstStyle/>
                    <a:p>
                      <a:r>
                        <a:rPr lang="en-US" dirty="0"/>
                        <a:t>5-6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4944563"/>
                  </a:ext>
                </a:extLst>
              </a:tr>
              <a:tr h="361185">
                <a:tc>
                  <a:txBody>
                    <a:bodyPr/>
                    <a:lstStyle/>
                    <a:p>
                      <a:r>
                        <a:rPr lang="en-US" dirty="0"/>
                        <a:t>6-8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0082336"/>
                  </a:ext>
                </a:extLst>
              </a:tr>
              <a:tr h="361185">
                <a:tc>
                  <a:txBody>
                    <a:bodyPr/>
                    <a:lstStyle/>
                    <a:p>
                      <a:r>
                        <a:rPr lang="en-US" dirty="0"/>
                        <a:t>8-10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1125673"/>
                  </a:ext>
                </a:extLst>
              </a:tr>
              <a:tr h="361185">
                <a:tc>
                  <a:txBody>
                    <a:bodyPr/>
                    <a:lstStyle/>
                    <a:p>
                      <a:r>
                        <a:rPr lang="en-US" dirty="0"/>
                        <a:t>10-12.5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232672"/>
                  </a:ext>
                </a:extLst>
              </a:tr>
              <a:tr h="361185">
                <a:tc>
                  <a:txBody>
                    <a:bodyPr/>
                    <a:lstStyle/>
                    <a:p>
                      <a:r>
                        <a:rPr lang="en-US" dirty="0"/>
                        <a:t>12.5-15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7416303"/>
                  </a:ext>
                </a:extLst>
              </a:tr>
              <a:tr h="361185">
                <a:tc>
                  <a:txBody>
                    <a:bodyPr/>
                    <a:lstStyle/>
                    <a:p>
                      <a:r>
                        <a:rPr lang="en-US" dirty="0"/>
                        <a:t>15-20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277557"/>
                  </a:ext>
                </a:extLst>
              </a:tr>
              <a:tr h="361185">
                <a:tc>
                  <a:txBody>
                    <a:bodyPr/>
                    <a:lstStyle/>
                    <a:p>
                      <a:r>
                        <a:rPr lang="en-US" dirty="0"/>
                        <a:t>20-30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082430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7A732BC-CE44-4477-89C3-01E72241C4DF}"/>
              </a:ext>
            </a:extLst>
          </p:cNvPr>
          <p:cNvSpPr txBox="1"/>
          <p:nvPr/>
        </p:nvSpPr>
        <p:spPr>
          <a:xfrm>
            <a:off x="7112724" y="1223164"/>
            <a:ext cx="512064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solidFill>
                  <a:srgbClr val="0000FF"/>
                </a:solidFill>
              </a:rPr>
              <a:t>Using weight from </a:t>
            </a:r>
            <a:r>
              <a:rPr lang="en-US" sz="2500" b="1" dirty="0" err="1">
                <a:solidFill>
                  <a:srgbClr val="0000FF"/>
                </a:solidFill>
              </a:rPr>
              <a:t>softQCD_nondiff_ON</a:t>
            </a:r>
            <a:r>
              <a:rPr lang="en-US" sz="2500" b="1" dirty="0">
                <a:solidFill>
                  <a:srgbClr val="0000FF"/>
                </a:solidFill>
              </a:rPr>
              <a:t>. </a:t>
            </a:r>
          </a:p>
          <a:p>
            <a:r>
              <a:rPr lang="en-US" sz="2500" b="1" dirty="0">
                <a:solidFill>
                  <a:srgbClr val="0000FF"/>
                </a:solidFill>
              </a:rPr>
              <a:t>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7E8CF3-458E-4E04-88D4-2EEBC6CD8DEF}"/>
              </a:ext>
            </a:extLst>
          </p:cNvPr>
          <p:cNvSpPr txBox="1"/>
          <p:nvPr/>
        </p:nvSpPr>
        <p:spPr>
          <a:xfrm>
            <a:off x="-182879" y="109788"/>
            <a:ext cx="122278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solidFill>
                  <a:srgbClr val="FF0000"/>
                </a:solidFill>
              </a:rPr>
              <a:t>Final results of Lc prompt ratio from PYTHIA</a:t>
            </a:r>
          </a:p>
        </p:txBody>
      </p:sp>
      <p:pic>
        <p:nvPicPr>
          <p:cNvPr id="9" name="Picture 8" descr="Chart, box and whisker chart&#10;&#10;Description automatically generated">
            <a:extLst>
              <a:ext uri="{FF2B5EF4-FFF2-40B4-BE49-F238E27FC236}">
                <a16:creationId xmlns:a16="http://schemas.microsoft.com/office/drawing/2014/main" id="{45D7E3E5-D284-4672-A797-70AB993647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575" y="3090611"/>
            <a:ext cx="5363457" cy="365760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FCFF562-656F-4BC4-8807-6C08FA1E9B7B}"/>
              </a:ext>
            </a:extLst>
          </p:cNvPr>
          <p:cNvSpPr txBox="1"/>
          <p:nvPr/>
        </p:nvSpPr>
        <p:spPr>
          <a:xfrm>
            <a:off x="1393372" y="5596524"/>
            <a:ext cx="38340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Red: weight w/ </a:t>
            </a:r>
            <a:r>
              <a:rPr lang="en-US" b="1" dirty="0" err="1">
                <a:solidFill>
                  <a:srgbClr val="FF0000"/>
                </a:solidFill>
              </a:rPr>
              <a:t>softQCD_nodiff_on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/>
              <a:t>Black: weight w/</a:t>
            </a:r>
            <a:r>
              <a:rPr lang="en-US" b="1" dirty="0" err="1"/>
              <a:t>hardQCD_ON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925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B0D20C-900B-47DC-9DD9-370479475BD4}"/>
              </a:ext>
            </a:extLst>
          </p:cNvPr>
          <p:cNvSpPr txBox="1"/>
          <p:nvPr/>
        </p:nvSpPr>
        <p:spPr>
          <a:xfrm>
            <a:off x="2886892" y="2599508"/>
            <a:ext cx="67796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backup</a:t>
            </a:r>
          </a:p>
        </p:txBody>
      </p:sp>
    </p:spTree>
    <p:extLst>
      <p:ext uri="{BB962C8B-B14F-4D97-AF65-F5344CB8AC3E}">
        <p14:creationId xmlns:p14="http://schemas.microsoft.com/office/powerpoint/2010/main" val="2247439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C6ACDE1-6C9B-40D4-B2C9-1468233127BF}"/>
              </a:ext>
            </a:extLst>
          </p:cNvPr>
          <p:cNvSpPr txBox="1"/>
          <p:nvPr/>
        </p:nvSpPr>
        <p:spPr>
          <a:xfrm>
            <a:off x="143692" y="197346"/>
            <a:ext cx="6557555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err="1"/>
              <a:t>pythia.readString</a:t>
            </a:r>
            <a:r>
              <a:rPr lang="en-US" dirty="0"/>
              <a:t>("</a:t>
            </a:r>
            <a:r>
              <a:rPr lang="en-US" dirty="0" err="1"/>
              <a:t>SoftQCD:nonDiffractive</a:t>
            </a:r>
            <a:r>
              <a:rPr lang="en-US" dirty="0"/>
              <a:t> = on");</a:t>
            </a:r>
          </a:p>
          <a:p>
            <a:r>
              <a:rPr lang="en-US" dirty="0"/>
              <a:t>// Color reconnection tune (CR) mode2 </a:t>
            </a:r>
          </a:p>
          <a:p>
            <a:r>
              <a:rPr lang="en-US" dirty="0"/>
              <a:t>  </a:t>
            </a:r>
            <a:r>
              <a:rPr lang="en-US" dirty="0" err="1"/>
              <a:t>pythia.readString</a:t>
            </a:r>
            <a:r>
              <a:rPr lang="en-US" dirty="0"/>
              <a:t>("</a:t>
            </a:r>
            <a:r>
              <a:rPr lang="en-US" dirty="0" err="1"/>
              <a:t>Tune:pp</a:t>
            </a:r>
            <a:r>
              <a:rPr lang="en-US" dirty="0"/>
              <a:t> 14");</a:t>
            </a:r>
          </a:p>
          <a:p>
            <a:r>
              <a:rPr lang="en-US" dirty="0"/>
              <a:t>  </a:t>
            </a:r>
            <a:r>
              <a:rPr lang="en-US" dirty="0" err="1"/>
              <a:t>pythia.readString</a:t>
            </a:r>
            <a:r>
              <a:rPr lang="en-US" dirty="0"/>
              <a:t>("</a:t>
            </a:r>
            <a:r>
              <a:rPr lang="en-US" dirty="0" err="1"/>
              <a:t>Tune:ee</a:t>
            </a:r>
            <a:r>
              <a:rPr lang="en-US" dirty="0"/>
              <a:t> 7");</a:t>
            </a:r>
          </a:p>
          <a:p>
            <a:r>
              <a:rPr lang="en-US" dirty="0"/>
              <a:t>  </a:t>
            </a:r>
            <a:r>
              <a:rPr lang="en-US" dirty="0" err="1"/>
              <a:t>pythia.readString</a:t>
            </a:r>
            <a:r>
              <a:rPr lang="en-US" dirty="0"/>
              <a:t>("</a:t>
            </a:r>
            <a:r>
              <a:rPr lang="en-US" dirty="0" err="1"/>
              <a:t>MultipartonInteractions:ecmPow</a:t>
            </a:r>
            <a:r>
              <a:rPr lang="en-US" dirty="0"/>
              <a:t>=0.215");</a:t>
            </a:r>
          </a:p>
          <a:p>
            <a:r>
              <a:rPr lang="en-US" dirty="0"/>
              <a:t>  </a:t>
            </a:r>
            <a:r>
              <a:rPr lang="en-US" dirty="0" err="1"/>
              <a:t>pythia.readString</a:t>
            </a:r>
            <a:r>
              <a:rPr lang="en-US" dirty="0"/>
              <a:t>("</a:t>
            </a:r>
            <a:r>
              <a:rPr lang="en-US" dirty="0" err="1"/>
              <a:t>MultipartonInteractions:expPow</a:t>
            </a:r>
            <a:r>
              <a:rPr lang="en-US" dirty="0"/>
              <a:t>=1.85");</a:t>
            </a:r>
          </a:p>
          <a:p>
            <a:r>
              <a:rPr lang="en-US" dirty="0"/>
              <a:t>  </a:t>
            </a:r>
            <a:r>
              <a:rPr lang="en-US" dirty="0" err="1"/>
              <a:t>pythia.readString</a:t>
            </a:r>
            <a:r>
              <a:rPr lang="en-US" dirty="0"/>
              <a:t>("</a:t>
            </a:r>
            <a:r>
              <a:rPr lang="en-US" dirty="0" err="1"/>
              <a:t>StringPT:sigma</a:t>
            </a:r>
            <a:r>
              <a:rPr lang="en-US" dirty="0"/>
              <a:t> =0.335");</a:t>
            </a:r>
          </a:p>
          <a:p>
            <a:r>
              <a:rPr lang="en-US" dirty="0"/>
              <a:t>  </a:t>
            </a:r>
            <a:r>
              <a:rPr lang="en-US" dirty="0" err="1"/>
              <a:t>pythia.readString</a:t>
            </a:r>
            <a:r>
              <a:rPr lang="en-US" dirty="0"/>
              <a:t>("</a:t>
            </a:r>
            <a:r>
              <a:rPr lang="en-US" dirty="0" err="1"/>
              <a:t>StringZ:aLund</a:t>
            </a:r>
            <a:r>
              <a:rPr lang="en-US" dirty="0"/>
              <a:t> =0.36");</a:t>
            </a:r>
          </a:p>
          <a:p>
            <a:r>
              <a:rPr lang="en-US" dirty="0"/>
              <a:t>  </a:t>
            </a:r>
            <a:r>
              <a:rPr lang="en-US" dirty="0" err="1"/>
              <a:t>pythia.readString</a:t>
            </a:r>
            <a:r>
              <a:rPr lang="en-US" dirty="0"/>
              <a:t>("</a:t>
            </a:r>
            <a:r>
              <a:rPr lang="en-US" dirty="0" err="1"/>
              <a:t>StringZ:bLund</a:t>
            </a:r>
            <a:r>
              <a:rPr lang="en-US" dirty="0"/>
              <a:t> =0.56");</a:t>
            </a:r>
          </a:p>
          <a:p>
            <a:r>
              <a:rPr lang="en-US" dirty="0"/>
              <a:t>  </a:t>
            </a:r>
            <a:r>
              <a:rPr lang="en-US" dirty="0" err="1"/>
              <a:t>pythia.readString</a:t>
            </a:r>
            <a:r>
              <a:rPr lang="en-US" dirty="0"/>
              <a:t>("</a:t>
            </a:r>
            <a:r>
              <a:rPr lang="en-US" dirty="0" err="1"/>
              <a:t>StringFlav:probQQtoQ</a:t>
            </a:r>
            <a:r>
              <a:rPr lang="en-US" dirty="0"/>
              <a:t> =0.078");</a:t>
            </a:r>
          </a:p>
          <a:p>
            <a:r>
              <a:rPr lang="en-US" dirty="0"/>
              <a:t>  </a:t>
            </a:r>
            <a:r>
              <a:rPr lang="en-US" dirty="0" err="1"/>
              <a:t>pythia.readString</a:t>
            </a:r>
            <a:r>
              <a:rPr lang="en-US" dirty="0"/>
              <a:t>("</a:t>
            </a:r>
            <a:r>
              <a:rPr lang="en-US" dirty="0" err="1"/>
              <a:t>StringFlav:ProbStoUD</a:t>
            </a:r>
            <a:r>
              <a:rPr lang="en-US" dirty="0"/>
              <a:t> =0.2");</a:t>
            </a:r>
          </a:p>
          <a:p>
            <a:r>
              <a:rPr lang="en-US" dirty="0"/>
              <a:t>  </a:t>
            </a:r>
            <a:r>
              <a:rPr lang="en-US" dirty="0" err="1"/>
              <a:t>pythia.readString</a:t>
            </a:r>
            <a:r>
              <a:rPr lang="en-US" dirty="0"/>
              <a:t>("StringFlav:probQQ1toQQ0join = 0.0275,0.0275,0.0275,0.0275");</a:t>
            </a:r>
          </a:p>
          <a:p>
            <a:r>
              <a:rPr lang="en-US" dirty="0"/>
              <a:t>  </a:t>
            </a:r>
            <a:r>
              <a:rPr lang="en-US" dirty="0" err="1"/>
              <a:t>pythia.readString</a:t>
            </a:r>
            <a:r>
              <a:rPr lang="en-US" dirty="0"/>
              <a:t>("MultiPartonInteractions:pT0Ref =2.15");</a:t>
            </a:r>
          </a:p>
          <a:p>
            <a:r>
              <a:rPr lang="en-US" dirty="0"/>
              <a:t>  </a:t>
            </a:r>
            <a:r>
              <a:rPr lang="en-US" dirty="0" err="1"/>
              <a:t>pythia.readString</a:t>
            </a:r>
            <a:r>
              <a:rPr lang="en-US" dirty="0"/>
              <a:t>("</a:t>
            </a:r>
            <a:r>
              <a:rPr lang="en-US" dirty="0" err="1"/>
              <a:t>BeamRemnants:remnantMode</a:t>
            </a:r>
            <a:r>
              <a:rPr lang="en-US" dirty="0"/>
              <a:t> =1");</a:t>
            </a:r>
          </a:p>
          <a:p>
            <a:r>
              <a:rPr lang="en-US" dirty="0"/>
              <a:t>  </a:t>
            </a:r>
            <a:r>
              <a:rPr lang="en-US" dirty="0" err="1"/>
              <a:t>pythia.readString</a:t>
            </a:r>
            <a:r>
              <a:rPr lang="en-US" dirty="0"/>
              <a:t>("</a:t>
            </a:r>
            <a:r>
              <a:rPr lang="en-US" dirty="0" err="1"/>
              <a:t>BeamRemnants:saturation</a:t>
            </a:r>
            <a:r>
              <a:rPr lang="en-US" dirty="0"/>
              <a:t>= 5");</a:t>
            </a:r>
          </a:p>
          <a:p>
            <a:r>
              <a:rPr lang="en-US" dirty="0"/>
              <a:t>  </a:t>
            </a:r>
            <a:r>
              <a:rPr lang="en-US" dirty="0" err="1"/>
              <a:t>pythia.readString</a:t>
            </a:r>
            <a:r>
              <a:rPr lang="en-US" dirty="0"/>
              <a:t>("</a:t>
            </a:r>
            <a:r>
              <a:rPr lang="en-US" dirty="0" err="1"/>
              <a:t>ColourReconnection:mode</a:t>
            </a:r>
            <a:r>
              <a:rPr lang="en-US" dirty="0"/>
              <a:t> = 1");</a:t>
            </a:r>
          </a:p>
          <a:p>
            <a:r>
              <a:rPr lang="en-US" dirty="0"/>
              <a:t>  </a:t>
            </a:r>
            <a:r>
              <a:rPr lang="en-US" dirty="0" err="1"/>
              <a:t>pythia.readString</a:t>
            </a:r>
            <a:r>
              <a:rPr lang="en-US" dirty="0"/>
              <a:t>("</a:t>
            </a:r>
            <a:r>
              <a:rPr lang="en-US" dirty="0" err="1"/>
              <a:t>ColourReconnection:allowDoubleJunRem</a:t>
            </a:r>
            <a:r>
              <a:rPr lang="en-US" dirty="0"/>
              <a:t> =off");</a:t>
            </a:r>
          </a:p>
          <a:p>
            <a:r>
              <a:rPr lang="en-US" dirty="0"/>
              <a:t>  </a:t>
            </a:r>
            <a:r>
              <a:rPr lang="en-US" dirty="0" err="1"/>
              <a:t>pythia.readString</a:t>
            </a:r>
            <a:r>
              <a:rPr lang="en-US" dirty="0"/>
              <a:t>("ColourReconnection:m0=0.3");</a:t>
            </a:r>
          </a:p>
          <a:p>
            <a:r>
              <a:rPr lang="en-US" dirty="0"/>
              <a:t>  </a:t>
            </a:r>
            <a:r>
              <a:rPr lang="en-US" dirty="0" err="1"/>
              <a:t>pythia.readString</a:t>
            </a:r>
            <a:r>
              <a:rPr lang="en-US" dirty="0"/>
              <a:t>("</a:t>
            </a:r>
            <a:r>
              <a:rPr lang="en-US" dirty="0" err="1"/>
              <a:t>ColourReconnection:allowJunctions</a:t>
            </a:r>
            <a:r>
              <a:rPr lang="en-US" dirty="0"/>
              <a:t> =on");</a:t>
            </a:r>
          </a:p>
          <a:p>
            <a:r>
              <a:rPr lang="en-US" dirty="0"/>
              <a:t>  </a:t>
            </a:r>
            <a:r>
              <a:rPr lang="en-US" dirty="0" err="1"/>
              <a:t>pythia.readString</a:t>
            </a:r>
            <a:r>
              <a:rPr lang="en-US" dirty="0"/>
              <a:t>("</a:t>
            </a:r>
            <a:r>
              <a:rPr lang="en-US" dirty="0" err="1"/>
              <a:t>ColourReconnection:junctionCorrection</a:t>
            </a:r>
            <a:r>
              <a:rPr lang="en-US" dirty="0"/>
              <a:t>=1.2");</a:t>
            </a:r>
          </a:p>
          <a:p>
            <a:r>
              <a:rPr lang="en-US" dirty="0"/>
              <a:t>  </a:t>
            </a:r>
            <a:r>
              <a:rPr lang="en-US" dirty="0" err="1"/>
              <a:t>pythia.readString</a:t>
            </a:r>
            <a:r>
              <a:rPr lang="en-US" dirty="0"/>
              <a:t>("</a:t>
            </a:r>
            <a:r>
              <a:rPr lang="en-US" dirty="0" err="1"/>
              <a:t>ColourReconnection:timeDilationMode</a:t>
            </a:r>
            <a:r>
              <a:rPr lang="en-US" dirty="0"/>
              <a:t>=2");</a:t>
            </a:r>
          </a:p>
          <a:p>
            <a:r>
              <a:rPr lang="en-US" dirty="0"/>
              <a:t>  </a:t>
            </a:r>
            <a:r>
              <a:rPr lang="en-US" dirty="0" err="1"/>
              <a:t>pythia.readString</a:t>
            </a:r>
            <a:r>
              <a:rPr lang="en-US" dirty="0"/>
              <a:t>("</a:t>
            </a:r>
            <a:r>
              <a:rPr lang="en-US" dirty="0" err="1"/>
              <a:t>ColourReconnection:timeDilationPar</a:t>
            </a:r>
            <a:r>
              <a:rPr lang="en-US" dirty="0"/>
              <a:t>=0.18");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046BBB-BE56-4A43-9509-6550E82FD0A6}"/>
              </a:ext>
            </a:extLst>
          </p:cNvPr>
          <p:cNvSpPr txBox="1"/>
          <p:nvPr/>
        </p:nvSpPr>
        <p:spPr>
          <a:xfrm>
            <a:off x="6962502" y="548641"/>
            <a:ext cx="5085806" cy="4601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/>
              <a:t>Rui’s </a:t>
            </a:r>
            <a:r>
              <a:rPr lang="en-US" sz="2500" dirty="0" err="1"/>
              <a:t>pythia</a:t>
            </a:r>
            <a:r>
              <a:rPr lang="en-US" sz="2500" dirty="0"/>
              <a:t> root file is no available anymore;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/>
              <a:t>We need to redo the </a:t>
            </a:r>
            <a:r>
              <a:rPr lang="en-US" sz="2500" dirty="0" err="1"/>
              <a:t>pythia</a:t>
            </a:r>
            <a:r>
              <a:rPr lang="en-US" sz="2500" dirty="0"/>
              <a:t> simulation to estimate the prompt ratio. </a:t>
            </a:r>
          </a:p>
          <a:p>
            <a:endParaRPr lang="en-US" sz="2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/>
              <a:t>all codes are at: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>
                <a:hlinkClick r:id="rId2"/>
              </a:rPr>
              <a:t>https://github.com/wxie2013/LambdaC-PYTHIA8-simulation.git</a:t>
            </a:r>
            <a:endParaRPr lang="en-US" sz="25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/>
              <a:t>PYTHIA8302.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95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937</TotalTime>
  <Words>673</Words>
  <Application>Microsoft Office PowerPoint</Application>
  <PresentationFormat>Widescreen</PresentationFormat>
  <Paragraphs>117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King</dc:creator>
  <cp:lastModifiedBy>Wei Xie</cp:lastModifiedBy>
  <cp:revision>66</cp:revision>
  <dcterms:created xsi:type="dcterms:W3CDTF">2022-01-28T14:59:23Z</dcterms:created>
  <dcterms:modified xsi:type="dcterms:W3CDTF">2022-02-26T00:34:53Z</dcterms:modified>
</cp:coreProperties>
</file>