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语法分析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占位符 4915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2. </a:t>
            </a:r>
            <a:r>
              <a:rPr lang="zh-CN" altLang="en-US" dirty="0"/>
              <a:t>语法分析</a:t>
            </a:r>
            <a:endParaRPr lang="zh-CN" altLang="en-US"/>
          </a:p>
        </p:txBody>
      </p:sp>
      <p:sp>
        <p:nvSpPr>
          <p:cNvPr id="15362" name="矩形 49156"/>
          <p:cNvSpPr/>
          <p:nvPr/>
        </p:nvSpPr>
        <p:spPr>
          <a:xfrm>
            <a:off x="4343400" y="2755900"/>
            <a:ext cx="2743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直接连接符 49157"/>
          <p:cNvSpPr/>
          <p:nvPr/>
        </p:nvSpPr>
        <p:spPr>
          <a:xfrm>
            <a:off x="3276600" y="31369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直接连接符 49158"/>
          <p:cNvSpPr/>
          <p:nvPr/>
        </p:nvSpPr>
        <p:spPr>
          <a:xfrm>
            <a:off x="7086600" y="31369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文本框 49159"/>
          <p:cNvSpPr txBox="1"/>
          <p:nvPr/>
        </p:nvSpPr>
        <p:spPr>
          <a:xfrm>
            <a:off x="4800600" y="2832100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文本框 49160"/>
          <p:cNvSpPr txBox="1"/>
          <p:nvPr/>
        </p:nvSpPr>
        <p:spPr>
          <a:xfrm>
            <a:off x="2362200" y="2895600"/>
            <a:ext cx="697230" cy="3124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.dyd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文本框 49161"/>
          <p:cNvSpPr txBox="1"/>
          <p:nvPr/>
        </p:nvSpPr>
        <p:spPr>
          <a:xfrm>
            <a:off x="8153400" y="2895600"/>
            <a:ext cx="6718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8" name="文本框 49162"/>
          <p:cNvSpPr txBox="1"/>
          <p:nvPr/>
        </p:nvSpPr>
        <p:spPr>
          <a:xfrm>
            <a:off x="3108325" y="4098925"/>
            <a:ext cx="51111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产生文本文件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.var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.pro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占位符 56322"/>
          <p:cNvSpPr>
            <a:spLocks noGrp="1"/>
          </p:cNvSpPr>
          <p:nvPr>
            <p:ph idx="1"/>
          </p:nvPr>
        </p:nvSpPr>
        <p:spPr>
          <a:xfrm>
            <a:off x="669925" y="802640"/>
            <a:ext cx="10852150" cy="5534660"/>
          </a:xfrm>
        </p:spPr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4. </a:t>
            </a:r>
            <a:r>
              <a:rPr lang="zh-CN" altLang="en-US" dirty="0"/>
              <a:t>变量名表</a:t>
            </a:r>
            <a:endParaRPr lang="zh-CN" altLang="en-US" dirty="0"/>
          </a:p>
          <a:p>
            <a:r>
              <a:rPr lang="zh-CN" altLang="en-US" sz="3000" dirty="0"/>
              <a:t>变量名</a:t>
            </a:r>
            <a:r>
              <a:rPr lang="en-US" altLang="zh-CN" sz="3000" err="1"/>
              <a:t>vname</a:t>
            </a:r>
            <a:r>
              <a:rPr lang="en-US" altLang="zh-CN" sz="3000"/>
              <a:t>: char(16)</a:t>
            </a:r>
            <a:endParaRPr lang="en-US" altLang="zh-CN" sz="3000"/>
          </a:p>
          <a:p>
            <a:r>
              <a:rPr lang="zh-CN" altLang="en-US" sz="3000" dirty="0"/>
              <a:t>所属过程</a:t>
            </a:r>
            <a:r>
              <a:rPr lang="en-US" altLang="zh-CN" sz="3000"/>
              <a:t>vproc:char(16)</a:t>
            </a:r>
            <a:endParaRPr lang="en-US" altLang="zh-CN" sz="3000"/>
          </a:p>
          <a:p>
            <a:r>
              <a:rPr lang="zh-CN" altLang="en-US" sz="3000" dirty="0"/>
              <a:t>分类</a:t>
            </a:r>
            <a:r>
              <a:rPr lang="en-US" altLang="zh-CN" sz="3000" err="1"/>
              <a:t>vkind</a:t>
            </a:r>
            <a:r>
              <a:rPr lang="en-US" altLang="zh-CN" sz="3000" dirty="0"/>
              <a:t>: 0..1(0—</a:t>
            </a:r>
            <a:r>
              <a:rPr lang="zh-CN" altLang="en-US" sz="3000" dirty="0"/>
              <a:t>变量、</a:t>
            </a:r>
            <a:r>
              <a:rPr lang="en-US" altLang="zh-CN" sz="3000" dirty="0"/>
              <a:t>1—</a:t>
            </a:r>
            <a:r>
              <a:rPr lang="zh-CN" altLang="en-US" sz="3000" dirty="0"/>
              <a:t>形参</a:t>
            </a:r>
            <a:r>
              <a:rPr lang="en-US" altLang="zh-CN" sz="3000"/>
              <a:t>)</a:t>
            </a:r>
            <a:endParaRPr lang="en-US" altLang="zh-CN" sz="3000"/>
          </a:p>
          <a:p>
            <a:r>
              <a:rPr lang="zh-CN" altLang="en-US" sz="3000" dirty="0"/>
              <a:t>变量类型</a:t>
            </a:r>
            <a:r>
              <a:rPr lang="en-US" altLang="zh-CN" sz="3000" err="1"/>
              <a:t>vtype</a:t>
            </a:r>
            <a:r>
              <a:rPr lang="en-US" altLang="zh-CN" sz="3000"/>
              <a:t>: types</a:t>
            </a:r>
            <a:endParaRPr lang="en-US" altLang="zh-CN" sz="3000"/>
          </a:p>
          <a:p>
            <a:r>
              <a:rPr lang="zh-CN" altLang="en-US" sz="3000" dirty="0"/>
              <a:t>变量层次</a:t>
            </a:r>
            <a:r>
              <a:rPr lang="en-US" altLang="zh-CN" sz="3000" err="1"/>
              <a:t>vlev: int</a:t>
            </a:r>
            <a:endParaRPr lang="en-US" altLang="zh-CN" sz="3000"/>
          </a:p>
          <a:p>
            <a:r>
              <a:rPr lang="zh-CN" altLang="en-US" sz="3000" dirty="0"/>
              <a:t>变量在变量表中的位置</a:t>
            </a:r>
            <a:r>
              <a:rPr lang="en-US" altLang="zh-CN" sz="3000" err="1"/>
              <a:t>vadr: int</a:t>
            </a:r>
            <a:r>
              <a:rPr lang="en-US" altLang="zh-CN" sz="3000" dirty="0"/>
              <a:t>(</a:t>
            </a:r>
            <a:r>
              <a:rPr lang="zh-CN" altLang="en-US" sz="3000" dirty="0"/>
              <a:t>相对第一个变量而言</a:t>
            </a:r>
            <a:r>
              <a:rPr lang="en-US" altLang="zh-CN" sz="3000"/>
              <a:t>)</a:t>
            </a:r>
            <a:endParaRPr lang="en-US" altLang="zh-CN" sz="3000"/>
          </a:p>
          <a:p>
            <a:pPr>
              <a:buNone/>
            </a:pPr>
            <a:r>
              <a:rPr lang="en-US" altLang="zh-CN" sz="3000" err="1"/>
              <a:t>types=(ints</a:t>
            </a:r>
            <a:r>
              <a:rPr lang="en-US" altLang="zh-CN" sz="3000"/>
              <a:t>)</a:t>
            </a:r>
            <a:endParaRPr lang="en-US" altLang="zh-CN" sz="3000"/>
          </a:p>
        </p:txBody>
      </p:sp>
      <p:sp>
        <p:nvSpPr>
          <p:cNvPr id="23554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占位符 93185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5. </a:t>
            </a:r>
            <a:r>
              <a:rPr lang="zh-CN" altLang="en-US" dirty="0"/>
              <a:t>过程名表</a:t>
            </a:r>
            <a:endParaRPr lang="zh-CN" altLang="en-US" dirty="0"/>
          </a:p>
          <a:p>
            <a:r>
              <a:rPr lang="zh-CN" altLang="en-US" dirty="0"/>
              <a:t>过程名</a:t>
            </a:r>
            <a:r>
              <a:rPr lang="en-US" altLang="zh-CN" err="1"/>
              <a:t>pname</a:t>
            </a:r>
            <a:r>
              <a:rPr lang="en-US" altLang="zh-CN"/>
              <a:t>: char(16)</a:t>
            </a:r>
            <a:endParaRPr lang="en-US" altLang="zh-CN"/>
          </a:p>
          <a:p>
            <a:r>
              <a:rPr lang="zh-CN" altLang="en-US" dirty="0"/>
              <a:t>过程类型</a:t>
            </a:r>
            <a:r>
              <a:rPr lang="en-US" altLang="zh-CN" err="1"/>
              <a:t>ptype</a:t>
            </a:r>
            <a:r>
              <a:rPr lang="en-US" altLang="zh-CN"/>
              <a:t>: types</a:t>
            </a:r>
            <a:endParaRPr lang="en-US" altLang="zh-CN"/>
          </a:p>
          <a:p>
            <a:r>
              <a:rPr lang="zh-CN" altLang="en-US" dirty="0"/>
              <a:t>过程层次</a:t>
            </a:r>
            <a:r>
              <a:rPr lang="en-US" altLang="zh-CN" err="1"/>
              <a:t>plev: int</a:t>
            </a:r>
            <a:endParaRPr lang="en-US" altLang="zh-CN"/>
          </a:p>
          <a:p>
            <a:r>
              <a:rPr lang="zh-CN" altLang="en-US" dirty="0"/>
              <a:t>第一个变量在变量表中的位置</a:t>
            </a:r>
            <a:r>
              <a:rPr lang="en-US" altLang="zh-CN" err="1"/>
              <a:t>fadr: int</a:t>
            </a:r>
            <a:endParaRPr lang="en-US" altLang="zh-CN"/>
          </a:p>
          <a:p>
            <a:r>
              <a:rPr lang="zh-CN" altLang="en-US" dirty="0"/>
              <a:t>最后一个变量在变量表中的位置</a:t>
            </a:r>
            <a:r>
              <a:rPr lang="en-US" altLang="zh-CN" err="1"/>
              <a:t>ladr: int</a:t>
            </a:r>
            <a:endParaRPr lang="en-US" altLang="zh-CN"/>
          </a:p>
        </p:txBody>
      </p:sp>
      <p:sp>
        <p:nvSpPr>
          <p:cNvPr id="24578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62466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4. </a:t>
            </a:r>
            <a:r>
              <a:rPr lang="zh-CN" altLang="en-US" sz="2400" dirty="0"/>
              <a:t>（有过程说明时）设一个总的变量名表，查、填表时注意嵌套。</a:t>
            </a:r>
            <a:endParaRPr lang="zh-CN" altLang="en-US" sz="2400" dirty="0"/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5. </a:t>
            </a:r>
            <a:r>
              <a:rPr lang="zh-CN" altLang="en-US" sz="2400" dirty="0"/>
              <a:t>语法错分类</a:t>
            </a:r>
            <a:r>
              <a:rPr lang="en-US" altLang="zh-CN" sz="2400"/>
              <a:t>:</a:t>
            </a:r>
            <a:endParaRPr lang="en-US" altLang="zh-CN" sz="2400"/>
          </a:p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   (1)</a:t>
            </a:r>
            <a:r>
              <a:rPr lang="zh-CN" altLang="en-US" sz="2400" dirty="0"/>
              <a:t>缺少符号错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   (2)</a:t>
            </a:r>
            <a:r>
              <a:rPr lang="zh-CN" altLang="en-US" sz="2400" dirty="0"/>
              <a:t>符号匹配错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   (3)</a:t>
            </a:r>
            <a:r>
              <a:rPr lang="zh-CN" altLang="en-US" sz="2400" dirty="0"/>
              <a:t>符号无定义或重复定义。</a:t>
            </a:r>
            <a:endParaRPr lang="zh-CN" altLang="en-US" sz="2400" dirty="0"/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6. </a:t>
            </a:r>
            <a:r>
              <a:rPr lang="zh-CN" altLang="en-US" sz="2400" dirty="0"/>
              <a:t>递归下降分析时</a:t>
            </a:r>
            <a:r>
              <a:rPr lang="en-US" altLang="zh-CN" sz="2400" dirty="0"/>
              <a:t>, </a:t>
            </a:r>
            <a:r>
              <a:rPr lang="zh-CN" altLang="en-US" sz="2400" dirty="0"/>
              <a:t>必须先消除左递归。</a:t>
            </a:r>
            <a:endParaRPr lang="zh-CN" altLang="en-US" sz="2400"/>
          </a:p>
        </p:txBody>
      </p:sp>
      <p:sp>
        <p:nvSpPr>
          <p:cNvPr id="30722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宽屏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Times New Roman</vt:lpstr>
      <vt:lpstr>Symbol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2019-05-06T10:19:57Z</dcterms:created>
  <dcterms:modified xsi:type="dcterms:W3CDTF">2019-05-06T10:24:58Z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