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8" r:id="rId3"/>
    <p:sldId id="905" r:id="rId4"/>
    <p:sldId id="862" r:id="rId6"/>
    <p:sldId id="888" r:id="rId7"/>
    <p:sldId id="859" r:id="rId8"/>
    <p:sldId id="889" r:id="rId9"/>
    <p:sldId id="855" r:id="rId10"/>
    <p:sldId id="890" r:id="rId11"/>
    <p:sldId id="893" r:id="rId12"/>
    <p:sldId id="891" r:id="rId13"/>
    <p:sldId id="894" r:id="rId14"/>
    <p:sldId id="892" r:id="rId15"/>
    <p:sldId id="863" r:id="rId16"/>
    <p:sldId id="895" r:id="rId17"/>
    <p:sldId id="899" r:id="rId18"/>
    <p:sldId id="896" r:id="rId19"/>
    <p:sldId id="900" r:id="rId20"/>
    <p:sldId id="897" r:id="rId21"/>
    <p:sldId id="901" r:id="rId22"/>
    <p:sldId id="902" r:id="rId23"/>
    <p:sldId id="898" r:id="rId24"/>
    <p:sldId id="903" r:id="rId25"/>
    <p:sldId id="904" r:id="rId26"/>
    <p:sldId id="620" r:id="rId27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9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9258" autoAdjust="0"/>
  </p:normalViewPr>
  <p:slideViewPr>
    <p:cSldViewPr>
      <p:cViewPr>
        <p:scale>
          <a:sx n="80" d="100"/>
          <a:sy n="80" d="100"/>
        </p:scale>
        <p:origin x="-882" y="-426"/>
      </p:cViewPr>
      <p:guideLst>
        <p:guide orient="horz" pos="1618"/>
        <p:guide pos="28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7E6A820-EE1C-4348-8801-AA29FE1A1BBA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490B194-5BD6-469B-91B1-27994E07D95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A88A6-9D76-4C00-84A2-A3ACA3ECA0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BEE188-569B-440A-8F93-11D1FBC92BC9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A88A6-9D76-4C00-84A2-A3ACA3ECA0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A88A6-9D76-4C00-84A2-A3ACA3ECA0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1D024-7ECE-4C8E-BF02-4F5E5166F25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9A051-C68E-4D74-94D5-46E0922115D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E5F89-C15D-454B-BCD2-A86EEE30391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22415-8477-46FA-A148-0EAEB150B9B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35CEF-7951-4FF5-8B91-B0B67790B5F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1BDD-C739-4B5B-82FE-BA159DAA29C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15F02-4289-4C0C-AF2E-35FAA869159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EB939-95DE-4018-891A-49A6C28EAB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D4EAE-BAAD-487B-AD52-3C5064B8955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4A704-449D-4AB7-9CAD-6753BB2CD07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8BAB7-8B5C-4AA3-876C-846DBC55004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D05F6-2140-4048-9778-61DDD27F3A1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D6EA0-BA11-43FF-BBB4-22C45579314A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E8B25D-074E-4204-A159-FDF46AFBC3C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267E4-6F7C-47EC-88D6-4B9E356B458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3A0C5-1D2E-4A9D-B400-B35C125C79B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462EB5-FB56-4141-85B0-53CDFD83A8CD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82F66-AC0F-4D78-89D6-207A9B89236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099A7-84A1-48F8-A780-8B5B5FA3868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A66B3A-A594-43EB-8722-A535DD05D68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BA71D-F960-4CE4-A416-071232B4338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E76FA-5B8D-45EC-8DF9-2232C684FF5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11A0EB2-D0E5-45BE-8B85-16C833EE44D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C3A2676-8926-4EBF-88D5-E663883ABFC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7" descr="北航lOGO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9388" y="411163"/>
            <a:ext cx="34194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extBox 8"/>
          <p:cNvSpPr txBox="1">
            <a:spLocks noChangeArrowheads="1"/>
          </p:cNvSpPr>
          <p:nvPr/>
        </p:nvSpPr>
        <p:spPr bwMode="auto">
          <a:xfrm>
            <a:off x="-35560" y="3189605"/>
            <a:ext cx="9144000" cy="156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     组员：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屈杨       ZF1721252    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武欣       ZF1721338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王莽     	 ZF1721314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786130" y="1132205"/>
            <a:ext cx="7500620" cy="22301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142875" algn="ctr">
              <a:spcBef>
                <a:spcPts val="1200"/>
              </a:spcBef>
              <a:defRPr/>
            </a:pPr>
            <a:r>
              <a:rPr lang="zh-CN" altLang="en-US" sz="4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中国科学院“百人计划”</a:t>
            </a:r>
            <a:endParaRPr lang="zh-CN" altLang="en-US" sz="4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42875" algn="ctr">
              <a:spcBef>
                <a:spcPts val="1200"/>
              </a:spcBef>
              <a:defRPr/>
            </a:pPr>
            <a:r>
              <a:rPr lang="zh-CN" altLang="en-US" sz="4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人才的时空数据分析</a:t>
            </a:r>
            <a:endParaRPr lang="zh-CN" altLang="en-US" sz="4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42875" algn="ctr">
              <a:spcBef>
                <a:spcPts val="1200"/>
              </a:spcBef>
              <a:defRPr/>
            </a:pPr>
            <a:endParaRPr lang="en-US" altLang="zh-CN" sz="4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103585" y="672704"/>
            <a:ext cx="8711803" cy="0"/>
          </a:xfrm>
          <a:prstGeom prst="line">
            <a:avLst/>
          </a:prstGeom>
          <a:ln w="34925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4" name="内容占位符 2"/>
          <p:cNvSpPr txBox="1"/>
          <p:nvPr/>
        </p:nvSpPr>
        <p:spPr bwMode="auto">
          <a:xfrm>
            <a:off x="344568" y="1342390"/>
            <a:ext cx="8454657" cy="3290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8" tIns="45719" rIns="91438" bIns="45719"/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数据的收集</a:t>
            </a:r>
            <a:endPara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特征的构建</a:t>
            </a:r>
            <a:endParaRPr lang="zh-CN" altLang="en-US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数据的分析及结果</a:t>
            </a:r>
            <a:endPara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spcBef>
                <a:spcPts val="600"/>
              </a:spcBef>
              <a:buFont typeface="Wingdings" panose="05000000000000000000" pitchFamily="2" charset="2"/>
              <a:buNone/>
            </a:pPr>
            <a:endPara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CN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29"/>
          <p:cNvSpPr>
            <a:spLocks noChangeArrowheads="1"/>
          </p:cNvSpPr>
          <p:nvPr/>
        </p:nvSpPr>
        <p:spPr bwMode="auto">
          <a:xfrm>
            <a:off x="0" y="-17"/>
            <a:ext cx="9144000" cy="5822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8" tIns="45719" rIns="91438" bIns="45719">
            <a:spAutoFit/>
          </a:bodyPr>
          <a:lstStyle/>
          <a:p>
            <a:pPr marL="346710" indent="-346710"/>
            <a:r>
              <a:rPr kumimoji="1" lang="zh-CN" alt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Verdana" panose="020B0604030504040204" pitchFamily="34" charset="0"/>
              </a:rPr>
              <a:t>研究成果</a:t>
            </a:r>
            <a:endParaRPr kumimoji="1" lang="zh-CN" altLang="en-US" sz="3200" b="1" dirty="0" smtClean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103585" y="672704"/>
            <a:ext cx="8711803" cy="0"/>
          </a:xfrm>
          <a:prstGeom prst="line">
            <a:avLst/>
          </a:prstGeom>
          <a:ln w="34925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4" name="内容占位符 2"/>
          <p:cNvSpPr txBox="1"/>
          <p:nvPr/>
        </p:nvSpPr>
        <p:spPr bwMode="auto">
          <a:xfrm>
            <a:off x="444500" y="898525"/>
            <a:ext cx="8429625" cy="43776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8" tIns="45719" rIns="91438" bIns="45719"/>
          <a:lstStyle/>
          <a:p>
            <a:pPr marL="0" indent="0" algn="just">
              <a:lnSpc>
                <a:spcPct val="120000"/>
              </a:lnSpc>
              <a:buNone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sym typeface="+mn-ea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sym typeface="+mn-ea"/>
            </a:endParaRPr>
          </a:p>
          <a:p>
            <a:pPr marL="0" indent="508000" algn="just" eaLnBrk="1" latinLnBrk="0" hangingPunct="1">
              <a:lnSpc>
                <a:spcPts val="2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+mn-ea"/>
              </a:rPr>
              <a:t>研究的内容是对时空数据进行可视化分析，所以所搜集信息的属性主要与时间和空间相关，包括人才的性别，年龄，籍贯以及研究所的分布。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sym typeface="+mn-ea"/>
            </a:endParaRPr>
          </a:p>
          <a:p>
            <a:pPr indent="0" algn="just">
              <a:lnSpc>
                <a:spcPct val="120000"/>
              </a:lnSpc>
              <a:buSzPct val="80000"/>
              <a:buFont typeface="Wingdings" panose="05000000000000000000" charset="0"/>
              <a:buNone/>
            </a:pPr>
            <a:endParaRPr lang="zh-CN" altLang="en-US" sz="1600" dirty="0">
              <a:sym typeface="+mn-ea"/>
            </a:endParaRPr>
          </a:p>
          <a:p>
            <a:pPr marL="514350" indent="-285750" algn="l" fontAlgn="auto">
              <a:lnSpc>
                <a:spcPct val="120000"/>
              </a:lnSpc>
              <a:buSzPct val="30000"/>
              <a:buFont typeface="Wingdings" panose="05000000000000000000" charset="0"/>
              <a:buChar char=""/>
            </a:pPr>
            <a:endParaRPr lang="zh-CN" altLang="en-US" sz="1600" dirty="0"/>
          </a:p>
          <a:p>
            <a:pPr indent="0">
              <a:spcBef>
                <a:spcPts val="600"/>
              </a:spcBef>
              <a:buFont typeface="Wingdings" panose="05000000000000000000" pitchFamily="2" charset="2"/>
              <a:buNone/>
            </a:pPr>
            <a:endParaRPr lang="en-US" altLang="zh-CN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29"/>
          <p:cNvSpPr>
            <a:spLocks noChangeArrowheads="1"/>
          </p:cNvSpPr>
          <p:nvPr/>
        </p:nvSpPr>
        <p:spPr bwMode="auto">
          <a:xfrm>
            <a:off x="0" y="-17"/>
            <a:ext cx="9144000" cy="5822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8" tIns="45719" rIns="91438" bIns="45719">
            <a:spAutoFit/>
          </a:bodyPr>
          <a:lstStyle/>
          <a:p>
            <a:pPr marL="346710" indent="-346710"/>
            <a:r>
              <a:rPr kumimoji="1" lang="zh-CN" alt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Verdana" panose="020B0604030504040204" pitchFamily="34" charset="0"/>
                <a:sym typeface="+mn-ea"/>
              </a:rPr>
              <a:t>特征的构建</a:t>
            </a:r>
            <a:endParaRPr kumimoji="1" lang="zh-CN" altLang="en-US" sz="3200" b="1" dirty="0" smtClean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103585" y="672704"/>
            <a:ext cx="8711803" cy="0"/>
          </a:xfrm>
          <a:prstGeom prst="line">
            <a:avLst/>
          </a:prstGeom>
          <a:ln w="34925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4" name="内容占位符 2"/>
          <p:cNvSpPr txBox="1"/>
          <p:nvPr/>
        </p:nvSpPr>
        <p:spPr bwMode="auto">
          <a:xfrm>
            <a:off x="344568" y="1342390"/>
            <a:ext cx="8454657" cy="3290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8" tIns="45719" rIns="91438" bIns="45719"/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数据的收集</a:t>
            </a:r>
            <a:endPara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特征的构建</a:t>
            </a:r>
            <a:endPara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数据的分析及结果</a:t>
            </a:r>
            <a:endParaRPr lang="zh-CN" altLang="en-US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spcBef>
                <a:spcPts val="600"/>
              </a:spcBef>
              <a:buFont typeface="Wingdings" panose="05000000000000000000" pitchFamily="2" charset="2"/>
              <a:buNone/>
            </a:pPr>
            <a:endPara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CN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29"/>
          <p:cNvSpPr>
            <a:spLocks noChangeArrowheads="1"/>
          </p:cNvSpPr>
          <p:nvPr/>
        </p:nvSpPr>
        <p:spPr bwMode="auto">
          <a:xfrm>
            <a:off x="0" y="-17"/>
            <a:ext cx="9144000" cy="5822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8" tIns="45719" rIns="91438" bIns="45719">
            <a:spAutoFit/>
          </a:bodyPr>
          <a:lstStyle/>
          <a:p>
            <a:pPr marL="346710" indent="-346710"/>
            <a:r>
              <a:rPr kumimoji="1" lang="zh-CN" alt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Verdana" panose="020B0604030504040204" pitchFamily="34" charset="0"/>
              </a:rPr>
              <a:t>研究成果</a:t>
            </a:r>
            <a:endParaRPr kumimoji="1" lang="zh-CN" altLang="en-US" sz="3200" b="1" dirty="0" smtClean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103585" y="672704"/>
            <a:ext cx="8711803" cy="0"/>
          </a:xfrm>
          <a:prstGeom prst="line">
            <a:avLst/>
          </a:prstGeom>
          <a:ln w="34925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4" name="内容占位符 2"/>
          <p:cNvSpPr txBox="1"/>
          <p:nvPr/>
        </p:nvSpPr>
        <p:spPr bwMode="auto">
          <a:xfrm>
            <a:off x="360443" y="1420495"/>
            <a:ext cx="8454657" cy="3290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8" tIns="45719" rIns="91438" bIns="45719"/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从性别上进行分析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从年龄上进行分析</a:t>
            </a:r>
            <a:endPara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从籍贯上进行分析</a:t>
            </a:r>
            <a:endPara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从研究所分布上进行分析</a:t>
            </a:r>
            <a:endPara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spcBef>
                <a:spcPts val="600"/>
              </a:spcBef>
              <a:buFont typeface="Wingdings" panose="05000000000000000000" pitchFamily="2" charset="2"/>
              <a:buNone/>
            </a:pPr>
            <a:endPara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spcBef>
                <a:spcPts val="600"/>
              </a:spcBef>
              <a:buFont typeface="Wingdings" panose="05000000000000000000" pitchFamily="2" charset="2"/>
              <a:buNone/>
            </a:pPr>
            <a:endPara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CN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29"/>
          <p:cNvSpPr>
            <a:spLocks noChangeArrowheads="1"/>
          </p:cNvSpPr>
          <p:nvPr/>
        </p:nvSpPr>
        <p:spPr bwMode="auto">
          <a:xfrm>
            <a:off x="0" y="-17"/>
            <a:ext cx="9144000" cy="5822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8" tIns="45719" rIns="91438" bIns="45719">
            <a:spAutoFit/>
          </a:bodyPr>
          <a:lstStyle/>
          <a:p>
            <a:pPr marL="346710" indent="-346710"/>
            <a:r>
              <a:rPr kumimoji="1" lang="zh-CN" alt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Verdana" panose="020B0604030504040204" pitchFamily="34" charset="0"/>
              </a:rPr>
              <a:t>数据的分析与结果</a:t>
            </a:r>
            <a:endParaRPr kumimoji="1" lang="zh-CN" altLang="en-US" sz="3200" b="1" dirty="0" smtClean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103585" y="672704"/>
            <a:ext cx="8711803" cy="0"/>
          </a:xfrm>
          <a:prstGeom prst="line">
            <a:avLst/>
          </a:prstGeom>
          <a:ln w="34925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4" name="内容占位符 2"/>
          <p:cNvSpPr txBox="1"/>
          <p:nvPr/>
        </p:nvSpPr>
        <p:spPr bwMode="auto">
          <a:xfrm>
            <a:off x="360443" y="1420495"/>
            <a:ext cx="8454657" cy="3290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8" tIns="45719" rIns="91438" bIns="45719"/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从性别上进行分析</a:t>
            </a:r>
            <a:endParaRPr lang="zh-CN" altLang="en-US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从年龄上进行分析</a:t>
            </a:r>
            <a:endPara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从籍贯上进行分析</a:t>
            </a:r>
            <a:endPara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从研究所分布上进行分析</a:t>
            </a:r>
            <a:endPara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spcBef>
                <a:spcPts val="600"/>
              </a:spcBef>
              <a:buFont typeface="Wingdings" panose="05000000000000000000" pitchFamily="2" charset="2"/>
              <a:buNone/>
            </a:pPr>
            <a:endPara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spcBef>
                <a:spcPts val="600"/>
              </a:spcBef>
              <a:buFont typeface="Wingdings" panose="05000000000000000000" pitchFamily="2" charset="2"/>
              <a:buNone/>
            </a:pPr>
            <a:endPara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CN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29"/>
          <p:cNvSpPr>
            <a:spLocks noChangeArrowheads="1"/>
          </p:cNvSpPr>
          <p:nvPr/>
        </p:nvSpPr>
        <p:spPr bwMode="auto">
          <a:xfrm>
            <a:off x="0" y="-17"/>
            <a:ext cx="9144000" cy="5822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8" tIns="45719" rIns="91438" bIns="45719">
            <a:spAutoFit/>
          </a:bodyPr>
          <a:lstStyle/>
          <a:p>
            <a:pPr marL="346710" indent="-346710"/>
            <a:r>
              <a:rPr kumimoji="1" lang="zh-CN" alt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Verdana" panose="020B0604030504040204" pitchFamily="34" charset="0"/>
              </a:rPr>
              <a:t>数据的分析与结果</a:t>
            </a:r>
            <a:endParaRPr kumimoji="1" lang="zh-CN" altLang="en-US" sz="3200" b="1" dirty="0" smtClean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103585" y="672704"/>
            <a:ext cx="8711803" cy="0"/>
          </a:xfrm>
          <a:prstGeom prst="line">
            <a:avLst/>
          </a:prstGeom>
          <a:ln w="34925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4" name="内容占位符 2"/>
          <p:cNvSpPr txBox="1"/>
          <p:nvPr/>
        </p:nvSpPr>
        <p:spPr bwMode="auto">
          <a:xfrm>
            <a:off x="356870" y="817245"/>
            <a:ext cx="8429625" cy="43776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8" tIns="45719" rIns="91438" bIns="45719"/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3D39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分析：</a:t>
            </a:r>
            <a:endParaRPr lang="zh-CN" altLang="en-US" sz="16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06400" eaLnBrk="1" latinLnBrk="0" hangingPunct="1">
              <a:lnSpc>
                <a:spcPts val="1920"/>
              </a:lnSpc>
              <a:spcBef>
                <a:spcPts val="600"/>
              </a:spcBef>
              <a:buFont typeface="Wingdings" panose="05000000000000000000" pitchFamily="2" charset="2"/>
              <a:buNone/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 dirty="0">
                <a:solidFill>
                  <a:srgbClr val="3D39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男性比例大约占90%，女性为10%左右</a:t>
            </a:r>
            <a:endParaRPr lang="zh-CN" altLang="en-US" sz="16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spcBef>
                <a:spcPts val="600"/>
              </a:spcBef>
              <a:buFont typeface="Wingdings" panose="05000000000000000000" pitchFamily="2" charset="2"/>
              <a:buNone/>
            </a:pPr>
            <a:endParaRPr lang="zh-CN" altLang="en-US" sz="16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3D39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结论：</a:t>
            </a:r>
            <a:endParaRPr lang="zh-CN" altLang="en-US" sz="16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06400" eaLnBrk="1" latinLnBrk="0" hangingPunct="1">
              <a:lnSpc>
                <a:spcPts val="1920"/>
              </a:lnSpc>
              <a:spcBef>
                <a:spcPts val="600"/>
              </a:spcBef>
              <a:buFont typeface="Wingdings" panose="05000000000000000000" pitchFamily="2" charset="2"/>
              <a:buNone/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 dirty="0">
                <a:solidFill>
                  <a:srgbClr val="3D39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男性成为中国科学院“百人计划”人才的可能性极大</a:t>
            </a:r>
            <a:endParaRPr lang="zh-CN" altLang="en-US" sz="16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spcBef>
                <a:spcPts val="600"/>
              </a:spcBef>
              <a:buFont typeface="Wingdings" panose="05000000000000000000" pitchFamily="2" charset="2"/>
              <a:buNone/>
            </a:pPr>
            <a:endParaRPr lang="zh-CN" altLang="en-US" sz="16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3D39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可能原因：</a:t>
            </a:r>
            <a:endParaRPr lang="zh-CN" altLang="en-US" sz="16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406400" eaLnBrk="1" latinLnBrk="0" hangingPunct="1">
              <a:lnSpc>
                <a:spcPts val="1920"/>
              </a:lnSpc>
              <a:spcBef>
                <a:spcPts val="600"/>
              </a:spcBef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 dirty="0">
                <a:solidFill>
                  <a:srgbClr val="3D39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中国重男轻女情节比较严重，导致男性受教育的比例会</a:t>
            </a:r>
            <a:endParaRPr lang="zh-CN" altLang="en-US" sz="16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406400" eaLnBrk="1" latinLnBrk="0" hangingPunct="1">
              <a:lnSpc>
                <a:spcPts val="1920"/>
              </a:lnSpc>
              <a:spcBef>
                <a:spcPts val="600"/>
              </a:spcBef>
              <a:buFont typeface="Arial" panose="020B0604020202020204" pitchFamily="34" charset="0"/>
              <a:buNone/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 dirty="0">
                <a:solidFill>
                  <a:srgbClr val="3D39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大大增加，而女性受高等教育的就相对很少</a:t>
            </a:r>
            <a:endParaRPr lang="zh-CN" altLang="en-US" sz="16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406400" eaLnBrk="1" latinLnBrk="0" hangingPunct="1">
              <a:lnSpc>
                <a:spcPts val="1920"/>
              </a:lnSpc>
              <a:spcBef>
                <a:spcPts val="600"/>
              </a:spcBef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 dirty="0">
                <a:solidFill>
                  <a:srgbClr val="3D39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男性事业心较重，女性家庭观念较强</a:t>
            </a:r>
            <a:endParaRPr lang="zh-CN" altLang="en-US" sz="16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406400" eaLnBrk="1" latinLnBrk="0" hangingPunct="1">
              <a:lnSpc>
                <a:spcPts val="1920"/>
              </a:lnSpc>
              <a:spcBef>
                <a:spcPts val="600"/>
              </a:spcBef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 dirty="0">
                <a:solidFill>
                  <a:srgbClr val="3D39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男性的智力普遍比女性的要好一点</a:t>
            </a:r>
            <a:endParaRPr lang="zh-CN" altLang="en-US" sz="16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29"/>
          <p:cNvSpPr>
            <a:spLocks noChangeArrowheads="1"/>
          </p:cNvSpPr>
          <p:nvPr/>
        </p:nvSpPr>
        <p:spPr bwMode="auto">
          <a:xfrm>
            <a:off x="0" y="-17"/>
            <a:ext cx="9144000" cy="5822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8" tIns="45719" rIns="91438" bIns="45719">
            <a:spAutoFit/>
          </a:bodyPr>
          <a:lstStyle/>
          <a:p>
            <a:pPr marL="346710" indent="-346710"/>
            <a:r>
              <a:rPr kumimoji="1" lang="zh-CN" alt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Verdana" panose="020B0604030504040204" pitchFamily="34" charset="0"/>
                <a:sym typeface="+mn-ea"/>
              </a:rPr>
              <a:t>从性别上进行分析</a:t>
            </a:r>
            <a:endParaRPr kumimoji="1" lang="zh-CN" altLang="en-US" sz="3200" b="1" dirty="0" smtClean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pic>
        <p:nvPicPr>
          <p:cNvPr id="3" name="图片 2" descr="性别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3100" y="817245"/>
            <a:ext cx="3033395" cy="2536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103585" y="672704"/>
            <a:ext cx="8711803" cy="0"/>
          </a:xfrm>
          <a:prstGeom prst="line">
            <a:avLst/>
          </a:prstGeom>
          <a:ln w="34925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4" name="内容占位符 2"/>
          <p:cNvSpPr txBox="1"/>
          <p:nvPr/>
        </p:nvSpPr>
        <p:spPr bwMode="auto">
          <a:xfrm>
            <a:off x="360443" y="1420495"/>
            <a:ext cx="8454657" cy="3290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8" tIns="45719" rIns="91438" bIns="45719"/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从性别上进行分析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从年龄上进行分析</a:t>
            </a:r>
            <a:endParaRPr lang="zh-CN" altLang="en-US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zh-CN" altLang="en-US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从籍贯上进行分析</a:t>
            </a:r>
            <a:endPara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从研究所分布上进行分析</a:t>
            </a:r>
            <a:endPara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spcBef>
                <a:spcPts val="600"/>
              </a:spcBef>
              <a:buFont typeface="Wingdings" panose="05000000000000000000" pitchFamily="2" charset="2"/>
              <a:buNone/>
            </a:pPr>
            <a:endPara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spcBef>
                <a:spcPts val="600"/>
              </a:spcBef>
              <a:buFont typeface="Wingdings" panose="05000000000000000000" pitchFamily="2" charset="2"/>
              <a:buNone/>
            </a:pPr>
            <a:endPara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CN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29"/>
          <p:cNvSpPr>
            <a:spLocks noChangeArrowheads="1"/>
          </p:cNvSpPr>
          <p:nvPr/>
        </p:nvSpPr>
        <p:spPr bwMode="auto">
          <a:xfrm>
            <a:off x="0" y="-17"/>
            <a:ext cx="9144000" cy="5822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8" tIns="45719" rIns="91438" bIns="45719">
            <a:spAutoFit/>
          </a:bodyPr>
          <a:lstStyle/>
          <a:p>
            <a:pPr marL="346710" indent="-346710"/>
            <a:r>
              <a:rPr kumimoji="1" lang="zh-CN" alt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Verdana" panose="020B0604030504040204" pitchFamily="34" charset="0"/>
              </a:rPr>
              <a:t>数据的分析与结果</a:t>
            </a:r>
            <a:endParaRPr kumimoji="1" lang="zh-CN" altLang="en-US" sz="3200" b="1" dirty="0" smtClean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103585" y="672704"/>
            <a:ext cx="8711803" cy="0"/>
          </a:xfrm>
          <a:prstGeom prst="line">
            <a:avLst/>
          </a:prstGeom>
          <a:ln w="34925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4" name="内容占位符 2"/>
          <p:cNvSpPr txBox="1"/>
          <p:nvPr/>
        </p:nvSpPr>
        <p:spPr bwMode="auto">
          <a:xfrm>
            <a:off x="356870" y="817245"/>
            <a:ext cx="8429625" cy="43776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8" tIns="45719" rIns="91438" bIns="45719"/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3D39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分析：</a:t>
            </a:r>
            <a:endParaRPr lang="zh-CN" altLang="en-US" sz="16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06400" eaLnBrk="1" latinLnBrk="0" hangingPunct="1">
              <a:lnSpc>
                <a:spcPts val="1920"/>
              </a:lnSpc>
              <a:spcBef>
                <a:spcPts val="600"/>
              </a:spcBef>
              <a:buFont typeface="Wingdings" panose="05000000000000000000" pitchFamily="2" charset="2"/>
              <a:buNone/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en-US" altLang="zh-CN" sz="1600" dirty="0">
                <a:solidFill>
                  <a:srgbClr val="3D39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40-60岁的占最多，其他年龄段就相对较少</a:t>
            </a:r>
            <a:endParaRPr lang="zh-CN" altLang="en-US" sz="16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spcBef>
                <a:spcPts val="600"/>
              </a:spcBef>
              <a:buFont typeface="Wingdings" panose="05000000000000000000" pitchFamily="2" charset="2"/>
              <a:buNone/>
            </a:pPr>
            <a:endParaRPr lang="zh-CN" altLang="en-US" sz="16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3D39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结论：</a:t>
            </a:r>
            <a:endParaRPr lang="zh-CN" altLang="en-US" sz="16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06400" eaLnBrk="1" latinLnBrk="0" hangingPunct="1">
              <a:lnSpc>
                <a:spcPts val="1920"/>
              </a:lnSpc>
              <a:spcBef>
                <a:spcPts val="600"/>
              </a:spcBef>
              <a:buFont typeface="Wingdings" panose="05000000000000000000" pitchFamily="2" charset="2"/>
              <a:buNone/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en-US" altLang="zh-CN" sz="1600" dirty="0">
                <a:solidFill>
                  <a:srgbClr val="3D39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40-60</a:t>
            </a:r>
            <a:r>
              <a:rPr lang="zh-CN" altLang="en-US" sz="1600" dirty="0">
                <a:solidFill>
                  <a:srgbClr val="3D39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岁年龄段成为中国科学院“百人计划”</a:t>
            </a:r>
            <a:endParaRPr lang="zh-CN" altLang="en-US" sz="16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06400" eaLnBrk="1" latinLnBrk="0" hangingPunct="1">
              <a:lnSpc>
                <a:spcPts val="1920"/>
              </a:lnSpc>
              <a:spcBef>
                <a:spcPts val="600"/>
              </a:spcBef>
              <a:buFont typeface="Wingdings" panose="05000000000000000000" pitchFamily="2" charset="2"/>
              <a:buNone/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 dirty="0">
                <a:solidFill>
                  <a:srgbClr val="3D39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人才的可能性极大</a:t>
            </a:r>
            <a:endParaRPr lang="zh-CN" altLang="en-US" sz="16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spcBef>
                <a:spcPts val="600"/>
              </a:spcBef>
              <a:buFont typeface="Wingdings" panose="05000000000000000000" pitchFamily="2" charset="2"/>
              <a:buNone/>
            </a:pPr>
            <a:endParaRPr lang="zh-CN" altLang="en-US" sz="16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3D39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可能原因：</a:t>
            </a:r>
            <a:endParaRPr lang="zh-CN" altLang="en-US" sz="16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06400" eaLnBrk="1" latinLnBrk="0" hangingPunct="1">
              <a:lnSpc>
                <a:spcPts val="1920"/>
              </a:lnSpc>
              <a:spcBef>
                <a:spcPts val="600"/>
              </a:spcBef>
              <a:buFont typeface="Wingdings" panose="05000000000000000000" pitchFamily="2" charset="2"/>
              <a:buNone/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 dirty="0">
                <a:solidFill>
                  <a:srgbClr val="3D39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在40岁之前，人的知识储备以及科研经验较少，需要时间的积累</a:t>
            </a:r>
            <a:endParaRPr lang="zh-CN" altLang="en-US" sz="16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29"/>
          <p:cNvSpPr>
            <a:spLocks noChangeArrowheads="1"/>
          </p:cNvSpPr>
          <p:nvPr/>
        </p:nvSpPr>
        <p:spPr bwMode="auto">
          <a:xfrm>
            <a:off x="0" y="-17"/>
            <a:ext cx="9144000" cy="5822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8" tIns="45719" rIns="91438" bIns="45719">
            <a:spAutoFit/>
          </a:bodyPr>
          <a:lstStyle/>
          <a:p>
            <a:pPr marL="346710" indent="-346710"/>
            <a:r>
              <a:rPr kumimoji="1" lang="zh-CN" alt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Verdana" panose="020B0604030504040204" pitchFamily="34" charset="0"/>
                <a:sym typeface="+mn-ea"/>
              </a:rPr>
              <a:t>从年龄上进行分析</a:t>
            </a:r>
            <a:endParaRPr kumimoji="1" lang="zh-CN" altLang="en-US" sz="3200" b="1" dirty="0" smtClean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pic>
        <p:nvPicPr>
          <p:cNvPr id="2" name="图片 1" descr="年龄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6310" y="817245"/>
            <a:ext cx="2962910" cy="2477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103585" y="672704"/>
            <a:ext cx="8711803" cy="0"/>
          </a:xfrm>
          <a:prstGeom prst="line">
            <a:avLst/>
          </a:prstGeom>
          <a:ln w="34925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4" name="内容占位符 2"/>
          <p:cNvSpPr txBox="1"/>
          <p:nvPr/>
        </p:nvSpPr>
        <p:spPr bwMode="auto">
          <a:xfrm>
            <a:off x="360443" y="1420495"/>
            <a:ext cx="8454657" cy="3290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8" tIns="45719" rIns="91438" bIns="45719"/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从性别上进行分析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从年龄上进行分析</a:t>
            </a:r>
            <a:endPara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从籍贯上进行分析</a:t>
            </a:r>
            <a:endParaRPr lang="zh-CN" altLang="en-US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从研究所分布上进行分析</a:t>
            </a:r>
            <a:endPara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spcBef>
                <a:spcPts val="600"/>
              </a:spcBef>
              <a:buFont typeface="Wingdings" panose="05000000000000000000" pitchFamily="2" charset="2"/>
              <a:buNone/>
            </a:pPr>
            <a:endPara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spcBef>
                <a:spcPts val="600"/>
              </a:spcBef>
              <a:buFont typeface="Wingdings" panose="05000000000000000000" pitchFamily="2" charset="2"/>
              <a:buNone/>
            </a:pPr>
            <a:endPara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CN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29"/>
          <p:cNvSpPr>
            <a:spLocks noChangeArrowheads="1"/>
          </p:cNvSpPr>
          <p:nvPr/>
        </p:nvSpPr>
        <p:spPr bwMode="auto">
          <a:xfrm>
            <a:off x="0" y="-17"/>
            <a:ext cx="9144000" cy="5822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8" tIns="45719" rIns="91438" bIns="45719">
            <a:spAutoFit/>
          </a:bodyPr>
          <a:lstStyle/>
          <a:p>
            <a:pPr marL="346710" indent="-346710"/>
            <a:r>
              <a:rPr kumimoji="1" lang="zh-CN" alt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Verdana" panose="020B0604030504040204" pitchFamily="34" charset="0"/>
              </a:rPr>
              <a:t>数据的分析与结果</a:t>
            </a:r>
            <a:endParaRPr kumimoji="1" lang="zh-CN" altLang="en-US" sz="3200" b="1" dirty="0" smtClean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103585" y="672704"/>
            <a:ext cx="8711803" cy="0"/>
          </a:xfrm>
          <a:prstGeom prst="line">
            <a:avLst/>
          </a:prstGeom>
          <a:ln w="34925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4" name="内容占位符 2"/>
          <p:cNvSpPr txBox="1"/>
          <p:nvPr/>
        </p:nvSpPr>
        <p:spPr bwMode="auto">
          <a:xfrm>
            <a:off x="356870" y="817245"/>
            <a:ext cx="8429625" cy="43776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8" tIns="45719" rIns="91438" bIns="45719"/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spcBef>
                <a:spcPts val="600"/>
              </a:spcBef>
              <a:buFont typeface="Wingdings" panose="05000000000000000000" pitchFamily="2" charset="2"/>
              <a:buNone/>
            </a:pPr>
            <a:endParaRPr lang="zh-CN" altLang="en-US" sz="16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29"/>
          <p:cNvSpPr>
            <a:spLocks noChangeArrowheads="1"/>
          </p:cNvSpPr>
          <p:nvPr/>
        </p:nvSpPr>
        <p:spPr bwMode="auto">
          <a:xfrm>
            <a:off x="0" y="-17"/>
            <a:ext cx="9144000" cy="5822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8" tIns="45719" rIns="91438" bIns="45719">
            <a:spAutoFit/>
          </a:bodyPr>
          <a:lstStyle/>
          <a:p>
            <a:pPr marL="346710" indent="-346710"/>
            <a:r>
              <a:rPr kumimoji="1" lang="zh-CN" alt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Verdana" panose="020B0604030504040204" pitchFamily="34" charset="0"/>
                <a:sym typeface="+mn-ea"/>
              </a:rPr>
              <a:t>从籍贯上进行分析</a:t>
            </a:r>
            <a:endParaRPr kumimoji="1" lang="zh-CN" altLang="en-US" sz="3200" b="1" dirty="0" smtClean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pic>
        <p:nvPicPr>
          <p:cNvPr id="4" name="图片 3" descr="籍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00" y="1094740"/>
            <a:ext cx="8443595" cy="2954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103585" y="672704"/>
            <a:ext cx="8711803" cy="0"/>
          </a:xfrm>
          <a:prstGeom prst="line">
            <a:avLst/>
          </a:prstGeom>
          <a:ln w="34925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4" name="内容占位符 2"/>
          <p:cNvSpPr txBox="1"/>
          <p:nvPr/>
        </p:nvSpPr>
        <p:spPr bwMode="auto">
          <a:xfrm>
            <a:off x="444500" y="898525"/>
            <a:ext cx="8429625" cy="43776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8" tIns="45719" rIns="91438" bIns="45719"/>
          <a:lstStyle/>
          <a:p>
            <a:pPr marL="0" indent="0" algn="just">
              <a:lnSpc>
                <a:spcPct val="120000"/>
              </a:lnSpc>
              <a:buNone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sym typeface="+mn-ea"/>
            </a:endParaRPr>
          </a:p>
          <a:p>
            <a:pPr indent="457200" algn="just" eaLnBrk="1" latinLnBrk="0" hangingPunct="1">
              <a:lnSpc>
                <a:spcPts val="4000"/>
              </a:lnSpc>
              <a:buSzPct val="80000"/>
              <a:buFont typeface="Wingdings" panose="05000000000000000000" charset="0"/>
              <a:buNone/>
            </a:pPr>
            <a:r>
              <a:rPr lang="zh-CN" altLang="en-US" sz="1600" dirty="0">
                <a:sym typeface="+mn-ea"/>
              </a:rPr>
              <a:t>1）屈杨：数据搜集及数据处理</a:t>
            </a:r>
            <a:endParaRPr lang="zh-CN" altLang="en-US" sz="1600" dirty="0">
              <a:sym typeface="+mn-ea"/>
            </a:endParaRPr>
          </a:p>
          <a:p>
            <a:pPr indent="457200" algn="just" eaLnBrk="1" latinLnBrk="0" hangingPunct="1">
              <a:lnSpc>
                <a:spcPts val="4000"/>
              </a:lnSpc>
              <a:buSzPct val="80000"/>
              <a:buFont typeface="Wingdings" panose="05000000000000000000" charset="0"/>
              <a:buNone/>
            </a:pPr>
            <a:r>
              <a:rPr lang="zh-CN" altLang="en-US" sz="1600" dirty="0">
                <a:sym typeface="+mn-ea"/>
              </a:rPr>
              <a:t>2）武欣：数据搜集及数据处理</a:t>
            </a:r>
            <a:endParaRPr lang="zh-CN" altLang="en-US" sz="1600" dirty="0">
              <a:sym typeface="+mn-ea"/>
            </a:endParaRPr>
          </a:p>
          <a:p>
            <a:pPr indent="457200" algn="just" eaLnBrk="1" latinLnBrk="0" hangingPunct="1">
              <a:lnSpc>
                <a:spcPts val="4000"/>
              </a:lnSpc>
              <a:buSzPct val="80000"/>
              <a:buFont typeface="Wingdings" panose="05000000000000000000" charset="0"/>
              <a:buNone/>
            </a:pPr>
            <a:r>
              <a:rPr lang="zh-CN" altLang="en-US" sz="1600" dirty="0">
                <a:sym typeface="+mn-ea"/>
              </a:rPr>
              <a:t>3）王莽：数据搜集及报告编写</a:t>
            </a:r>
            <a:endParaRPr lang="zh-CN" altLang="en-US" sz="1600" dirty="0">
              <a:sym typeface="+mn-ea"/>
            </a:endParaRPr>
          </a:p>
          <a:p>
            <a:pPr marL="514350" indent="-285750" algn="l" fontAlgn="auto">
              <a:lnSpc>
                <a:spcPct val="120000"/>
              </a:lnSpc>
              <a:buSzPct val="30000"/>
              <a:buFont typeface="Wingdings" panose="05000000000000000000" charset="0"/>
              <a:buChar char=""/>
            </a:pPr>
            <a:endParaRPr lang="zh-CN" altLang="en-US" sz="1600" dirty="0"/>
          </a:p>
          <a:p>
            <a:pPr indent="0">
              <a:spcBef>
                <a:spcPts val="600"/>
              </a:spcBef>
              <a:buFont typeface="Wingdings" panose="05000000000000000000" pitchFamily="2" charset="2"/>
              <a:buNone/>
            </a:pPr>
            <a:endParaRPr lang="en-US" altLang="zh-CN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29"/>
          <p:cNvSpPr>
            <a:spLocks noChangeArrowheads="1"/>
          </p:cNvSpPr>
          <p:nvPr/>
        </p:nvSpPr>
        <p:spPr bwMode="auto">
          <a:xfrm>
            <a:off x="0" y="-17"/>
            <a:ext cx="9144000" cy="5822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8" tIns="45719" rIns="91438" bIns="45719">
            <a:spAutoFit/>
          </a:bodyPr>
          <a:lstStyle/>
          <a:p>
            <a:pPr marL="346710" indent="-346710"/>
            <a:r>
              <a:rPr kumimoji="1" lang="zh-CN" alt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Verdana" panose="020B0604030504040204" pitchFamily="34" charset="0"/>
              </a:rPr>
              <a:t>分工情况</a:t>
            </a:r>
            <a:endParaRPr kumimoji="1" lang="zh-CN" altLang="en-US" sz="3200" b="1" dirty="0" smtClean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103585" y="672704"/>
            <a:ext cx="8711803" cy="0"/>
          </a:xfrm>
          <a:prstGeom prst="line">
            <a:avLst/>
          </a:prstGeom>
          <a:ln w="34925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4" name="内容占位符 2"/>
          <p:cNvSpPr txBox="1"/>
          <p:nvPr/>
        </p:nvSpPr>
        <p:spPr bwMode="auto">
          <a:xfrm>
            <a:off x="356870" y="793750"/>
            <a:ext cx="8429625" cy="43776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8" tIns="45719" rIns="91438" bIns="45719"/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3D39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分析：</a:t>
            </a:r>
            <a:endParaRPr lang="zh-CN" altLang="en-US" sz="16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406400" eaLnBrk="1" latinLnBrk="0" hangingPunct="1">
              <a:lnSpc>
                <a:spcPts val="1920"/>
              </a:lnSpc>
              <a:spcBef>
                <a:spcPts val="600"/>
              </a:spcBef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 dirty="0">
                <a:solidFill>
                  <a:srgbClr val="3D39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按照南北划分，南部的人才居多</a:t>
            </a:r>
            <a:endParaRPr lang="zh-CN" altLang="en-US" sz="16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406400" eaLnBrk="1" latinLnBrk="0" hangingPunct="1">
              <a:lnSpc>
                <a:spcPts val="1920"/>
              </a:lnSpc>
              <a:spcBef>
                <a:spcPts val="600"/>
              </a:spcBef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 dirty="0">
                <a:solidFill>
                  <a:srgbClr val="3D39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按照东西划分，东部的人数居多</a:t>
            </a:r>
            <a:endParaRPr lang="zh-CN" altLang="en-US" sz="16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406400" eaLnBrk="1" latinLnBrk="0" hangingPunct="1">
              <a:lnSpc>
                <a:spcPts val="1920"/>
              </a:lnSpc>
              <a:spcBef>
                <a:spcPts val="600"/>
              </a:spcBef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 dirty="0">
                <a:solidFill>
                  <a:srgbClr val="3D39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按照省份的划分，江苏省，浙江省，江西省，湖南省人才分布相对较集中</a:t>
            </a:r>
            <a:endParaRPr lang="zh-CN" altLang="en-US" sz="16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None/>
            </a:pPr>
            <a:endParaRPr lang="zh-CN" altLang="en-US" sz="16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3D39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结论：</a:t>
            </a:r>
            <a:endParaRPr lang="zh-CN" altLang="en-US" sz="16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06400" eaLnBrk="1" latinLnBrk="0" hangingPunct="1">
              <a:lnSpc>
                <a:spcPts val="1920"/>
              </a:lnSpc>
              <a:spcBef>
                <a:spcPts val="600"/>
              </a:spcBef>
              <a:buFont typeface="Wingdings" panose="05000000000000000000" pitchFamily="2" charset="2"/>
              <a:buNone/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 dirty="0">
                <a:solidFill>
                  <a:srgbClr val="3D39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中国东南地区出中国科学院“百人计划”人才的可能性最大</a:t>
            </a:r>
            <a:endParaRPr lang="zh-CN" altLang="en-US" sz="16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spcBef>
                <a:spcPts val="600"/>
              </a:spcBef>
              <a:buFont typeface="Wingdings" panose="05000000000000000000" pitchFamily="2" charset="2"/>
              <a:buNone/>
            </a:pPr>
            <a:endParaRPr lang="zh-CN" altLang="en-US" sz="16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3D39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可能原因：</a:t>
            </a:r>
            <a:endParaRPr lang="zh-CN" altLang="en-US" sz="16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406400" eaLnBrk="1" latinLnBrk="0" hangingPunct="1">
              <a:lnSpc>
                <a:spcPts val="1920"/>
              </a:lnSpc>
              <a:spcBef>
                <a:spcPts val="600"/>
              </a:spcBef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 dirty="0">
                <a:solidFill>
                  <a:srgbClr val="3D39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这些地方相对较富裕</a:t>
            </a:r>
            <a:endParaRPr lang="zh-CN" altLang="en-US" sz="16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406400" eaLnBrk="1" latinLnBrk="0" hangingPunct="1">
              <a:lnSpc>
                <a:spcPts val="1920"/>
              </a:lnSpc>
              <a:spcBef>
                <a:spcPts val="600"/>
              </a:spcBef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 dirty="0">
                <a:solidFill>
                  <a:srgbClr val="3D39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生活质量会高很多，教育质量也会高很多</a:t>
            </a:r>
            <a:endParaRPr lang="zh-CN" altLang="en-US" sz="16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29"/>
          <p:cNvSpPr>
            <a:spLocks noChangeArrowheads="1"/>
          </p:cNvSpPr>
          <p:nvPr/>
        </p:nvSpPr>
        <p:spPr bwMode="auto">
          <a:xfrm>
            <a:off x="0" y="-17"/>
            <a:ext cx="9144000" cy="5822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8" tIns="45719" rIns="91438" bIns="45719">
            <a:spAutoFit/>
          </a:bodyPr>
          <a:lstStyle/>
          <a:p>
            <a:pPr marL="346710" indent="-346710"/>
            <a:r>
              <a:rPr kumimoji="1" lang="zh-CN" alt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Verdana" panose="020B0604030504040204" pitchFamily="34" charset="0"/>
                <a:sym typeface="+mn-ea"/>
              </a:rPr>
              <a:t>从籍贯上进行分析</a:t>
            </a:r>
            <a:endParaRPr kumimoji="1" lang="zh-CN" altLang="en-US" sz="3200" b="1" dirty="0" smtClean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103585" y="672704"/>
            <a:ext cx="8711803" cy="0"/>
          </a:xfrm>
          <a:prstGeom prst="line">
            <a:avLst/>
          </a:prstGeom>
          <a:ln w="34925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4" name="内容占位符 2"/>
          <p:cNvSpPr txBox="1"/>
          <p:nvPr/>
        </p:nvSpPr>
        <p:spPr bwMode="auto">
          <a:xfrm>
            <a:off x="360443" y="1420495"/>
            <a:ext cx="8454657" cy="3290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8" tIns="45719" rIns="91438" bIns="45719"/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从性别上进行分析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从年龄上进行分析</a:t>
            </a:r>
            <a:endPara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从籍贯上进行分析</a:t>
            </a:r>
            <a:endPara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从研究所分布上进行分析</a:t>
            </a:r>
            <a:endParaRPr lang="zh-CN" altLang="en-US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spcBef>
                <a:spcPts val="600"/>
              </a:spcBef>
              <a:buFont typeface="Wingdings" panose="05000000000000000000" pitchFamily="2" charset="2"/>
              <a:buNone/>
            </a:pPr>
            <a:endPara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spcBef>
                <a:spcPts val="600"/>
              </a:spcBef>
              <a:buFont typeface="Wingdings" panose="05000000000000000000" pitchFamily="2" charset="2"/>
              <a:buNone/>
            </a:pPr>
            <a:endPara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CN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29"/>
          <p:cNvSpPr>
            <a:spLocks noChangeArrowheads="1"/>
          </p:cNvSpPr>
          <p:nvPr/>
        </p:nvSpPr>
        <p:spPr bwMode="auto">
          <a:xfrm>
            <a:off x="0" y="-17"/>
            <a:ext cx="9144000" cy="5822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8" tIns="45719" rIns="91438" bIns="45719">
            <a:spAutoFit/>
          </a:bodyPr>
          <a:lstStyle/>
          <a:p>
            <a:pPr marL="346710" indent="-346710"/>
            <a:r>
              <a:rPr kumimoji="1" lang="zh-CN" alt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Verdana" panose="020B0604030504040204" pitchFamily="34" charset="0"/>
              </a:rPr>
              <a:t>数据的分析与结果</a:t>
            </a:r>
            <a:endParaRPr kumimoji="1" lang="zh-CN" altLang="en-US" sz="3200" b="1" dirty="0" smtClean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103585" y="672704"/>
            <a:ext cx="8711803" cy="0"/>
          </a:xfrm>
          <a:prstGeom prst="line">
            <a:avLst/>
          </a:prstGeom>
          <a:ln w="34925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4" name="内容占位符 2"/>
          <p:cNvSpPr txBox="1"/>
          <p:nvPr/>
        </p:nvSpPr>
        <p:spPr bwMode="auto">
          <a:xfrm>
            <a:off x="356870" y="817245"/>
            <a:ext cx="8429625" cy="43776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8" tIns="45719" rIns="91438" bIns="45719"/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spcBef>
                <a:spcPts val="600"/>
              </a:spcBef>
              <a:buFont typeface="Wingdings" panose="05000000000000000000" pitchFamily="2" charset="2"/>
              <a:buNone/>
            </a:pPr>
            <a:endParaRPr lang="zh-CN" altLang="en-US" sz="16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29"/>
          <p:cNvSpPr>
            <a:spLocks noChangeArrowheads="1"/>
          </p:cNvSpPr>
          <p:nvPr/>
        </p:nvSpPr>
        <p:spPr bwMode="auto">
          <a:xfrm>
            <a:off x="0" y="-17"/>
            <a:ext cx="9144000" cy="5822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8" tIns="45719" rIns="91438" bIns="45719">
            <a:spAutoFit/>
          </a:bodyPr>
          <a:lstStyle/>
          <a:p>
            <a:pPr marL="346710" indent="-346710"/>
            <a:r>
              <a:rPr kumimoji="1" lang="zh-CN" alt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Verdana" panose="020B0604030504040204" pitchFamily="34" charset="0"/>
                <a:sym typeface="+mn-ea"/>
              </a:rPr>
              <a:t>从研究所分布上进行分析</a:t>
            </a:r>
            <a:endParaRPr kumimoji="1" lang="zh-CN" altLang="en-US" sz="3200" b="1" dirty="0" smtClean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pic>
        <p:nvPicPr>
          <p:cNvPr id="4" name="图片 3" descr="研究所分布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095" y="959485"/>
            <a:ext cx="7746365" cy="3408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103585" y="672704"/>
            <a:ext cx="8711803" cy="0"/>
          </a:xfrm>
          <a:prstGeom prst="line">
            <a:avLst/>
          </a:prstGeom>
          <a:ln w="34925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4" name="内容占位符 2"/>
          <p:cNvSpPr txBox="1"/>
          <p:nvPr/>
        </p:nvSpPr>
        <p:spPr bwMode="auto">
          <a:xfrm>
            <a:off x="356870" y="817245"/>
            <a:ext cx="8429625" cy="43776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8" tIns="45719" rIns="91438" bIns="45719"/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3D39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分析：</a:t>
            </a:r>
            <a:endParaRPr lang="zh-CN" altLang="en-US" sz="16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06400" eaLnBrk="1" latinLnBrk="0" hangingPunct="1">
              <a:lnSpc>
                <a:spcPts val="1920"/>
              </a:lnSpc>
              <a:spcBef>
                <a:spcPts val="600"/>
              </a:spcBef>
              <a:buFont typeface="Wingdings" panose="05000000000000000000" pitchFamily="2" charset="2"/>
              <a:buNone/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 dirty="0">
                <a:solidFill>
                  <a:srgbClr val="3D39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物理研究所产生人才的数量为</a:t>
            </a:r>
            <a:r>
              <a:rPr lang="en-US" altLang="zh-CN" sz="1600" dirty="0">
                <a:solidFill>
                  <a:srgbClr val="3D39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</a:t>
            </a:r>
            <a:r>
              <a:rPr lang="zh-CN" altLang="en-US" sz="1600" dirty="0">
                <a:solidFill>
                  <a:srgbClr val="3D39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，远远高于其他领域所出的人才数量</a:t>
            </a:r>
            <a:endParaRPr lang="zh-CN" altLang="en-US" sz="16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spcBef>
                <a:spcPts val="600"/>
              </a:spcBef>
              <a:buFont typeface="Wingdings" panose="05000000000000000000" pitchFamily="2" charset="2"/>
              <a:buNone/>
            </a:pPr>
            <a:endParaRPr lang="zh-CN" altLang="en-US" sz="16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3D39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结论：</a:t>
            </a:r>
            <a:endParaRPr lang="zh-CN" altLang="en-US" sz="16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06400" eaLnBrk="1" latinLnBrk="0" hangingPunct="1">
              <a:lnSpc>
                <a:spcPts val="1920"/>
              </a:lnSpc>
              <a:spcBef>
                <a:spcPts val="600"/>
              </a:spcBef>
              <a:buFont typeface="Wingdings" panose="05000000000000000000" pitchFamily="2" charset="2"/>
              <a:buNone/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 dirty="0">
                <a:solidFill>
                  <a:srgbClr val="3D39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物理研究所产生中国科学院“百人计划”人才的可能性最大</a:t>
            </a:r>
            <a:endParaRPr lang="zh-CN" altLang="en-US" sz="16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spcBef>
                <a:spcPts val="600"/>
              </a:spcBef>
              <a:buFont typeface="Wingdings" panose="05000000000000000000" pitchFamily="2" charset="2"/>
              <a:buNone/>
            </a:pPr>
            <a:endParaRPr lang="zh-CN" altLang="en-US" sz="16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3D39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可能原因：</a:t>
            </a:r>
            <a:endParaRPr lang="zh-CN" altLang="en-US" sz="16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406400" eaLnBrk="1" latinLnBrk="0" hangingPunct="1">
              <a:lnSpc>
                <a:spcPts val="1920"/>
              </a:lnSpc>
              <a:spcBef>
                <a:spcPts val="600"/>
              </a:spcBef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 dirty="0">
                <a:solidFill>
                  <a:srgbClr val="3D39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物理应用的研究比较急需</a:t>
            </a:r>
            <a:endParaRPr lang="zh-CN" altLang="en-US" sz="16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29"/>
          <p:cNvSpPr>
            <a:spLocks noChangeArrowheads="1"/>
          </p:cNvSpPr>
          <p:nvPr/>
        </p:nvSpPr>
        <p:spPr bwMode="auto">
          <a:xfrm>
            <a:off x="0" y="-17"/>
            <a:ext cx="9144000" cy="5822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8" tIns="45719" rIns="91438" bIns="45719">
            <a:spAutoFit/>
          </a:bodyPr>
          <a:lstStyle/>
          <a:p>
            <a:pPr marL="346710" indent="-346710"/>
            <a:r>
              <a:rPr kumimoji="1" lang="zh-CN" alt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Verdana" panose="020B0604030504040204" pitchFamily="34" charset="0"/>
                <a:sym typeface="+mn-ea"/>
              </a:rPr>
              <a:t>从研究所分布上进行分析</a:t>
            </a:r>
            <a:endParaRPr kumimoji="1" lang="zh-CN" altLang="en-US" sz="3200" b="1" dirty="0" smtClean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ChangeArrowheads="1"/>
          </p:cNvSpPr>
          <p:nvPr/>
        </p:nvSpPr>
        <p:spPr bwMode="auto">
          <a:xfrm>
            <a:off x="0" y="0"/>
            <a:ext cx="184150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4339" name="Rectangle 8"/>
          <p:cNvSpPr>
            <a:spLocks noChangeArrowheads="1"/>
          </p:cNvSpPr>
          <p:nvPr/>
        </p:nvSpPr>
        <p:spPr bwMode="auto">
          <a:xfrm>
            <a:off x="0" y="0"/>
            <a:ext cx="184150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4340" name="Rectangle 10"/>
          <p:cNvSpPr>
            <a:spLocks noChangeArrowheads="1"/>
          </p:cNvSpPr>
          <p:nvPr/>
        </p:nvSpPr>
        <p:spPr bwMode="auto">
          <a:xfrm>
            <a:off x="0" y="0"/>
            <a:ext cx="184150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4341" name="Rectangle 11"/>
          <p:cNvSpPr>
            <a:spLocks noChangeArrowheads="1"/>
          </p:cNvSpPr>
          <p:nvPr/>
        </p:nvSpPr>
        <p:spPr bwMode="auto">
          <a:xfrm>
            <a:off x="0" y="0"/>
            <a:ext cx="184150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4342" name="Rectangle 12"/>
          <p:cNvSpPr>
            <a:spLocks noChangeArrowheads="1"/>
          </p:cNvSpPr>
          <p:nvPr/>
        </p:nvSpPr>
        <p:spPr bwMode="auto">
          <a:xfrm>
            <a:off x="0" y="0"/>
            <a:ext cx="184150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4343" name="Rectangle 15"/>
          <p:cNvSpPr>
            <a:spLocks noChangeArrowheads="1"/>
          </p:cNvSpPr>
          <p:nvPr/>
        </p:nvSpPr>
        <p:spPr bwMode="auto">
          <a:xfrm>
            <a:off x="0" y="0"/>
            <a:ext cx="184150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3005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57200" y="4686300"/>
            <a:ext cx="2133600" cy="342900"/>
          </a:xfrm>
        </p:spPr>
        <p:txBody>
          <a:bodyPr/>
          <a:lstStyle/>
          <a:p>
            <a:pPr algn="l">
              <a:defRPr/>
            </a:pPr>
            <a:fld id="{D8699EAA-02AD-4314-BE76-F7BDF37D74B6}" type="slidenum">
              <a:rPr lang="zh-CN" altLang="en-US" sz="1600" smtClean="0"/>
            </a:fld>
            <a:endParaRPr lang="en-US" altLang="zh-CN" sz="1600" smtClean="0"/>
          </a:p>
        </p:txBody>
      </p:sp>
      <p:sp>
        <p:nvSpPr>
          <p:cNvPr id="14345" name="矩形 12"/>
          <p:cNvSpPr>
            <a:spLocks noChangeArrowheads="1"/>
          </p:cNvSpPr>
          <p:nvPr/>
        </p:nvSpPr>
        <p:spPr bwMode="auto">
          <a:xfrm>
            <a:off x="179388" y="1500188"/>
            <a:ext cx="757237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en-US" altLang="zh-CN" sz="4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46" name="Picture 4" descr="0260080009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948488" y="412750"/>
            <a:ext cx="1800225" cy="404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rot="5400000">
            <a:off x="3075338" y="1554454"/>
            <a:ext cx="813720" cy="701819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" name="等腰三角形 1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rot="5400000">
            <a:off x="3246040" y="1811316"/>
            <a:ext cx="636425" cy="548906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3" name="文本框 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088672" y="1382870"/>
            <a:ext cx="4118703" cy="104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dirty="0">
                <a:latin typeface="+mn-lt"/>
                <a:ea typeface="+mn-ea"/>
              </a:rPr>
              <a:t>研究内容</a:t>
            </a: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15" name="等腰三角形 3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 rot="5400000">
            <a:off x="3075339" y="2574917"/>
            <a:ext cx="813719" cy="701819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6" name="等腰三角形 3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 rot="5400000">
            <a:off x="3246040" y="2855274"/>
            <a:ext cx="636424" cy="548906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7" name="文本框 3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88672" y="2403970"/>
            <a:ext cx="4118703" cy="1043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dirty="0">
                <a:latin typeface="+mn-lt"/>
                <a:ea typeface="+mn-ea"/>
              </a:rPr>
              <a:t>研究成果</a:t>
            </a: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8" name="等腰三角形 1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 rot="5400000" flipH="1">
            <a:off x="317875" y="1958916"/>
            <a:ext cx="2076506" cy="1491621"/>
          </a:xfrm>
          <a:prstGeom prst="triangle">
            <a:avLst>
              <a:gd name="adj" fmla="val 50000"/>
            </a:avLst>
          </a:prstGeom>
          <a:noFill/>
          <a:ln w="12700" cmpd="sng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9" name="等腰三角形 13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 rot="5400000" flipH="1">
            <a:off x="705796" y="2983108"/>
            <a:ext cx="1222051" cy="878962"/>
          </a:xfrm>
          <a:prstGeom prst="triangle">
            <a:avLst>
              <a:gd name="adj" fmla="val 50000"/>
            </a:avLst>
          </a:prstGeom>
          <a:noFill/>
          <a:ln w="12700" cmpd="sng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03585" y="672704"/>
            <a:ext cx="8711803" cy="0"/>
          </a:xfrm>
          <a:prstGeom prst="line">
            <a:avLst/>
          </a:prstGeom>
          <a:ln w="34925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29"/>
          <p:cNvSpPr>
            <a:spLocks noChangeArrowheads="1"/>
          </p:cNvSpPr>
          <p:nvPr/>
        </p:nvSpPr>
        <p:spPr bwMode="auto">
          <a:xfrm>
            <a:off x="0" y="-17"/>
            <a:ext cx="9144000" cy="5822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8" tIns="45719" rIns="91438" bIns="45719">
            <a:spAutoFit/>
          </a:bodyPr>
          <a:p>
            <a:pPr marL="346710" indent="-346710"/>
            <a:r>
              <a:rPr kumimoji="1" lang="zh-CN" alt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Verdana" panose="020B0604030504040204" pitchFamily="34" charset="0"/>
              </a:rPr>
              <a:t>目录</a:t>
            </a:r>
            <a:endParaRPr kumimoji="1" lang="zh-CN" altLang="en-US" sz="3200" b="1" dirty="0" smtClean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</p:spTree>
    <p:custDataLst>
      <p:tags r:id="rId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rot="5400000">
            <a:off x="3075338" y="1554454"/>
            <a:ext cx="813720" cy="701819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" name="等腰三角形 1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rot="5400000">
            <a:off x="3246040" y="1811316"/>
            <a:ext cx="636425" cy="548906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3" name="文本框 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088672" y="1382870"/>
            <a:ext cx="4118703" cy="104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</a:rPr>
              <a:t>研究内容</a:t>
            </a:r>
            <a:endParaRPr lang="zh-CN" altLang="en-US" sz="24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5" name="等腰三角形 3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 rot="5400000">
            <a:off x="3075339" y="2574917"/>
            <a:ext cx="813719" cy="701819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6" name="等腰三角形 3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 rot="5400000">
            <a:off x="3246040" y="2855274"/>
            <a:ext cx="636424" cy="548906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7" name="文本框 3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88672" y="2403970"/>
            <a:ext cx="4118703" cy="1043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dirty="0">
                <a:latin typeface="+mn-lt"/>
                <a:ea typeface="+mn-ea"/>
              </a:rPr>
              <a:t>研究成果</a:t>
            </a: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8" name="等腰三角形 1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 rot="5400000" flipH="1">
            <a:off x="317875" y="1958916"/>
            <a:ext cx="2076506" cy="1491621"/>
          </a:xfrm>
          <a:prstGeom prst="triangle">
            <a:avLst>
              <a:gd name="adj" fmla="val 50000"/>
            </a:avLst>
          </a:prstGeom>
          <a:noFill/>
          <a:ln w="12700" cmpd="sng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9" name="等腰三角形 13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 rot="5400000" flipH="1">
            <a:off x="705796" y="2983108"/>
            <a:ext cx="1222051" cy="878962"/>
          </a:xfrm>
          <a:prstGeom prst="triangle">
            <a:avLst>
              <a:gd name="adj" fmla="val 50000"/>
            </a:avLst>
          </a:prstGeom>
          <a:noFill/>
          <a:ln w="12700" cmpd="sng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03585" y="672704"/>
            <a:ext cx="8711803" cy="0"/>
          </a:xfrm>
          <a:prstGeom prst="line">
            <a:avLst/>
          </a:prstGeom>
          <a:ln w="34925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29"/>
          <p:cNvSpPr>
            <a:spLocks noChangeArrowheads="1"/>
          </p:cNvSpPr>
          <p:nvPr/>
        </p:nvSpPr>
        <p:spPr bwMode="auto">
          <a:xfrm>
            <a:off x="0" y="-17"/>
            <a:ext cx="9144000" cy="5822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8" tIns="45719" rIns="91438" bIns="45719">
            <a:spAutoFit/>
          </a:bodyPr>
          <a:p>
            <a:pPr marL="346710" indent="-346710"/>
            <a:r>
              <a:rPr kumimoji="1" lang="zh-CN" alt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Verdana" panose="020B0604030504040204" pitchFamily="34" charset="0"/>
              </a:rPr>
              <a:t>目录</a:t>
            </a:r>
            <a:endParaRPr kumimoji="1" lang="zh-CN" altLang="en-US" sz="3200" b="1" dirty="0" smtClean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</p:spTree>
    <p:custDataLst>
      <p:tags r:id="rId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103585" y="672704"/>
            <a:ext cx="8711803" cy="0"/>
          </a:xfrm>
          <a:prstGeom prst="line">
            <a:avLst/>
          </a:prstGeom>
          <a:ln w="34925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4" name="内容占位符 2"/>
          <p:cNvSpPr txBox="1"/>
          <p:nvPr/>
        </p:nvSpPr>
        <p:spPr bwMode="auto">
          <a:xfrm>
            <a:off x="385445" y="864870"/>
            <a:ext cx="8429625" cy="39668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8" tIns="45719" rIns="91438" bIns="45719"/>
          <a:lstStyle/>
          <a:p>
            <a:pPr marL="0" indent="0" algn="just">
              <a:lnSpc>
                <a:spcPct val="120000"/>
              </a:lnSpc>
              <a:buNone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sym typeface="+mn-ea"/>
            </a:endParaRPr>
          </a:p>
          <a:p>
            <a:pPr indent="0" algn="just">
              <a:lnSpc>
                <a:spcPct val="120000"/>
              </a:lnSpc>
              <a:buSzPct val="80000"/>
              <a:buFont typeface="Wingdings" panose="05000000000000000000" charset="0"/>
              <a:buNone/>
            </a:pPr>
            <a:endPara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06400" eaLnBrk="1" latinLnBrk="0" hangingPunct="1">
              <a:lnSpc>
                <a:spcPts val="2000"/>
              </a:lnSpc>
              <a:spcBef>
                <a:spcPts val="600"/>
              </a:spcBef>
              <a:buFont typeface="Wingdings" panose="05000000000000000000" pitchFamily="2" charset="2"/>
              <a:buNone/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 dirty="0"/>
              <a:t>根据时空数据的便捷性，应用相关技术对中国科学院“百人计划”的人才进行研究，从他们的性别、年龄、籍贯，研究所分布等方面出发，着手进行数据挖掘分析，探寻</a:t>
            </a:r>
            <a:r>
              <a:rPr lang="zh-CN" altLang="en-US" sz="1600" dirty="0">
                <a:sym typeface="+mn-ea"/>
              </a:rPr>
              <a:t>中国科学院“百人计划”人才</a:t>
            </a:r>
            <a:r>
              <a:rPr lang="zh-CN" altLang="en-US" sz="1600" dirty="0"/>
              <a:t>与性别、年龄、籍贯等一些看似无关的因素的关系。</a:t>
            </a:r>
            <a:endParaRPr lang="zh-CN" altLang="en-US" sz="1600" dirty="0"/>
          </a:p>
        </p:txBody>
      </p:sp>
      <p:sp>
        <p:nvSpPr>
          <p:cNvPr id="7" name="Text Box 29"/>
          <p:cNvSpPr>
            <a:spLocks noChangeArrowheads="1"/>
          </p:cNvSpPr>
          <p:nvPr/>
        </p:nvSpPr>
        <p:spPr bwMode="auto">
          <a:xfrm>
            <a:off x="0" y="-17"/>
            <a:ext cx="9144000" cy="5822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8" tIns="45719" rIns="91438" bIns="45719">
            <a:spAutoFit/>
          </a:bodyPr>
          <a:lstStyle/>
          <a:p>
            <a:pPr marL="346710" indent="-346710"/>
            <a:r>
              <a:rPr kumimoji="1" lang="zh-CN" alt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Verdana" panose="020B0604030504040204" pitchFamily="34" charset="0"/>
                <a:sym typeface="+mn-ea"/>
              </a:rPr>
              <a:t>研究内容</a:t>
            </a:r>
            <a:endParaRPr kumimoji="1" lang="zh-CN" altLang="en-US" sz="3200" b="1" dirty="0" smtClean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rot="5400000">
            <a:off x="3075338" y="1554454"/>
            <a:ext cx="813720" cy="701819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" name="等腰三角形 1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rot="5400000">
            <a:off x="3246040" y="1811316"/>
            <a:ext cx="636425" cy="548906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3" name="文本框 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088672" y="1382870"/>
            <a:ext cx="4118703" cy="104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dirty="0">
                <a:latin typeface="+mn-lt"/>
                <a:ea typeface="+mn-ea"/>
              </a:rPr>
              <a:t>研究内容</a:t>
            </a: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15" name="等腰三角形 3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 rot="5400000">
            <a:off x="3075339" y="2574917"/>
            <a:ext cx="813719" cy="701819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6" name="等腰三角形 3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 rot="5400000">
            <a:off x="3246040" y="2855274"/>
            <a:ext cx="636424" cy="548906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7" name="文本框 3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88672" y="2403970"/>
            <a:ext cx="4118703" cy="1043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</a:rPr>
              <a:t>研究成果</a:t>
            </a:r>
            <a:endParaRPr lang="zh-CN" altLang="en-US" sz="24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8" name="等腰三角形 1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 rot="5400000" flipH="1">
            <a:off x="317875" y="1958916"/>
            <a:ext cx="2076506" cy="1491621"/>
          </a:xfrm>
          <a:prstGeom prst="triangle">
            <a:avLst>
              <a:gd name="adj" fmla="val 50000"/>
            </a:avLst>
          </a:prstGeom>
          <a:noFill/>
          <a:ln w="12700" cmpd="sng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9" name="等腰三角形 13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 rot="5400000" flipH="1">
            <a:off x="705796" y="2983108"/>
            <a:ext cx="1222051" cy="878962"/>
          </a:xfrm>
          <a:prstGeom prst="triangle">
            <a:avLst>
              <a:gd name="adj" fmla="val 50000"/>
            </a:avLst>
          </a:prstGeom>
          <a:noFill/>
          <a:ln w="12700" cmpd="sng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03585" y="672704"/>
            <a:ext cx="8711803" cy="0"/>
          </a:xfrm>
          <a:prstGeom prst="line">
            <a:avLst/>
          </a:prstGeom>
          <a:ln w="34925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29"/>
          <p:cNvSpPr>
            <a:spLocks noChangeArrowheads="1"/>
          </p:cNvSpPr>
          <p:nvPr/>
        </p:nvSpPr>
        <p:spPr bwMode="auto">
          <a:xfrm>
            <a:off x="0" y="-17"/>
            <a:ext cx="9144000" cy="5822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8" tIns="45719" rIns="91438" bIns="45719">
            <a:spAutoFit/>
          </a:bodyPr>
          <a:p>
            <a:pPr marL="346710" indent="-346710"/>
            <a:r>
              <a:rPr kumimoji="1" lang="zh-CN" alt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Verdana" panose="020B0604030504040204" pitchFamily="34" charset="0"/>
              </a:rPr>
              <a:t>目录</a:t>
            </a:r>
            <a:endParaRPr kumimoji="1" lang="zh-CN" altLang="en-US" sz="3200" b="1" dirty="0" smtClean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</p:spTree>
    <p:custDataLst>
      <p:tags r:id="rId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103585" y="672704"/>
            <a:ext cx="8711803" cy="0"/>
          </a:xfrm>
          <a:prstGeom prst="line">
            <a:avLst/>
          </a:prstGeom>
          <a:ln w="34925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4" name="内容占位符 2"/>
          <p:cNvSpPr txBox="1"/>
          <p:nvPr/>
        </p:nvSpPr>
        <p:spPr bwMode="auto">
          <a:xfrm>
            <a:off x="344568" y="1342390"/>
            <a:ext cx="8454657" cy="3290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8" tIns="45719" rIns="91438" bIns="45719"/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数据的收集</a:t>
            </a:r>
            <a:endPara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特征的构建</a:t>
            </a:r>
            <a:endPara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数据的分析及结果</a:t>
            </a:r>
            <a:endPara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spcBef>
                <a:spcPts val="600"/>
              </a:spcBef>
              <a:buFont typeface="Wingdings" panose="05000000000000000000" pitchFamily="2" charset="2"/>
              <a:buNone/>
            </a:pPr>
            <a:endPara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CN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29"/>
          <p:cNvSpPr>
            <a:spLocks noChangeArrowheads="1"/>
          </p:cNvSpPr>
          <p:nvPr/>
        </p:nvSpPr>
        <p:spPr bwMode="auto">
          <a:xfrm>
            <a:off x="0" y="-17"/>
            <a:ext cx="9144000" cy="5822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8" tIns="45719" rIns="91438" bIns="45719">
            <a:spAutoFit/>
          </a:bodyPr>
          <a:lstStyle/>
          <a:p>
            <a:pPr marL="346710" indent="-346710"/>
            <a:r>
              <a:rPr kumimoji="1" lang="zh-CN" alt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Verdana" panose="020B0604030504040204" pitchFamily="34" charset="0"/>
              </a:rPr>
              <a:t>研究成果</a:t>
            </a:r>
            <a:endParaRPr kumimoji="1" lang="zh-CN" altLang="en-US" sz="3200" b="1" dirty="0" smtClean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103585" y="672704"/>
            <a:ext cx="8711803" cy="0"/>
          </a:xfrm>
          <a:prstGeom prst="line">
            <a:avLst/>
          </a:prstGeom>
          <a:ln w="34925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4" name="内容占位符 2"/>
          <p:cNvSpPr txBox="1"/>
          <p:nvPr/>
        </p:nvSpPr>
        <p:spPr bwMode="auto">
          <a:xfrm>
            <a:off x="344568" y="1342390"/>
            <a:ext cx="8454657" cy="3290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8" tIns="45719" rIns="91438" bIns="45719"/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数据的收集</a:t>
            </a:r>
            <a:endParaRPr lang="zh-CN" altLang="en-US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特征的构建</a:t>
            </a:r>
            <a:endPara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数据的分析及结果</a:t>
            </a:r>
            <a:endPara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spcBef>
                <a:spcPts val="600"/>
              </a:spcBef>
              <a:buFont typeface="Wingdings" panose="05000000000000000000" pitchFamily="2" charset="2"/>
              <a:buNone/>
            </a:pPr>
            <a:endPara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CN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29"/>
          <p:cNvSpPr>
            <a:spLocks noChangeArrowheads="1"/>
          </p:cNvSpPr>
          <p:nvPr/>
        </p:nvSpPr>
        <p:spPr bwMode="auto">
          <a:xfrm>
            <a:off x="0" y="-17"/>
            <a:ext cx="9144000" cy="5822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8" tIns="45719" rIns="91438" bIns="45719">
            <a:spAutoFit/>
          </a:bodyPr>
          <a:lstStyle/>
          <a:p>
            <a:pPr marL="346710" indent="-346710"/>
            <a:r>
              <a:rPr kumimoji="1" lang="zh-CN" alt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Verdana" panose="020B0604030504040204" pitchFamily="34" charset="0"/>
              </a:rPr>
              <a:t>研究成果</a:t>
            </a:r>
            <a:endParaRPr kumimoji="1" lang="zh-CN" altLang="en-US" sz="3200" b="1" dirty="0" smtClean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103585" y="672704"/>
            <a:ext cx="8711803" cy="0"/>
          </a:xfrm>
          <a:prstGeom prst="line">
            <a:avLst/>
          </a:prstGeom>
          <a:ln w="34925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4" name="内容占位符 2"/>
          <p:cNvSpPr txBox="1"/>
          <p:nvPr/>
        </p:nvSpPr>
        <p:spPr bwMode="auto">
          <a:xfrm>
            <a:off x="444500" y="898525"/>
            <a:ext cx="8429625" cy="43776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8" tIns="45719" rIns="91438" bIns="45719"/>
          <a:lstStyle/>
          <a:p>
            <a:pPr marL="0" indent="0" algn="just">
              <a:lnSpc>
                <a:spcPct val="120000"/>
              </a:lnSpc>
              <a:buNone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sym typeface="+mn-ea"/>
            </a:endParaRPr>
          </a:p>
          <a:p>
            <a:pPr algn="just">
              <a:lnSpc>
                <a:spcPct val="120000"/>
              </a:lnSpc>
              <a:buSzPct val="80000"/>
              <a:buFont typeface="Wingdings" panose="05000000000000000000" charset="0"/>
              <a:buChar char=""/>
            </a:pPr>
            <a:r>
              <a:rPr lang="zh-CN" altLang="en-US" sz="1600" dirty="0">
                <a:sym typeface="+mn-ea"/>
              </a:rPr>
              <a:t> 主要方法</a:t>
            </a:r>
            <a:endParaRPr lang="zh-CN" altLang="en-US" sz="1600" dirty="0">
              <a:sym typeface="+mn-ea"/>
            </a:endParaRPr>
          </a:p>
          <a:p>
            <a:pPr indent="406400" algn="just" eaLnBrk="1" latinLnBrk="0" hangingPunct="1">
              <a:lnSpc>
                <a:spcPts val="2000"/>
              </a:lnSpc>
              <a:buSzPct val="80000"/>
              <a:buFont typeface="Wingdings" panose="05000000000000000000" charset="0"/>
              <a:buNone/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 dirty="0">
                <a:sym typeface="+mn-ea"/>
              </a:rPr>
              <a:t>通过爬虫的方法对数据进行收集</a:t>
            </a:r>
            <a:endParaRPr lang="zh-CN" altLang="en-US" sz="1600" dirty="0">
              <a:sym typeface="+mn-ea"/>
            </a:endParaRPr>
          </a:p>
          <a:p>
            <a:pPr indent="406400" algn="just" eaLnBrk="1" latinLnBrk="0" hangingPunct="1">
              <a:lnSpc>
                <a:spcPts val="2000"/>
              </a:lnSpc>
              <a:buSzPct val="80000"/>
              <a:buFont typeface="Wingdings" panose="05000000000000000000" charset="0"/>
              <a:buNone/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endParaRPr lang="zh-CN" altLang="en-US" sz="1600" dirty="0">
              <a:sym typeface="+mn-ea"/>
            </a:endParaRPr>
          </a:p>
          <a:p>
            <a:pPr algn="just">
              <a:lnSpc>
                <a:spcPct val="120000"/>
              </a:lnSpc>
              <a:buSzPct val="80000"/>
              <a:buFont typeface="Wingdings" panose="05000000000000000000" charset="0"/>
              <a:buChar char=""/>
            </a:pPr>
            <a:r>
              <a:rPr lang="zh-CN" altLang="en-US" sz="1600" dirty="0">
                <a:sym typeface="+mn-ea"/>
              </a:rPr>
              <a:t> 缺点</a:t>
            </a:r>
            <a:endParaRPr lang="zh-CN" altLang="en-US" sz="1600" dirty="0">
              <a:sym typeface="+mn-ea"/>
            </a:endParaRPr>
          </a:p>
          <a:p>
            <a:pPr marL="514350" indent="-285750" algn="l" fontAlgn="auto">
              <a:lnSpc>
                <a:spcPct val="120000"/>
              </a:lnSpc>
              <a:buSzPct val="30000"/>
              <a:buFont typeface="Wingdings" panose="05000000000000000000" charset="0"/>
              <a:buChar char=""/>
            </a:pPr>
            <a:r>
              <a:rPr lang="zh-CN" altLang="en-US" sz="1600" dirty="0">
                <a:sym typeface="+mn-ea"/>
              </a:rPr>
              <a:t>网页中中国科学院“百人计划”的人才信息不全</a:t>
            </a:r>
            <a:endParaRPr lang="zh-CN" altLang="en-US" sz="1600" dirty="0"/>
          </a:p>
          <a:p>
            <a:pPr marL="514350" indent="-285750" algn="l" fontAlgn="auto">
              <a:lnSpc>
                <a:spcPct val="120000"/>
              </a:lnSpc>
              <a:buSzPct val="30000"/>
              <a:buFont typeface="Wingdings" panose="05000000000000000000" charset="0"/>
              <a:buChar char=""/>
            </a:pPr>
            <a:r>
              <a:rPr lang="zh-CN" altLang="en-US" sz="1600" dirty="0">
                <a:sym typeface="+mn-ea"/>
              </a:rPr>
              <a:t>网页中中国科学院“百人计划”的人才信息书写格式不统一</a:t>
            </a:r>
            <a:endParaRPr lang="zh-CN" altLang="en-US" sz="1600" dirty="0">
              <a:sym typeface="+mn-ea"/>
            </a:endParaRPr>
          </a:p>
          <a:p>
            <a:pPr marL="514350" indent="-285750" algn="l" fontAlgn="auto">
              <a:lnSpc>
                <a:spcPct val="120000"/>
              </a:lnSpc>
              <a:buSzPct val="30000"/>
              <a:buFont typeface="Wingdings" panose="05000000000000000000" charset="0"/>
              <a:buChar char=""/>
            </a:pPr>
            <a:endParaRPr lang="zh-CN" altLang="en-US" sz="1600" dirty="0">
              <a:sym typeface="+mn-ea"/>
            </a:endParaRPr>
          </a:p>
          <a:p>
            <a:pPr algn="just">
              <a:lnSpc>
                <a:spcPct val="120000"/>
              </a:lnSpc>
              <a:buSzPct val="80000"/>
              <a:buFont typeface="Wingdings" panose="05000000000000000000" charset="0"/>
              <a:buChar char=""/>
            </a:pPr>
            <a:r>
              <a:rPr lang="zh-CN" altLang="en-US" sz="1600" dirty="0">
                <a:sym typeface="+mn-ea"/>
              </a:rPr>
              <a:t>解决方案</a:t>
            </a:r>
            <a:endParaRPr lang="zh-CN" altLang="en-US" sz="1600" dirty="0">
              <a:sym typeface="+mn-ea"/>
            </a:endParaRPr>
          </a:p>
          <a:p>
            <a:pPr indent="406400" algn="just" eaLnBrk="1" latinLnBrk="0" hangingPunct="1">
              <a:lnSpc>
                <a:spcPts val="1920"/>
              </a:lnSpc>
              <a:buSzPct val="80000"/>
              <a:buFont typeface="Wingdings" panose="05000000000000000000" charset="0"/>
              <a:buNone/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 dirty="0">
                <a:sym typeface="+mn-ea"/>
              </a:rPr>
              <a:t>采取人工搜索的方法将信息补全</a:t>
            </a:r>
            <a:endParaRPr lang="zh-CN" altLang="en-US" sz="1600" dirty="0">
              <a:sym typeface="+mn-ea"/>
            </a:endParaRPr>
          </a:p>
          <a:p>
            <a:pPr marL="514350" indent="-285750" algn="l" fontAlgn="auto">
              <a:lnSpc>
                <a:spcPct val="120000"/>
              </a:lnSpc>
              <a:buSzPct val="30000"/>
              <a:buFont typeface="Wingdings" panose="05000000000000000000" charset="0"/>
              <a:buChar char=""/>
            </a:pPr>
            <a:endParaRPr lang="zh-CN" altLang="en-US" sz="1600" dirty="0"/>
          </a:p>
          <a:p>
            <a:pPr indent="0">
              <a:spcBef>
                <a:spcPts val="600"/>
              </a:spcBef>
              <a:buFont typeface="Wingdings" panose="05000000000000000000" pitchFamily="2" charset="2"/>
              <a:buNone/>
            </a:pPr>
            <a:endParaRPr lang="en-US" altLang="zh-CN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3D3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29"/>
          <p:cNvSpPr>
            <a:spLocks noChangeArrowheads="1"/>
          </p:cNvSpPr>
          <p:nvPr/>
        </p:nvSpPr>
        <p:spPr bwMode="auto">
          <a:xfrm>
            <a:off x="0" y="-17"/>
            <a:ext cx="9144000" cy="5822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8" tIns="45719" rIns="91438" bIns="45719">
            <a:spAutoFit/>
          </a:bodyPr>
          <a:lstStyle/>
          <a:p>
            <a:pPr marL="346710" indent="-346710"/>
            <a:r>
              <a:rPr kumimoji="1" lang="zh-CN" alt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Verdana" panose="020B0604030504040204" pitchFamily="34" charset="0"/>
                <a:sym typeface="+mn-ea"/>
              </a:rPr>
              <a:t>数据的收集</a:t>
            </a:r>
            <a:endParaRPr kumimoji="1" lang="zh-CN" altLang="en-US" sz="3200" b="1" dirty="0" smtClean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l_i"/>
  <p:tag name="KSO_WM_UNIT_INDEX" val="1_6"/>
  <p:tag name="KSO_WM_UNIT_CLEAR" val="1"/>
  <p:tag name="KSO_WM_UNIT_LAYERLEVEL" val="1_1"/>
  <p:tag name="KSO_WM_TEMPLATE_CATEGORY" val="custom"/>
  <p:tag name="KSO_WM_TEMPLATE_INDEX" val="20181613"/>
  <p:tag name="KSO_WM_DIAGRAM_GROUP_CODE" val="l1-1"/>
  <p:tag name="KSO_WM_UNIT_ID" val="custom20181613_7*l_i*1_6"/>
  <p:tag name="KSO_WM_UNIT_FILL_FORE_SCHEMECOLOR_INDEX" val="5"/>
  <p:tag name="KSO_WM_UNIT_FILL_TYPE" val="1"/>
  <p:tag name="KSO_WM_UNIT_USESOURCEFORMAT_APPLY" val="1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l_i"/>
  <p:tag name="KSO_WM_UNIT_INDEX" val="1_6"/>
  <p:tag name="KSO_WM_UNIT_CLEAR" val="1"/>
  <p:tag name="KSO_WM_UNIT_LAYERLEVEL" val="1_1"/>
  <p:tag name="KSO_WM_TEMPLATE_CATEGORY" val="custom"/>
  <p:tag name="KSO_WM_TEMPLATE_INDEX" val="20181613"/>
  <p:tag name="KSO_WM_DIAGRAM_GROUP_CODE" val="l1-1"/>
  <p:tag name="KSO_WM_UNIT_ID" val="custom20181613_7*l_i*1_6"/>
  <p:tag name="KSO_WM_UNIT_FILL_FORE_SCHEMECOLOR_INDEX" val="5"/>
  <p:tag name="KSO_WM_UNI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l_i"/>
  <p:tag name="KSO_WM_UNIT_INDEX" val="1_7"/>
  <p:tag name="KSO_WM_UNIT_CLEAR" val="1"/>
  <p:tag name="KSO_WM_UNIT_LAYERLEVEL" val="1_1"/>
  <p:tag name="KSO_WM_TEMPLATE_CATEGORY" val="custom"/>
  <p:tag name="KSO_WM_TEMPLATE_INDEX" val="20181613"/>
  <p:tag name="KSO_WM_DIAGRAM_GROUP_CODE" val="l1-1"/>
  <p:tag name="KSO_WM_UNIT_ID" val="custom20181613_7*l_i*1_7"/>
  <p:tag name="KSO_WM_UNIT_FILL_FORE_SCHEMECOLOR_INDEX" val="6"/>
  <p:tag name="KSO_WM_UNIT_FILL_TYPE" val="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TEMPLATE_CATEGORY" val="custom"/>
  <p:tag name="KSO_WM_TEMPLATE_INDEX" val="20181613"/>
  <p:tag name="KSO_WM_DIAGRAM_GROUP_CODE" val="l1-1"/>
  <p:tag name="KSO_WM_UNIT_ID" val="custom20181613_7*l_h_f*1_1_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l_i"/>
  <p:tag name="KSO_WM_UNIT_INDEX" val="1_8"/>
  <p:tag name="KSO_WM_UNIT_CLEAR" val="1"/>
  <p:tag name="KSO_WM_UNIT_LAYERLEVEL" val="1_1"/>
  <p:tag name="KSO_WM_TEMPLATE_CATEGORY" val="custom"/>
  <p:tag name="KSO_WM_TEMPLATE_INDEX" val="20181613"/>
  <p:tag name="KSO_WM_DIAGRAM_GROUP_CODE" val="l1-1"/>
  <p:tag name="KSO_WM_UNIT_ID" val="custom20181613_7*l_i*1_8"/>
  <p:tag name="KSO_WM_UNIT_FILL_FORE_SCHEMECOLOR_INDEX" val="5"/>
  <p:tag name="KSO_WM_UNI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l_i"/>
  <p:tag name="KSO_WM_UNIT_INDEX" val="1_9"/>
  <p:tag name="KSO_WM_UNIT_CLEAR" val="1"/>
  <p:tag name="KSO_WM_UNIT_LAYERLEVEL" val="1_1"/>
  <p:tag name="KSO_WM_TEMPLATE_CATEGORY" val="custom"/>
  <p:tag name="KSO_WM_TEMPLATE_INDEX" val="20181613"/>
  <p:tag name="KSO_WM_DIAGRAM_GROUP_CODE" val="l1-1"/>
  <p:tag name="KSO_WM_UNIT_ID" val="custom20181613_7*l_i*1_9"/>
  <p:tag name="KSO_WM_UNIT_FILL_FORE_SCHEMECOLOR_INDEX" val="6"/>
  <p:tag name="KSO_WM_UNI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TEMPLATE_CATEGORY" val="custom"/>
  <p:tag name="KSO_WM_TEMPLATE_INDEX" val="20181613"/>
  <p:tag name="KSO_WM_DIAGRAM_GROUP_CODE" val="l1-1"/>
  <p:tag name="KSO_WM_UNIT_ID" val="custom20181613_7*l_h_f*1_2_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TYPE" val="l_i"/>
  <p:tag name="KSO_WM_UNIT_INDEX" val="1_4"/>
  <p:tag name="KSO_WM_UNIT_CLEAR" val="1"/>
  <p:tag name="KSO_WM_UNIT_LAYERLEVEL" val="1_1"/>
  <p:tag name="KSO_WM_TEMPLATE_CATEGORY" val="custom"/>
  <p:tag name="KSO_WM_TEMPLATE_INDEX" val="20181613"/>
  <p:tag name="KSO_WM_DIAGRAM_GROUP_CODE" val="l1-1"/>
  <p:tag name="KSO_WM_UNIT_ID" val="custom20181613_7*l_i*1_4"/>
  <p:tag name="KSO_WM_UNIT_LINE_FORE_SCHEMECOLOR_INDEX" val="5"/>
  <p:tag name="KSO_WM_UNIT_LINE_FILL_TYPE" val="2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l_i"/>
  <p:tag name="KSO_WM_UNIT_INDEX" val="1_5"/>
  <p:tag name="KSO_WM_UNIT_CLEAR" val="1"/>
  <p:tag name="KSO_WM_UNIT_LAYERLEVEL" val="1_1"/>
  <p:tag name="KSO_WM_TEMPLATE_CATEGORY" val="custom"/>
  <p:tag name="KSO_WM_TEMPLATE_INDEX" val="20181613"/>
  <p:tag name="KSO_WM_DIAGRAM_GROUP_CODE" val="l1-1"/>
  <p:tag name="KSO_WM_UNIT_ID" val="custom20181613_7*l_i*1_5"/>
  <p:tag name="KSO_WM_UNIT_LINE_FORE_SCHEMECOLOR_INDEX" val="5"/>
  <p:tag name="KSO_WM_UNIT_LINE_FILL_TYPE" val="2"/>
  <p:tag name="KSO_WM_UNIT_USESOURCEFORMAT_APPLY" val="1"/>
</p:tagLst>
</file>

<file path=ppt/tags/tag18.xml><?xml version="1.0" encoding="utf-8"?>
<p:tagLst xmlns:p="http://schemas.openxmlformats.org/presentationml/2006/main">
  <p:tag name="KSO_WM_SLIDE_ID" val="diagram160567_4"/>
  <p:tag name="KSO_WM_SLIDE_INDEX" val="4"/>
  <p:tag name="KSO_WM_SLIDE_ITEM_CNT" val="3"/>
  <p:tag name="KSO_WM_SLIDE_LAYOUT" val="l_a"/>
  <p:tag name="KSO_WM_SLIDE_LAYOUT_CNT" val="1_1"/>
  <p:tag name="KSO_WM_SLIDE_TYPE" val="text"/>
  <p:tag name="KSO_WM_BEAUTIFY_FLAG" val="#wm#"/>
  <p:tag name="KSO_WM_SLIDE_POSITION" val="202*170"/>
  <p:tag name="KSO_WM_SLIDE_SIZE" val="612*333"/>
  <p:tag name="KSO_WM_TEMPLATE_CATEGORY" val="diagram"/>
  <p:tag name="KSO_WM_TEMPLATE_INDEX" val="160567"/>
  <p:tag name="KSO_WM_DIAGRAM_GROUP_CODE" val="l1-1"/>
  <p:tag name="KSO_WM_TAG_VERSION" val="1.0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l_i"/>
  <p:tag name="KSO_WM_UNIT_INDEX" val="1_6"/>
  <p:tag name="KSO_WM_UNIT_CLEAR" val="1"/>
  <p:tag name="KSO_WM_UNIT_LAYERLEVEL" val="1_1"/>
  <p:tag name="KSO_WM_TEMPLATE_CATEGORY" val="custom"/>
  <p:tag name="KSO_WM_TEMPLATE_INDEX" val="20181613"/>
  <p:tag name="KSO_WM_DIAGRAM_GROUP_CODE" val="l1-1"/>
  <p:tag name="KSO_WM_UNIT_ID" val="custom20181613_7*l_i*1_6"/>
  <p:tag name="KSO_WM_UNIT_FILL_FORE_SCHEMECOLOR_INDEX" val="5"/>
  <p:tag name="KSO_WM_UNIT_FILL_TYPE" val="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l_i"/>
  <p:tag name="KSO_WM_UNIT_INDEX" val="1_7"/>
  <p:tag name="KSO_WM_UNIT_CLEAR" val="1"/>
  <p:tag name="KSO_WM_UNIT_LAYERLEVEL" val="1_1"/>
  <p:tag name="KSO_WM_TEMPLATE_CATEGORY" val="custom"/>
  <p:tag name="KSO_WM_TEMPLATE_INDEX" val="20181613"/>
  <p:tag name="KSO_WM_DIAGRAM_GROUP_CODE" val="l1-1"/>
  <p:tag name="KSO_WM_UNIT_ID" val="custom20181613_7*l_i*1_7"/>
  <p:tag name="KSO_WM_UNIT_FILL_FORE_SCHEMECOLOR_INDEX" val="6"/>
  <p:tag name="KSO_WM_UNIT_FILL_TYPE" val="1"/>
  <p:tag name="KSO_WM_UNIT_USESOURCEFORMAT_APPLY" val="1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l_i"/>
  <p:tag name="KSO_WM_UNIT_INDEX" val="1_7"/>
  <p:tag name="KSO_WM_UNIT_CLEAR" val="1"/>
  <p:tag name="KSO_WM_UNIT_LAYERLEVEL" val="1_1"/>
  <p:tag name="KSO_WM_TEMPLATE_CATEGORY" val="custom"/>
  <p:tag name="KSO_WM_TEMPLATE_INDEX" val="20181613"/>
  <p:tag name="KSO_WM_DIAGRAM_GROUP_CODE" val="l1-1"/>
  <p:tag name="KSO_WM_UNIT_ID" val="custom20181613_7*l_i*1_7"/>
  <p:tag name="KSO_WM_UNIT_FILL_FORE_SCHEMECOLOR_INDEX" val="6"/>
  <p:tag name="KSO_WM_UNIT_FILL_TYPE" val="1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TEMPLATE_CATEGORY" val="custom"/>
  <p:tag name="KSO_WM_TEMPLATE_INDEX" val="20181613"/>
  <p:tag name="KSO_WM_DIAGRAM_GROUP_CODE" val="l1-1"/>
  <p:tag name="KSO_WM_UNIT_ID" val="custom20181613_7*l_h_f*1_1_1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l_i"/>
  <p:tag name="KSO_WM_UNIT_INDEX" val="1_8"/>
  <p:tag name="KSO_WM_UNIT_CLEAR" val="1"/>
  <p:tag name="KSO_WM_UNIT_LAYERLEVEL" val="1_1"/>
  <p:tag name="KSO_WM_TEMPLATE_CATEGORY" val="custom"/>
  <p:tag name="KSO_WM_TEMPLATE_INDEX" val="20181613"/>
  <p:tag name="KSO_WM_DIAGRAM_GROUP_CODE" val="l1-1"/>
  <p:tag name="KSO_WM_UNIT_ID" val="custom20181613_7*l_i*1_8"/>
  <p:tag name="KSO_WM_UNIT_FILL_FORE_SCHEMECOLOR_INDEX" val="5"/>
  <p:tag name="KSO_WM_UNIT_FILL_TYPE" val="1"/>
  <p:tag name="KSO_WM_UNIT_USESOURCEFORMAT_APPLY" val="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l_i"/>
  <p:tag name="KSO_WM_UNIT_INDEX" val="1_9"/>
  <p:tag name="KSO_WM_UNIT_CLEAR" val="1"/>
  <p:tag name="KSO_WM_UNIT_LAYERLEVEL" val="1_1"/>
  <p:tag name="KSO_WM_TEMPLATE_CATEGORY" val="custom"/>
  <p:tag name="KSO_WM_TEMPLATE_INDEX" val="20181613"/>
  <p:tag name="KSO_WM_DIAGRAM_GROUP_CODE" val="l1-1"/>
  <p:tag name="KSO_WM_UNIT_ID" val="custom20181613_7*l_i*1_9"/>
  <p:tag name="KSO_WM_UNIT_FILL_FORE_SCHEMECOLOR_INDEX" val="6"/>
  <p:tag name="KSO_WM_UNIT_FILL_TYPE" val="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TEMPLATE_CATEGORY" val="custom"/>
  <p:tag name="KSO_WM_TEMPLATE_INDEX" val="20181613"/>
  <p:tag name="KSO_WM_DIAGRAM_GROUP_CODE" val="l1-1"/>
  <p:tag name="KSO_WM_UNIT_ID" val="custom20181613_7*l_h_f*1_2_1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l_i"/>
  <p:tag name="KSO_WM_UNIT_INDEX" val="1_4"/>
  <p:tag name="KSO_WM_UNIT_CLEAR" val="1"/>
  <p:tag name="KSO_WM_UNIT_LAYERLEVEL" val="1_1"/>
  <p:tag name="KSO_WM_TEMPLATE_CATEGORY" val="custom"/>
  <p:tag name="KSO_WM_TEMPLATE_INDEX" val="20181613"/>
  <p:tag name="KSO_WM_DIAGRAM_GROUP_CODE" val="l1-1"/>
  <p:tag name="KSO_WM_UNIT_ID" val="custom20181613_7*l_i*1_4"/>
  <p:tag name="KSO_WM_UNIT_LINE_FORE_SCHEMECOLOR_INDEX" val="5"/>
  <p:tag name="KSO_WM_UNIT_LINE_FILL_TYPE" val="2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l_i"/>
  <p:tag name="KSO_WM_UNIT_INDEX" val="1_5"/>
  <p:tag name="KSO_WM_UNIT_CLEAR" val="1"/>
  <p:tag name="KSO_WM_UNIT_LAYERLEVEL" val="1_1"/>
  <p:tag name="KSO_WM_TEMPLATE_CATEGORY" val="custom"/>
  <p:tag name="KSO_WM_TEMPLATE_INDEX" val="20181613"/>
  <p:tag name="KSO_WM_DIAGRAM_GROUP_CODE" val="l1-1"/>
  <p:tag name="KSO_WM_UNIT_ID" val="custom20181613_7*l_i*1_5"/>
  <p:tag name="KSO_WM_UNIT_LINE_FORE_SCHEMECOLOR_INDEX" val="5"/>
  <p:tag name="KSO_WM_UNIT_LINE_FILL_TYPE" val="2"/>
  <p:tag name="KSO_WM_UNIT_USESOURCEFORMAT_APPLY" val="1"/>
</p:tagLst>
</file>

<file path=ppt/tags/tag27.xml><?xml version="1.0" encoding="utf-8"?>
<p:tagLst xmlns:p="http://schemas.openxmlformats.org/presentationml/2006/main">
  <p:tag name="KSO_WM_SLIDE_ID" val="diagram160567_4"/>
  <p:tag name="KSO_WM_SLIDE_INDEX" val="4"/>
  <p:tag name="KSO_WM_SLIDE_ITEM_CNT" val="3"/>
  <p:tag name="KSO_WM_SLIDE_LAYOUT" val="l_a"/>
  <p:tag name="KSO_WM_SLIDE_LAYOUT_CNT" val="1_1"/>
  <p:tag name="KSO_WM_SLIDE_TYPE" val="text"/>
  <p:tag name="KSO_WM_BEAUTIFY_FLAG" val="#wm#"/>
  <p:tag name="KSO_WM_SLIDE_POSITION" val="202*170"/>
  <p:tag name="KSO_WM_SLIDE_SIZE" val="612*333"/>
  <p:tag name="KSO_WM_TEMPLATE_CATEGORY" val="diagram"/>
  <p:tag name="KSO_WM_TEMPLATE_INDEX" val="160567"/>
  <p:tag name="KSO_WM_DIAGRAM_GROUP_CODE" val="l1-1"/>
  <p:tag name="KSO_WM_TAG_VERSION" val="1.0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TEMPLATE_CATEGORY" val="custom"/>
  <p:tag name="KSO_WM_TEMPLATE_INDEX" val="20181613"/>
  <p:tag name="KSO_WM_DIAGRAM_GROUP_CODE" val="l1-1"/>
  <p:tag name="KSO_WM_UNIT_ID" val="custom20181613_7*l_h_f*1_1_1"/>
  <p:tag name="KSO_WM_UNIT_TEXT_FILL_FORE_SCHEMECOLOR_INDEX" val="13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l_i"/>
  <p:tag name="KSO_WM_UNIT_INDEX" val="1_8"/>
  <p:tag name="KSO_WM_UNIT_CLEAR" val="1"/>
  <p:tag name="KSO_WM_UNIT_LAYERLEVEL" val="1_1"/>
  <p:tag name="KSO_WM_TEMPLATE_CATEGORY" val="custom"/>
  <p:tag name="KSO_WM_TEMPLATE_INDEX" val="20181613"/>
  <p:tag name="KSO_WM_DIAGRAM_GROUP_CODE" val="l1-1"/>
  <p:tag name="KSO_WM_UNIT_ID" val="custom20181613_7*l_i*1_8"/>
  <p:tag name="KSO_WM_UNIT_FILL_FORE_SCHEMECOLOR_INDEX" val="5"/>
  <p:tag name="KSO_WM_UNIT_FILL_TYPE" val="1"/>
  <p:tag name="KSO_WM_UNIT_USESOURCEFORMAT_APPLY" val="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l_i"/>
  <p:tag name="KSO_WM_UNIT_INDEX" val="1_9"/>
  <p:tag name="KSO_WM_UNIT_CLEAR" val="1"/>
  <p:tag name="KSO_WM_UNIT_LAYERLEVEL" val="1_1"/>
  <p:tag name="KSO_WM_TEMPLATE_CATEGORY" val="custom"/>
  <p:tag name="KSO_WM_TEMPLATE_INDEX" val="20181613"/>
  <p:tag name="KSO_WM_DIAGRAM_GROUP_CODE" val="l1-1"/>
  <p:tag name="KSO_WM_UNIT_ID" val="custom20181613_7*l_i*1_9"/>
  <p:tag name="KSO_WM_UNIT_FILL_FORE_SCHEMECOLOR_INDEX" val="6"/>
  <p:tag name="KSO_WM_UNIT_FILL_TYPE" val="1"/>
  <p:tag name="KSO_WM_UNIT_USESOURCEFORMAT_APPLY" val="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TEMPLATE_CATEGORY" val="custom"/>
  <p:tag name="KSO_WM_TEMPLATE_INDEX" val="20181613"/>
  <p:tag name="KSO_WM_DIAGRAM_GROUP_CODE" val="l1-1"/>
  <p:tag name="KSO_WM_UNIT_ID" val="custom20181613_7*l_h_f*1_2_1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l_i"/>
  <p:tag name="KSO_WM_UNIT_INDEX" val="1_4"/>
  <p:tag name="KSO_WM_UNIT_CLEAR" val="1"/>
  <p:tag name="KSO_WM_UNIT_LAYERLEVEL" val="1_1"/>
  <p:tag name="KSO_WM_TEMPLATE_CATEGORY" val="custom"/>
  <p:tag name="KSO_WM_TEMPLATE_INDEX" val="20181613"/>
  <p:tag name="KSO_WM_DIAGRAM_GROUP_CODE" val="l1-1"/>
  <p:tag name="KSO_WM_UNIT_ID" val="custom20181613_7*l_i*1_4"/>
  <p:tag name="KSO_WM_UNIT_LINE_FORE_SCHEMECOLOR_INDEX" val="5"/>
  <p:tag name="KSO_WM_UNIT_LINE_FILL_TYPE" val="2"/>
  <p:tag name="KSO_WM_UNIT_USESOURCEFORMAT_APPLY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l_i"/>
  <p:tag name="KSO_WM_UNIT_INDEX" val="1_5"/>
  <p:tag name="KSO_WM_UNIT_CLEAR" val="1"/>
  <p:tag name="KSO_WM_UNIT_LAYERLEVEL" val="1_1"/>
  <p:tag name="KSO_WM_TEMPLATE_CATEGORY" val="custom"/>
  <p:tag name="KSO_WM_TEMPLATE_INDEX" val="20181613"/>
  <p:tag name="KSO_WM_DIAGRAM_GROUP_CODE" val="l1-1"/>
  <p:tag name="KSO_WM_UNIT_ID" val="custom20181613_7*l_i*1_5"/>
  <p:tag name="KSO_WM_UNIT_LINE_FORE_SCHEMECOLOR_INDEX" val="5"/>
  <p:tag name="KSO_WM_UNIT_LINE_FILL_TYPE" val="2"/>
  <p:tag name="KSO_WM_UNIT_USESOURCEFORMAT_APPLY" val="1"/>
</p:tagLst>
</file>

<file path=ppt/tags/tag9.xml><?xml version="1.0" encoding="utf-8"?>
<p:tagLst xmlns:p="http://schemas.openxmlformats.org/presentationml/2006/main">
  <p:tag name="KSO_WM_SLIDE_ID" val="diagram160567_4"/>
  <p:tag name="KSO_WM_SLIDE_INDEX" val="4"/>
  <p:tag name="KSO_WM_SLIDE_ITEM_CNT" val="3"/>
  <p:tag name="KSO_WM_SLIDE_LAYOUT" val="l_a"/>
  <p:tag name="KSO_WM_SLIDE_LAYOUT_CNT" val="1_1"/>
  <p:tag name="KSO_WM_SLIDE_TYPE" val="text"/>
  <p:tag name="KSO_WM_BEAUTIFY_FLAG" val="#wm#"/>
  <p:tag name="KSO_WM_SLIDE_POSITION" val="202*170"/>
  <p:tag name="KSO_WM_SLIDE_SIZE" val="612*333"/>
  <p:tag name="KSO_WM_TEMPLATE_CATEGORY" val="diagram"/>
  <p:tag name="KSO_WM_TEMPLATE_INDEX" val="160567"/>
  <p:tag name="KSO_WM_DIAGRAM_GROUP_CODE" val="l1-1"/>
  <p:tag name="KSO_WM_TAG_VERSION" val="1.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1272</Words>
  <Application>WPS 演示</Application>
  <PresentationFormat>全屏显示(16:9)</PresentationFormat>
  <Paragraphs>259</Paragraphs>
  <Slides>24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Arial</vt:lpstr>
      <vt:lpstr>宋体</vt:lpstr>
      <vt:lpstr>Wingdings</vt:lpstr>
      <vt:lpstr>Calibri</vt:lpstr>
      <vt:lpstr>黑体</vt:lpstr>
      <vt:lpstr>微软雅黑</vt:lpstr>
      <vt:lpstr>Times New Roman</vt:lpstr>
      <vt:lpstr>Verdana</vt:lpstr>
      <vt:lpstr>Wingdings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</dc:creator>
  <cp:lastModifiedBy>长腿蜗牛</cp:lastModifiedBy>
  <cp:revision>493</cp:revision>
  <dcterms:created xsi:type="dcterms:W3CDTF">2014-12-08T13:47:00Z</dcterms:created>
  <dcterms:modified xsi:type="dcterms:W3CDTF">2018-06-07T12:35:12Z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