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2"/>
  </p:notesMasterIdLst>
  <p:sldIdLst>
    <p:sldId id="552" r:id="rId2"/>
    <p:sldId id="1237" r:id="rId3"/>
    <p:sldId id="644" r:id="rId4"/>
    <p:sldId id="643" r:id="rId5"/>
    <p:sldId id="558" r:id="rId6"/>
    <p:sldId id="645" r:id="rId7"/>
    <p:sldId id="646" r:id="rId8"/>
    <p:sldId id="632" r:id="rId9"/>
    <p:sldId id="647" r:id="rId10"/>
    <p:sldId id="648" r:id="rId11"/>
    <p:sldId id="649" r:id="rId12"/>
    <p:sldId id="633" r:id="rId13"/>
    <p:sldId id="650" r:id="rId14"/>
    <p:sldId id="634" r:id="rId15"/>
    <p:sldId id="635" r:id="rId16"/>
    <p:sldId id="651" r:id="rId17"/>
    <p:sldId id="636" r:id="rId18"/>
    <p:sldId id="591" r:id="rId19"/>
    <p:sldId id="637" r:id="rId20"/>
    <p:sldId id="638" r:id="rId21"/>
    <p:sldId id="640" r:id="rId22"/>
    <p:sldId id="653" r:id="rId23"/>
    <p:sldId id="639" r:id="rId24"/>
    <p:sldId id="654" r:id="rId25"/>
    <p:sldId id="655" r:id="rId26"/>
    <p:sldId id="641" r:id="rId27"/>
    <p:sldId id="642" r:id="rId28"/>
    <p:sldId id="656" r:id="rId29"/>
    <p:sldId id="657" r:id="rId30"/>
    <p:sldId id="658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255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5E6376-A889-419B-BC94-8D1A3A08F74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98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D9F12-298F-4BA9-885E-BCD438E8F5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259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EEE96-D9F8-4AA5-9180-644B18AD31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19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B05AA-070D-443F-9B69-C3D4A9E3AB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64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42DF3-6CE2-4BE7-9CDC-EAAC6AF6F4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122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33B832-CABD-439C-B200-DDE8714B0B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37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C15D7-5788-41E7-9CAD-BCD4FE0C0C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410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9E1C2-8757-4943-BB0D-44D6A40AC3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68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2EE0AD-AA26-4B0C-B2A5-065307B69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591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B4B751-1B33-4FAC-96B1-4F4734F155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516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ADDAC-226E-4E74-A9C7-8EDB750CC1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260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F1364-7677-4F0D-B113-A10E8B7764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887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3E456CB-F1D9-4742-BD7D-0EF249B6CED9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A4F3C42-5715-4F86-8B48-9F106AD4D4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12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en-US" altLang="zh-CN" sz="28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、完成本文档中所有的测试程序并填写运行结果，从而体会这些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的流成员函数的用法及区别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、题目明确指定编译器外，缺省使用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</a:t>
            </a:r>
            <a:r>
              <a:rPr lang="zh-CN" altLang="en-US" sz="1600" b="1" dirty="0">
                <a:latin typeface="+mn-ea"/>
              </a:rPr>
              <a:t>如果要换成其他编译器，可能需要自行修改头文件适配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</a:t>
            </a: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部分代码编译时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有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，不影响概念理解，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可以忽略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减负，不用提交，里面的成员函数学会了后续也可以用，计科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信安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大数据的同学，后续课程要用</a:t>
            </a:r>
          </a:p>
          <a:p>
            <a:pPr algn="l"/>
            <a:endParaRPr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744222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95D5D75-68B2-43B3-BE76-029B8F458190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2C69863-60AA-4042-A9FC-CCBF7B014793}"/>
              </a:ext>
            </a:extLst>
          </p:cNvPr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))!='\n')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编译出错，为什么？</a:t>
            </a:r>
          </a:p>
        </p:txBody>
      </p:sp>
    </p:spTree>
    <p:extLst>
      <p:ext uri="{BB962C8B-B14F-4D97-AF65-F5344CB8AC3E}">
        <p14:creationId xmlns:p14="http://schemas.microsoft.com/office/powerpoint/2010/main" val="162683674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6829423-7238-4718-B011-B49AC52BC9E2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CB0D81-1BCC-4451-AE97-AC2156037D19}"/>
              </a:ext>
            </a:extLst>
          </p:cNvPr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))!=EOF)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编译出错，为什么？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FFC99C3-2A69-47AE-BB38-CD02857FFE68}"/>
              </a:ext>
            </a:extLst>
          </p:cNvPr>
          <p:cNvSpPr/>
          <p:nvPr/>
        </p:nvSpPr>
        <p:spPr bwMode="auto">
          <a:xfrm>
            <a:off x="5257613" y="1244870"/>
            <a:ext cx="4620031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while(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())!=EOF 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本题不需要写运行结果，回答问题即可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程序同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P.7/P.9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右，编译正确，为什么？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589434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字符数组，字符个数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4F1184D-5EA1-480C-8E71-2E4BAD96D12F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32F7A6-74D1-4F80-B001-9E95A85FD23D}"/>
              </a:ext>
            </a:extLst>
          </p:cNvPr>
          <p:cNvSpPr/>
          <p:nvPr/>
        </p:nvSpPr>
        <p:spPr bwMode="auto">
          <a:xfrm>
            <a:off x="558024" y="1244870"/>
            <a:ext cx="5953611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10, '*');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输入多于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个的字符串，输出：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输入小于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个的字符串，输出：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输入字符串，第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个及以前位置有*，输出：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输入字符串，第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个及以后位置有*，输出：</a:t>
            </a:r>
          </a:p>
        </p:txBody>
      </p:sp>
    </p:spTree>
    <p:extLst>
      <p:ext uri="{BB962C8B-B14F-4D97-AF65-F5344CB8AC3E}">
        <p14:creationId xmlns:p14="http://schemas.microsoft.com/office/powerpoint/2010/main" val="402407774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字符数组，字符个数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B391117-5C1F-4A78-BBF8-3CB91EA345B7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9A9D69-F6AF-4253-9F2E-DFBBE37D68E2}"/>
              </a:ext>
            </a:extLst>
          </p:cNvPr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10);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省略第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个参数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输入多于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个的字符串，输出：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输入小于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个的字符串，输出：</a:t>
            </a: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174811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cin.getline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字符数组，字符个数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0767672-D473-4CC7-930C-384148081659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33B3F4-E3EA-451C-98B9-75CBCFC4D405}"/>
              </a:ext>
            </a:extLst>
          </p:cNvPr>
          <p:cNvSpPr/>
          <p:nvPr/>
        </p:nvSpPr>
        <p:spPr bwMode="auto">
          <a:xfrm>
            <a:off x="558024" y="1244870"/>
            <a:ext cx="5953611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cin.getline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10, '*');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输入多于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个的字符串，输出：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输入小于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个的字符串，输出：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输入字符串，第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个及以前位置有*，输出：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输入字符串，第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个及以后位置有*，输出：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是否与三个参数的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cin.get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相同？</a:t>
            </a:r>
          </a:p>
        </p:txBody>
      </p:sp>
    </p:spTree>
    <p:extLst>
      <p:ext uri="{BB962C8B-B14F-4D97-AF65-F5344CB8AC3E}">
        <p14:creationId xmlns:p14="http://schemas.microsoft.com/office/powerpoint/2010/main" val="7705262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11</a:t>
            </a:r>
            <a:r>
              <a:rPr lang="zh-CN" altLang="en-US" sz="1600" b="1" dirty="0">
                <a:latin typeface="+mn-ea"/>
              </a:rPr>
              <a:t>：三个参数的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cin.getline</a:t>
            </a:r>
            <a:r>
              <a:rPr lang="zh-CN" altLang="en-US" sz="1600" b="1" dirty="0">
                <a:latin typeface="+mn-ea"/>
              </a:rPr>
              <a:t>的使用区别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3" y="1244870"/>
            <a:ext cx="4711787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main()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{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[20];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"enter a sentence:"; </a:t>
            </a:r>
            <a:r>
              <a:rPr kumimoji="1" lang="en-US" altLang="zh-CN" sz="1200" b="1" dirty="0">
                <a:solidFill>
                  <a:srgbClr val="FF3300"/>
                </a:solidFill>
                <a:latin typeface="宋体"/>
                <a:ea typeface="宋体"/>
              </a:rPr>
              <a:t>//</a:t>
            </a:r>
            <a:r>
              <a:rPr kumimoji="1" lang="zh-CN" altLang="en-US" sz="1200" b="1" dirty="0">
                <a:solidFill>
                  <a:srgbClr val="FF3300"/>
                </a:solidFill>
                <a:latin typeface="宋体"/>
                <a:ea typeface="宋体"/>
              </a:rPr>
              <a:t>不需要</a:t>
            </a:r>
            <a:r>
              <a:rPr kumimoji="1" lang="en-US" altLang="zh-CN" sz="1200" b="1" dirty="0" err="1">
                <a:solidFill>
                  <a:srgbClr val="FF3300"/>
                </a:solidFill>
                <a:latin typeface="宋体"/>
                <a:ea typeface="宋体"/>
              </a:rPr>
              <a:t>endl</a:t>
            </a:r>
            <a:endParaRPr kumimoji="1" lang="en-US" altLang="zh-CN" sz="1200" b="1" dirty="0">
              <a:solidFill>
                <a:srgbClr val="FF3300"/>
              </a:solidFill>
              <a:latin typeface="宋体"/>
              <a:ea typeface="宋体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&gt;&gt;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           </a:t>
            </a:r>
            <a:r>
              <a:rPr kumimoji="1" lang="en-US" altLang="zh-CN" sz="1200" b="1" dirty="0">
                <a:solidFill>
                  <a:srgbClr val="FF3300"/>
                </a:solidFill>
                <a:latin typeface="宋体"/>
                <a:ea typeface="宋体"/>
              </a:rPr>
              <a:t>//</a:t>
            </a:r>
            <a:r>
              <a:rPr kumimoji="1" lang="zh-CN" altLang="en-US" sz="1200" b="1" dirty="0">
                <a:solidFill>
                  <a:srgbClr val="FF3300"/>
                </a:solidFill>
                <a:latin typeface="宋体"/>
                <a:ea typeface="宋体"/>
              </a:rPr>
              <a:t>直接</a:t>
            </a:r>
            <a:r>
              <a:rPr kumimoji="1" lang="en-US" altLang="zh-CN" sz="1200" b="1" dirty="0" err="1">
                <a:solidFill>
                  <a:srgbClr val="FF3300"/>
                </a:solidFill>
                <a:latin typeface="宋体"/>
                <a:ea typeface="宋体"/>
              </a:rPr>
              <a:t>cin</a:t>
            </a:r>
            <a:r>
              <a:rPr kumimoji="1" lang="zh-CN" altLang="en-US" sz="1200" b="1" dirty="0">
                <a:solidFill>
                  <a:srgbClr val="FF3300"/>
                </a:solidFill>
                <a:latin typeface="宋体"/>
                <a:ea typeface="宋体"/>
              </a:rPr>
              <a:t>，空格结束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"The string with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cin.getline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, 20, '/');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"The second part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cin.getline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, 20); </a:t>
            </a:r>
            <a:r>
              <a:rPr kumimoji="1" lang="en-US" altLang="zh-CN" sz="1200" b="1" dirty="0">
                <a:solidFill>
                  <a:srgbClr val="FF3300"/>
                </a:solidFill>
                <a:latin typeface="宋体"/>
                <a:ea typeface="宋体"/>
              </a:rPr>
              <a:t>//</a:t>
            </a:r>
            <a:r>
              <a:rPr kumimoji="1" lang="zh-CN" altLang="en-US" sz="1200" b="1" dirty="0">
                <a:solidFill>
                  <a:srgbClr val="FF3300"/>
                </a:solidFill>
                <a:latin typeface="宋体"/>
                <a:ea typeface="宋体"/>
              </a:rPr>
              <a:t>缺省是回车结束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"The third part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运行结果：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enter a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sentence:</a:t>
            </a:r>
            <a:r>
              <a:rPr kumimoji="1" lang="en-US" altLang="zh-CN" sz="1200" b="1" u="sng" dirty="0" err="1">
                <a:solidFill>
                  <a:srgbClr val="FF0000"/>
                </a:solidFill>
                <a:latin typeface="宋体"/>
                <a:ea typeface="宋体"/>
              </a:rPr>
              <a:t>I</a:t>
            </a:r>
            <a:r>
              <a:rPr kumimoji="1" lang="en-US" altLang="zh-CN" sz="1200" b="1" u="sng" dirty="0">
                <a:solidFill>
                  <a:srgbClr val="FF0000"/>
                </a:solidFill>
                <a:latin typeface="宋体"/>
                <a:ea typeface="宋体"/>
              </a:rPr>
              <a:t> like C++./I study C++./I am happy.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The string with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is:</a:t>
            </a:r>
            <a:endParaRPr kumimoji="1" lang="en-US" altLang="zh-CN" sz="12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The second part is:</a:t>
            </a:r>
            <a:endParaRPr kumimoji="1" lang="en-US" altLang="zh-CN" sz="12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The third part is:</a:t>
            </a:r>
            <a:endParaRPr kumimoji="1" lang="en-US" altLang="zh-CN" sz="1200" b="1" dirty="0">
              <a:solidFill>
                <a:srgbClr val="FF0000"/>
              </a:solidFill>
              <a:latin typeface="宋体"/>
              <a:ea typeface="宋体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394523" y="1244870"/>
            <a:ext cx="4711787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main()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{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[20];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"enter a sentence:"; </a:t>
            </a:r>
            <a:r>
              <a:rPr kumimoji="1" lang="en-US" altLang="zh-CN" sz="1200" b="1" dirty="0">
                <a:solidFill>
                  <a:srgbClr val="FF3300"/>
                </a:solidFill>
                <a:latin typeface="宋体"/>
                <a:ea typeface="宋体"/>
              </a:rPr>
              <a:t>//</a:t>
            </a:r>
            <a:r>
              <a:rPr kumimoji="1" lang="zh-CN" altLang="en-US" sz="1200" b="1" dirty="0">
                <a:solidFill>
                  <a:srgbClr val="FF3300"/>
                </a:solidFill>
                <a:latin typeface="宋体"/>
                <a:ea typeface="宋体"/>
              </a:rPr>
              <a:t>不需要</a:t>
            </a:r>
            <a:r>
              <a:rPr kumimoji="1" lang="en-US" altLang="zh-CN" sz="1200" b="1" dirty="0" err="1">
                <a:solidFill>
                  <a:srgbClr val="FF3300"/>
                </a:solidFill>
                <a:latin typeface="宋体"/>
                <a:ea typeface="宋体"/>
              </a:rPr>
              <a:t>endl</a:t>
            </a:r>
            <a:endParaRPr kumimoji="1" lang="en-US" altLang="zh-CN" sz="1200" b="1" dirty="0">
              <a:solidFill>
                <a:srgbClr val="FF3300"/>
              </a:solidFill>
              <a:latin typeface="宋体"/>
              <a:ea typeface="宋体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&gt;&gt;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           </a:t>
            </a:r>
            <a:r>
              <a:rPr kumimoji="1" lang="en-US" altLang="zh-CN" sz="1200" b="1" dirty="0">
                <a:solidFill>
                  <a:srgbClr val="FF3300"/>
                </a:solidFill>
                <a:latin typeface="宋体"/>
                <a:ea typeface="宋体"/>
              </a:rPr>
              <a:t>//</a:t>
            </a:r>
            <a:r>
              <a:rPr kumimoji="1" lang="zh-CN" altLang="en-US" sz="1200" b="1" dirty="0">
                <a:solidFill>
                  <a:srgbClr val="FF3300"/>
                </a:solidFill>
                <a:latin typeface="宋体"/>
                <a:ea typeface="宋体"/>
              </a:rPr>
              <a:t>直接</a:t>
            </a:r>
            <a:r>
              <a:rPr kumimoji="1" lang="en-US" altLang="zh-CN" sz="1200" b="1" dirty="0" err="1">
                <a:solidFill>
                  <a:srgbClr val="FF3300"/>
                </a:solidFill>
                <a:latin typeface="宋体"/>
                <a:ea typeface="宋体"/>
              </a:rPr>
              <a:t>cin</a:t>
            </a:r>
            <a:r>
              <a:rPr kumimoji="1" lang="zh-CN" altLang="en-US" sz="1200" b="1" dirty="0">
                <a:solidFill>
                  <a:srgbClr val="FF3300"/>
                </a:solidFill>
                <a:latin typeface="宋体"/>
                <a:ea typeface="宋体"/>
              </a:rPr>
              <a:t>，空格结束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"The string with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cin.getline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, 20, '/');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"The second part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3333CC"/>
                </a:solidFill>
                <a:latin typeface="宋体"/>
                <a:ea typeface="宋体" pitchFamily="2" charset="-122"/>
              </a:rPr>
              <a:t>cin.getline</a:t>
            </a:r>
            <a:r>
              <a:rPr kumimoji="1" lang="en-US" altLang="zh-CN" sz="1200" b="1" dirty="0">
                <a:solidFill>
                  <a:srgbClr val="3333CC"/>
                </a:solidFill>
                <a:latin typeface="宋体"/>
                <a:ea typeface="宋体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3333CC"/>
                </a:solidFill>
                <a:latin typeface="宋体"/>
                <a:ea typeface="宋体" pitchFamily="2" charset="-122"/>
              </a:rPr>
              <a:t>ch</a:t>
            </a:r>
            <a:r>
              <a:rPr kumimoji="1" lang="en-US" altLang="zh-CN" sz="1200" b="1" dirty="0">
                <a:solidFill>
                  <a:srgbClr val="3333CC"/>
                </a:solidFill>
                <a:latin typeface="宋体"/>
                <a:ea typeface="宋体" pitchFamily="2" charset="-122"/>
              </a:rPr>
              <a:t>, 20, '/');</a:t>
            </a:r>
            <a:endParaRPr kumimoji="1" lang="zh-CN" altLang="en-US" sz="1200" b="1" dirty="0">
              <a:solidFill>
                <a:srgbClr val="FF3300"/>
              </a:solidFill>
              <a:latin typeface="宋体"/>
              <a:ea typeface="宋体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"The third part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运行结果：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enter a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sentence:</a:t>
            </a:r>
            <a:r>
              <a:rPr kumimoji="1" lang="en-US" altLang="zh-CN" sz="1200" b="1" u="sng" dirty="0" err="1">
                <a:solidFill>
                  <a:srgbClr val="FF0000"/>
                </a:solidFill>
                <a:latin typeface="宋体"/>
                <a:ea typeface="宋体"/>
              </a:rPr>
              <a:t>I</a:t>
            </a:r>
            <a:r>
              <a:rPr kumimoji="1" lang="en-US" altLang="zh-CN" sz="1200" b="1" u="sng" dirty="0">
                <a:solidFill>
                  <a:srgbClr val="FF0000"/>
                </a:solidFill>
                <a:latin typeface="宋体"/>
                <a:ea typeface="宋体"/>
              </a:rPr>
              <a:t> like C++./I study C++./I am happy.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The string with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is:</a:t>
            </a:r>
            <a:endParaRPr kumimoji="1" lang="en-US" altLang="zh-CN" sz="12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The second part is: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The third part is:</a:t>
            </a:r>
            <a:endParaRPr kumimoji="1" lang="en-US" altLang="zh-CN" sz="1200" b="1" dirty="0">
              <a:solidFill>
                <a:srgbClr val="FF0000"/>
              </a:solidFill>
              <a:latin typeface="宋体"/>
              <a:ea typeface="宋体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737642" y="3574500"/>
            <a:ext cx="1981593" cy="21069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charset="0"/>
              <a:ea typeface="宋体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DF44DF1-261D-4BC2-9E7F-1C3C22F2FBD9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202698375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12</a:t>
            </a:r>
            <a:r>
              <a:rPr lang="zh-CN" altLang="en-US" sz="1600" b="1" dirty="0">
                <a:latin typeface="+mn-ea"/>
              </a:rPr>
              <a:t>：三个参数的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cin.getline</a:t>
            </a:r>
            <a:r>
              <a:rPr lang="zh-CN" altLang="en-US" sz="1600" b="1" dirty="0">
                <a:latin typeface="+mn-ea"/>
              </a:rPr>
              <a:t>的使用区别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58024" y="5455990"/>
            <a:ext cx="4711786" cy="75743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getline</a:t>
            </a:r>
            <a:r>
              <a:rPr kumimoji="1" lang="zh-CN" altLang="en-US" sz="12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：遇见终止字符，</a:t>
            </a:r>
            <a:r>
              <a:rPr kumimoji="1" lang="en-US" altLang="zh-CN" sz="12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____________________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3333CC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get    </a:t>
            </a:r>
            <a:r>
              <a:rPr kumimoji="1" lang="zh-CN" altLang="en-US" sz="12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：遇见终止字符，</a:t>
            </a:r>
            <a:r>
              <a:rPr kumimoji="1" lang="en-US" altLang="zh-CN" sz="12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____________________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8C032AC-CA7F-44D1-94C9-6D4A1341A830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04AD04-4955-4272-BB67-CEBC5CF87253}"/>
              </a:ext>
            </a:extLst>
          </p:cNvPr>
          <p:cNvSpPr/>
          <p:nvPr/>
        </p:nvSpPr>
        <p:spPr bwMode="auto">
          <a:xfrm>
            <a:off x="558024" y="1244870"/>
            <a:ext cx="471178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[20];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"enter a sentence:"; </a:t>
            </a:r>
            <a:r>
              <a:rPr kumimoji="1" lang="en-US" altLang="zh-CN" sz="1200" b="1" dirty="0">
                <a:solidFill>
                  <a:srgbClr val="FF3300"/>
                </a:solidFill>
                <a:latin typeface="+mn-ea"/>
              </a:rPr>
              <a:t>//</a:t>
            </a:r>
            <a:r>
              <a:rPr kumimoji="1" lang="zh-CN" altLang="en-US" sz="1200" b="1" dirty="0">
                <a:solidFill>
                  <a:srgbClr val="FF3300"/>
                </a:solidFill>
                <a:latin typeface="+mn-ea"/>
              </a:rPr>
              <a:t>不需要</a:t>
            </a:r>
            <a:r>
              <a:rPr kumimoji="1" lang="en-US" altLang="zh-CN" sz="1200" b="1" dirty="0" err="1">
                <a:solidFill>
                  <a:srgbClr val="FF3300"/>
                </a:solidFill>
                <a:latin typeface="+mn-ea"/>
              </a:rPr>
              <a:t>endl</a:t>
            </a:r>
            <a:endParaRPr kumimoji="1" lang="en-US" altLang="zh-CN" sz="1200" b="1" dirty="0">
              <a:solidFill>
                <a:srgbClr val="FF33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&gt;&gt;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;           </a:t>
            </a:r>
            <a:r>
              <a:rPr kumimoji="1" lang="en-US" altLang="zh-CN" sz="1200" b="1" dirty="0">
                <a:solidFill>
                  <a:srgbClr val="FF3300"/>
                </a:solidFill>
                <a:latin typeface="+mn-ea"/>
              </a:rPr>
              <a:t>//</a:t>
            </a:r>
            <a:r>
              <a:rPr kumimoji="1" lang="zh-CN" altLang="en-US" sz="1200" b="1" dirty="0">
                <a:solidFill>
                  <a:srgbClr val="FF3300"/>
                </a:solidFill>
                <a:latin typeface="+mn-ea"/>
              </a:rPr>
              <a:t>直接</a:t>
            </a:r>
            <a:r>
              <a:rPr kumimoji="1" lang="en-US" altLang="zh-CN" sz="1200" b="1" dirty="0" err="1">
                <a:solidFill>
                  <a:srgbClr val="FF33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FF3300"/>
                </a:solidFill>
                <a:latin typeface="+mn-ea"/>
              </a:rPr>
              <a:t>，空格结束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"The string with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3333CC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3333CC"/>
                </a:solidFill>
                <a:latin typeface="+mn-ea"/>
              </a:rPr>
              <a:t>cin.get</a:t>
            </a:r>
            <a:r>
              <a:rPr kumimoji="1" lang="en-US" altLang="zh-CN" sz="1200" b="1" dirty="0">
                <a:solidFill>
                  <a:srgbClr val="3333CC"/>
                </a:solidFill>
                <a:latin typeface="+mn-ea"/>
              </a:rPr>
              <a:t>(</a:t>
            </a:r>
            <a:r>
              <a:rPr kumimoji="1" lang="en-US" altLang="zh-CN" sz="1200" b="1" dirty="0" err="1">
                <a:solidFill>
                  <a:srgbClr val="3333CC"/>
                </a:solidFill>
                <a:latin typeface="+mn-ea"/>
              </a:rPr>
              <a:t>ch</a:t>
            </a:r>
            <a:r>
              <a:rPr kumimoji="1" lang="en-US" altLang="zh-CN" sz="1200" b="1" dirty="0">
                <a:solidFill>
                  <a:srgbClr val="3333CC"/>
                </a:solidFill>
                <a:latin typeface="+mn-ea"/>
              </a:rPr>
              <a:t>, 20, '/');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"The second part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3333CC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3333CC"/>
                </a:solidFill>
                <a:latin typeface="+mn-ea"/>
              </a:rPr>
              <a:t>cin.get</a:t>
            </a:r>
            <a:r>
              <a:rPr kumimoji="1" lang="en-US" altLang="zh-CN" sz="1200" b="1" dirty="0">
                <a:solidFill>
                  <a:srgbClr val="3333CC"/>
                </a:solidFill>
                <a:latin typeface="+mn-ea"/>
              </a:rPr>
              <a:t>(</a:t>
            </a:r>
            <a:r>
              <a:rPr kumimoji="1" lang="en-US" altLang="zh-CN" sz="1200" b="1" dirty="0" err="1">
                <a:solidFill>
                  <a:srgbClr val="3333CC"/>
                </a:solidFill>
                <a:latin typeface="+mn-ea"/>
              </a:rPr>
              <a:t>ch</a:t>
            </a:r>
            <a:r>
              <a:rPr kumimoji="1" lang="en-US" altLang="zh-CN" sz="1200" b="1" dirty="0">
                <a:solidFill>
                  <a:srgbClr val="3333CC"/>
                </a:solidFill>
                <a:latin typeface="+mn-ea"/>
              </a:rPr>
              <a:t>, 20, '/');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"The third part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3333CC"/>
                </a:solidFill>
                <a:latin typeface="+mn-ea"/>
              </a:rPr>
              <a:t>和上页的差别：两句蓝色语句从</a:t>
            </a:r>
            <a:r>
              <a:rPr kumimoji="1" lang="en-US" altLang="zh-CN" sz="1200" b="1" dirty="0" err="1">
                <a:solidFill>
                  <a:srgbClr val="3333CC"/>
                </a:solidFill>
                <a:latin typeface="+mn-ea"/>
              </a:rPr>
              <a:t>getline</a:t>
            </a:r>
            <a:r>
              <a:rPr kumimoji="1" lang="zh-CN" altLang="en-US" sz="1200" b="1" dirty="0">
                <a:solidFill>
                  <a:srgbClr val="3333CC"/>
                </a:solidFill>
                <a:latin typeface="+mn-ea"/>
              </a:rPr>
              <a:t>变为</a:t>
            </a:r>
            <a:r>
              <a:rPr kumimoji="1" lang="en-US" altLang="zh-CN" sz="1200" b="1" dirty="0">
                <a:solidFill>
                  <a:srgbClr val="3333CC"/>
                </a:solidFill>
                <a:latin typeface="+mn-ea"/>
              </a:rPr>
              <a:t>get</a:t>
            </a:r>
            <a:r>
              <a:rPr kumimoji="1" lang="zh-CN" altLang="en-US" sz="1200" b="1" dirty="0">
                <a:solidFill>
                  <a:srgbClr val="3333CC"/>
                </a:solidFill>
                <a:latin typeface="+mn-ea"/>
              </a:rPr>
              <a:t>，则结果：</a:t>
            </a:r>
            <a:endParaRPr kumimoji="1" lang="en-US" altLang="zh-CN" sz="12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enter a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sentence:</a:t>
            </a:r>
            <a:r>
              <a:rPr kumimoji="1" lang="en-US" altLang="zh-CN" sz="1200" b="1" u="sng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200" b="1" u="sng" dirty="0">
                <a:solidFill>
                  <a:srgbClr val="FF0000"/>
                </a:solidFill>
                <a:latin typeface="+mn-ea"/>
              </a:rPr>
              <a:t> like C++./I study C++./I am happy.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The string with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is: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The second part is: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The third part is:</a:t>
            </a:r>
            <a:endParaRPr kumimoji="1" lang="en-US" altLang="zh-CN" sz="1200" b="1" dirty="0">
              <a:solidFill>
                <a:srgbClr val="3333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292676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13</a:t>
            </a:r>
            <a:r>
              <a:rPr lang="zh-CN" altLang="en-US" sz="1600" b="1" dirty="0">
                <a:latin typeface="+mn-ea"/>
              </a:rPr>
              <a:t>：三个参数的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cin.getline</a:t>
            </a:r>
            <a:r>
              <a:rPr lang="zh-CN" altLang="en-US" sz="1600" b="1" dirty="0">
                <a:latin typeface="+mn-ea"/>
              </a:rPr>
              <a:t>的使用区别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宋体"/>
                <a:ea typeface="宋体"/>
              </a:rPr>
              <a:t>  ●</a:t>
            </a:r>
            <a:r>
              <a:rPr lang="zh-CN" altLang="en-US" sz="1600" b="1" dirty="0">
                <a:latin typeface="+mn-ea"/>
              </a:rPr>
              <a:t> 输入满：</a:t>
            </a:r>
            <a:r>
              <a:rPr lang="en-US" altLang="zh-CN" sz="1600" b="1" dirty="0">
                <a:latin typeface="+mn-ea"/>
              </a:rPr>
              <a:t>get</a:t>
            </a:r>
            <a:r>
              <a:rPr lang="zh-CN" altLang="en-US" sz="1600" b="1" dirty="0">
                <a:latin typeface="+mn-ea"/>
              </a:rPr>
              <a:t>满后</a:t>
            </a:r>
            <a:r>
              <a:rPr lang="en-US" altLang="zh-CN" sz="1600" b="1" dirty="0">
                <a:latin typeface="+mn-ea"/>
              </a:rPr>
              <a:t>___________________________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          </a:t>
            </a:r>
            <a:r>
              <a:rPr lang="en-US" altLang="zh-CN" sz="1600" b="1" dirty="0" err="1">
                <a:latin typeface="+mn-ea"/>
              </a:rPr>
              <a:t>getline</a:t>
            </a:r>
            <a:r>
              <a:rPr lang="zh-CN" altLang="en-US" sz="1600" b="1" dirty="0">
                <a:latin typeface="+mn-ea"/>
              </a:rPr>
              <a:t>满后</a:t>
            </a:r>
            <a:r>
              <a:rPr lang="en-US" altLang="zh-CN" sz="1600" b="1" dirty="0">
                <a:latin typeface="+mn-ea"/>
              </a:rPr>
              <a:t>_______________________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</a:t>
            </a:r>
            <a:r>
              <a:rPr lang="zh-CN" altLang="en-US" sz="1600" b="1" dirty="0">
                <a:latin typeface="宋体"/>
              </a:rPr>
              <a:t>● </a:t>
            </a:r>
            <a:r>
              <a:rPr lang="zh-CN" altLang="en-US" sz="1600" b="1" dirty="0">
                <a:latin typeface="+mn-ea"/>
              </a:rPr>
              <a:t>遇中止字符：</a:t>
            </a:r>
            <a:r>
              <a:rPr lang="en-US" altLang="zh-CN" sz="1600" b="1" dirty="0">
                <a:latin typeface="+mn-ea"/>
              </a:rPr>
              <a:t>get</a:t>
            </a:r>
            <a:r>
              <a:rPr lang="zh-CN" altLang="en-US" sz="1600" b="1" dirty="0">
                <a:latin typeface="+mn-ea"/>
              </a:rPr>
              <a:t>遇中止字符，下一个</a:t>
            </a:r>
            <a:r>
              <a:rPr lang="en-US" altLang="zh-CN" sz="1600" b="1" dirty="0">
                <a:latin typeface="+mn-ea"/>
              </a:rPr>
              <a:t>_____________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              </a:t>
            </a:r>
            <a:r>
              <a:rPr lang="en-US" altLang="zh-CN" sz="1600" b="1" dirty="0" err="1">
                <a:latin typeface="+mn-ea"/>
              </a:rPr>
              <a:t>getline</a:t>
            </a:r>
            <a:r>
              <a:rPr lang="zh-CN" altLang="en-US" sz="1600" b="1" dirty="0">
                <a:latin typeface="+mn-ea"/>
              </a:rPr>
              <a:t>遇中止字符，下一个</a:t>
            </a:r>
            <a:r>
              <a:rPr lang="en-US" altLang="zh-CN" sz="1600" b="1" dirty="0">
                <a:latin typeface="+mn-ea"/>
              </a:rPr>
              <a:t>_________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宋体"/>
              </a:rPr>
              <a:t>  ●</a:t>
            </a:r>
            <a:r>
              <a:rPr lang="zh-CN" altLang="en-US" sz="1600" b="1" dirty="0">
                <a:latin typeface="+mn-ea"/>
              </a:rPr>
              <a:t> 未满遇回车：</a:t>
            </a:r>
            <a:r>
              <a:rPr lang="en-US" altLang="zh-CN" sz="1600" b="1" dirty="0">
                <a:latin typeface="+mn-ea"/>
              </a:rPr>
              <a:t>get</a:t>
            </a:r>
            <a:r>
              <a:rPr lang="zh-CN" altLang="en-US" sz="1600" b="1" dirty="0">
                <a:latin typeface="+mn-ea"/>
              </a:rPr>
              <a:t>把回车当一个普通字符读入至满，下一个</a:t>
            </a:r>
            <a:r>
              <a:rPr lang="en-US" altLang="zh-CN" sz="1600" b="1" dirty="0">
                <a:latin typeface="+mn-ea"/>
              </a:rPr>
              <a:t>___________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              </a:t>
            </a:r>
            <a:r>
              <a:rPr lang="en-US" altLang="zh-CN" sz="1600" b="1" dirty="0" err="1">
                <a:latin typeface="+mn-ea"/>
              </a:rPr>
              <a:t>getline</a:t>
            </a:r>
            <a:r>
              <a:rPr lang="zh-CN" altLang="en-US" sz="1600" b="1" dirty="0">
                <a:latin typeface="+mn-ea"/>
              </a:rPr>
              <a:t>把回车当一个普通字符读入至满，下一个</a:t>
            </a:r>
            <a:r>
              <a:rPr lang="en-US" altLang="zh-CN" sz="1600" b="1" dirty="0">
                <a:latin typeface="+mn-ea"/>
              </a:rPr>
              <a:t>_______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4" y="1244869"/>
            <a:ext cx="4176464" cy="3391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iostream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{   char ch1[10], ch2[10];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/>
                <a:ea typeface="宋体"/>
              </a:rPr>
              <a:t>cin.get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(ch1, 10, '*');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&lt;&lt; ch1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/>
                <a:ea typeface="宋体"/>
              </a:rPr>
              <a:t>cin.get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(ch2, 10, '*');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&lt;&lt; ch2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输入一串大于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20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个字符的字符串，输出：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输入一串字符串，每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个以内含*，输出：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输入一串小于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的字符串，加回车，输出：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4954098" y="1244870"/>
            <a:ext cx="4176464" cy="33917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iostream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{   char ch1[10], ch2[10];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/>
                <a:ea typeface="宋体"/>
              </a:rPr>
              <a:t>cin.getline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(ch1, 10, '*');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&lt;&lt; ch1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/>
                <a:ea typeface="宋体"/>
              </a:rPr>
              <a:t>cin.getline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(ch2, 10, '*');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&lt;&lt; ch2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输入一串大于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20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个字符的字符串，输出：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输入一串字符串，每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个以内含*，输出：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输入一串小于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的字符串，加回车，输出：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D8938F5-2E29-414C-9048-3AF07F07A7AD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329249215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cin.eof</a:t>
            </a:r>
            <a:r>
              <a:rPr lang="en-US" altLang="zh-CN" sz="1600" b="1" dirty="0">
                <a:latin typeface="+mn-ea"/>
              </a:rPr>
              <a:t>()</a:t>
            </a: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功能：判断是否遇到了文件结束符</a:t>
            </a:r>
            <a:r>
              <a:rPr lang="en-US" altLang="zh-CN" sz="1600" b="1" dirty="0">
                <a:latin typeface="+mn-ea"/>
              </a:rPr>
              <a:t>EOF</a:t>
            </a:r>
            <a:r>
              <a:rPr lang="zh-CN" altLang="en-US" sz="1600" b="1" dirty="0">
                <a:latin typeface="+mn-ea"/>
              </a:rPr>
              <a:t>，返回逻辑值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遇到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EOF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为真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cin.peek</a:t>
            </a:r>
            <a:r>
              <a:rPr lang="en-US" altLang="zh-CN" sz="1600" b="1" dirty="0">
                <a:latin typeface="+mn-ea"/>
              </a:rPr>
              <a:t>()</a:t>
            </a: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功能：返回输入流中的下一个字符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不提取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遇见文件结束符则返回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EOF)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功能：将字符变量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常量插入到输入流的头部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cin.ignore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功能：跳过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个字符，或遇到中止字符时提前结束</a:t>
            </a:r>
          </a:p>
        </p:txBody>
      </p:sp>
    </p:spTree>
    <p:extLst>
      <p:ext uri="{BB962C8B-B14F-4D97-AF65-F5344CB8AC3E}">
        <p14:creationId xmlns:p14="http://schemas.microsoft.com/office/powerpoint/2010/main" val="52429407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cin.eof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E4795B7-6137-4FA9-AE11-B012E6160E9D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1ABF82-EF90-46D8-8B7D-8585F3E4630B}"/>
              </a:ext>
            </a:extLst>
          </p:cNvPr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  //P.430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例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13.5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 (!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cin.eof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if ((c=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())!=' ')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cout.put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输入：连续多个字符串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含空格及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CTRL+Z)+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回车，最后一行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单独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CTRL+Z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</a:p>
        </p:txBody>
      </p:sp>
    </p:spTree>
    <p:extLst>
      <p:ext uri="{BB962C8B-B14F-4D97-AF65-F5344CB8AC3E}">
        <p14:creationId xmlns:p14="http://schemas.microsoft.com/office/powerpoint/2010/main" val="17407408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，则观察源程序编辑窗口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9439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cin.peek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881D90C-F933-4958-9E87-0EB230322215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252CA9-84A2-4BAB-A570-F20F00416E67}"/>
              </a:ext>
            </a:extLst>
          </p:cNvPr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>
                <a:solidFill>
                  <a:srgbClr val="FF0000"/>
                </a:solidFill>
                <a:latin typeface="+mn-ea"/>
              </a:rPr>
              <a:t>ab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zh-CN" altLang="en-US" sz="1600" b="1" dirty="0">
              <a:solidFill>
                <a:srgbClr val="FF33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>
                <a:solidFill>
                  <a:srgbClr val="FF0000"/>
                </a:solidFill>
                <a:latin typeface="+mn-ea"/>
              </a:rPr>
              <a:t>CTRL+Z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zh-CN" altLang="en-US" sz="1600" b="1" dirty="0">
              <a:solidFill>
                <a:srgbClr val="FF33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914592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15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5FDDDC8-194F-4BF4-B18E-E4FAE91AADA2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84AE9E7-CB29-48AF-AE41-AB04A7A7E65C}"/>
              </a:ext>
            </a:extLst>
          </p:cNvPr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 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//get()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一次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('H');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putback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一次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())!='\n')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cout.put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</a:p>
        </p:txBody>
      </p:sp>
    </p:spTree>
    <p:extLst>
      <p:ext uri="{BB962C8B-B14F-4D97-AF65-F5344CB8AC3E}">
        <p14:creationId xmlns:p14="http://schemas.microsoft.com/office/powerpoint/2010/main" val="33677950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D959D58-0D58-40A0-80D9-87430D1DEA5C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F78054-DA59-4493-B49D-FACAC4D63E9C}"/>
              </a:ext>
            </a:extLst>
          </p:cNvPr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//get()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两次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('H');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//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putback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两次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');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())!='\n')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cout.put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864730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17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4948711" y="4917278"/>
            <a:ext cx="4032448" cy="12961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上两页的正确情况，本页的错误情况，</a:t>
            </a:r>
            <a:endParaRPr kumimoji="1" lang="en-US" altLang="zh-CN" sz="16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综合起来，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/>
                <a:ea typeface="宋体"/>
              </a:rPr>
              <a:t>putback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使用时要注意什么问题？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8314383-06AA-4E7B-A2B0-B6840536CF2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2EA033-E47E-46DF-B67B-EDDB02119A10}"/>
              </a:ext>
            </a:extLst>
          </p:cNvPr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//get()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一次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('H');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putback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两次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');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())!='\n')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cout.put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VS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Dev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(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提示，光标一直在动，什么意思？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957838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18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894C10C-A33F-4B07-BF81-F9CFB4722923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CE20AB-DC44-4811-9CFA-DB2CD850064E}"/>
              </a:ext>
            </a:extLst>
          </p:cNvPr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('H');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');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())!='\n') </a:t>
            </a:r>
            <a:endParaRPr kumimoji="1" lang="en-US" altLang="zh-CN" sz="16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 &lt;&lt; ' ';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输出换为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int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VS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Dev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16997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19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DDC8397-5B05-4891-AE2C-BBB430525EC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CE1431-DB13-432A-BAC6-1E8A52C7646F}"/>
              </a:ext>
            </a:extLst>
          </p:cNvPr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('H');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');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())!=EOF)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判断条件换为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!=EOF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cout.put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abc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VS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Dev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676861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20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30B315C-3FFE-4ACD-973A-44F161F3C880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3F1D23-5391-409C-98A6-7C8ADCA92A80}"/>
              </a:ext>
            </a:extLst>
          </p:cNvPr>
          <p:cNvSpPr/>
          <p:nvPr/>
        </p:nvSpPr>
        <p:spPr bwMode="auto">
          <a:xfrm>
            <a:off x="558023" y="1244870"/>
            <a:ext cx="7496085" cy="53037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   char c[20];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"please enter a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sentense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:"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cin.getline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(c, 15, '/');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"The first part is:"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"The next char(ASCII):"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(c[0]);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cin.getline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(c, 15, '/');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"The second part is:"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运行结果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红色为输入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please enter a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sentense: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600" b="1" u="sng" dirty="0">
                <a:solidFill>
                  <a:srgbClr val="FF0000"/>
                </a:solidFill>
                <a:latin typeface="+mn-ea"/>
              </a:rPr>
              <a:t> am a boy./ am a student.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The first part is: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The next char(ASCII):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The second part is:</a:t>
            </a: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759504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cin.ignore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8AAADAC-3326-4EF8-9DCB-744E9A945F42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3D3F49-38CB-4FEB-9289-4AC642D5192F}"/>
              </a:ext>
            </a:extLst>
          </p:cNvPr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cin.ignore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(5, 'A');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abcdefghijk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abcd</a:t>
            </a:r>
            <a:r>
              <a:rPr kumimoji="1" lang="en-US" altLang="zh-CN" sz="1600" b="1" u="sng" dirty="0" err="1">
                <a:solidFill>
                  <a:schemeClr val="accent2"/>
                </a:solidFill>
                <a:latin typeface="+mn-ea"/>
              </a:rPr>
              <a:t>A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fghijk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</a:p>
        </p:txBody>
      </p:sp>
    </p:spTree>
    <p:extLst>
      <p:ext uri="{BB962C8B-B14F-4D97-AF65-F5344CB8AC3E}">
        <p14:creationId xmlns:p14="http://schemas.microsoft.com/office/powerpoint/2010/main" val="5976876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cin.ignore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D8E65C5-435A-4BE8-9BE8-0B5279DC8319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12B400-B79D-4E3C-85F4-6ABE2D9ADA8D}"/>
              </a:ext>
            </a:extLst>
          </p:cNvPr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cin.ignore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 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缺省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个字符，中止字符为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EOF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abcdefghijk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abcd</a:t>
            </a:r>
            <a:r>
              <a:rPr kumimoji="1" lang="en-US" altLang="zh-CN" sz="1600" b="1" u="sng" dirty="0" err="1">
                <a:solidFill>
                  <a:schemeClr val="accent2"/>
                </a:solidFill>
                <a:latin typeface="+mn-ea"/>
              </a:rPr>
              <a:t>A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fghijk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</a:p>
        </p:txBody>
      </p:sp>
    </p:spTree>
    <p:extLst>
      <p:ext uri="{BB962C8B-B14F-4D97-AF65-F5344CB8AC3E}">
        <p14:creationId xmlns:p14="http://schemas.microsoft.com/office/powerpoint/2010/main" val="228042478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cin.ignore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EF51C3F-9188-4C65-B184-B24620ED568B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30C131-A1EA-49D0-863B-C091C3A1E312}"/>
              </a:ext>
            </a:extLst>
          </p:cNvPr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[20];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20, '/');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指针停留在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'/'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处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"The first part is:"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20, '/');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从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'/'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处取，为空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"The second part is:"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>
                <a:solidFill>
                  <a:srgbClr val="FF0000"/>
                </a:solidFill>
                <a:latin typeface="+mn-ea"/>
              </a:rPr>
              <a:t>I like C++./I study C++./I am happy.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301873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>
              <a:spcBef>
                <a:spcPts val="384"/>
              </a:spcBef>
            </a:pPr>
            <a:endParaRPr lang="en-US" altLang="zh-CN" sz="1600" b="1" dirty="0">
              <a:latin typeface="+mn-ea"/>
            </a:endParaRPr>
          </a:p>
          <a:p>
            <a:pPr algn="l"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基本概念：</a:t>
            </a:r>
          </a:p>
          <a:p>
            <a:pPr algn="l"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文件结束符：表示文件结束的特殊标记</a:t>
            </a:r>
          </a:p>
          <a:p>
            <a:pPr algn="l"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  ★ 一般用</a:t>
            </a:r>
            <a:r>
              <a:rPr lang="en-US" altLang="zh-CN" sz="1600" b="1" dirty="0">
                <a:latin typeface="+mn-ea"/>
              </a:rPr>
              <a:t>CTRL+Z</a:t>
            </a:r>
            <a:r>
              <a:rPr lang="zh-CN" altLang="en-US" sz="1600" b="1" dirty="0">
                <a:latin typeface="+mn-ea"/>
              </a:rPr>
              <a:t>表示键盘输入文件结束符</a:t>
            </a:r>
          </a:p>
          <a:p>
            <a:pPr algn="l">
              <a:spcBef>
                <a:spcPts val="384"/>
              </a:spcBef>
            </a:pPr>
            <a:endParaRPr lang="en-US" altLang="zh-CN" sz="1600" b="1" dirty="0">
              <a:latin typeface="+mn-ea"/>
            </a:endParaRPr>
          </a:p>
          <a:p>
            <a:pPr algn="l"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文件结束标记：判断文件是否结束的标记，用宏定义</a:t>
            </a:r>
            <a:r>
              <a:rPr lang="en-US" altLang="zh-CN" sz="1600" b="1" dirty="0">
                <a:latin typeface="+mn-ea"/>
              </a:rPr>
              <a:t>EOF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End Of File</a:t>
            </a:r>
            <a:r>
              <a:rPr lang="zh-CN" altLang="en-US" sz="1600" b="1" dirty="0">
                <a:latin typeface="+mn-ea"/>
              </a:rPr>
              <a:t>）来表示</a:t>
            </a:r>
          </a:p>
          <a:p>
            <a:pPr algn="l" eaLnBrk="0" hangingPunct="0"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  ★ 不同系统</a:t>
            </a:r>
            <a:r>
              <a:rPr lang="en-US" altLang="zh-CN" sz="1600" b="1" dirty="0">
                <a:latin typeface="+mn-ea"/>
              </a:rPr>
              <a:t>EOF</a:t>
            </a:r>
            <a:r>
              <a:rPr lang="zh-CN" altLang="en-US" sz="1600" b="1" dirty="0">
                <a:latin typeface="+mn-ea"/>
              </a:rPr>
              <a:t>的值（目前双编译器都是</a:t>
            </a:r>
            <a:r>
              <a:rPr lang="en-US" altLang="zh-CN" sz="1600" b="1" dirty="0">
                <a:latin typeface="+mn-ea"/>
              </a:rPr>
              <a:t>-1</a:t>
            </a:r>
            <a:r>
              <a:rPr lang="zh-CN" altLang="en-US" sz="1600" b="1" dirty="0">
                <a:latin typeface="+mn-ea"/>
              </a:rPr>
              <a:t>）可能不同，不必关心</a:t>
            </a:r>
          </a:p>
          <a:p>
            <a:pPr algn="l"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  ★ 一般用于字符流输入的判断，对其它类型一般不用</a:t>
            </a:r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210644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>
                <a:latin typeface="+mn-ea"/>
              </a:rPr>
              <a:t>24</a:t>
            </a:r>
            <a:r>
              <a:rPr lang="zh-CN" altLang="en-US" sz="1600" b="1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cin.ignore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FEA9D7B-8F61-4E9D-8412-F3081735AE6C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283190-A71B-4D92-83A8-2B6E86603F99}"/>
              </a:ext>
            </a:extLst>
          </p:cNvPr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[20];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20, '/');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指针停留在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'/'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处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"The first part is:"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cin.ignore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();          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跳过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'/'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20, '/');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从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'/'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后取，非空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"The second part is:"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>
                <a:solidFill>
                  <a:srgbClr val="FF0000"/>
                </a:solidFill>
                <a:latin typeface="+mn-ea"/>
              </a:rPr>
              <a:t>I like C++./I study C++./I am happy.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559569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()</a:t>
            </a: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功能：从输入流中读一个字符并返回该字符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功能：从输入流中读一个字符给字符变量，返回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流对象自身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字符数组，字符个数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功能：从输入流中读</a:t>
            </a:r>
            <a:r>
              <a:rPr lang="en-US" altLang="zh-CN" sz="1600" b="1" dirty="0">
                <a:latin typeface="+mn-ea"/>
              </a:rPr>
              <a:t>n-1</a:t>
            </a:r>
            <a:r>
              <a:rPr lang="zh-CN" altLang="en-US" sz="1600" b="1" dirty="0">
                <a:latin typeface="+mn-ea"/>
              </a:rPr>
              <a:t>个字符，若遇到中止字符，则提前结束，返回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流对象自身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cin.getline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字符数组，字符个数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功能：同三个参数的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470012" y="5223015"/>
            <a:ext cx="5162128" cy="133915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accent2"/>
                </a:solidFill>
                <a:latin typeface="宋体"/>
                <a:ea typeface="宋体"/>
              </a:rPr>
              <a:t>关于</a:t>
            </a:r>
            <a:r>
              <a:rPr kumimoji="1" lang="en-US" altLang="zh-CN" sz="1600" b="1" dirty="0" err="1">
                <a:solidFill>
                  <a:schemeClr val="accent2"/>
                </a:solidFill>
                <a:latin typeface="宋体"/>
                <a:ea typeface="宋体"/>
              </a:rPr>
              <a:t>cin.get</a:t>
            </a:r>
            <a:r>
              <a:rPr kumimoji="1" lang="zh-CN" altLang="en-US" sz="1600" b="1" dirty="0">
                <a:solidFill>
                  <a:schemeClr val="accent2"/>
                </a:solidFill>
                <a:latin typeface="宋体"/>
                <a:ea typeface="宋体"/>
              </a:rPr>
              <a:t>函数返回值的讨论：</a:t>
            </a:r>
            <a:endParaRPr kumimoji="1" lang="en-US" altLang="zh-CN" sz="1600" b="1" dirty="0">
              <a:solidFill>
                <a:schemeClr val="accent2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u="sng" dirty="0">
                <a:solidFill>
                  <a:schemeClr val="accent2"/>
                </a:solidFill>
                <a:latin typeface="宋体"/>
                <a:ea typeface="宋体"/>
              </a:rPr>
              <a:t>http://bbs.bccn.net/thread-420985-1-1.html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u="sng" dirty="0">
              <a:solidFill>
                <a:schemeClr val="accent2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宋体"/>
                <a:ea typeface="宋体"/>
              </a:rPr>
              <a:t>1</a:t>
            </a:r>
            <a:r>
              <a:rPr kumimoji="1" lang="zh-CN" altLang="en-US" sz="1600" b="1" dirty="0">
                <a:solidFill>
                  <a:schemeClr val="accent2"/>
                </a:solidFill>
                <a:latin typeface="宋体"/>
                <a:ea typeface="宋体"/>
              </a:rPr>
              <a:t>、看得懂就看，看不懂就放弃</a:t>
            </a:r>
            <a:endParaRPr kumimoji="1" lang="en-US" altLang="zh-CN" sz="1600" b="1" dirty="0">
              <a:solidFill>
                <a:schemeClr val="accent2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宋体"/>
                <a:ea typeface="宋体"/>
              </a:rPr>
              <a:t>2</a:t>
            </a:r>
            <a:r>
              <a:rPr kumimoji="1" lang="zh-CN" altLang="en-US" sz="1600" b="1">
                <a:solidFill>
                  <a:schemeClr val="accent2"/>
                </a:solidFill>
                <a:latin typeface="宋体"/>
                <a:ea typeface="宋体"/>
              </a:rPr>
              <a:t>、说的不一定</a:t>
            </a:r>
            <a:r>
              <a:rPr kumimoji="1" lang="zh-CN" altLang="en-US" sz="1600" b="1" dirty="0">
                <a:solidFill>
                  <a:schemeClr val="accent2"/>
                </a:solidFill>
                <a:latin typeface="宋体"/>
                <a:ea typeface="宋体"/>
              </a:rPr>
              <a:t>正确，也许是一知半解，要有分辨能力</a:t>
            </a:r>
          </a:p>
        </p:txBody>
      </p:sp>
    </p:spTree>
    <p:extLst>
      <p:ext uri="{BB962C8B-B14F-4D97-AF65-F5344CB8AC3E}">
        <p14:creationId xmlns:p14="http://schemas.microsoft.com/office/powerpoint/2010/main" val="192739856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iostream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输入一个字符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回车，输出：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输入一串字符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回车，输出：</a:t>
            </a:r>
            <a:endParaRPr kumimoji="1" lang="en-US" altLang="zh-CN" sz="1600" b="1" dirty="0">
              <a:solidFill>
                <a:srgbClr val="FF3300"/>
              </a:solidFill>
              <a:latin typeface="宋体"/>
              <a:ea typeface="宋体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253199926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2FBBEE9-3440-4A05-8C93-735B8A0E8A84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FE9390-8F00-4CE2-9B02-E203FFDCBA40}"/>
              </a:ext>
            </a:extLst>
          </p:cNvPr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())!='\n')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输入一串字符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回车，输出：</a:t>
            </a: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935740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BAC3F8B-A1AA-45F0-AE33-1795ADD9AA7F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AF313C-D06D-408C-B3F9-AB7C3C6A932A}"/>
              </a:ext>
            </a:extLst>
          </p:cNvPr>
          <p:cNvSpPr/>
          <p:nvPr/>
        </p:nvSpPr>
        <p:spPr bwMode="auto">
          <a:xfrm>
            <a:off x="558025" y="1244870"/>
            <a:ext cx="6408712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())!=EOF)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输入：连续多个一串字符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回车，串中可含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CTRL+Z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输入：连续多个一串字符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回车，最后一行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单独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CTRL+Z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</a:p>
        </p:txBody>
      </p:sp>
    </p:spTree>
    <p:extLst>
      <p:ext uri="{BB962C8B-B14F-4D97-AF65-F5344CB8AC3E}">
        <p14:creationId xmlns:p14="http://schemas.microsoft.com/office/powerpoint/2010/main" val="241775585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B284B20-AAF5-4D7D-BEC5-D32F71008A8D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17D838-5D8D-4528-A2D5-A7EB663F6757}"/>
              </a:ext>
            </a:extLst>
          </p:cNvPr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输入一个字符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回车，输出：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输入一串字符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回车，输出：</a:t>
            </a: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814286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C4A7C32-108C-4120-BA16-90B37654D98F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74D594-E1D0-4F76-AC5A-D39296E8EF78}"/>
              </a:ext>
            </a:extLst>
          </p:cNvPr>
          <p:cNvSpPr/>
          <p:nvPr/>
        </p:nvSpPr>
        <p:spPr bwMode="auto">
          <a:xfrm>
            <a:off x="558024" y="1244870"/>
            <a:ext cx="4620032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while(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输入：连续多个一串字符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+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回车，串中可含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CTRL+Z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（能否结束？）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输入：连续多个一串字符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+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回车，最后一行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单独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CTRL+Z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输出：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问：右侧为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P.7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的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get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无参例子，左右两个程序的输出是否相同？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F757933-81D6-4056-8FAB-E18B417F4C75}"/>
              </a:ext>
            </a:extLst>
          </p:cNvPr>
          <p:cNvSpPr/>
          <p:nvPr/>
        </p:nvSpPr>
        <p:spPr bwMode="auto">
          <a:xfrm>
            <a:off x="5257613" y="1244870"/>
            <a:ext cx="4620031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while(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())!=EOF 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本题同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P.7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，不需要写结果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6FAB497-38E7-4B19-B884-569E06A92312}"/>
              </a:ext>
            </a:extLst>
          </p:cNvPr>
          <p:cNvSpPr/>
          <p:nvPr/>
        </p:nvSpPr>
        <p:spPr bwMode="auto">
          <a:xfrm>
            <a:off x="8612372" y="1244870"/>
            <a:ext cx="1265275" cy="40317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程序同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P.7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754305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4512</Words>
  <Application>Microsoft Office PowerPoint</Application>
  <PresentationFormat>宽屏</PresentationFormat>
  <Paragraphs>677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等线</vt:lpstr>
      <vt:lpstr>宋体</vt:lpstr>
      <vt:lpstr>Times New Roman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Larry</cp:lastModifiedBy>
  <cp:revision>50</cp:revision>
  <dcterms:created xsi:type="dcterms:W3CDTF">2020-08-13T13:39:53Z</dcterms:created>
  <dcterms:modified xsi:type="dcterms:W3CDTF">2024-11-15T11:44:36Z</dcterms:modified>
</cp:coreProperties>
</file>