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838" r:id="rId3"/>
    <p:sldId id="1279" r:id="rId4"/>
    <p:sldId id="1021" r:id="rId6"/>
    <p:sldId id="1237" r:id="rId7"/>
    <p:sldId id="990" r:id="rId8"/>
    <p:sldId id="992" r:id="rId9"/>
    <p:sldId id="993" r:id="rId10"/>
    <p:sldId id="994" r:id="rId11"/>
    <p:sldId id="995" r:id="rId12"/>
    <p:sldId id="996" r:id="rId13"/>
    <p:sldId id="997" r:id="rId14"/>
    <p:sldId id="998" r:id="rId15"/>
    <p:sldId id="999" r:id="rId16"/>
    <p:sldId id="1000" r:id="rId17"/>
    <p:sldId id="1001" r:id="rId18"/>
    <p:sldId id="1002" r:id="rId19"/>
    <p:sldId id="1003" r:id="rId20"/>
    <p:sldId id="1004" r:id="rId21"/>
    <p:sldId id="1005" r:id="rId22"/>
    <p:sldId id="1006" r:id="rId23"/>
    <p:sldId id="1007" r:id="rId24"/>
    <p:sldId id="1008" r:id="rId25"/>
    <p:sldId id="886" r:id="rId26"/>
    <p:sldId id="1009" r:id="rId27"/>
    <p:sldId id="1010" r:id="rId28"/>
    <p:sldId id="1011" r:id="rId29"/>
    <p:sldId id="1012" r:id="rId30"/>
    <p:sldId id="1013" r:id="rId31"/>
    <p:sldId id="1014" r:id="rId32"/>
    <p:sldId id="1015" r:id="rId33"/>
    <p:sldId id="1016" r:id="rId34"/>
    <p:sldId id="1017" r:id="rId35"/>
    <p:sldId id="1020" r:id="rId36"/>
    <p:sldId id="1019" r:id="rId37"/>
    <p:sldId id="1280" r:id="rId38"/>
    <p:sldId id="1281" r:id="rId39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D1469-C67C-43DD-86C4-BFFF7550F2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77222-3A9B-4630-963E-A75EDD7F2B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21C8-6AEF-4C3E-B3B5-FD8A079270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EC486-F6C5-4AAA-8960-E919FE3FCC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DCA4C-AF04-4244-A082-F134C26C2F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1335-FFD6-4CC5-9B10-2218992F66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18295-1FD1-4DA7-9F4F-48ED7ABBB1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58311-2B5E-4B54-A64F-80F748F0F7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63A07-5878-4175-8019-C3E8ECC8F1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A801-E626-4839-9137-0EEA428EDC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B0799-F841-424A-B011-CEEF2562E9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/>
            </a:lvl1pPr>
          </a:lstStyle>
          <a:p>
            <a:pPr>
              <a:defRPr/>
            </a:pPr>
            <a:fld id="{454C29BD-F113-4F65-8132-FD331AFC82F3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、完成本文档中所有的题目并写出分析、运行结果，体会字符数组输入输出时不同用法的差异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("%s", a);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个及以内字符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zh-CN" altLang="en-US" sz="1200" b="1" u="sng" dirty="0">
                <a:solidFill>
                  <a:srgbClr val="0070C0"/>
                </a:solidFill>
                <a:latin typeface="+mn-ea"/>
              </a:rPr>
              <a:t>正常输出各个字符的</a:t>
            </a:r>
            <a:r>
              <a:rPr kumimoji="1" lang="en-US" altLang="zh-CN" sz="1200" b="1" u="sng" dirty="0">
                <a:solidFill>
                  <a:srgbClr val="0070C0"/>
                </a:solidFill>
                <a:latin typeface="+mn-ea"/>
              </a:rPr>
              <a:t>ASCII</a:t>
            </a:r>
            <a:r>
              <a:rPr kumimoji="1" lang="zh-CN" altLang="en-US" sz="1200" b="1" u="sng" dirty="0">
                <a:solidFill>
                  <a:srgbClr val="0070C0"/>
                </a:solidFill>
                <a:latin typeface="+mn-ea"/>
              </a:rPr>
              <a:t>码值，最后再来</a:t>
            </a:r>
            <a:endParaRPr kumimoji="1" lang="zh-CN" altLang="en-US" sz="1200" b="1" u="sng" dirty="0">
              <a:solidFill>
                <a:srgbClr val="0070C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u="sng" dirty="0">
                <a:solidFill>
                  <a:srgbClr val="0070C0"/>
                </a:solidFill>
                <a:latin typeface="+mn-ea"/>
              </a:rPr>
              <a:t> 一个</a:t>
            </a:r>
            <a:r>
              <a:rPr kumimoji="1" lang="en-US" altLang="zh-CN" sz="1200" b="1" u="sng" dirty="0">
                <a:solidFill>
                  <a:srgbClr val="0070C0"/>
                </a:solidFill>
                <a:latin typeface="+mn-ea"/>
              </a:rPr>
              <a:t>0</a:t>
            </a:r>
            <a:r>
              <a:rPr kumimoji="1" lang="zh-CN" altLang="en-US" sz="1200" b="1" u="sng" dirty="0">
                <a:solidFill>
                  <a:srgbClr val="0070C0"/>
                </a:solidFill>
                <a:latin typeface="+mn-ea"/>
              </a:rPr>
              <a:t>（代表尾零）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个及以上字符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zh-CN" altLang="en-US" sz="1200" b="1" u="sng" dirty="0">
                <a:solidFill>
                  <a:srgbClr val="0070C0"/>
                </a:solidFill>
                <a:latin typeface="+mn-ea"/>
              </a:rPr>
              <a:t>非法写入，会有弹窗出现。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问：如果要保证输入正确，输入的字符个数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200" b="1" u="sng" dirty="0">
                <a:solidFill>
                  <a:srgbClr val="0070C0"/>
                </a:solidFill>
                <a:latin typeface="+mn-ea"/>
              </a:rPr>
              <a:t>小于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______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定义的字符数组的长度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962476" y="3331558"/>
            <a:ext cx="1800199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直接数组名，无下标，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规定，数组名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代表数组的起始地址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6375" y="2072640"/>
            <a:ext cx="1694815" cy="28308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790" y="2072640"/>
            <a:ext cx="2748915" cy="1768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72</a:t>
            </a:r>
            <a:endParaRPr kumimoji="1"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101</a:t>
            </a:r>
            <a:endParaRPr kumimoji="1"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111</a:t>
            </a:r>
            <a:endParaRPr kumimoji="1"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endParaRPr kumimoji="1"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、回车是否在数组中？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zh-CN" altLang="en-US" sz="1200" b="1" u="sng" dirty="0">
                <a:solidFill>
                  <a:srgbClr val="0070C0"/>
                </a:solidFill>
                <a:latin typeface="+mn-ea"/>
              </a:rPr>
              <a:t>否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后面的一个字符是什么？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zh-CN" altLang="en-US" sz="1200" b="1" u="sng" dirty="0">
                <a:solidFill>
                  <a:srgbClr val="0070C0"/>
                </a:solidFill>
                <a:latin typeface="+mn-ea"/>
              </a:rPr>
              <a:t>尾</a:t>
            </a:r>
            <a:r>
              <a:rPr kumimoji="1" lang="en-US" altLang="zh-CN" sz="1200" b="1" u="sng" dirty="0">
                <a:solidFill>
                  <a:srgbClr val="0070C0"/>
                </a:solidFill>
                <a:latin typeface="+mn-ea"/>
              </a:rPr>
              <a:t>0</a:t>
            </a:r>
            <a:endParaRPr kumimoji="1" lang="en-US" altLang="zh-CN" sz="1200" b="1" u="sng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962476" y="3331558"/>
            <a:ext cx="1620639" cy="493096"/>
          </a:xfrm>
          <a:prstGeom prst="borderCallout1">
            <a:avLst>
              <a:gd name="adj1" fmla="val 5884"/>
              <a:gd name="adj2" fmla="val -2356"/>
              <a:gd name="adj3" fmla="val 277543"/>
              <a:gd name="adj4" fmla="val -116808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直接数组名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无下标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9615" y="1239520"/>
            <a:ext cx="2103120" cy="34975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个及以内字符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u="sng" dirty="0">
                <a:solidFill>
                  <a:srgbClr val="0070C0"/>
                </a:solidFill>
                <a:latin typeface="+mn-ea"/>
                <a:sym typeface="+mn-ea"/>
              </a:rPr>
              <a:t>正常输出各个字符的</a:t>
            </a:r>
            <a:r>
              <a:rPr kumimoji="1" lang="en-US" altLang="zh-CN" sz="1200" b="1" u="sng" dirty="0">
                <a:solidFill>
                  <a:srgbClr val="0070C0"/>
                </a:solidFill>
                <a:latin typeface="+mn-ea"/>
                <a:sym typeface="+mn-ea"/>
              </a:rPr>
              <a:t>ASCII</a:t>
            </a:r>
            <a:r>
              <a:rPr kumimoji="1" lang="zh-CN" altLang="en-US" sz="1200" b="1" u="sng" dirty="0">
                <a:solidFill>
                  <a:srgbClr val="0070C0"/>
                </a:solidFill>
                <a:latin typeface="+mn-ea"/>
                <a:sym typeface="+mn-ea"/>
              </a:rPr>
              <a:t>码值，最后再来</a:t>
            </a:r>
            <a:endParaRPr kumimoji="1" lang="zh-CN" altLang="en-US" sz="1200" b="1" u="sng" dirty="0">
              <a:solidFill>
                <a:srgbClr val="0070C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u="sng" dirty="0">
                <a:solidFill>
                  <a:srgbClr val="0070C0"/>
                </a:solidFill>
                <a:latin typeface="+mn-ea"/>
                <a:sym typeface="+mn-ea"/>
              </a:rPr>
              <a:t> 一个</a:t>
            </a:r>
            <a:r>
              <a:rPr kumimoji="1" lang="en-US" altLang="zh-CN" sz="1200" b="1" u="sng" dirty="0">
                <a:solidFill>
                  <a:srgbClr val="0070C0"/>
                </a:solidFill>
                <a:latin typeface="+mn-ea"/>
                <a:sym typeface="+mn-ea"/>
              </a:rPr>
              <a:t>0</a:t>
            </a:r>
            <a:r>
              <a:rPr kumimoji="1" lang="zh-CN" altLang="en-US" sz="1200" b="1" u="sng" dirty="0">
                <a:solidFill>
                  <a:srgbClr val="0070C0"/>
                </a:solidFill>
                <a:latin typeface="+mn-ea"/>
                <a:sym typeface="+mn-ea"/>
              </a:rPr>
              <a:t>（代表尾零）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个及以上字符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u="sng" dirty="0">
                <a:solidFill>
                  <a:srgbClr val="0070C0"/>
                </a:solidFill>
                <a:latin typeface="+mn-ea"/>
                <a:sym typeface="+mn-ea"/>
              </a:rPr>
              <a:t>非法写入，会有弹窗出现。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问：如果要保证输入正确，输入的字符个数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200" b="1" u="sng" dirty="0">
                <a:solidFill>
                  <a:srgbClr val="0070C0"/>
                </a:solidFill>
                <a:latin typeface="+mn-ea"/>
              </a:rPr>
              <a:t>小于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______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定义的字符数组的长度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962476" y="3331558"/>
            <a:ext cx="1620639" cy="493096"/>
          </a:xfrm>
          <a:prstGeom prst="borderCallout1">
            <a:avLst>
              <a:gd name="adj1" fmla="val 5884"/>
              <a:gd name="adj2" fmla="val -2356"/>
              <a:gd name="adj3" fmla="val 277543"/>
              <a:gd name="adj4" fmla="val -116808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直接数组名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无下标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4120" y="2125980"/>
            <a:ext cx="2025650" cy="34309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230" y="2125980"/>
            <a:ext cx="3267075" cy="18307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方式输出单个字符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长度缺省为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("%c*\n", a[5]);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a[3]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是为了确认只输出了一个字符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8</a:t>
            </a:r>
            <a:endParaRPr kumimoji="1"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n*</a:t>
            </a:r>
            <a:endParaRPr kumimoji="1"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d*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065" y="906780"/>
            <a:ext cx="2179320" cy="8305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方式以单个字符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循环形式输出整个数组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换行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Student</a:t>
            </a:r>
            <a:endParaRPr kumimoji="1"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Student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AutoShape 4"/>
          <p:cNvSpPr/>
          <p:nvPr/>
        </p:nvSpPr>
        <p:spPr bwMode="auto">
          <a:xfrm>
            <a:off x="3506094" y="3001961"/>
            <a:ext cx="1944216" cy="504056"/>
          </a:xfrm>
          <a:prstGeom prst="borderCallout1">
            <a:avLst>
              <a:gd name="adj1" fmla="val 11671"/>
              <a:gd name="adj2" fmla="val -2356"/>
              <a:gd name="adj3" fmla="val 211514"/>
              <a:gd name="adj4" fmla="val -52469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 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缺省长度为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[0]-[6]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，尾零不输出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065" y="1095375"/>
            <a:ext cx="2072640" cy="624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方式以单个字符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循环形式输出整个数组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("%c,",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&lt;&lt; '*';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换行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S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t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u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d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e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n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t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</a:t>
            </a:r>
            <a:endParaRPr kumimoji="1"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S*t*u*d*e*n*t*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75970" y="3206001"/>
            <a:ext cx="2160240" cy="2068030"/>
            <a:chOff x="6804248" y="4381155"/>
            <a:chExt cx="2160240" cy="2068030"/>
          </a:xfrm>
        </p:grpSpPr>
        <p:sp>
          <p:nvSpPr>
            <p:cNvPr id="13" name="AutoShape 4"/>
            <p:cNvSpPr/>
            <p:nvPr/>
          </p:nvSpPr>
          <p:spPr bwMode="auto">
            <a:xfrm>
              <a:off x="7524328" y="4381155"/>
              <a:ext cx="1440160" cy="646088"/>
            </a:xfrm>
            <a:prstGeom prst="borderCallout1">
              <a:avLst>
                <a:gd name="adj1" fmla="val 11671"/>
                <a:gd name="adj2" fmla="val -2356"/>
                <a:gd name="adj3" fmla="val 187764"/>
                <a:gd name="adj4" fmla="val -101718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%c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后面多一个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方式每个字符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后面多一个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</a:t>
              </a:r>
              <a:endPara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4" name="直接连接符 13"/>
            <p:cNvCxnSpPr>
              <a:stCxn id="13" idx="2"/>
            </p:cNvCxnSpPr>
            <p:nvPr/>
          </p:nvCxnSpPr>
          <p:spPr bwMode="auto">
            <a:xfrm flipH="1">
              <a:off x="6804248" y="4704199"/>
              <a:ext cx="720080" cy="17449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065" y="1104900"/>
            <a:ext cx="2072640" cy="624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问：尾零输出了吗？如何证明？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没有输出，可以改为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("%s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&lt;&lt; a &lt;&lt;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‘*’&lt;&lt;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来验证。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60313" y="2679333"/>
            <a:ext cx="2353602" cy="1042135"/>
            <a:chOff x="1763688" y="2566885"/>
            <a:chExt cx="2353602" cy="1042135"/>
          </a:xfrm>
        </p:grpSpPr>
        <p:sp>
          <p:nvSpPr>
            <p:cNvPr id="10" name="AutoShape 4"/>
            <p:cNvSpPr/>
            <p:nvPr/>
          </p:nvSpPr>
          <p:spPr bwMode="auto">
            <a:xfrm>
              <a:off x="2821146" y="2566885"/>
              <a:ext cx="1296144" cy="502073"/>
            </a:xfrm>
            <a:prstGeom prst="borderCallout1">
              <a:avLst>
                <a:gd name="adj1" fmla="val 5884"/>
                <a:gd name="adj2" fmla="val -2356"/>
                <a:gd name="adj3" fmla="val 265985"/>
                <a:gd name="adj4" fmla="val -135887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跟数组名</a:t>
              </a:r>
              <a:endParaRPr kumimoji="1"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不是数组元素名</a:t>
              </a:r>
              <a:endParaRPr kumimoji="1"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>
              <a:stCxn id="10" idx="2"/>
            </p:cNvCxnSpPr>
            <p:nvPr/>
          </p:nvCxnSpPr>
          <p:spPr bwMode="auto">
            <a:xfrm flipH="1">
              <a:off x="1763688" y="2817922"/>
              <a:ext cx="1057458" cy="791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8725" y="2526030"/>
            <a:ext cx="2141220" cy="6553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065" y="4909820"/>
            <a:ext cx="3817620" cy="7696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a[]="Student\0china";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("%s*\n",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a[12]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：从本例的结果可知，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 数组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的长度是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+mn-ea"/>
              </a:rPr>
              <a:t>14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最后是否还有隐含的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\0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？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是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中的字符串的长度是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+mn-ea"/>
              </a:rPr>
              <a:t>7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：字符串形式输出字符数组，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如果数组中包含显式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'\0'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则输出到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第一个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+mn-ea"/>
              </a:rPr>
              <a:t>’\0’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为止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6185" y="2303145"/>
            <a:ext cx="211074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不含尾零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注意：不能以字符串方式初始化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a[5]={'C','h','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','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n','a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'};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：为什么会有乱字符？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因为数组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+mn-ea"/>
              </a:rPr>
              <a:t>a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之后的空间里随机存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储着一些值，这些值不是可显示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图形字符，因此在输出显示时会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呈现乱字符。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：如果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%s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方式换成下面形式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for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&lt;5;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("%c",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]);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还会看到乱字符吗？为什么？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不会，因为该形式只输出了数组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内的值。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7305" y="2446020"/>
            <a:ext cx="2133600" cy="6553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不含尾零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a[5];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不初始化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：为什么会有乱字符？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因为数组未初始化，打印出来的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值是原来随机存储的值，由于这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些不是可见的图形字符，因此会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呈现乱字符。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：乱字符出现几行是正常的？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一行？多行？或者都正常？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出现几行都是正常的。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结论：不能字符串形式输出不含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_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尾零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的字符数组，否则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可能会得到不正确的结果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6185" y="2367280"/>
            <a:ext cx="2110740" cy="6629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：从任一元素开始以字符串形式输出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38066" y="2545210"/>
            <a:ext cx="3091200" cy="1656184"/>
            <a:chOff x="3143673" y="2852936"/>
            <a:chExt cx="3091200" cy="1656184"/>
          </a:xfrm>
        </p:grpSpPr>
        <p:sp>
          <p:nvSpPr>
            <p:cNvPr id="6" name="AutoShape 4"/>
            <p:cNvSpPr/>
            <p:nvPr/>
          </p:nvSpPr>
          <p:spPr bwMode="auto">
            <a:xfrm>
              <a:off x="4742391" y="2852936"/>
              <a:ext cx="648072" cy="286050"/>
            </a:xfrm>
            <a:prstGeom prst="borderCallout1">
              <a:avLst>
                <a:gd name="adj1" fmla="val 5884"/>
                <a:gd name="adj2" fmla="val -2356"/>
                <a:gd name="adj3" fmla="val 415312"/>
                <a:gd name="adj4" fmla="val -249976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%s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形式</a:t>
              </a:r>
              <a:endPara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AutoShape 4"/>
            <p:cNvSpPr/>
            <p:nvPr/>
          </p:nvSpPr>
          <p:spPr bwMode="auto">
            <a:xfrm>
              <a:off x="4772051" y="3442501"/>
              <a:ext cx="1462822" cy="346540"/>
            </a:xfrm>
            <a:prstGeom prst="borderCallout1">
              <a:avLst>
                <a:gd name="adj1" fmla="val 5884"/>
                <a:gd name="adj2" fmla="val -2356"/>
                <a:gd name="adj3" fmla="val 155055"/>
                <a:gd name="adj4" fmla="val -66747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&amp;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数组元素名形式</a:t>
              </a:r>
              <a:endPara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 flipH="1">
              <a:off x="3143673" y="3559514"/>
              <a:ext cx="1617999" cy="9496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椭圆 9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("%s\n", &amp;a[3]);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&amp;a[3]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065" y="2545080"/>
            <a:ext cx="2103120" cy="6553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方式从任一元素开始以字符串形式输入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("%s", &amp;a[3]);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行，内容是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72</a:t>
            </a:r>
            <a:endParaRPr kumimoji="1" lang="en-US" altLang="zh-CN" sz="1200" b="1" dirty="0">
              <a:solidFill>
                <a:srgbClr val="0070C0"/>
              </a:solidFill>
              <a:highlight>
                <a:srgbClr val="FFFF00"/>
              </a:highlight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101</a:t>
            </a:r>
            <a:endParaRPr kumimoji="1" lang="en-US" altLang="zh-CN" sz="1200" b="1" dirty="0">
              <a:solidFill>
                <a:srgbClr val="0070C0"/>
              </a:solidFill>
              <a:highlight>
                <a:srgbClr val="FFFF00"/>
              </a:highlight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108</a:t>
            </a:r>
            <a:endParaRPr kumimoji="1" lang="en-US" altLang="zh-CN" sz="1200" b="1" dirty="0">
              <a:solidFill>
                <a:srgbClr val="0070C0"/>
              </a:solidFill>
              <a:highlight>
                <a:srgbClr val="FFFF00"/>
              </a:highlight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108</a:t>
            </a:r>
            <a:endParaRPr kumimoji="1" lang="en-US" altLang="zh-CN" sz="1200" b="1" dirty="0">
              <a:solidFill>
                <a:srgbClr val="0070C0"/>
              </a:solidFill>
              <a:highlight>
                <a:srgbClr val="FFFF00"/>
              </a:highlight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111</a:t>
            </a:r>
            <a:endParaRPr kumimoji="1" lang="en-US" altLang="zh-CN" sz="1200" b="1" dirty="0">
              <a:solidFill>
                <a:srgbClr val="0070C0"/>
              </a:solidFill>
              <a:highlight>
                <a:srgbClr val="FFFF00"/>
              </a:highlight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0</a:t>
            </a:r>
            <a:endParaRPr kumimoji="1" lang="en-US" altLang="zh-CN" sz="1200" b="1" dirty="0">
              <a:solidFill>
                <a:srgbClr val="0070C0"/>
              </a:solidFill>
              <a:highlight>
                <a:srgbClr val="FFFF00"/>
              </a:highlight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AutoShape 4"/>
          <p:cNvSpPr/>
          <p:nvPr/>
        </p:nvSpPr>
        <p:spPr bwMode="auto">
          <a:xfrm>
            <a:off x="4091019" y="3750087"/>
            <a:ext cx="1462822" cy="346540"/>
          </a:xfrm>
          <a:prstGeom prst="borderCallout1">
            <a:avLst>
              <a:gd name="adj1" fmla="val 5884"/>
              <a:gd name="adj2" fmla="val -2356"/>
              <a:gd name="adj3" fmla="val 300957"/>
              <a:gd name="adj4" fmla="val -97634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数组元素名形式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9615" y="1313815"/>
            <a:ext cx="2110740" cy="35509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方式从任一元素开始以字符串形式输入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&amp;a[3];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行，内容是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  <a:sym typeface="+mn-ea"/>
              </a:rPr>
              <a:t>72</a:t>
            </a:r>
            <a:endParaRPr kumimoji="1" lang="en-US" altLang="zh-CN" sz="1200" b="1" dirty="0">
              <a:solidFill>
                <a:srgbClr val="0070C0"/>
              </a:solidFill>
              <a:highlight>
                <a:srgbClr val="FFFF00"/>
              </a:highlight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  <a:sym typeface="+mn-ea"/>
              </a:rPr>
              <a:t>101</a:t>
            </a:r>
            <a:endParaRPr kumimoji="1" lang="en-US" altLang="zh-CN" sz="1200" b="1" dirty="0">
              <a:solidFill>
                <a:srgbClr val="0070C0"/>
              </a:solidFill>
              <a:highlight>
                <a:srgbClr val="FFFF00"/>
              </a:highlight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  <a:sym typeface="+mn-ea"/>
              </a:rPr>
              <a:t>108</a:t>
            </a:r>
            <a:endParaRPr kumimoji="1" lang="en-US" altLang="zh-CN" sz="1200" b="1" dirty="0">
              <a:solidFill>
                <a:srgbClr val="0070C0"/>
              </a:solidFill>
              <a:highlight>
                <a:srgbClr val="FFFF00"/>
              </a:highlight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  <a:sym typeface="+mn-ea"/>
              </a:rPr>
              <a:t>108</a:t>
            </a:r>
            <a:endParaRPr kumimoji="1" lang="en-US" altLang="zh-CN" sz="1200" b="1" dirty="0">
              <a:solidFill>
                <a:srgbClr val="0070C0"/>
              </a:solidFill>
              <a:highlight>
                <a:srgbClr val="FFFF00"/>
              </a:highlight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  <a:sym typeface="+mn-ea"/>
              </a:rPr>
              <a:t>111</a:t>
            </a:r>
            <a:endParaRPr kumimoji="1" lang="en-US" altLang="zh-CN" sz="1200" b="1" dirty="0">
              <a:solidFill>
                <a:srgbClr val="0070C0"/>
              </a:solidFill>
              <a:highlight>
                <a:srgbClr val="FFFF00"/>
              </a:highlight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  <a:sym typeface="+mn-ea"/>
              </a:rPr>
              <a:t>0</a:t>
            </a:r>
            <a:endParaRPr kumimoji="1" lang="en-US" altLang="zh-CN" sz="1200" b="1" dirty="0">
              <a:solidFill>
                <a:srgbClr val="0070C0"/>
              </a:solidFill>
              <a:highlight>
                <a:srgbClr val="FFFF00"/>
              </a:highlight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16-18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的结果，得出的结论是：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方式从任一元素开始以字符串形式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输入输出时，表示形式都是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2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的形式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572273" y="3662164"/>
            <a:ext cx="1462822" cy="346540"/>
          </a:xfrm>
          <a:prstGeom prst="borderCallout1">
            <a:avLst>
              <a:gd name="adj1" fmla="val 5884"/>
              <a:gd name="adj2" fmla="val -2356"/>
              <a:gd name="adj3" fmla="val 300957"/>
              <a:gd name="adj4" fmla="val -97634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数组元素名形式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6775" y="1207135"/>
            <a:ext cx="2087880" cy="35585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1-3.</a:t>
            </a:r>
            <a:r>
              <a:rPr lang="zh-CN" altLang="en-US" sz="1600" b="1" dirty="0">
                <a:latin typeface="+mn-ea"/>
              </a:rPr>
              <a:t>总结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完成下表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给出了第一行的答案供参考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</a:t>
            </a:r>
            <a:endParaRPr lang="zh-CN" altLang="en-US" sz="1600" b="1" dirty="0">
              <a:latin typeface="+mn-ea"/>
            </a:endParaRPr>
          </a:p>
        </p:txBody>
      </p:sp>
      <p:graphicFrame>
        <p:nvGraphicFramePr>
          <p:cNvPr id="3" name="Group 54"/>
          <p:cNvGraphicFramePr>
            <a:graphicFrameLocks noGrp="1"/>
          </p:cNvGraphicFramePr>
          <p:nvPr/>
        </p:nvGraphicFramePr>
        <p:xfrm>
          <a:off x="287061" y="1611217"/>
          <a:ext cx="6984776" cy="2374687"/>
        </p:xfrm>
        <a:graphic>
          <a:graphicData uri="http://schemas.openxmlformats.org/drawingml/2006/table">
            <a:tbl>
              <a:tblPr/>
              <a:tblGrid>
                <a:gridCol w="2088232"/>
                <a:gridCol w="2520280"/>
                <a:gridCol w="2376264"/>
              </a:tblGrid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方式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C++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方式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输入单个字符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scanf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("%c", &amp;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cin &gt;&gt;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元素名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输入字符串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dirty="0" err="1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scanf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("%s", 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数组名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cin&gt;&gt;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数组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输出单个字符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dirty="0" err="1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printf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("%c", 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元素名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cout&lt;&lt;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输出字符串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dirty="0" err="1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printf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("%s", 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数组名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cout&lt;&lt;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数组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任一元素开始输入串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dirty="0" err="1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scanf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("%s", &amp;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元素名）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cin&gt;&gt;&amp;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2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任一元素开始输出串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dirty="0" err="1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printf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("%s",&amp;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元素名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cout&lt;&lt;&amp;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方式多个字符串的输入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a[10], b[20];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s%s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a, b);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("%s-%s\n", a, b);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3300"/>
                </a:solidFill>
                <a:latin typeface="+mn-ea"/>
              </a:rPr>
              <a:t>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结论：空格是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B_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_______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输入串中的合法字符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B.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输入分隔符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6055" y="2544445"/>
            <a:ext cx="2103120" cy="678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765" y="4502150"/>
            <a:ext cx="2141220" cy="8153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方式多个字符串的输入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a[10], b[20];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'-'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3300"/>
                </a:solidFill>
                <a:latin typeface="+mn-ea"/>
              </a:rPr>
              <a:t>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结论：空格是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</a:t>
            </a:r>
            <a:r>
              <a:rPr kumimoji="1" lang="en-US" altLang="zh-CN" sz="16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输入串中的合法字符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B.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输入分隔符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综合例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19-20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可知：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从键盘上输入的字符串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不能包含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6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空格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_______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3660" y="2411730"/>
            <a:ext cx="2103120" cy="678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660" y="3885565"/>
            <a:ext cx="2141220" cy="8153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VS2022    </a:t>
            </a:r>
            <a:r>
              <a:rPr lang="zh-CN" altLang="en-US" sz="1600" b="1" dirty="0">
                <a:latin typeface="+mn-ea"/>
              </a:rPr>
              <a:t>：有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，无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，  有</a:t>
            </a:r>
            <a:r>
              <a:rPr lang="en-US" altLang="zh-CN" sz="1600" b="1" dirty="0" err="1">
                <a:latin typeface="+mn-ea"/>
              </a:rPr>
              <a:t>fgets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Dev C++   </a:t>
            </a:r>
            <a:r>
              <a:rPr lang="zh-CN" altLang="en-US" sz="1600" b="1" dirty="0">
                <a:latin typeface="+mn-ea"/>
              </a:rPr>
              <a:t>：有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，  无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，有</a:t>
            </a:r>
            <a:r>
              <a:rPr lang="en-US" altLang="zh-CN" sz="1600" b="1" dirty="0" err="1">
                <a:latin typeface="+mn-ea"/>
              </a:rPr>
              <a:t>fgets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zh-CN" altLang="en-US" sz="1600" b="1" dirty="0">
                <a:latin typeface="+mn-ea"/>
              </a:rPr>
              <a:t>函数的原型定义为：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字符数组名，最大长度，</a:t>
            </a:r>
            <a:r>
              <a:rPr lang="en-US" altLang="zh-CN" sz="1600" b="1" dirty="0" err="1">
                <a:latin typeface="+mn-ea"/>
              </a:rPr>
              <a:t>stdin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</a:t>
            </a:r>
            <a:r>
              <a:rPr lang="zh-CN" altLang="en-US" sz="1600" b="1" dirty="0">
                <a:latin typeface="+mn-ea"/>
              </a:rPr>
              <a:t>但与</a:t>
            </a:r>
            <a:r>
              <a:rPr lang="en-US" altLang="zh-CN" sz="1600" b="1" dirty="0">
                <a:latin typeface="+mn-ea"/>
              </a:rPr>
              <a:t>gets/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的表现有不同，请自行观察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★ 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scanf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/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cin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通过某些高级设置方式还是可以输入含空格的字符串的，本课程不再讨论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下用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输入含空格的字符串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a[10], b[20];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gets_s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gets_s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(b);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会继续等待输入，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再输入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xyz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会有弹窗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、键盘先输入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kumimoji="1" lang="zh-CN" altLang="en-US" sz="1600" b="1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会有弹窗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问：为什么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kumimoji="1" lang="en-US" altLang="zh-CN" sz="1600" b="1" u="sng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因为还要有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个字节的位置留给尾</a:t>
            </a:r>
            <a:endParaRPr kumimoji="1" lang="zh-CN" altLang="en-US" sz="1600" b="1" u="sng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零，所以最长输入均为数组大小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-1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kumimoji="1" lang="zh-CN" altLang="en-US" sz="1600" b="1" u="sng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1920" y="2922905"/>
            <a:ext cx="2095500" cy="960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345" y="3176270"/>
            <a:ext cx="2696845" cy="2407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010" y="4325620"/>
            <a:ext cx="2310765" cy="21640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DevC</a:t>
            </a:r>
            <a:r>
              <a:rPr lang="en-US" altLang="zh-CN" sz="1600" b="1" dirty="0">
                <a:latin typeface="+mn-ea"/>
              </a:rPr>
              <a:t>++</a:t>
            </a:r>
            <a:r>
              <a:rPr lang="zh-CN" altLang="en-US" sz="1600" b="1" dirty="0">
                <a:latin typeface="+mn-ea"/>
              </a:rPr>
              <a:t>下用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输入含空格的字符串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a[10], b[20];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gets(a);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gets(b);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会继续等待输入，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再输入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xyz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没有弹窗，输入什么就输出什么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、键盘先输入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上一个数组的输出有误，反而越界</a:t>
            </a:r>
            <a:endParaRPr kumimoji="1" lang="zh-CN" altLang="en-US" sz="1600" b="1" dirty="0">
              <a:solidFill>
                <a:srgbClr val="0070C0"/>
              </a:solidFill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输入的数组输出是正常的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问：为什么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因为还要有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个字节的位置留给尾</a:t>
            </a:r>
            <a:endParaRPr kumimoji="1" lang="zh-CN" altLang="en-US" sz="1600" b="1" u="sng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零，所以最长输入均为数组大小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-1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6040" y="2827020"/>
            <a:ext cx="2034540" cy="9982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260" y="3909060"/>
            <a:ext cx="2065020" cy="9601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45" y="5005705"/>
            <a:ext cx="206502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不同编译器从键盘输入含空格字符串的方法不同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Dev C++</a:t>
            </a:r>
            <a:r>
              <a:rPr lang="zh-CN" altLang="en-US" sz="1600" b="1" dirty="0">
                <a:latin typeface="+mn-ea"/>
              </a:rPr>
              <a:t>均可用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zh-CN" altLang="en-US" sz="1600" b="1" dirty="0">
                <a:latin typeface="+mn-ea"/>
              </a:rPr>
              <a:t>输入含空格的字符串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a[10], b[20];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(a,10,stdin);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(b,20,stdin);</a:t>
            </a:r>
            <a:endParaRPr kumimoji="1" lang="en-US" altLang="zh-CN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a[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]!='\0';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b[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]!='\0';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int(b[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空格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会继续等待输入，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再输入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xyz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则输出为：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问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：和例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21-22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的输出区别在哪里？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两个数组输出之间会有间隔行。</a:t>
            </a:r>
            <a:endParaRPr kumimoji="1" lang="en-US" altLang="zh-CN" sz="1200" b="1" dirty="0">
              <a:solidFill>
                <a:srgbClr val="0070C0"/>
              </a:solidFill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：后面两段红色代码的目的是什么？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输出数组内存储的</a:t>
            </a:r>
            <a:r>
              <a:rPr kumimoji="1" lang="en-US" altLang="zh-CN" sz="1200" b="1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kumimoji="1" lang="zh-CN" altLang="en-US" sz="1200" b="1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码值，以此来反映</a:t>
            </a:r>
            <a:endParaRPr kumimoji="1" lang="zh-CN" altLang="en-US" sz="1200" b="1" dirty="0">
              <a:solidFill>
                <a:srgbClr val="0070C0"/>
              </a:solidFill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哪些字符被存入。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并回车，则输出为：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、如果输入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并回车，则输出为：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、如果输入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超过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则输出为：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9310" y="1426845"/>
            <a:ext cx="2065020" cy="15544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455" y="3726180"/>
            <a:ext cx="2644140" cy="1257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970" y="5743575"/>
            <a:ext cx="4461510" cy="899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500" y="5369560"/>
            <a:ext cx="4358640" cy="112014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4876165" y="4765675"/>
            <a:ext cx="1471295" cy="9366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8199755" y="3932555"/>
            <a:ext cx="1008380" cy="14414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、部分内容的填写，如果能确定是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不确定值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随机值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的，可直接填写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**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随机</a:t>
            </a:r>
            <a:r>
              <a:rPr lang="en-US" altLang="zh-CN" sz="1600" b="1" dirty="0">
                <a:latin typeface="+mn-ea"/>
              </a:rPr>
              <a:t>"</a:t>
            </a:r>
            <a:endParaRPr lang="en-US" altLang="zh-CN" sz="1600" b="1" dirty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9018" y="1400426"/>
            <a:ext cx="8424936" cy="2820662"/>
            <a:chOff x="323528" y="3933056"/>
            <a:chExt cx="8424936" cy="282066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3528" y="3933056"/>
              <a:ext cx="6333333" cy="26380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6948264" y="3933056"/>
              <a:ext cx="1800200" cy="2820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输出的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行内容是：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输出的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行内容是：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" name="直接连接符 4"/>
            <p:cNvCxnSpPr>
              <a:stCxn id="4" idx="1"/>
              <a:endCxn id="4" idx="3"/>
            </p:cNvCxnSpPr>
            <p:nvPr/>
          </p:nvCxnSpPr>
          <p:spPr bwMode="auto">
            <a:xfrm>
              <a:off x="6948264" y="5343387"/>
              <a:ext cx="18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箭头: 右 5"/>
            <p:cNvSpPr/>
            <p:nvPr/>
          </p:nvSpPr>
          <p:spPr bwMode="auto">
            <a:xfrm>
              <a:off x="5796136" y="5157192"/>
              <a:ext cx="1152128" cy="389869"/>
            </a:xfrm>
            <a:prstGeom prst="rightArrow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24</a:t>
            </a:r>
            <a:r>
              <a:rPr lang="zh-CN" altLang="en-US" sz="1600" b="1" dirty="0">
                <a:latin typeface="+mn-ea"/>
              </a:rPr>
              <a:t>：二维字符数组以双下标形式输出单个字符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单下标形式输出字符串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a[3][30]={"ABCDEFGHIJKLMNOPQRSTUVWXYZ",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"0123456789" };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单个字符输出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双下标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("a[0][2]=%c\n", a[0][2]);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"a[1][20]=" &lt;&lt; a[1][20]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字符串输出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单下标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("a[0]=%s\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n",a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[0]);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3175" y="2407920"/>
            <a:ext cx="2468880" cy="10210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25</a:t>
            </a:r>
            <a:r>
              <a:rPr lang="zh-CN" altLang="en-US" sz="1600" b="1" dirty="0">
                <a:latin typeface="+mn-ea"/>
              </a:rPr>
              <a:t>：二维字符数组以双下标形式输入单个字符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a[3][30]={"ABCDEFGHIJKLMNOPQRSTUVWXYZ",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"0123456789" };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单字符输入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双下标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("%c\n", &amp;a[0][2]);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格式符为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%c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a[1][20];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&amp;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字符串输出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单下标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("a[0]=%s\n", a[0]);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#@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5240" y="2386330"/>
            <a:ext cx="2506980" cy="8305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065" y="5062220"/>
            <a:ext cx="246888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26</a:t>
            </a:r>
            <a:r>
              <a:rPr lang="zh-CN" altLang="en-US" sz="1600" b="1" dirty="0">
                <a:latin typeface="+mn-ea"/>
              </a:rPr>
              <a:t>：二维字符数组以单下标形式输入字符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需要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a[3][30]={"ABCDEFGHIJKLMNOPQRSTUVWXYZ",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"0123456789" };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("%s", a[1]);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//a[1]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是一维数组名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&amp;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"a[0]=" &lt;&lt; a[0]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57265" y="621030"/>
            <a:ext cx="3096260" cy="5869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、输入≤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30-59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60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个以上字符，输出为：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弹窗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将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换为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&gt;&gt; a[1];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再重复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，观察结果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结果一样的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30~59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个字符为什么不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出现错误？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中是什么？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因为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+mn-ea"/>
              </a:rPr>
              <a:t>30~50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个字符虽然超过了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+mn-ea"/>
              </a:rPr>
              <a:t>a[1]</a:t>
            </a:r>
            <a:endParaRPr kumimoji="1" lang="en-US" altLang="zh-CN" sz="1600" b="1" u="sng" dirty="0">
              <a:solidFill>
                <a:srgbClr val="0070C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的大小，但还可以继续往后写入，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写到后序的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+mn-ea"/>
              </a:rPr>
              <a:t>a[2]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中去。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solidFill>
                  <a:srgbClr val="0070C0"/>
                </a:solidFill>
                <a:latin typeface="+mn-ea"/>
              </a:rPr>
              <a:t>a[2]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中是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+mn-ea"/>
              </a:rPr>
              <a:t>a[1]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中超过数组大小的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那一部分。</a:t>
            </a:r>
            <a:endParaRPr kumimoji="1" lang="en-US" altLang="zh-CN" sz="1600" b="1" u="sng" dirty="0">
              <a:solidFill>
                <a:srgbClr val="0070C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：简述你是怎么理解二维数组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越界的？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我觉得二维数组的越界是指写入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的索引范围超过了整个二维数组的索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引范围时。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 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+mn-ea"/>
              </a:rPr>
              <a:t> 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比如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+mn-ea"/>
                <a:sym typeface="+mn-ea"/>
              </a:rPr>
              <a:t>30~50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  <a:sym typeface="+mn-ea"/>
              </a:rPr>
              <a:t>个字符虽然超过了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solidFill>
                  <a:srgbClr val="0070C0"/>
                </a:solidFill>
                <a:latin typeface="+mn-ea"/>
                <a:sym typeface="+mn-ea"/>
              </a:rPr>
              <a:t>a[1]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  <a:sym typeface="+mn-ea"/>
              </a:rPr>
              <a:t>的大小，但还可以继续往后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  <a:sym typeface="+mn-ea"/>
              </a:rPr>
              <a:t>写入，写到后序的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+mn-ea"/>
                <a:sym typeface="+mn-ea"/>
              </a:rPr>
              <a:t>a[2]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  <a:sym typeface="+mn-ea"/>
              </a:rPr>
              <a:t>中去；但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solidFill>
                  <a:srgbClr val="0070C0"/>
                </a:solidFill>
                <a:latin typeface="+mn-ea"/>
                <a:sym typeface="+mn-ea"/>
              </a:rPr>
              <a:t>60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  <a:sym typeface="+mn-ea"/>
              </a:rPr>
              <a:t>个以上就超过了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+mn-ea"/>
                <a:sym typeface="+mn-ea"/>
              </a:rPr>
              <a:t>a[2][29]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  <a:sym typeface="+mn-ea"/>
              </a:rPr>
              <a:t>，即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  <a:sym typeface="+mn-ea"/>
              </a:rPr>
              <a:t>整个二维数组的索引范围。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9125" y="257810"/>
            <a:ext cx="2476500" cy="990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525" y="1431925"/>
            <a:ext cx="2971800" cy="8293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745" y="2829560"/>
            <a:ext cx="2929255" cy="209169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7506970" y="1431925"/>
            <a:ext cx="1804035" cy="172910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868410" y="742950"/>
            <a:ext cx="627380" cy="2032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446770" y="1061720"/>
            <a:ext cx="658495" cy="62801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27</a:t>
            </a:r>
            <a:r>
              <a:rPr lang="zh-CN" altLang="en-US" sz="1600" b="1" dirty="0">
                <a:latin typeface="+mn-ea"/>
              </a:rPr>
              <a:t>：二维字符数组从任一位置开始输出字符串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char a[3][30]={"ABCDEFGHIJKLMNOPQRSTUVWXYZ",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              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abcdefghijklmnopqrstuvwxyz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",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               "0123456789" };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组）单字符输出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双下标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("a[0][2]=%c\n", a[0][2]);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"a[1][20]=" &lt;&lt; a[1][20]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组）字符串输出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(&amp;+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双下标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("a[0][2]=%s\n", &amp;a[0][2]); </a:t>
            </a:r>
            <a:endParaRPr kumimoji="1" lang="zh-CN" altLang="zh-CN" sz="1200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"a[1][20]=" &lt;&lt; &amp;a[1][20]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       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组）字符串输出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单下标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("a[0]=%s\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n",a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[0]);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"a[2]=" &lt;&lt; a[2]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1837055"/>
            <a:ext cx="4135120" cy="4653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：同样双下标形式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1/2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怎样输出单个字符？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“%c”,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双下标元素名）</a:t>
            </a:r>
            <a:endParaRPr kumimoji="1" lang="zh-CN" altLang="en-US" sz="1600" b="1" u="sng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cout&lt;&lt;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双下标元素名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怎样输出字符串？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“%s”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双下标元素名）</a:t>
            </a:r>
            <a:endParaRPr kumimoji="1" lang="en-US" altLang="zh-CN" sz="1600" b="1" u="sng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cout&lt;&lt;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&amp;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双下标元素名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：如何修改第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组的输出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必须保持双下标形式不变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使输出结果与第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组一致？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printf("a[0][0]=%s\n", &amp;a[0][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en-US" altLang="zh-CN" sz="1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]);</a:t>
            </a:r>
            <a:endParaRPr kumimoji="1" lang="en-US" altLang="zh-CN" sz="16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 &lt;&lt; "a[2][0]=" &lt;&lt; &amp;a[2][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en-US" altLang="zh-CN" sz="1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&lt;&lt; endl;</a:t>
            </a:r>
            <a:endParaRPr kumimoji="1" lang="en-US" altLang="zh-CN" sz="16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7775" y="2179320"/>
            <a:ext cx="2514600" cy="12496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28</a:t>
            </a:r>
            <a:r>
              <a:rPr lang="zh-CN" altLang="en-US" sz="1600" b="1" dirty="0">
                <a:latin typeface="+mn-ea"/>
              </a:rPr>
              <a:t>：二维字符数组从任一位置开始输入字符串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a[3][30]={"ABCDEFGHIJKLMNOPQRSTUVWXYZ",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"0123456789" };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("%s", &amp;a[1][3]);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//&amp;+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双下标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"a[0]=" &lt;&lt; a[0]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1242060"/>
            <a:ext cx="3096260" cy="524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、输入≤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27-56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个以上字符，输出为：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弹窗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换为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&amp;a[1][3];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再重复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，观察结果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结果相同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27~56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个字符为什么不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出现错误？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中是什么？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solidFill>
                  <a:srgbClr val="0070C0"/>
                </a:solidFill>
                <a:latin typeface="+mn-ea"/>
                <a:sym typeface="+mn-ea"/>
              </a:rPr>
              <a:t> 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  <a:sym typeface="+mn-ea"/>
              </a:rPr>
              <a:t>因为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+mn-ea"/>
                <a:sym typeface="+mn-ea"/>
              </a:rPr>
              <a:t>27~56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  <a:sym typeface="+mn-ea"/>
              </a:rPr>
              <a:t>个字符虽然超过了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+mn-ea"/>
                <a:sym typeface="+mn-ea"/>
              </a:rPr>
              <a:t>a[1]</a:t>
            </a:r>
            <a:endParaRPr kumimoji="1" lang="en-US" altLang="zh-CN" sz="1600" b="1" u="sng" dirty="0">
              <a:solidFill>
                <a:srgbClr val="0070C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  <a:sym typeface="+mn-ea"/>
              </a:rPr>
              <a:t>的大小，但还可以继续往后写入，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  <a:sym typeface="+mn-ea"/>
              </a:rPr>
              <a:t>写到后序的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+mn-ea"/>
                <a:sym typeface="+mn-ea"/>
              </a:rPr>
              <a:t>a[2]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  <a:sym typeface="+mn-ea"/>
              </a:rPr>
              <a:t>中去。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solidFill>
                  <a:srgbClr val="0070C0"/>
                </a:solidFill>
                <a:latin typeface="+mn-ea"/>
                <a:sym typeface="+mn-ea"/>
              </a:rPr>
              <a:t>a[2]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  <a:sym typeface="+mn-ea"/>
              </a:rPr>
              <a:t>中是</a:t>
            </a:r>
            <a:r>
              <a:rPr kumimoji="1" lang="en-US" altLang="zh-CN" sz="1600" b="1" u="sng" dirty="0">
                <a:solidFill>
                  <a:srgbClr val="0070C0"/>
                </a:solidFill>
                <a:latin typeface="+mn-ea"/>
                <a:sym typeface="+mn-ea"/>
              </a:rPr>
              <a:t>a[1]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  <a:sym typeface="+mn-ea"/>
              </a:rPr>
              <a:t>中超过数组大小的</a:t>
            </a:r>
            <a:endParaRPr kumimoji="1" lang="zh-CN" altLang="en-US" sz="1600" b="1" u="sng" dirty="0">
              <a:solidFill>
                <a:srgbClr val="0070C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  <a:sym typeface="+mn-ea"/>
              </a:rPr>
              <a:t>那一部分。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：如果想不影响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中是≤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本例中是≤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差别在哪？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差别在例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中是从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a[1][0]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endParaRPr kumimoji="1" lang="zh-CN" altLang="en-US" sz="1600" b="1" dirty="0">
              <a:solidFill>
                <a:srgbClr val="FF0000"/>
              </a:solidFill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写入，而本例是从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a[1][3]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开始写</a:t>
            </a:r>
            <a:endParaRPr kumimoji="1" lang="zh-CN" altLang="en-US" sz="1600" b="1" dirty="0">
              <a:solidFill>
                <a:srgbClr val="FF0000"/>
              </a:solidFill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入。</a:t>
            </a:r>
            <a:endParaRPr kumimoji="1" lang="zh-CN" altLang="en-US" sz="1600" b="1" dirty="0">
              <a:solidFill>
                <a:srgbClr val="FF0000"/>
              </a:solidFill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8490" y="1088390"/>
            <a:ext cx="2552700" cy="9982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2239010"/>
            <a:ext cx="3009900" cy="9601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100" y="3288030"/>
            <a:ext cx="2745740" cy="196215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8122285" y="1216025"/>
            <a:ext cx="1308100" cy="119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直接箭头连接符 8"/>
          <p:cNvCxnSpPr/>
          <p:nvPr/>
        </p:nvCxnSpPr>
        <p:spPr>
          <a:xfrm>
            <a:off x="7479665" y="1724660"/>
            <a:ext cx="1755140" cy="623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直接箭头连接符 9"/>
          <p:cNvCxnSpPr/>
          <p:nvPr/>
        </p:nvCxnSpPr>
        <p:spPr>
          <a:xfrm>
            <a:off x="7479665" y="1961515"/>
            <a:ext cx="1765935" cy="14255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</a:t>
            </a:r>
            <a:r>
              <a:rPr lang="zh-CN" altLang="en-US" sz="1600" b="1" dirty="0">
                <a:latin typeface="+mn-ea"/>
              </a:rPr>
              <a:t>尾零的输出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29</a:t>
            </a:r>
            <a:r>
              <a:rPr lang="zh-CN" altLang="en-US" sz="1600" b="1" dirty="0">
                <a:latin typeface="+mn-ea"/>
              </a:rPr>
              <a:t>：在不同的控制台及字体设置下尾零输出的差异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2" y="1836812"/>
            <a:ext cx="6570785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a[10] = { 'c','h','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','</a:t>
            </a:r>
            <a:r>
              <a:rPr lang="en-US" altLang="zh-CN" sz="1600" b="1" dirty="0" err="1">
                <a:latin typeface="+mn-ea"/>
              </a:rPr>
              <a:t>n','a</a:t>
            </a:r>
            <a:r>
              <a:rPr lang="en-US" altLang="zh-CN" sz="1600" b="1" dirty="0">
                <a:latin typeface="+mn-ea"/>
              </a:rPr>
              <a:t>' };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         1         2         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>
                <a:latin typeface="+mn-ea"/>
              </a:rPr>
              <a:t>for (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 = 0;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 &lt; 10;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++)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int(</a:t>
            </a:r>
            <a:r>
              <a:rPr lang="en-US" altLang="zh-CN" sz="1600" b="1" dirty="0">
                <a:latin typeface="+mn-ea"/>
              </a:rPr>
              <a:t>a[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]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)</a:t>
            </a:r>
            <a:r>
              <a:rPr lang="en-US" altLang="zh-CN" sz="1600" b="1" dirty="0">
                <a:latin typeface="+mn-ea"/>
              </a:rPr>
              <a:t> &lt;&lt; '$';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确认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a[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]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是否输出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加行尾识别符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72177" y="1836812"/>
            <a:ext cx="3784202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、新版控制台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新宋体</a:t>
            </a:r>
            <a:r>
              <a:rPr kumimoji="1" lang="en-US" altLang="zh-CN" sz="1600" b="1" dirty="0">
                <a:latin typeface="+mn-ea"/>
              </a:rPr>
              <a:t>28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、旧版控制台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新宋体</a:t>
            </a:r>
            <a:r>
              <a:rPr kumimoji="1" lang="en-US" altLang="zh-CN" sz="1600" b="1" dirty="0">
                <a:latin typeface="+mn-ea"/>
              </a:rPr>
              <a:t>28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、旧版控制台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新宋体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、不要以字符形式输出</a:t>
            </a:r>
            <a:r>
              <a:rPr kumimoji="1" lang="en-US" altLang="zh-CN" sz="1600" b="1" dirty="0">
                <a:latin typeface="+mn-ea"/>
              </a:rPr>
              <a:t>\0</a:t>
            </a:r>
            <a:r>
              <a:rPr kumimoji="1" lang="zh-CN" altLang="en-US" sz="1600" b="1" dirty="0">
                <a:latin typeface="+mn-ea"/>
              </a:rPr>
              <a:t>，因为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看到的内容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不可信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可信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不可信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、如果想准确得知某字符的值，转为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_</a:t>
            </a:r>
            <a:r>
              <a:rPr kumimoji="1" lang="en-US" altLang="zh-CN" sz="16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int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类型输出即可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左侧改一处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00" y="2148840"/>
            <a:ext cx="2688590" cy="752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0" y="3123565"/>
            <a:ext cx="2311400" cy="779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180" y="4125595"/>
            <a:ext cx="2141220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</a:t>
            </a:r>
            <a:r>
              <a:rPr lang="zh-CN" altLang="en-US" sz="1600" b="1" dirty="0">
                <a:latin typeface="+mn-ea"/>
              </a:rPr>
              <a:t>尾零的输出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30</a:t>
            </a:r>
            <a:r>
              <a:rPr lang="zh-CN" altLang="en-US" sz="1600" b="1" dirty="0">
                <a:latin typeface="+mn-ea"/>
              </a:rPr>
              <a:t>：在不同的控制台及字体设置下其它非图形字符输出的差异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（去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码表中查表示扑克牌四种花色的字符，用测试程序打印含这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个字符的字符串，然后贴图）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2" y="1836812"/>
            <a:ext cx="6570785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 a[4]={3,4,5,6};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for(int i=0;i&lt;4;++i)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cout&lt;&lt;char(a[i])&lt;&lt;‘ ’;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72177" y="1836812"/>
            <a:ext cx="3784202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、某版控制台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某字体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某点阵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此处找到一种可显示的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  </a:t>
            </a:r>
            <a:r>
              <a:rPr kumimoji="1" lang="zh-CN" altLang="en-US" sz="16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新版控制台</a:t>
            </a:r>
            <a:r>
              <a:rPr kumimoji="1" lang="en-US" altLang="zh-CN" sz="16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+</a:t>
            </a:r>
            <a:r>
              <a:rPr kumimoji="1" lang="zh-CN" altLang="en-US" sz="16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点阵字体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、某版控制台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某字体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某点阵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此处随便找到一种不显示的即可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  <a:sym typeface="+mn-ea"/>
              </a:rPr>
              <a:t>  </a:t>
            </a:r>
            <a:r>
              <a:rPr kumimoji="1" lang="zh-CN" altLang="en-US" sz="16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新版控制台</a:t>
            </a:r>
            <a:r>
              <a:rPr kumimoji="1" lang="en-US" altLang="zh-CN" sz="16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+</a:t>
            </a:r>
            <a:r>
              <a:rPr kumimoji="1" lang="zh-CN" altLang="en-US" sz="16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新宋体</a:t>
            </a:r>
            <a:r>
              <a:rPr kumimoji="1" lang="en-US" altLang="zh-CN" sz="16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16</a:t>
            </a:r>
            <a:r>
              <a:rPr kumimoji="1" lang="zh-CN" altLang="en-US" sz="16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上页的结论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也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solidFill>
                  <a:srgbClr val="0070C0"/>
                </a:solidFill>
                <a:latin typeface="+mn-ea"/>
              </a:rPr>
              <a:t>适用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适用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不适用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于其它非图形字符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2585" y="4707255"/>
            <a:ext cx="2110740" cy="426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525" y="2836545"/>
            <a:ext cx="2209800" cy="4648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方式输入单个字符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c%c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&amp;a[3], &amp;a[7]);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行，内容是：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并回车，输出是：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65</a:t>
            </a:r>
            <a:endParaRPr kumimoji="1"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66</a:t>
            </a:r>
            <a:endParaRPr kumimoji="1"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AutoShape 4"/>
          <p:cNvSpPr/>
          <p:nvPr/>
        </p:nvSpPr>
        <p:spPr bwMode="auto">
          <a:xfrm>
            <a:off x="4147112" y="3331558"/>
            <a:ext cx="1513135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数组下标表示前有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取地址符号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规定后面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必须是变量的地址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7855" y="871855"/>
            <a:ext cx="2065020" cy="3505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方式输入单个字符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a[3] &gt;&gt; a[7];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并回车，输出是：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65</a:t>
            </a:r>
            <a:endParaRPr kumimoji="1"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66</a:t>
            </a:r>
            <a:endParaRPr kumimoji="1"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AutoShape 4"/>
          <p:cNvSpPr/>
          <p:nvPr/>
        </p:nvSpPr>
        <p:spPr bwMode="auto">
          <a:xfrm>
            <a:off x="4164696" y="3591154"/>
            <a:ext cx="1513135" cy="449134"/>
          </a:xfrm>
          <a:prstGeom prst="borderCallout1">
            <a:avLst>
              <a:gd name="adj1" fmla="val 5884"/>
              <a:gd name="adj2" fmla="val -2356"/>
              <a:gd name="adj3" fmla="val 240742"/>
              <a:gd name="adj4" fmla="val -95721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数组下标表示前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无取地址符号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7855" y="871855"/>
            <a:ext cx="206502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方式多次逐个输入时回车的处理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c%c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&amp;a[3], &amp;a[7]);</a:t>
            </a:r>
            <a:endParaRPr kumimoji="1"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&amp;a[0]);</a:t>
            </a:r>
            <a:endParaRPr kumimoji="1"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4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并回车，输出是：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kumimoji="1" lang="zh-CN" altLang="en-US" sz="1200" b="1" dirty="0">
              <a:solidFill>
                <a:srgbClr val="FF0000"/>
              </a:solidFill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65</a:t>
            </a:r>
            <a:endParaRPr kumimoji="1"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66</a:t>
            </a:r>
            <a:endParaRPr kumimoji="1"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8805" y="1069975"/>
            <a:ext cx="2103120" cy="3550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方式多次逐个输入时回车的处理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a[3] &gt;&gt; a[7];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a[0];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1732280"/>
            <a:ext cx="2588260" cy="47580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 err="1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并回车，表现如何？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70C0"/>
                </a:solidFill>
                <a:latin typeface="+mn-ea"/>
              </a:rPr>
              <a:t> </a:t>
            </a:r>
            <a:r>
              <a:rPr kumimoji="1" lang="zh-CN" altLang="en-US" sz="1200" b="1" dirty="0">
                <a:solidFill>
                  <a:srgbClr val="0070C0"/>
                </a:solidFill>
                <a:latin typeface="+mn-ea"/>
              </a:rPr>
              <a:t>换行后继续等待输入</a:t>
            </a:r>
            <a:endParaRPr kumimoji="1" lang="en-US" altLang="zh-CN" sz="1200" b="1" dirty="0">
              <a:solidFill>
                <a:srgbClr val="0070C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多按几次回车，表现如何？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70C0"/>
                </a:solidFill>
                <a:latin typeface="+mn-ea"/>
              </a:rPr>
              <a:t> </a:t>
            </a:r>
            <a:r>
              <a:rPr kumimoji="1" lang="zh-CN" altLang="en-US" sz="1200" b="1" dirty="0">
                <a:solidFill>
                  <a:srgbClr val="0070C0"/>
                </a:solidFill>
                <a:latin typeface="+mn-ea"/>
              </a:rPr>
              <a:t>仍是换行后继续等待输入</a:t>
            </a:r>
            <a:endParaRPr kumimoji="1" lang="en-US" altLang="zh-CN" sz="1200" b="1" dirty="0">
              <a:solidFill>
                <a:srgbClr val="0070C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最后再输入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并回车，则输出是：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67</a:t>
            </a:r>
            <a:endParaRPr kumimoji="1"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65</a:t>
            </a:r>
            <a:endParaRPr kumimoji="1"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66</a:t>
            </a:r>
            <a:endParaRPr kumimoji="1"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635" y="314960"/>
            <a:ext cx="1861820" cy="39204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83980" y="4369435"/>
            <a:ext cx="2863850" cy="1383665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spAutoFit/>
          </a:bodyPr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综合例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3/4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得到结论：当多次逐个输入时，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方式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处理回车的方式是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__</a:t>
            </a:r>
            <a:r>
              <a:rPr kumimoji="1" lang="en-US" altLang="zh-CN" sz="1200" b="1" u="sng" dirty="0">
                <a:solidFill>
                  <a:srgbClr val="0070C0"/>
                </a:solidFill>
                <a:latin typeface="+mn-ea"/>
                <a:sym typeface="+mn-ea"/>
              </a:rPr>
              <a:t>scanf</a:t>
            </a:r>
            <a:r>
              <a:rPr kumimoji="1" lang="zh-CN" altLang="en-US" sz="1200" b="1" u="sng" dirty="0">
                <a:solidFill>
                  <a:srgbClr val="0070C0"/>
                </a:solidFill>
                <a:latin typeface="+mn-ea"/>
                <a:sym typeface="+mn-ea"/>
              </a:rPr>
              <a:t>会读入回车字符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___________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C++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方式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处理回车的方式是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_</a:t>
            </a:r>
            <a:r>
              <a:rPr kumimoji="1" lang="en-US" altLang="zh-CN" sz="1200" b="1" u="sng" dirty="0">
                <a:solidFill>
                  <a:srgbClr val="0070C0"/>
                </a:solidFill>
                <a:latin typeface="+mn-ea"/>
                <a:sym typeface="+mn-ea"/>
              </a:rPr>
              <a:t>cin</a:t>
            </a:r>
            <a:r>
              <a:rPr kumimoji="1" lang="zh-CN" altLang="en-US" sz="1200" b="1" u="sng" dirty="0">
                <a:solidFill>
                  <a:srgbClr val="0070C0"/>
                </a:solidFill>
                <a:latin typeface="+mn-ea"/>
                <a:sym typeface="+mn-ea"/>
              </a:rPr>
              <a:t>不会读入回车字符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__________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("%s", a);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72</a:t>
            </a:r>
            <a:endParaRPr kumimoji="1"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101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108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108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111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endParaRPr kumimoji="1"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、回车是否在数组中？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zh-CN" altLang="en-US" sz="1200" b="1" u="sng" dirty="0">
                <a:solidFill>
                  <a:srgbClr val="0070C0"/>
                </a:solidFill>
                <a:latin typeface="+mn-ea"/>
              </a:rPr>
              <a:t>否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后面的一个字符是什么？</a:t>
            </a:r>
            <a:r>
              <a:rPr kumimoji="1" lang="zh-CN" altLang="en-US" sz="1200" b="1" u="sng" dirty="0">
                <a:solidFill>
                  <a:srgbClr val="0070C0"/>
                </a:solidFill>
                <a:latin typeface="+mn-ea"/>
              </a:rPr>
              <a:t>尾零</a:t>
            </a:r>
            <a:r>
              <a:rPr kumimoji="1" lang="en-US" altLang="zh-CN" sz="1200" b="1" u="sng" dirty="0">
                <a:solidFill>
                  <a:srgbClr val="0070C0"/>
                </a:solidFill>
                <a:latin typeface="+mn-ea"/>
              </a:rPr>
              <a:t>‘\0’</a:t>
            </a:r>
            <a:endParaRPr kumimoji="1" lang="en-US" altLang="zh-CN" sz="1200" b="1" u="sng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962476" y="3331558"/>
            <a:ext cx="1800199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直接数组名，无下标，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规定，数组名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代表数组的起始地址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355" y="1129665"/>
            <a:ext cx="2087880" cy="3505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k0MzliODQ5Mzc3ZDY1ZTI0ZWQ3NWJkMjdkYzllN2I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16419</Words>
  <Application>WPS 演示</Application>
  <PresentationFormat>宽屏</PresentationFormat>
  <Paragraphs>1650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王皙晶</cp:lastModifiedBy>
  <cp:revision>42</cp:revision>
  <dcterms:created xsi:type="dcterms:W3CDTF">2020-08-13T13:39:00Z</dcterms:created>
  <dcterms:modified xsi:type="dcterms:W3CDTF">2024-11-09T11:22:48Z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5B1B6FEC540A4953BED3053F01C0337C_12</vt:lpwstr>
  </property>
  <property fmtid="{D5CDD505-2E9C-101B-9397-08002B2CF9AE}" pid="3" name="KSOProductBuildVer">
    <vt:lpwstr>2052-12.1.0.17147</vt:lpwstr>
  </property>
</Properties>
</file>