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838" r:id="rId3"/>
    <p:sldId id="1237" r:id="rId4"/>
    <p:sldId id="990" r:id="rId6"/>
    <p:sldId id="992" r:id="rId7"/>
    <p:sldId id="993" r:id="rId8"/>
    <p:sldId id="1238" r:id="rId9"/>
    <p:sldId id="1244" r:id="rId10"/>
    <p:sldId id="1245" r:id="rId11"/>
    <p:sldId id="1239" r:id="rId12"/>
    <p:sldId id="1246" r:id="rId13"/>
    <p:sldId id="1247" r:id="rId14"/>
    <p:sldId id="1240" r:id="rId15"/>
    <p:sldId id="1248" r:id="rId16"/>
    <p:sldId id="1249" r:id="rId17"/>
    <p:sldId id="1250" r:id="rId18"/>
    <p:sldId id="1241" r:id="rId19"/>
    <p:sldId id="1251" r:id="rId20"/>
    <p:sldId id="1252" r:id="rId21"/>
    <p:sldId id="1253" r:id="rId22"/>
    <p:sldId id="1254" r:id="rId23"/>
    <p:sldId id="1242" r:id="rId24"/>
    <p:sldId id="1255" r:id="rId25"/>
    <p:sldId id="1256" r:id="rId26"/>
    <p:sldId id="1257" r:id="rId27"/>
    <p:sldId id="1243" r:id="rId28"/>
    <p:sldId id="1258" r:id="rId29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3" Type="http://schemas.openxmlformats.org/officeDocument/2006/relationships/tags" Target="tags/tag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D1469-C67C-43DD-86C4-BFFF7550F22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77222-3A9B-4630-963E-A75EDD7F2B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121C8-6AEF-4C3E-B3B5-FD8A0792709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EC486-F6C5-4AAA-8960-E919FE3FCCA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DCA4C-AF04-4244-A082-F134C26C2F6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91335-FFD6-4CC5-9B10-2218992F66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18295-1FD1-4DA7-9F4F-48ED7ABBB11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58311-2B5E-4B54-A64F-80F748F0F7B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63A07-5878-4175-8019-C3E8ECC8F15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6A801-E626-4839-9137-0EEA428EDCF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B0799-F841-424A-B011-CEEF2562E9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smtClean="0"/>
            </a:lvl1pPr>
          </a:lstStyle>
          <a:p>
            <a:pPr>
              <a:defRPr/>
            </a:pPr>
            <a:fld id="{454C29BD-F113-4F65-8132-FD331AFC82F3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、完成本文档中所有的题目并写出分析、运行结果，体会字符数组输入输出时不同用法的差异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、题目明确指定编译器外，缺省使用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★ </a:t>
            </a:r>
            <a:r>
              <a:rPr lang="zh-CN" altLang="en-US" sz="1600" b="1" dirty="0">
                <a:latin typeface="+mn-ea"/>
              </a:rPr>
              <a:t>如果要换成其他编译器，可能需要自行修改头文件适配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</a:t>
            </a: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部分代码编译时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有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，不影响概念理解，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可以忽略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11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14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3.strncat(char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const unsigned int n)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：字符串连接前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例：字符串连接前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str1[30]="Tongji ";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str2[30]="Tongji 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str3[]="University";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strncat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(str1, str3, 3) &lt;&lt; '*'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strncat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(str2, str3, 300) &lt;&lt; '*'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但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超过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表示的字符串的长度时，连接规则是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u="sng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</a:rPr>
              <a:t>将</a:t>
            </a:r>
            <a:r>
              <a:rPr lang="en-US" altLang="zh-CN" sz="1600" b="1" u="sng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</a:rPr>
              <a:t>src</a:t>
            </a:r>
            <a:r>
              <a:rPr lang="zh-CN" altLang="en-US" sz="1600" b="1" u="sng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</a:rPr>
              <a:t>整个字符串连接到</a:t>
            </a:r>
            <a:r>
              <a:rPr lang="en-US" altLang="zh-CN" sz="1600" b="1" u="sng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</a:rPr>
              <a:t>dst</a:t>
            </a:r>
            <a:r>
              <a:rPr lang="zh-CN" altLang="en-US" sz="1600" b="1" u="sng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</a:rPr>
              <a:t>后</a:t>
            </a:r>
            <a:r>
              <a:rPr lang="en-US" altLang="zh-CN" sz="1600" b="1" dirty="0">
                <a:latin typeface="+mn-ea"/>
              </a:rPr>
              <a:t>________</a:t>
            </a:r>
            <a:r>
              <a:rPr lang="zh-CN" altLang="en-US" sz="1600" b="1" dirty="0">
                <a:latin typeface="+mn-ea"/>
              </a:rPr>
              <a:t>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0475" y="1798320"/>
            <a:ext cx="3034665" cy="9347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3.strncat(char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const unsigned int n)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：字符串连接前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个字符（错误）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例：字符串连接前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str1[]="Tongji ";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str3[]="University";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缺省长度为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strncat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(str1, str3, 3) &lt;&lt; '*'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str1</a:t>
            </a:r>
            <a:r>
              <a:rPr lang="zh-CN" altLang="en-US" sz="1600" b="1" dirty="0">
                <a:latin typeface="+mn-ea"/>
              </a:rPr>
              <a:t>数组的大小必须给出，不能默认，其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最小</a:t>
            </a:r>
            <a:r>
              <a:rPr lang="zh-CN" altLang="en-US" sz="1600" b="1" dirty="0">
                <a:latin typeface="+mn-ea"/>
              </a:rPr>
              <a:t>长度是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u="sng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</a:rPr>
              <a:t>11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zh-CN" altLang="en-US" sz="1600" b="1" dirty="0">
                <a:latin typeface="+mn-ea"/>
              </a:rPr>
              <a:t>（针对本例的一个具体数字）。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数组的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最小</a:t>
            </a:r>
            <a:r>
              <a:rPr lang="zh-CN" altLang="en-US" sz="1600" b="1" dirty="0">
                <a:latin typeface="+mn-ea"/>
              </a:rPr>
              <a:t>长度是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u="sng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</a:rPr>
              <a:t>dst</a:t>
            </a:r>
            <a:r>
              <a:rPr lang="zh-CN" altLang="en-US" sz="1600" b="1" u="sng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</a:rPr>
              <a:t>字符个数+n+1</a:t>
            </a:r>
            <a:r>
              <a:rPr lang="en-US" altLang="zh-CN" sz="1600" b="1" dirty="0">
                <a:latin typeface="+mn-ea"/>
              </a:rPr>
              <a:t>__________</a:t>
            </a:r>
            <a:r>
              <a:rPr lang="zh-CN" altLang="en-US" sz="1600" b="1" dirty="0">
                <a:latin typeface="+mn-ea"/>
              </a:rPr>
              <a:t>（通用规则）才能保证正确。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2165685" y="2764359"/>
            <a:ext cx="0" cy="54432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3185" y="1640205"/>
            <a:ext cx="4091940" cy="33299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 </a:t>
            </a:r>
            <a:r>
              <a:rPr lang="en-US" altLang="zh-CN" sz="1600" b="1" dirty="0" err="1">
                <a:latin typeface="+mn-ea"/>
              </a:rPr>
              <a:t>strcpy</a:t>
            </a:r>
            <a:r>
              <a:rPr lang="en-US" altLang="zh-CN" sz="1600" b="1" dirty="0">
                <a:latin typeface="+mn-ea"/>
              </a:rPr>
              <a:t>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    能：将字符串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复制到字符串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中</a:t>
            </a:r>
            <a:r>
              <a:rPr lang="en-US" altLang="zh-CN" sz="1600" b="1" dirty="0">
                <a:latin typeface="+mn-ea"/>
              </a:rPr>
              <a:t>,</a:t>
            </a:r>
            <a:r>
              <a:rPr lang="zh-CN" altLang="en-US" sz="1600" b="1" dirty="0">
                <a:latin typeface="+mn-ea"/>
              </a:rPr>
              <a:t>覆盖原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串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输入参数：存放字符串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 err="1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存放字符串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返 回 值：改变后的字符数组</a:t>
            </a:r>
            <a:r>
              <a:rPr lang="en-US" altLang="zh-CN" sz="1600" b="1" dirty="0" err="1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注意事项：字符数组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要有足够的空间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串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src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长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+1)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4.strcpy(char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：字符串拷贝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a[]="student", b[]="hello";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strcpy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a,b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=0;i&lt;8;i++)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' ';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、字符串复制时，复制到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u="sng" dirty="0">
                <a:solidFill>
                  <a:srgbClr val="0070C0"/>
                </a:solidFill>
                <a:latin typeface="+mn-ea"/>
              </a:rPr>
              <a:t>尾</a:t>
            </a:r>
            <a:r>
              <a:rPr lang="en-US" altLang="zh-CN" sz="1600" b="1" u="sng" dirty="0">
                <a:solidFill>
                  <a:srgbClr val="0070C0"/>
                </a:solidFill>
                <a:latin typeface="+mn-ea"/>
              </a:rPr>
              <a:t>0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为止，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u="sng" dirty="0">
                <a:solidFill>
                  <a:srgbClr val="0070C0"/>
                </a:solidFill>
                <a:latin typeface="+mn-ea"/>
              </a:rPr>
              <a:t>包含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（包含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不包含）</a:t>
            </a:r>
            <a:r>
              <a:rPr lang="en-US" altLang="zh-CN" sz="1600" b="1" dirty="0">
                <a:latin typeface="+mn-ea"/>
              </a:rPr>
              <a:t>\0</a:t>
            </a:r>
            <a:r>
              <a:rPr lang="zh-CN" altLang="en-US" sz="1600" b="1" dirty="0">
                <a:latin typeface="+mn-ea"/>
              </a:rPr>
              <a:t>，之后的字符不再复制。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、在运行截图中用箭头指出证明结论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的位置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9850" y="1987550"/>
            <a:ext cx="2912110" cy="917575"/>
          </a:xfrm>
          <a:prstGeom prst="rect">
            <a:avLst/>
          </a:prstGeom>
        </p:spPr>
      </p:pic>
      <p:sp>
        <p:nvSpPr>
          <p:cNvPr id="3" name="上箭头 2"/>
          <p:cNvSpPr/>
          <p:nvPr/>
        </p:nvSpPr>
        <p:spPr>
          <a:xfrm>
            <a:off x="8343265" y="2790190"/>
            <a:ext cx="349885" cy="741045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4.strcpy(char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：字符串拷贝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a[]="student", b[]="hello\0china";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strcpy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a,b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=0;i&lt;8;i++)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' ';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330" y="5221605"/>
            <a:ext cx="8595995" cy="15322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 algn="l"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数组的默认大小时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en-US" altLang="zh-CN" sz="1600" b="1" u="sng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</a:rPr>
              <a:t>8</a:t>
            </a:r>
            <a:r>
              <a:rPr lang="en-US" altLang="zh-CN" sz="1600" b="1" dirty="0">
                <a:latin typeface="+mn-ea"/>
              </a:rPr>
              <a:t>________</a:t>
            </a:r>
            <a:r>
              <a:rPr lang="zh-CN" altLang="en-US" sz="1600" b="1" dirty="0">
                <a:latin typeface="+mn-ea"/>
              </a:rPr>
              <a:t>，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数组的默认大小是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u="sng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</a:rPr>
              <a:t>12</a:t>
            </a:r>
            <a:r>
              <a:rPr lang="en-US" altLang="zh-CN" sz="1600" b="1" dirty="0">
                <a:latin typeface="+mn-ea"/>
              </a:rPr>
              <a:t>__________</a:t>
            </a:r>
            <a:r>
              <a:rPr lang="zh-CN" altLang="en-US" sz="1600" b="1" dirty="0">
                <a:latin typeface="+mn-ea"/>
              </a:rPr>
              <a:t>。</a:t>
            </a:r>
            <a:endParaRPr lang="en-US" altLang="zh-CN" sz="1600" b="1" dirty="0">
              <a:latin typeface="+mn-ea"/>
            </a:endParaRPr>
          </a:p>
          <a:p>
            <a:pPr algn="l"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数组的大小超过了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数组的大小，为什么运行不出错？</a:t>
            </a:r>
            <a:endParaRPr lang="zh-CN" altLang="en-US" sz="1600" b="1" dirty="0">
              <a:latin typeface="+mn-ea"/>
            </a:endParaRPr>
          </a:p>
          <a:p>
            <a:pPr algn="l">
              <a:spcBef>
                <a:spcPts val="670"/>
              </a:spcBef>
            </a:pPr>
            <a:r>
              <a:rPr lang="en-US" altLang="zh-CN" sz="1600" b="1" dirty="0">
                <a:latin typeface="+mn-ea"/>
                <a:sym typeface="+mn-ea"/>
              </a:rPr>
              <a:t> </a:t>
            </a:r>
            <a:r>
              <a:rPr lang="zh-CN" altLang="en-US" sz="1600" b="1" u="sng" dirty="0">
                <a:solidFill>
                  <a:srgbClr val="FF0000"/>
                </a:solidFill>
                <a:latin typeface="+mn-ea"/>
                <a:sym typeface="+mn-ea"/>
              </a:rPr>
              <a:t>因为字符串复制时，复制到</a:t>
            </a:r>
            <a:r>
              <a:rPr lang="en-US" altLang="zh-CN" sz="1600" b="1" u="sng" dirty="0" err="1">
                <a:solidFill>
                  <a:srgbClr val="FF0000"/>
                </a:solidFill>
                <a:latin typeface="+mn-ea"/>
                <a:sym typeface="+mn-ea"/>
              </a:rPr>
              <a:t>src</a:t>
            </a:r>
            <a:r>
              <a:rPr lang="zh-CN" altLang="en-US" sz="1600" b="1" u="sng" dirty="0">
                <a:solidFill>
                  <a:srgbClr val="FF0000"/>
                </a:solidFill>
                <a:latin typeface="+mn-ea"/>
                <a:sym typeface="+mn-ea"/>
              </a:rPr>
              <a:t>的尾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  <a:sym typeface="+mn-ea"/>
              </a:rPr>
              <a:t>0</a:t>
            </a:r>
            <a:r>
              <a:rPr lang="zh-CN" altLang="en-US" sz="1600" b="1" u="sng" dirty="0">
                <a:solidFill>
                  <a:srgbClr val="FF0000"/>
                </a:solidFill>
                <a:latin typeface="+mn-ea"/>
                <a:sym typeface="+mn-ea"/>
              </a:rPr>
              <a:t>为止（包含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  <a:sym typeface="+mn-ea"/>
              </a:rPr>
              <a:t>\0</a:t>
            </a:r>
            <a:r>
              <a:rPr lang="zh-CN" altLang="en-US" sz="1600" b="1" u="sng" dirty="0">
                <a:solidFill>
                  <a:srgbClr val="FF0000"/>
                </a:solidFill>
                <a:latin typeface="+mn-ea"/>
                <a:sym typeface="+mn-ea"/>
              </a:rPr>
              <a:t>），之后的字符不再复制。</a:t>
            </a:r>
            <a:endParaRPr lang="en-US" altLang="zh-CN" sz="1600" b="1" dirty="0">
              <a:latin typeface="+mn-ea"/>
            </a:endParaRPr>
          </a:p>
          <a:p>
            <a:pPr algn="l"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、本例中，复制到</a:t>
            </a:r>
            <a:r>
              <a:rPr lang="en-US" altLang="zh-CN" sz="1600" b="1" dirty="0">
                <a:latin typeface="+mn-ea"/>
              </a:rPr>
              <a:t>b[_</a:t>
            </a:r>
            <a:r>
              <a:rPr lang="en-US" altLang="zh-CN" sz="1600" b="1" u="sng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</a:rPr>
              <a:t>6</a:t>
            </a:r>
            <a:r>
              <a:rPr lang="en-US" altLang="zh-CN" sz="1600" b="1" dirty="0">
                <a:latin typeface="+mn-ea"/>
              </a:rPr>
              <a:t>_]</a:t>
            </a:r>
            <a:r>
              <a:rPr lang="zh-CN" altLang="en-US" sz="1600" b="1" dirty="0">
                <a:latin typeface="+mn-ea"/>
              </a:rPr>
              <a:t>就停止复制了？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7780" y="1755140"/>
            <a:ext cx="2964180" cy="9601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4.strcpy(char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：字符串拷贝（有错）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a[</a:t>
            </a:r>
            <a:r>
              <a:rPr kumimoji="1"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]="student", b[]="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hellochina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strcpy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a,b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]!='\0';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' ';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、本程序为什么会错？因为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数组长度超过了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数组，无法不越界</a:t>
            </a:r>
            <a:r>
              <a:rPr lang="zh-CN" altLang="en-US" sz="1600" b="1" dirty="0">
                <a:latin typeface="+mn-ea"/>
              </a:rPr>
              <a:t>地复制到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数组中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、仅改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的定义使正确</a:t>
            </a:r>
            <a:r>
              <a:rPr lang="en-US" altLang="zh-CN" sz="1600" b="1" dirty="0">
                <a:latin typeface="+mn-ea"/>
              </a:rPr>
              <a:t>,</a:t>
            </a:r>
            <a:r>
              <a:rPr lang="zh-CN" altLang="en-US" sz="1600" b="1" dirty="0">
                <a:latin typeface="+mn-ea"/>
              </a:rPr>
              <a:t>如何做？（直接在上面的源程序中用红色写出修改内容即可）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数组的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最小</a:t>
            </a:r>
            <a:r>
              <a:rPr lang="zh-CN" altLang="en-US" sz="1600" b="1" dirty="0">
                <a:latin typeface="+mn-ea"/>
              </a:rPr>
              <a:t>长度是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u="sng" dirty="0">
                <a:solidFill>
                  <a:srgbClr val="0070C0"/>
                </a:solidFill>
                <a:latin typeface="+mn-ea"/>
              </a:rPr>
              <a:t>第一个尾</a:t>
            </a:r>
            <a:r>
              <a:rPr lang="en-US" altLang="zh-CN" sz="1600" b="1" u="sng" dirty="0">
                <a:solidFill>
                  <a:srgbClr val="0070C0"/>
                </a:solidFill>
                <a:latin typeface="+mn-ea"/>
              </a:rPr>
              <a:t>0</a:t>
            </a:r>
            <a:r>
              <a:rPr lang="zh-CN" altLang="en-US" sz="1600" b="1" u="sng" dirty="0">
                <a:solidFill>
                  <a:srgbClr val="0070C0"/>
                </a:solidFill>
                <a:latin typeface="+mn-ea"/>
              </a:rPr>
              <a:t>之前的</a:t>
            </a:r>
            <a:r>
              <a:rPr lang="en-US" altLang="zh-CN" sz="1600" b="1" u="sng" dirty="0">
                <a:solidFill>
                  <a:srgbClr val="0070C0"/>
                </a:solidFill>
                <a:latin typeface="+mn-ea"/>
              </a:rPr>
              <a:t>src</a:t>
            </a:r>
            <a:r>
              <a:rPr lang="zh-CN" altLang="en-US" sz="1600" b="1" u="sng" dirty="0">
                <a:solidFill>
                  <a:srgbClr val="0070C0"/>
                </a:solidFill>
                <a:latin typeface="+mn-ea"/>
              </a:rPr>
              <a:t>字符串长度</a:t>
            </a:r>
            <a:r>
              <a:rPr lang="en-US" altLang="zh-CN" sz="1600" b="1" u="sng" dirty="0">
                <a:solidFill>
                  <a:srgbClr val="0070C0"/>
                </a:solidFill>
                <a:latin typeface="+mn-ea"/>
              </a:rPr>
              <a:t>+1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zh-CN" altLang="en-US" sz="1600" b="1" dirty="0">
                <a:latin typeface="+mn-ea"/>
              </a:rPr>
              <a:t>（通用规则）才能保证正确。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1280" y="1605280"/>
            <a:ext cx="4000500" cy="34594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5.strncpy(char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unsigned int n)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    能：将字符串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前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个</a:t>
            </a:r>
            <a:r>
              <a:rPr lang="zh-CN" altLang="en-US" sz="1600" b="1" dirty="0">
                <a:latin typeface="+mn-ea"/>
              </a:rPr>
              <a:t>复制到字符串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中</a:t>
            </a:r>
            <a:r>
              <a:rPr lang="en-US" altLang="zh-CN" sz="1600" b="1" dirty="0">
                <a:latin typeface="+mn-ea"/>
              </a:rPr>
              <a:t>,</a:t>
            </a:r>
            <a:r>
              <a:rPr lang="zh-CN" altLang="en-US" sz="1600" b="1" dirty="0">
                <a:latin typeface="+mn-ea"/>
              </a:rPr>
              <a:t>覆盖原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串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输入参数：存放字符串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 err="1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存放字符串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要复制的长度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只读，如果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超过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src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长度，则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只复制</a:t>
            </a:r>
            <a:r>
              <a:rPr lang="en-US" altLang="zh-CN" sz="1600" b="1" dirty="0" err="1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src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个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返 回 值：改变后的字符数组</a:t>
            </a:r>
            <a:r>
              <a:rPr lang="en-US" altLang="zh-CN" sz="1600" b="1" dirty="0" err="1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注意事项：字符数组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要有足够的空间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(min(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串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src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长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,n)+1)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5.strncpy(char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unsigned int n)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9</a:t>
            </a:r>
            <a:r>
              <a:rPr lang="zh-CN" altLang="en-US" sz="1600" b="1" dirty="0">
                <a:latin typeface="+mn-ea"/>
              </a:rPr>
              <a:t>：字符串拷贝前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a[]="student", b[]="hello";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strncpy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(a, b, 2);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=0;i&lt;8;i++)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' ';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 algn="l"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本程序证明了</a:t>
            </a:r>
            <a:r>
              <a:rPr lang="en-US" altLang="zh-CN" sz="1600" b="1" dirty="0" err="1">
                <a:latin typeface="+mn-ea"/>
              </a:rPr>
              <a:t>strncpy</a:t>
            </a:r>
            <a:r>
              <a:rPr lang="zh-CN" altLang="en-US" sz="1600" b="1" dirty="0">
                <a:latin typeface="+mn-ea"/>
              </a:rPr>
              <a:t>复制时，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u="sng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  <a:sym typeface="+mn-ea"/>
              </a:rPr>
              <a:t>不包含</a:t>
            </a:r>
            <a:r>
              <a:rPr lang="en-US" altLang="zh-CN" sz="1600" b="1" u="sng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</a:rPr>
              <a:t>_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zh-CN" altLang="en-US" sz="1600" b="1" dirty="0">
                <a:latin typeface="+mn-ea"/>
              </a:rPr>
              <a:t>（包含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不包含）</a:t>
            </a:r>
            <a:r>
              <a:rPr lang="en-US" altLang="zh-CN" sz="1600" b="1" dirty="0">
                <a:latin typeface="+mn-ea"/>
              </a:rPr>
              <a:t>\0</a:t>
            </a:r>
            <a:r>
              <a:rPr lang="zh-CN" altLang="en-US" sz="1600" b="1" dirty="0">
                <a:latin typeface="+mn-ea"/>
              </a:rPr>
              <a:t>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0005" y="2095500"/>
            <a:ext cx="3166110" cy="96329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5.strncpy(char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unsigned int n)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：字符串拷贝前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a[]="student", b[]="hello";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strncpy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(a, __</a:t>
            </a:r>
            <a:r>
              <a:rPr kumimoji="1"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&amp;b[2]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__, 2);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=0;i&lt;8;i++)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' ';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如果想从</a:t>
            </a:r>
            <a:r>
              <a:rPr lang="en-US" altLang="zh-CN" sz="1600" b="1" dirty="0">
                <a:latin typeface="+mn-ea"/>
              </a:rPr>
              <a:t>b[2]</a:t>
            </a:r>
            <a:r>
              <a:rPr lang="zh-CN" altLang="en-US" sz="1600" b="1" dirty="0">
                <a:latin typeface="+mn-ea"/>
              </a:rPr>
              <a:t>开始复制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个字符到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中，如何做？（即期望输出：</a:t>
            </a:r>
            <a:r>
              <a:rPr lang="en-US" altLang="zh-CN" sz="1600" b="1" dirty="0" err="1">
                <a:latin typeface="+mn-ea"/>
              </a:rPr>
              <a:t>lludent</a:t>
            </a:r>
            <a:r>
              <a:rPr lang="zh-CN" altLang="en-US" sz="1600" b="1" dirty="0">
                <a:latin typeface="+mn-ea"/>
              </a:rPr>
              <a:t>）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（直接在源程序中修改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zh-CN" altLang="en-US" sz="1600" b="1" dirty="0">
                <a:latin typeface="+mn-ea"/>
              </a:rPr>
              <a:t>位置即可）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0475" y="1948180"/>
            <a:ext cx="2806700" cy="89281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5.strncpy(char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unsigned int n)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11</a:t>
            </a:r>
            <a:r>
              <a:rPr lang="zh-CN" altLang="en-US" sz="1600" b="1" dirty="0">
                <a:latin typeface="+mn-ea"/>
              </a:rPr>
              <a:t>：字符串拷贝前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个字符（深度讨论）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412513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//VS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需要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int 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char a[] = "student", b[] = "hello";</a:t>
            </a:r>
            <a:endParaRPr lang="en-US" altLang="zh-CN" sz="1200" b="1" dirty="0">
              <a:latin typeface="+mn-ea"/>
            </a:endParaRPr>
          </a:p>
          <a:p>
            <a:r>
              <a:rPr lang="nn-NO" altLang="zh-CN" sz="1200" b="1" dirty="0">
                <a:latin typeface="+mn-ea"/>
              </a:rPr>
              <a:t>    for (i = 0; i &lt; 12; i++) 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//12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已越界，目的？</a:t>
            </a:r>
            <a:endParaRPr lang="nn-NO" altLang="zh-CN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int(a[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]) &lt;&lt; ' ';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strncpy</a:t>
            </a:r>
            <a:r>
              <a:rPr lang="en-US" altLang="zh-CN" sz="1200" b="1" dirty="0">
                <a:latin typeface="+mn-ea"/>
              </a:rPr>
              <a:t>(a, b, 200);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a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nn-NO" altLang="zh-CN" sz="1200" b="1" dirty="0">
              <a:latin typeface="+mn-ea"/>
            </a:endParaRPr>
          </a:p>
          <a:p>
            <a:r>
              <a:rPr lang="nn-NO" altLang="zh-CN" sz="1200" b="1" dirty="0">
                <a:latin typeface="+mn-ea"/>
              </a:rPr>
              <a:t>    for (i = 0; i &lt; 12; i++)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//12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已越界，目的？</a:t>
            </a:r>
            <a:endParaRPr lang="nn-NO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int(a[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]) &lt;&lt; ' ';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 algn="l"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观察两个</a:t>
            </a:r>
            <a:r>
              <a:rPr lang="en-US" altLang="zh-CN" sz="1600" b="1" dirty="0">
                <a:latin typeface="+mn-ea"/>
              </a:rPr>
              <a:t>for</a:t>
            </a:r>
            <a:r>
              <a:rPr lang="zh-CN" altLang="en-US" sz="1600" b="1" dirty="0">
                <a:latin typeface="+mn-ea"/>
              </a:rPr>
              <a:t>循环的后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个数字的输出，能得到什么结论？（提示：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超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长度是到</a:t>
            </a:r>
            <a:r>
              <a:rPr lang="en-US" altLang="zh-CN" sz="1600" b="1" dirty="0">
                <a:latin typeface="+mn-ea"/>
              </a:rPr>
              <a:t>\0</a:t>
            </a:r>
            <a:r>
              <a:rPr lang="zh-CN" altLang="en-US" sz="1600" b="1" dirty="0">
                <a:latin typeface="+mn-ea"/>
              </a:rPr>
              <a:t>为止吗</a:t>
            </a:r>
            <a:r>
              <a:rPr lang="en-US" altLang="zh-CN" sz="1600" b="1" dirty="0">
                <a:latin typeface="+mn-ea"/>
              </a:rPr>
              <a:t>?</a:t>
            </a:r>
            <a:r>
              <a:rPr lang="zh-CN" altLang="en-US" sz="1600" b="1" dirty="0">
                <a:latin typeface="+mn-ea"/>
              </a:rPr>
              <a:t>）</a:t>
            </a:r>
            <a:endParaRPr lang="en-US" altLang="zh-CN" sz="1600" b="1" dirty="0">
              <a:latin typeface="+mn-ea"/>
            </a:endParaRPr>
          </a:p>
          <a:p>
            <a:pPr algn="l">
              <a:spcBef>
                <a:spcPts val="670"/>
              </a:spcBef>
            </a:pPr>
            <a:r>
              <a:rPr lang="zh-CN" altLang="en-US" sz="1600" b="1" u="sng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</a:rPr>
              <a:t>当复制的</a:t>
            </a:r>
            <a:r>
              <a:rPr lang="en-US" altLang="zh-CN" sz="1600" b="1" u="sng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  <a:sym typeface="+mn-ea"/>
              </a:rPr>
              <a:t>n</a:t>
            </a:r>
            <a:r>
              <a:rPr lang="zh-CN" altLang="en-US" sz="1600" b="1" u="sng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  <a:sym typeface="+mn-ea"/>
              </a:rPr>
              <a:t>超</a:t>
            </a:r>
            <a:r>
              <a:rPr lang="en-US" altLang="zh-CN" sz="1600" b="1" u="sng" dirty="0" err="1">
                <a:solidFill>
                  <a:srgbClr val="0070C0"/>
                </a:solidFill>
                <a:highlight>
                  <a:srgbClr val="FFFF00"/>
                </a:highlight>
                <a:latin typeface="+mn-ea"/>
                <a:sym typeface="+mn-ea"/>
              </a:rPr>
              <a:t>src</a:t>
            </a:r>
            <a:r>
              <a:rPr lang="zh-CN" altLang="en-US" sz="1600" b="1" u="sng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  <a:sym typeface="+mn-ea"/>
              </a:rPr>
              <a:t>长度时，并不是复制到</a:t>
            </a:r>
            <a:r>
              <a:rPr lang="en-US" altLang="zh-CN" sz="1600" b="1" u="sng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  <a:sym typeface="+mn-ea"/>
              </a:rPr>
              <a:t>\0</a:t>
            </a:r>
            <a:r>
              <a:rPr lang="zh-CN" altLang="en-US" sz="1600" b="1" u="sng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  <a:sym typeface="+mn-ea"/>
              </a:rPr>
              <a:t>为止，而是真的前</a:t>
            </a:r>
            <a:r>
              <a:rPr lang="en-US" altLang="zh-CN" sz="1600" b="1" u="sng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  <a:sym typeface="+mn-ea"/>
              </a:rPr>
              <a:t>n</a:t>
            </a:r>
            <a:r>
              <a:rPr lang="zh-CN" altLang="en-US" sz="1600" b="1" u="sng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  <a:sym typeface="+mn-ea"/>
              </a:rPr>
              <a:t>个。</a:t>
            </a:r>
            <a:endParaRPr lang="zh-CN" altLang="en-US" sz="1600" b="1" u="sng" dirty="0">
              <a:solidFill>
                <a:srgbClr val="0070C0"/>
              </a:solidFill>
              <a:highlight>
                <a:srgbClr val="FFFF00"/>
              </a:highlight>
              <a:latin typeface="+mn-ea"/>
              <a:sym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860758" y="1263316"/>
            <a:ext cx="447092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</a:t>
            </a: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VS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下程序的运行结果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</a:t>
            </a: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Dev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下程序的运行结果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7135" y="1539875"/>
            <a:ext cx="2103120" cy="1889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925" y="3804285"/>
            <a:ext cx="4853940" cy="14173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注意：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，则观察源程序编辑窗口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5.strncpy(char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unsigned int n)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12</a:t>
            </a:r>
            <a:r>
              <a:rPr lang="zh-CN" altLang="en-US" sz="1600" b="1" dirty="0">
                <a:latin typeface="+mn-ea"/>
              </a:rPr>
              <a:t>：字符串拷贝前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个字符（深度讨论）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412513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//VS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需要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int 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char a[] = "student", b[] = "hello";</a:t>
            </a:r>
            <a:endParaRPr lang="en-US" altLang="zh-CN" sz="1200" b="1" dirty="0">
              <a:latin typeface="+mn-ea"/>
            </a:endParaRPr>
          </a:p>
          <a:p>
            <a:r>
              <a:rPr lang="nn-NO" altLang="zh-CN" sz="1200" b="1" dirty="0">
                <a:latin typeface="+mn-ea"/>
              </a:rPr>
              <a:t>    for (i = 0; i &lt; 20; i++) 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//20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已越界，目的？</a:t>
            </a:r>
            <a:endParaRPr lang="nn-NO" altLang="zh-CN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int(a[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]) &lt;&lt; ' ';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strncpy</a:t>
            </a:r>
            <a:r>
              <a:rPr lang="en-US" altLang="zh-CN" sz="1200" b="1" dirty="0">
                <a:latin typeface="+mn-ea"/>
              </a:rPr>
              <a:t>(a, b, 200);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a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nn-NO" altLang="zh-CN" sz="1200" b="1" dirty="0">
              <a:latin typeface="+mn-ea"/>
            </a:endParaRPr>
          </a:p>
          <a:p>
            <a:r>
              <a:rPr lang="nn-NO" altLang="zh-CN" sz="1200" b="1" dirty="0">
                <a:latin typeface="+mn-ea"/>
              </a:rPr>
              <a:t>    for (i = 0; i &lt; 20; i++)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//20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已越界，目的？</a:t>
            </a:r>
            <a:endParaRPr lang="nn-NO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int(a[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]) &lt;&lt; ' ';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330" y="5221605"/>
            <a:ext cx="8595995" cy="13195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 algn="l"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如果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超过了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的长度，则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u="sng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</a:rPr>
              <a:t>复制</a:t>
            </a:r>
            <a:r>
              <a:rPr lang="en-US" altLang="zh-CN" sz="1600" b="1" u="sng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</a:rPr>
              <a:t>src</a:t>
            </a:r>
            <a:r>
              <a:rPr lang="zh-CN" altLang="en-US" sz="1600" b="1" u="sng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</a:rPr>
              <a:t>内容到</a:t>
            </a:r>
            <a:r>
              <a:rPr lang="en-US" altLang="zh-CN" sz="1600" b="1" u="sng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</a:rPr>
              <a:t>\0</a:t>
            </a:r>
            <a:r>
              <a:rPr lang="zh-CN" altLang="en-US" sz="1600" b="1" u="sng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</a:rPr>
              <a:t>后，即复制完</a:t>
            </a:r>
            <a:r>
              <a:rPr lang="en-US" altLang="zh-CN" sz="1600" b="1" u="sng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</a:rPr>
              <a:t>src</a:t>
            </a:r>
            <a:r>
              <a:rPr lang="zh-CN" altLang="en-US" sz="1600" b="1" u="sng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</a:rPr>
              <a:t>的所有字符后，</a:t>
            </a:r>
            <a:endParaRPr lang="zh-CN" altLang="en-US" sz="1600" b="1" u="sng" dirty="0">
              <a:solidFill>
                <a:srgbClr val="0070C0"/>
              </a:solidFill>
              <a:highlight>
                <a:srgbClr val="FFFF00"/>
              </a:highlight>
              <a:latin typeface="+mn-ea"/>
            </a:endParaRPr>
          </a:p>
          <a:p>
            <a:pPr algn="l">
              <a:spcBef>
                <a:spcPts val="670"/>
              </a:spcBef>
            </a:pPr>
            <a:r>
              <a:rPr lang="zh-CN" altLang="en-US" sz="1600" b="1" u="sng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</a:rPr>
              <a:t>dst（即 a）中还有剩余空间，并且 n 还没有达到，strncpy 会在剩余的空间中填充空字符 </a:t>
            </a:r>
            <a:endParaRPr lang="zh-CN" altLang="en-US" sz="1600" b="1" u="sng" dirty="0">
              <a:solidFill>
                <a:srgbClr val="0070C0"/>
              </a:solidFill>
              <a:highlight>
                <a:srgbClr val="FFFF00"/>
              </a:highlight>
              <a:latin typeface="+mn-ea"/>
            </a:endParaRPr>
          </a:p>
          <a:p>
            <a:pPr algn="l">
              <a:spcBef>
                <a:spcPts val="670"/>
              </a:spcBef>
            </a:pPr>
            <a:r>
              <a:rPr lang="zh-CN" altLang="en-US" sz="1600" b="1" u="sng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</a:rPr>
              <a:t>'\0'</a:t>
            </a:r>
            <a:r>
              <a:rPr lang="en-US" altLang="zh-CN" sz="1600" b="1" u="sng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</a:rPr>
              <a:t>_</a:t>
            </a:r>
            <a:r>
              <a:rPr lang="zh-CN" altLang="en-US" sz="1600" b="1" u="sng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</a:rPr>
              <a:t>，之后的行为是未定义行为，无法预测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。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860758" y="1263316"/>
            <a:ext cx="447092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</a:t>
            </a: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VS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下程序的运行结果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</a:t>
            </a: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Dev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下程序的运行结果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2995863" y="1792705"/>
            <a:ext cx="1636295" cy="67376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同上例，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数组越界到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20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1430" y="1539240"/>
            <a:ext cx="2988945" cy="19716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965" y="3804285"/>
            <a:ext cx="4582795" cy="132461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6.strcmp(const char s1[], const char s2[])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    能：比较字符串</a:t>
            </a:r>
            <a:r>
              <a:rPr lang="en-US" altLang="zh-CN" sz="1600" b="1" dirty="0">
                <a:latin typeface="+mn-ea"/>
              </a:rPr>
              <a:t>s1</a:t>
            </a:r>
            <a:r>
              <a:rPr lang="zh-CN" altLang="en-US" sz="1600" b="1" dirty="0">
                <a:latin typeface="+mn-ea"/>
              </a:rPr>
              <a:t>和字符串</a:t>
            </a:r>
            <a:r>
              <a:rPr lang="en-US" altLang="zh-CN" sz="1600" b="1" dirty="0">
                <a:latin typeface="+mn-ea"/>
              </a:rPr>
              <a:t>s2</a:t>
            </a:r>
            <a:r>
              <a:rPr lang="zh-CN" altLang="en-US" sz="1600" b="1" dirty="0">
                <a:latin typeface="+mn-ea"/>
              </a:rPr>
              <a:t>的大小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输入参数：存放字符串</a:t>
            </a:r>
            <a:r>
              <a:rPr lang="en-US" altLang="zh-CN" sz="1600" b="1" dirty="0">
                <a:latin typeface="+mn-ea"/>
              </a:rPr>
              <a:t>s1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>
                <a:latin typeface="+mn-ea"/>
              </a:rPr>
              <a:t>s1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存放字符串</a:t>
            </a:r>
            <a:r>
              <a:rPr lang="en-US" altLang="zh-CN" sz="1600" b="1" dirty="0">
                <a:latin typeface="+mn-ea"/>
              </a:rPr>
              <a:t>s2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>
                <a:latin typeface="+mn-ea"/>
              </a:rPr>
              <a:t>s2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返 回 值：整型值</a:t>
            </a:r>
            <a:r>
              <a:rPr lang="en-US" altLang="zh-CN" sz="1600" b="1" dirty="0">
                <a:latin typeface="+mn-ea"/>
              </a:rPr>
              <a:t>(0:</a:t>
            </a:r>
            <a:r>
              <a:rPr lang="zh-CN" altLang="en-US" sz="1600" b="1" dirty="0">
                <a:latin typeface="+mn-ea"/>
              </a:rPr>
              <a:t>相等  </a:t>
            </a:r>
            <a:r>
              <a:rPr lang="en-US" altLang="zh-CN" sz="1600" b="1" dirty="0">
                <a:latin typeface="+mn-ea"/>
              </a:rPr>
              <a:t>&gt;0:</a:t>
            </a:r>
            <a:r>
              <a:rPr lang="zh-CN" altLang="en-US" sz="1600" b="1" dirty="0">
                <a:latin typeface="+mn-ea"/>
              </a:rPr>
              <a:t>串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大  </a:t>
            </a:r>
            <a:r>
              <a:rPr lang="en-US" altLang="zh-CN" sz="1600" b="1" dirty="0">
                <a:latin typeface="+mn-ea"/>
              </a:rPr>
              <a:t>&lt;0:</a:t>
            </a:r>
            <a:r>
              <a:rPr lang="zh-CN" altLang="en-US" sz="1600" b="1" dirty="0">
                <a:latin typeface="+mn-ea"/>
              </a:rPr>
              <a:t>串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6.strcmp(const char s1[], const char s2[])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13</a:t>
            </a:r>
            <a:r>
              <a:rPr lang="zh-CN" altLang="en-US" sz="1600" b="1" dirty="0">
                <a:latin typeface="+mn-ea"/>
              </a:rPr>
              <a:t>：字符串比较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   char str1[] = "house", str2[]  = "horse";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de-DE" altLang="zh-CN" sz="1600" b="1" dirty="0">
                <a:solidFill>
                  <a:srgbClr val="000000"/>
                </a:solidFill>
                <a:latin typeface="+mn-ea"/>
              </a:rPr>
              <a:t>    char str3[] = "abcd",  str4[]  = "abcde";</a:t>
            </a:r>
            <a:endParaRPr kumimoji="1" lang="de-DE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str5[] =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",  str6[]  =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str7[] =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",  str8[]  =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str9[] =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",  str10[] =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abcd</a:t>
            </a:r>
            <a:r>
              <a:rPr kumimoji="1" lang="en-US" altLang="zh-CN" sz="1600" b="1" dirty="0">
                <a:solidFill>
                  <a:srgbClr val="3333CC"/>
                </a:solidFill>
                <a:latin typeface="+mn-ea"/>
              </a:rPr>
              <a:t>\0efgh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(str1, str2)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(str3, str4)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(str5, str6)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(str7, str8)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(str9, str10)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问题：两个字符串相等的条件是？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u="sng" dirty="0">
                <a:solidFill>
                  <a:srgbClr val="0070C0"/>
                </a:solidFill>
                <a:latin typeface="+mn-ea"/>
              </a:rPr>
              <a:t>字符串长度（即第一个</a:t>
            </a:r>
            <a:r>
              <a:rPr lang="en-US" altLang="zh-CN" sz="1600" b="1" u="sng" dirty="0">
                <a:solidFill>
                  <a:srgbClr val="0070C0"/>
                </a:solidFill>
                <a:latin typeface="+mn-ea"/>
              </a:rPr>
              <a:t>\0</a:t>
            </a:r>
            <a:r>
              <a:rPr lang="zh-CN" altLang="en-US" sz="1600" b="1" u="sng" dirty="0">
                <a:solidFill>
                  <a:srgbClr val="0070C0"/>
                </a:solidFill>
                <a:latin typeface="+mn-ea"/>
              </a:rPr>
              <a:t>之前的字符个数</a:t>
            </a:r>
            <a:r>
              <a:rPr lang="en-US" altLang="zh-CN" sz="1600" b="1" u="sng" dirty="0">
                <a:solidFill>
                  <a:srgbClr val="0070C0"/>
                </a:solidFill>
                <a:latin typeface="+mn-ea"/>
              </a:rPr>
              <a:t>)</a:t>
            </a:r>
            <a:r>
              <a:rPr lang="zh-CN" altLang="en-US" sz="1600" b="1" u="sng" dirty="0">
                <a:solidFill>
                  <a:srgbClr val="0070C0"/>
                </a:solidFill>
                <a:latin typeface="+mn-ea"/>
              </a:rPr>
              <a:t>相等且每个位置上字符地</a:t>
            </a:r>
            <a:r>
              <a:rPr lang="en-US" altLang="zh-CN" sz="1600" b="1" u="sng" dirty="0">
                <a:solidFill>
                  <a:srgbClr val="0070C0"/>
                </a:solidFill>
                <a:latin typeface="+mn-ea"/>
              </a:rPr>
              <a:t>ASCII</a:t>
            </a:r>
            <a:r>
              <a:rPr lang="zh-CN" altLang="en-US" sz="1600" b="1" u="sng" dirty="0">
                <a:solidFill>
                  <a:srgbClr val="0070C0"/>
                </a:solidFill>
                <a:latin typeface="+mn-ea"/>
              </a:rPr>
              <a:t>码相等。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1600" y="1685290"/>
            <a:ext cx="2440940" cy="12033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6.strcmp(const char s1[], const char s2[])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14</a:t>
            </a:r>
            <a:r>
              <a:rPr lang="zh-CN" altLang="en-US" sz="1600" b="1" dirty="0">
                <a:latin typeface="+mn-ea"/>
              </a:rPr>
              <a:t>：字符串比较（另一种形式）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str1[]="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abcd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 str2[]="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abcde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k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strcmp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(str1, str2);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if (k==0)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串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=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串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else if (k&lt;0)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串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&lt;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串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else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串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&gt;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串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问题：给出两个字符串比较的执行过程</a:t>
            </a:r>
            <a:endParaRPr lang="en-US" altLang="zh-CN" sz="1600" b="1" dirty="0">
              <a:latin typeface="+mn-ea"/>
            </a:endParaRPr>
          </a:p>
          <a:p>
            <a:pPr algn="l"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u="sng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</a:rPr>
              <a:t>从</a:t>
            </a:r>
            <a:r>
              <a:rPr lang="en-US" altLang="zh-CN" sz="1600" b="1" u="sng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</a:rPr>
              <a:t>str1[0]</a:t>
            </a:r>
            <a:r>
              <a:rPr lang="zh-CN" altLang="en-US" sz="1600" b="1" u="sng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</a:rPr>
              <a:t>和</a:t>
            </a:r>
            <a:r>
              <a:rPr lang="en-US" altLang="zh-CN" sz="1600" b="1" u="sng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</a:rPr>
              <a:t>str2[0]</a:t>
            </a:r>
            <a:r>
              <a:rPr lang="zh-CN" altLang="en-US" sz="1600" b="1" u="sng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</a:rPr>
              <a:t>开始比较存储的</a:t>
            </a:r>
            <a:r>
              <a:rPr lang="en-US" altLang="zh-CN" sz="1600" b="1" u="sng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</a:rPr>
              <a:t>ASCII</a:t>
            </a:r>
            <a:r>
              <a:rPr lang="zh-CN" altLang="en-US" sz="1600" b="1" u="sng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</a:rPr>
              <a:t>值，相等则比较接下来的</a:t>
            </a:r>
            <a:r>
              <a:rPr lang="en-US" altLang="zh-CN" sz="1600" b="1" u="sng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  <a:sym typeface="+mn-ea"/>
              </a:rPr>
              <a:t>str1[1]</a:t>
            </a:r>
            <a:r>
              <a:rPr lang="zh-CN" altLang="en-US" sz="1600" b="1" u="sng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  <a:sym typeface="+mn-ea"/>
              </a:rPr>
              <a:t>和</a:t>
            </a:r>
            <a:r>
              <a:rPr lang="en-US" altLang="zh-CN" sz="1600" b="1" u="sng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  <a:sym typeface="+mn-ea"/>
              </a:rPr>
              <a:t>str2[1]</a:t>
            </a:r>
            <a:r>
              <a:rPr lang="zh-CN" altLang="en-US" sz="1600" b="1" u="sng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  <a:sym typeface="+mn-ea"/>
              </a:rPr>
              <a:t>，以此</a:t>
            </a:r>
            <a:endParaRPr lang="zh-CN" altLang="en-US" sz="1600" b="1" u="sng" dirty="0">
              <a:solidFill>
                <a:srgbClr val="0070C0"/>
              </a:solidFill>
              <a:highlight>
                <a:srgbClr val="FFFF00"/>
              </a:highlight>
              <a:latin typeface="+mn-ea"/>
              <a:sym typeface="+mn-ea"/>
            </a:endParaRPr>
          </a:p>
          <a:p>
            <a:pPr algn="l">
              <a:spcBef>
                <a:spcPts val="670"/>
              </a:spcBef>
            </a:pPr>
            <a:r>
              <a:rPr lang="zh-CN" altLang="en-US" sz="1600" b="1" u="sng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  <a:sym typeface="+mn-ea"/>
              </a:rPr>
              <a:t>类推；如果不相等，哪个</a:t>
            </a:r>
            <a:r>
              <a:rPr lang="en-US" altLang="zh-CN" sz="1600" b="1" u="sng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  <a:sym typeface="+mn-ea"/>
              </a:rPr>
              <a:t>ASCII</a:t>
            </a:r>
            <a:r>
              <a:rPr lang="zh-CN" altLang="en-US" sz="1600" b="1" u="sng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  <a:sym typeface="+mn-ea"/>
              </a:rPr>
              <a:t>值大，哪个字符串就大，返回相应的值；直到比较到字符串的结</a:t>
            </a:r>
            <a:endParaRPr lang="zh-CN" altLang="en-US" sz="1600" b="1" u="sng" dirty="0">
              <a:solidFill>
                <a:srgbClr val="0070C0"/>
              </a:solidFill>
              <a:highlight>
                <a:srgbClr val="FFFF00"/>
              </a:highlight>
              <a:latin typeface="+mn-ea"/>
              <a:sym typeface="+mn-ea"/>
            </a:endParaRPr>
          </a:p>
          <a:p>
            <a:pPr algn="l">
              <a:spcBef>
                <a:spcPts val="670"/>
              </a:spcBef>
            </a:pPr>
            <a:r>
              <a:rPr lang="zh-CN" altLang="en-US" sz="1600" b="1" u="sng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  <a:sym typeface="+mn-ea"/>
              </a:rPr>
              <a:t>尾（即</a:t>
            </a:r>
            <a:r>
              <a:rPr lang="en-US" altLang="zh-CN" sz="1600" b="1" u="sng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  <a:sym typeface="+mn-ea"/>
              </a:rPr>
              <a:t>\0)</a:t>
            </a:r>
            <a:r>
              <a:rPr lang="zh-CN" altLang="en-US" sz="1600" b="1" u="sng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  <a:sym typeface="+mn-ea"/>
              </a:rPr>
              <a:t>。</a:t>
            </a:r>
            <a:endParaRPr lang="zh-CN" altLang="en-US" sz="1600" b="1" u="sng" dirty="0">
              <a:solidFill>
                <a:srgbClr val="0070C0"/>
              </a:solidFill>
              <a:highlight>
                <a:srgbClr val="FFFF00"/>
              </a:highlight>
              <a:latin typeface="+mn-ea"/>
              <a:sym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4770" y="1690370"/>
            <a:ext cx="2917190" cy="81216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6.strcmp(const char s1[], const char s2[])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15</a:t>
            </a:r>
            <a:r>
              <a:rPr lang="zh-CN" altLang="en-US" sz="1600" b="1" dirty="0">
                <a:latin typeface="+mn-ea"/>
              </a:rPr>
              <a:t>：字符串比较（编译不错，但运行结果与期望不符合）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str1[]="house", str2[]="horse";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 = str1 &lt; str2;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这个程序的运行结果是表示</a:t>
            </a:r>
            <a:r>
              <a:rPr lang="en-US" altLang="zh-CN" sz="1600" b="1" dirty="0">
                <a:latin typeface="+mn-ea"/>
              </a:rPr>
              <a:t>str1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>
                <a:latin typeface="+mn-ea"/>
              </a:rPr>
              <a:t>str2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u="sng" dirty="0">
                <a:solidFill>
                  <a:srgbClr val="0070C0"/>
                </a:solidFill>
                <a:latin typeface="+mn-ea"/>
              </a:rPr>
              <a:t>首字符内存地址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zh-CN" altLang="en-US" sz="1600" b="1" dirty="0">
                <a:latin typeface="+mn-ea"/>
              </a:rPr>
              <a:t>进行比较。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str1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str2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的内容互换，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str1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str2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都置为</a:t>
            </a: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"house",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3505" y="1797685"/>
            <a:ext cx="2103120" cy="5257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260" y="3154680"/>
            <a:ext cx="2103120" cy="5486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260" y="4534535"/>
            <a:ext cx="2103120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7.strncmp(const char s1[], const char s2[],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const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unsigned int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n)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    能：比较字符串</a:t>
            </a:r>
            <a:r>
              <a:rPr lang="en-US" altLang="zh-CN" sz="1600" b="1" dirty="0">
                <a:latin typeface="+mn-ea"/>
              </a:rPr>
              <a:t>s1</a:t>
            </a:r>
            <a:r>
              <a:rPr lang="zh-CN" altLang="en-US" sz="1600" b="1" dirty="0">
                <a:latin typeface="+mn-ea"/>
              </a:rPr>
              <a:t>和字符串</a:t>
            </a:r>
            <a:r>
              <a:rPr lang="en-US" altLang="zh-CN" sz="1600" b="1" dirty="0">
                <a:latin typeface="+mn-ea"/>
              </a:rPr>
              <a:t>s2</a:t>
            </a:r>
            <a:r>
              <a:rPr lang="zh-CN" altLang="en-US" sz="1600" b="1" dirty="0">
                <a:latin typeface="+mn-ea"/>
              </a:rPr>
              <a:t>的前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个字符的大小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输入参数：存放字符串</a:t>
            </a:r>
            <a:r>
              <a:rPr lang="en-US" altLang="zh-CN" sz="1600" b="1" dirty="0">
                <a:latin typeface="+mn-ea"/>
              </a:rPr>
              <a:t>s1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>
                <a:latin typeface="+mn-ea"/>
              </a:rPr>
              <a:t>s1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存放字符串</a:t>
            </a:r>
            <a:r>
              <a:rPr lang="en-US" altLang="zh-CN" sz="1600" b="1" dirty="0">
                <a:latin typeface="+mn-ea"/>
              </a:rPr>
              <a:t>s2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>
                <a:latin typeface="+mn-ea"/>
              </a:rPr>
              <a:t>s2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要比较的长度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返 回 值：整型值</a:t>
            </a:r>
            <a:r>
              <a:rPr lang="en-US" altLang="zh-CN" sz="1600" b="1" dirty="0">
                <a:latin typeface="+mn-ea"/>
              </a:rPr>
              <a:t>(0:</a:t>
            </a:r>
            <a:r>
              <a:rPr lang="zh-CN" altLang="en-US" sz="1600" b="1" dirty="0">
                <a:latin typeface="+mn-ea"/>
              </a:rPr>
              <a:t>相等  </a:t>
            </a:r>
            <a:r>
              <a:rPr lang="en-US" altLang="zh-CN" sz="1600" b="1" dirty="0">
                <a:latin typeface="+mn-ea"/>
              </a:rPr>
              <a:t>&gt;0:</a:t>
            </a:r>
            <a:r>
              <a:rPr lang="zh-CN" altLang="en-US" sz="1600" b="1" dirty="0">
                <a:latin typeface="+mn-ea"/>
              </a:rPr>
              <a:t>串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大  </a:t>
            </a:r>
            <a:r>
              <a:rPr lang="en-US" altLang="zh-CN" sz="1600" b="1" dirty="0">
                <a:latin typeface="+mn-ea"/>
              </a:rPr>
              <a:t>&lt;0:</a:t>
            </a:r>
            <a:r>
              <a:rPr lang="zh-CN" altLang="en-US" sz="1600" b="1" dirty="0">
                <a:latin typeface="+mn-ea"/>
              </a:rPr>
              <a:t>串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小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7.strncmp(const char s1[], const char s2[],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const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unsigned int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n)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：字符串比较前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de-DE" altLang="zh-CN" sz="1600" b="1" dirty="0">
                <a:solidFill>
                  <a:srgbClr val="000000"/>
                </a:solidFill>
                <a:latin typeface="+mn-ea"/>
              </a:rPr>
              <a:t>    char str1[] = "abcd",  str2[]  = "abcde";</a:t>
            </a:r>
            <a:endParaRPr kumimoji="1" lang="de-DE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strncmp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(str1, str2, 3)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strncmp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(str1, str2, 4)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strncmp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(str1, str2, 5)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strncmp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(str1, str2, 100)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、当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小于短串长度时，则比较到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zh-CN" altLang="en-US" sz="1600" b="1" u="sng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</a:rPr>
              <a:t>第</a:t>
            </a:r>
            <a:r>
              <a:rPr lang="en-US" altLang="zh-CN" sz="1600" b="1" u="sng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</a:rPr>
              <a:t>n</a:t>
            </a:r>
            <a:r>
              <a:rPr lang="zh-CN" altLang="en-US" sz="1600" b="1" u="sng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</a:rPr>
              <a:t>个字符</a:t>
            </a:r>
            <a:r>
              <a:rPr lang="en-US" altLang="zh-CN" sz="1600" b="1" dirty="0">
                <a:latin typeface="+mn-ea"/>
              </a:rPr>
              <a:t>_________________</a:t>
            </a:r>
            <a:r>
              <a:rPr lang="zh-CN" altLang="en-US" sz="1600" b="1" dirty="0">
                <a:latin typeface="+mn-ea"/>
              </a:rPr>
              <a:t>。</a:t>
            </a:r>
            <a:endParaRPr lang="zh-CN" altLang="en-US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、当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大于等于短串长度时，则比较到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u="sng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</a:rPr>
              <a:t>短串长度</a:t>
            </a:r>
            <a:r>
              <a:rPr lang="en-US" altLang="zh-CN" sz="1600" b="1" u="sng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</a:rPr>
              <a:t>/</a:t>
            </a:r>
            <a:r>
              <a:rPr lang="zh-CN" altLang="en-US" sz="1600" b="1" u="sng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</a:rPr>
              <a:t>短串长度</a:t>
            </a:r>
            <a:r>
              <a:rPr lang="en-US" altLang="zh-CN" sz="1600" b="1" u="sng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</a:rPr>
              <a:t>+1</a:t>
            </a:r>
            <a:r>
              <a:rPr lang="en-US" altLang="zh-CN" sz="1600" b="1" dirty="0">
                <a:latin typeface="+mn-ea"/>
              </a:rPr>
              <a:t>___________</a:t>
            </a:r>
            <a:r>
              <a:rPr lang="zh-CN" altLang="en-US" sz="1600" b="1" dirty="0">
                <a:latin typeface="+mn-ea"/>
              </a:rPr>
              <a:t>为止。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、如果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超过长串的长度，则比较到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zh-CN" altLang="en-US" sz="1600" b="1" u="sng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</a:rPr>
              <a:t>短串长度</a:t>
            </a:r>
            <a:r>
              <a:rPr lang="en-US" altLang="zh-CN" sz="1600" b="1" u="sng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</a:rPr>
              <a:t>+1</a:t>
            </a:r>
            <a:r>
              <a:rPr lang="en-US" altLang="zh-CN" sz="1600" b="1" dirty="0">
                <a:latin typeface="+mn-ea"/>
              </a:rPr>
              <a:t>____________</a:t>
            </a:r>
            <a:r>
              <a:rPr lang="zh-CN" altLang="en-US" sz="1600" b="1" dirty="0">
                <a:latin typeface="+mn-ea"/>
              </a:rPr>
              <a:t>为止。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str2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也置为</a:t>
            </a: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1"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abcd</a:t>
            </a: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2070" y="1877695"/>
            <a:ext cx="2103120" cy="9829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070" y="3709035"/>
            <a:ext cx="2110740" cy="9220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263130" y="5303520"/>
            <a:ext cx="3230245" cy="64516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总之就是</a:t>
            </a:r>
            <a:r>
              <a:rPr lang="en-US" altLang="zh-CN" b="1">
                <a:solidFill>
                  <a:srgbClr val="FF0000"/>
                </a:solidFill>
              </a:rPr>
              <a:t>n</a:t>
            </a:r>
            <a:r>
              <a:rPr lang="zh-CN" altLang="en-US" b="1">
                <a:solidFill>
                  <a:srgbClr val="FF0000"/>
                </a:solidFill>
              </a:rPr>
              <a:t>大于短串长度就比较到短串尾</a:t>
            </a:r>
            <a:r>
              <a:rPr lang="en-US" altLang="zh-CN" b="1">
                <a:solidFill>
                  <a:srgbClr val="FF0000"/>
                </a:solidFill>
              </a:rPr>
              <a:t>0</a:t>
            </a:r>
            <a:r>
              <a:rPr lang="zh-CN" altLang="en-US" b="1">
                <a:solidFill>
                  <a:srgbClr val="FF0000"/>
                </a:solidFill>
              </a:rPr>
              <a:t>为止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总体知识：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常用字符串处理函数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① </a:t>
            </a:r>
            <a:r>
              <a:rPr lang="en-US" altLang="zh-CN" sz="1600" b="1" dirty="0" err="1">
                <a:latin typeface="+mn-ea"/>
              </a:rPr>
              <a:t>strlen</a:t>
            </a:r>
            <a:r>
              <a:rPr lang="en-US" altLang="zh-CN" sz="1600" b="1" dirty="0">
                <a:latin typeface="+mn-ea"/>
              </a:rPr>
              <a:t> (const char s[]);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② </a:t>
            </a:r>
            <a:r>
              <a:rPr lang="en-US" altLang="zh-CN" sz="1600" b="1" dirty="0" err="1">
                <a:latin typeface="+mn-ea"/>
              </a:rPr>
              <a:t>strcat</a:t>
            </a:r>
            <a:r>
              <a:rPr lang="en-US" altLang="zh-CN" sz="1600" b="1" dirty="0">
                <a:latin typeface="+mn-ea"/>
              </a:rPr>
              <a:t> 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[]);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③ </a:t>
            </a:r>
            <a:r>
              <a:rPr lang="en-US" altLang="zh-CN" sz="1600" b="1" dirty="0" err="1">
                <a:latin typeface="+mn-ea"/>
              </a:rPr>
              <a:t>strncat</a:t>
            </a:r>
            <a:r>
              <a:rPr lang="en-US" altLang="zh-CN" sz="1600" b="1" dirty="0">
                <a:latin typeface="+mn-ea"/>
              </a:rPr>
              <a:t>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const unsigned int </a:t>
            </a:r>
            <a:r>
              <a:rPr lang="en-US" altLang="zh-CN" sz="1600" b="1" dirty="0" err="1">
                <a:latin typeface="+mn-ea"/>
              </a:rPr>
              <a:t>len</a:t>
            </a:r>
            <a:r>
              <a:rPr lang="en-US" altLang="zh-CN" sz="1600" b="1" dirty="0">
                <a:latin typeface="+mn-ea"/>
              </a:rPr>
              <a:t>);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④ </a:t>
            </a:r>
            <a:r>
              <a:rPr lang="en-US" altLang="zh-CN" sz="1600" b="1" dirty="0" err="1">
                <a:latin typeface="+mn-ea"/>
              </a:rPr>
              <a:t>strcpy</a:t>
            </a:r>
            <a:r>
              <a:rPr lang="en-US" altLang="zh-CN" sz="1600" b="1" dirty="0">
                <a:latin typeface="+mn-ea"/>
              </a:rPr>
              <a:t> 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[]);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⑤ </a:t>
            </a:r>
            <a:r>
              <a:rPr lang="en-US" altLang="zh-CN" sz="1600" b="1" dirty="0" err="1">
                <a:latin typeface="+mn-ea"/>
              </a:rPr>
              <a:t>strncpy</a:t>
            </a:r>
            <a:r>
              <a:rPr lang="en-US" altLang="zh-CN" sz="1600" b="1" dirty="0">
                <a:latin typeface="+mn-ea"/>
              </a:rPr>
              <a:t>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const unsigned int </a:t>
            </a:r>
            <a:r>
              <a:rPr lang="en-US" altLang="zh-CN" sz="1600" b="1" dirty="0" err="1">
                <a:latin typeface="+mn-ea"/>
              </a:rPr>
              <a:t>len</a:t>
            </a:r>
            <a:r>
              <a:rPr lang="en-US" altLang="zh-CN" sz="1600" b="1" dirty="0">
                <a:latin typeface="+mn-ea"/>
              </a:rPr>
              <a:t>);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⑥ </a:t>
            </a:r>
            <a:r>
              <a:rPr lang="en-US" altLang="zh-CN" sz="1600" b="1" dirty="0" err="1">
                <a:latin typeface="+mn-ea"/>
              </a:rPr>
              <a:t>strcmp</a:t>
            </a:r>
            <a:r>
              <a:rPr lang="en-US" altLang="zh-CN" sz="1600" b="1" dirty="0">
                <a:latin typeface="+mn-ea"/>
              </a:rPr>
              <a:t> (const char s1[], const char s2[]);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⑦ </a:t>
            </a:r>
            <a:r>
              <a:rPr lang="en-US" altLang="zh-CN" sz="1600" b="1" dirty="0" err="1">
                <a:latin typeface="+mn-ea"/>
              </a:rPr>
              <a:t>strncmp</a:t>
            </a:r>
            <a:r>
              <a:rPr lang="en-US" altLang="zh-CN" sz="1600" b="1" dirty="0">
                <a:latin typeface="+mn-ea"/>
              </a:rPr>
              <a:t>(const char s1[], const char s2[], const unsigned int </a:t>
            </a:r>
            <a:r>
              <a:rPr lang="en-US" altLang="zh-CN" sz="1600" b="1" dirty="0" err="1">
                <a:latin typeface="+mn-ea"/>
              </a:rPr>
              <a:t>len</a:t>
            </a:r>
            <a:r>
              <a:rPr lang="en-US" altLang="zh-CN" sz="1600" b="1" dirty="0">
                <a:latin typeface="+mn-ea"/>
              </a:rPr>
              <a:t>);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●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更多的字符串处理函数通过作业完成并理解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●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教材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参考资料中，很多形式是 </a:t>
            </a:r>
            <a:r>
              <a:rPr lang="en-US" altLang="zh-CN" sz="1600" b="1" dirty="0">
                <a:latin typeface="+mn-ea"/>
              </a:rPr>
              <a:t>const char *s</a:t>
            </a:r>
            <a:r>
              <a:rPr lang="zh-CN" altLang="en-US" sz="1600" b="1" dirty="0">
                <a:latin typeface="+mn-ea"/>
              </a:rPr>
              <a:t>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暂时忽略</a:t>
            </a:r>
            <a:r>
              <a:rPr lang="zh-CN" altLang="en-US" sz="1600" b="1" dirty="0">
                <a:latin typeface="+mn-ea"/>
              </a:rPr>
              <a:t>，待学习指针后再进一步理解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●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先不要考虑这些函数的返回值，待学习指针后再进一步理解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1.strlen(const char s[])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    能：求字符串的长度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输入参数：存放字符串的字符数组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返 回 值：整型值表示的长度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注意事项：返回第一个</a:t>
            </a:r>
            <a:r>
              <a:rPr lang="en-US" altLang="zh-CN" sz="1600" b="1" dirty="0">
                <a:latin typeface="+mn-ea"/>
              </a:rPr>
              <a:t>'\0'</a:t>
            </a:r>
            <a:r>
              <a:rPr lang="zh-CN" altLang="en-US" sz="1600" b="1" dirty="0">
                <a:latin typeface="+mn-ea"/>
              </a:rPr>
              <a:t>前的字符数量</a:t>
            </a:r>
            <a:r>
              <a:rPr lang="en-US" altLang="zh-CN" sz="1600" b="1" dirty="0">
                <a:latin typeface="+mn-ea"/>
              </a:rPr>
              <a:t>,</a:t>
            </a:r>
            <a:r>
              <a:rPr lang="zh-CN" altLang="en-US" sz="1600" b="1" dirty="0">
                <a:latin typeface="+mn-ea"/>
              </a:rPr>
              <a:t>不含</a:t>
            </a:r>
            <a:r>
              <a:rPr lang="en-US" altLang="zh-CN" sz="1600" b="1" dirty="0">
                <a:latin typeface="+mn-ea"/>
              </a:rPr>
              <a:t>'\0'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1.strlen(const char s[])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：字符数组与字符串长度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4907188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str1[]="Hello";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(str1)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strlen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(str1)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str2[]="china\0Hello\0\0";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(str2)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strlen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(str2)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kumimoji="1" lang="en-US" altLang="zh-CN" sz="16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//</a:t>
            </a:r>
            <a:r>
              <a:rPr kumimoji="1" lang="zh-CN" altLang="en-US" sz="16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读操作，不需要加</a:t>
            </a:r>
            <a:r>
              <a:rPr kumimoji="1" lang="en-US" altLang="zh-CN" sz="16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_CRT_SECURE_NO_WARNINGS</a:t>
            </a:r>
            <a:endParaRPr kumimoji="1" lang="en-US" altLang="zh-CN" sz="16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问题：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、求数组长度时，无论是否有显式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\0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，最后一定有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lang="zh-CN" altLang="en-US" sz="1600" b="1" u="sng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隐式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___(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显示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隐式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\0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、当含有多个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\0(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显式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隐式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时，字符串长度计算到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lang="zh-CN" altLang="en-US" sz="1600" b="1" u="sng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____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\0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为止</a:t>
            </a:r>
            <a:endParaRPr lang="zh-CN" altLang="en-US" sz="1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642811" y="1263316"/>
            <a:ext cx="3688876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6745" y="1805940"/>
            <a:ext cx="2095500" cy="9220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2.strcat(char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    能：将字符串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连接到字符串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的尾部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含尾零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输入参数：存放字符串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 err="1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存放字符串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返 回 值：改变后的字符数组</a:t>
            </a:r>
            <a:r>
              <a:rPr lang="en-US" altLang="zh-CN" sz="1600" b="1" dirty="0" err="1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注意事项：字符数组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要有足够的空间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两串总长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+1)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2.strcat(char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：字符串连接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6206598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str1[30]="Tongji ";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不能缺省，至少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18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!!!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str2[]="University";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strcat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(str1, str2) &lt;&lt; '#'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的目的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问题：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str2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数组的默认长度是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lang="en-US" altLang="zh-CN" sz="1600" b="1" u="sng" dirty="0">
                <a:solidFill>
                  <a:srgbClr val="0070C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____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、结合前面字符数组输入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输出的作业，</a:t>
            </a: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strcat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复制时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lang="zh-CN" altLang="en-US" sz="1600" b="1" u="sng" dirty="0">
                <a:solidFill>
                  <a:srgbClr val="0070C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包含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（包含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不包含）</a:t>
            </a: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src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\0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1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942221" y="1263316"/>
            <a:ext cx="2389466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2455" y="1643380"/>
            <a:ext cx="2141220" cy="5257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2.strcat(char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：字符串连接（错误）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6206598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str1[]="Tongji 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str2[]="University";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strcat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(str1, str2) &lt;&lt; '#'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的目的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str1</a:t>
            </a:r>
            <a:r>
              <a:rPr lang="zh-CN" altLang="en-US" sz="1600" b="1" dirty="0">
                <a:latin typeface="+mn-ea"/>
              </a:rPr>
              <a:t>数组的大小必须给出，不能默认，其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最小</a:t>
            </a:r>
            <a:r>
              <a:rPr lang="zh-CN" altLang="en-US" sz="1600" b="1" dirty="0">
                <a:latin typeface="+mn-ea"/>
              </a:rPr>
              <a:t>长度是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en-US" altLang="zh-CN" sz="1600" b="1" u="sng" dirty="0">
                <a:solidFill>
                  <a:srgbClr val="0070C0"/>
                </a:solidFill>
                <a:latin typeface="+mn-ea"/>
              </a:rPr>
              <a:t>18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（针对本例的一个具体数字）。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数组的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最小</a:t>
            </a:r>
            <a:r>
              <a:rPr lang="zh-CN" altLang="en-US" sz="1600" b="1" dirty="0">
                <a:latin typeface="+mn-ea"/>
              </a:rPr>
              <a:t>长度是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u="sng" dirty="0">
                <a:solidFill>
                  <a:srgbClr val="0070C0"/>
                </a:solidFill>
                <a:latin typeface="+mn-ea"/>
              </a:rPr>
              <a:t>两个字符串总长</a:t>
            </a:r>
            <a:r>
              <a:rPr lang="en-US" altLang="zh-CN" sz="1600" b="1" u="sng" dirty="0">
                <a:solidFill>
                  <a:srgbClr val="0070C0"/>
                </a:solidFill>
                <a:latin typeface="+mn-ea"/>
              </a:rPr>
              <a:t>+1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（通用规则）才能保证正确。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942221" y="1263316"/>
            <a:ext cx="2389466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>
            <a:off x="2153653" y="2680138"/>
            <a:ext cx="0" cy="54432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2455" y="1630680"/>
            <a:ext cx="3310255" cy="26435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3.strncat(char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const unsigned int n)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    能：将字符串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前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个字符</a:t>
            </a:r>
            <a:r>
              <a:rPr lang="zh-CN" altLang="en-US" sz="1600" b="1" dirty="0">
                <a:latin typeface="+mn-ea"/>
              </a:rPr>
              <a:t>连接到字符串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的尾部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输入参数：存放字符串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 err="1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存放字符串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要复制的长度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只读，如果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超过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src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长度，则只连接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src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个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返 回 值：改变后的字符数组</a:t>
            </a:r>
            <a:r>
              <a:rPr lang="en-US" altLang="zh-CN" sz="1600" b="1" dirty="0" err="1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注意事项：字符数组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要有足够的空间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原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dst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长度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+n+1)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Dk0MzliODQ5Mzc3ZDY1ZTI0ZWQ3NWJkMjdkYzllN2I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10669</Words>
  <Application>WPS 演示</Application>
  <PresentationFormat>宽屏</PresentationFormat>
  <Paragraphs>813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王皙晶</cp:lastModifiedBy>
  <cp:revision>53</cp:revision>
  <dcterms:created xsi:type="dcterms:W3CDTF">2020-08-13T13:39:00Z</dcterms:created>
  <dcterms:modified xsi:type="dcterms:W3CDTF">2024-11-09T13:57:30Z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92B70D574F1B41669FBC4917ED3BE6D8_12</vt:lpwstr>
  </property>
  <property fmtid="{D5CDD505-2E9C-101B-9397-08002B2CF9AE}" pid="3" name="KSOProductBuildVer">
    <vt:lpwstr>2052-12.1.0.17147</vt:lpwstr>
  </property>
</Properties>
</file>