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79" r:id="rId5"/>
    <p:sldId id="1237" r:id="rId6"/>
    <p:sldId id="1230" r:id="rId7"/>
    <p:sldId id="1281" r:id="rId8"/>
    <p:sldId id="1297" r:id="rId9"/>
    <p:sldId id="1251" r:id="rId10"/>
    <p:sldId id="1282" r:id="rId11"/>
    <p:sldId id="1283" r:id="rId12"/>
    <p:sldId id="1284" r:id="rId13"/>
    <p:sldId id="1298" r:id="rId14"/>
    <p:sldId id="1285" r:id="rId15"/>
    <p:sldId id="1299" r:id="rId16"/>
    <p:sldId id="1286" r:id="rId17"/>
    <p:sldId id="1287" r:id="rId18"/>
    <p:sldId id="1288" r:id="rId19"/>
    <p:sldId id="1289" r:id="rId20"/>
    <p:sldId id="1290" r:id="rId21"/>
    <p:sldId id="1291" r:id="rId22"/>
    <p:sldId id="1300" r:id="rId23"/>
    <p:sldId id="1292" r:id="rId24"/>
    <p:sldId id="1293" r:id="rId25"/>
    <p:sldId id="1294" r:id="rId26"/>
    <p:sldId id="1295" r:id="rId27"/>
    <p:sldId id="1296" r:id="rId28"/>
    <p:sldId id="1301" r:id="rId29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99" d="100"/>
          <a:sy n="99" d="100"/>
        </p:scale>
        <p:origin x="72" y="4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17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main</a:t>
            </a:r>
            <a:r>
              <a:rPr lang="zh-CN" altLang="en-US" sz="1600" b="1" dirty="0">
                <a:latin typeface="+mn-ea"/>
              </a:rPr>
              <a:t>函数的返回值差异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long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2353761-</a:t>
            </a:r>
            <a:r>
              <a:rPr lang="zh-CN" altLang="en-US" sz="1600" b="1" dirty="0">
                <a:latin typeface="+mn-ea"/>
                <a:sym typeface="+mn-ea"/>
              </a:rPr>
              <a:t>王皙晶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0L;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VS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下编译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、在</a:t>
            </a:r>
            <a:r>
              <a:rPr kumimoji="1" lang="en-US" altLang="zh-CN" sz="1600" b="1" dirty="0">
                <a:latin typeface="+mn-ea"/>
              </a:rPr>
              <a:t>Dev</a:t>
            </a:r>
            <a:r>
              <a:rPr kumimoji="1" lang="zh-CN" altLang="en-US" sz="1600" b="1" dirty="0">
                <a:latin typeface="+mn-ea"/>
              </a:rPr>
              <a:t>下编译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、综合</a:t>
            </a:r>
            <a:r>
              <a:rPr kumimoji="1" lang="en-US" altLang="zh-CN" sz="1600" b="1" dirty="0">
                <a:latin typeface="+mn-ea"/>
              </a:rPr>
              <a:t>2.A/2.B/2.C</a:t>
            </a:r>
            <a:r>
              <a:rPr kumimoji="1" lang="zh-CN" altLang="en-US" sz="1600" b="1" dirty="0">
                <a:latin typeface="+mn-ea"/>
              </a:rPr>
              <a:t>三题的结论，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函数的返回类型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应定义为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最合适。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4025" y="2663190"/>
            <a:ext cx="2049780" cy="510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3223260"/>
            <a:ext cx="3543300" cy="205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025" y="4030345"/>
            <a:ext cx="1836420" cy="259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、函数的单向传值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fun(int x)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"x1=" &lt;&lt; x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x=5;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"x2=" &lt;&lt; x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 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k=15;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"k1=" &lt;&lt; k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fun(k);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"k2=" &lt;&lt; k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2353761-</a:t>
            </a:r>
            <a:r>
              <a:rPr lang="zh-CN" altLang="en-US" sz="1600" b="1" dirty="0">
                <a:latin typeface="+mn-ea"/>
                <a:sym typeface="+mn-ea"/>
              </a:rPr>
              <a:t>王皙晶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、为什么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的改变不会影响到</a:t>
            </a:r>
            <a:r>
              <a:rPr kumimoji="1" lang="en-US" altLang="zh-CN" sz="1600" b="1" dirty="0">
                <a:latin typeface="+mn-ea"/>
              </a:rPr>
              <a:t>k</a:t>
            </a:r>
            <a:r>
              <a:rPr kumimoji="1" lang="zh-CN" altLang="en-US" sz="1600" b="1" dirty="0">
                <a:latin typeface="+mn-ea"/>
              </a:rPr>
              <a:t>？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4025" y="1664970"/>
            <a:ext cx="2065020" cy="10591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699760" y="3418205"/>
            <a:ext cx="4413250" cy="92202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参数传递的方式是单向传值，即实参</a:t>
            </a:r>
            <a:r>
              <a:rPr lang="en-US" altLang="zh-CN" b="1">
                <a:solidFill>
                  <a:srgbClr val="FF0000"/>
                </a:solidFill>
              </a:rPr>
              <a:t>k</a:t>
            </a:r>
            <a:r>
              <a:rPr lang="zh-CN" altLang="en-US" b="1">
                <a:solidFill>
                  <a:srgbClr val="FF0000"/>
                </a:solidFill>
              </a:rPr>
              <a:t>的值复制一份传给形参</a:t>
            </a:r>
            <a:r>
              <a:rPr lang="en-US" altLang="zh-CN" b="1">
                <a:solidFill>
                  <a:srgbClr val="FF0000"/>
                </a:solidFill>
              </a:rPr>
              <a:t>x</a:t>
            </a:r>
            <a:r>
              <a:rPr lang="zh-CN" altLang="en-US" b="1">
                <a:solidFill>
                  <a:srgbClr val="FF0000"/>
                </a:solidFill>
              </a:rPr>
              <a:t>，执行函数后改变的是形参的值，并不会改变实参的值。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fun(short x)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"x=" &lt;&lt; x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long k=70000;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fun(k);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"k=" &lt;&lt; k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2353761-</a:t>
            </a:r>
            <a:r>
              <a:rPr lang="zh-CN" altLang="en-US" sz="1600" b="1" dirty="0">
                <a:latin typeface="+mn-ea"/>
                <a:sym typeface="+mn-ea"/>
              </a:rPr>
              <a:t>王皙晶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、运行结果（含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、用第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章的知识分析并解释运行结果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4025" y="1673860"/>
            <a:ext cx="2095500" cy="8153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2603500"/>
            <a:ext cx="4640580" cy="190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88965" y="3253105"/>
            <a:ext cx="4578350" cy="147637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long</a:t>
            </a:r>
            <a:r>
              <a:rPr lang="zh-CN" altLang="en-US" b="1">
                <a:solidFill>
                  <a:srgbClr val="FF0000"/>
                </a:solidFill>
              </a:rPr>
              <a:t>型下为</a:t>
            </a:r>
            <a:r>
              <a:rPr lang="en-US" altLang="zh-CN" b="1">
                <a:solidFill>
                  <a:srgbClr val="FF0000"/>
                </a:solidFill>
              </a:rPr>
              <a:t>8</a:t>
            </a:r>
            <a:r>
              <a:rPr lang="zh-CN" altLang="en-US" b="1">
                <a:solidFill>
                  <a:srgbClr val="FF0000"/>
                </a:solidFill>
              </a:rPr>
              <a:t>字节</a:t>
            </a:r>
            <a:r>
              <a:rPr lang="en-US" altLang="zh-CN" b="1">
                <a:solidFill>
                  <a:srgbClr val="FF0000"/>
                </a:solidFill>
              </a:rPr>
              <a:t>64</a:t>
            </a:r>
            <a:r>
              <a:rPr lang="zh-CN" altLang="en-US" b="1">
                <a:solidFill>
                  <a:srgbClr val="FF0000"/>
                </a:solidFill>
              </a:rPr>
              <a:t>位，机内存储形式为</a:t>
            </a:r>
            <a:r>
              <a:rPr lang="en-US" altLang="zh-CN" b="1">
                <a:solidFill>
                  <a:srgbClr val="FF0000"/>
                </a:solidFill>
              </a:rPr>
              <a:t>0000...0000 </a:t>
            </a:r>
            <a:r>
              <a:rPr lang="zh-CN" altLang="en-US" b="1">
                <a:solidFill>
                  <a:srgbClr val="FF0000"/>
                </a:solidFill>
              </a:rPr>
              <a:t>0001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0001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0001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0111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0000</a:t>
            </a:r>
            <a:r>
              <a:rPr lang="en-US" altLang="zh-CN" b="1">
                <a:solidFill>
                  <a:srgbClr val="FF0000"/>
                </a:solidFill>
              </a:rPr>
              <a:t>,</a:t>
            </a:r>
            <a:r>
              <a:rPr lang="zh-CN" altLang="en-US" b="1">
                <a:solidFill>
                  <a:srgbClr val="FF0000"/>
                </a:solidFill>
              </a:rPr>
              <a:t>传给</a:t>
            </a:r>
            <a:r>
              <a:rPr lang="en-US" altLang="zh-CN" b="1">
                <a:solidFill>
                  <a:srgbClr val="FF0000"/>
                </a:solidFill>
              </a:rPr>
              <a:t>short</a:t>
            </a: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2</a:t>
            </a:r>
            <a:r>
              <a:rPr lang="zh-CN" altLang="en-US" b="1">
                <a:solidFill>
                  <a:srgbClr val="FF0000"/>
                </a:solidFill>
              </a:rPr>
              <a:t>字节）型形参</a:t>
            </a:r>
            <a:r>
              <a:rPr lang="en-US" altLang="zh-CN" b="1">
                <a:solidFill>
                  <a:srgbClr val="FF0000"/>
                </a:solidFill>
              </a:rPr>
              <a:t>x</a:t>
            </a:r>
            <a:r>
              <a:rPr lang="zh-CN" altLang="en-US" b="1">
                <a:solidFill>
                  <a:srgbClr val="FF0000"/>
                </a:solidFill>
              </a:rPr>
              <a:t>时，低位赋值，高位截断，得</a:t>
            </a:r>
            <a:r>
              <a:rPr lang="en-US" altLang="zh-CN" b="1">
                <a:solidFill>
                  <a:srgbClr val="FF0000"/>
                </a:solidFill>
              </a:rPr>
              <a:t>0001 0001 0111 0000</a:t>
            </a:r>
            <a:r>
              <a:rPr lang="zh-CN" altLang="en-US" b="1">
                <a:solidFill>
                  <a:srgbClr val="FF0000"/>
                </a:solidFill>
              </a:rPr>
              <a:t>，转换成十进制数即为</a:t>
            </a:r>
            <a:r>
              <a:rPr lang="en-US" altLang="zh-CN" b="1">
                <a:solidFill>
                  <a:srgbClr val="FF0000"/>
                </a:solidFill>
              </a:rPr>
              <a:t>4464.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short fun3()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long a = 70000;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a;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long 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 = fun3();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2353761-</a:t>
            </a:r>
            <a:r>
              <a:rPr lang="zh-CN" altLang="en-US" sz="1600" b="1" dirty="0">
                <a:latin typeface="+mn-ea"/>
                <a:sym typeface="+mn-ea"/>
              </a:rPr>
              <a:t>王皙晶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、运行结果（含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）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、用第</a:t>
            </a: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章的知识分析并解释运行结果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4025" y="1644015"/>
            <a:ext cx="2164080" cy="64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2465070"/>
            <a:ext cx="4846320" cy="2209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66460" y="3304540"/>
            <a:ext cx="3981450" cy="258445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00CC"/>
                </a:solidFill>
              </a:rPr>
              <a:t>d</a:t>
            </a:r>
            <a:r>
              <a:rPr lang="zh-CN" altLang="en-US" b="1">
                <a:solidFill>
                  <a:srgbClr val="0000CC"/>
                </a:solidFill>
              </a:rPr>
              <a:t>为</a:t>
            </a:r>
            <a:r>
              <a:rPr lang="en-US" altLang="zh-CN" b="1">
                <a:solidFill>
                  <a:srgbClr val="0000CC"/>
                </a:solidFill>
              </a:rPr>
              <a:t>fun3</a:t>
            </a:r>
            <a:r>
              <a:rPr lang="zh-CN" altLang="en-US" b="1">
                <a:solidFill>
                  <a:srgbClr val="0000CC"/>
                </a:solidFill>
              </a:rPr>
              <a:t>（）的返回值，在</a:t>
            </a:r>
            <a:r>
              <a:rPr lang="en-US" altLang="zh-CN" b="1">
                <a:solidFill>
                  <a:srgbClr val="0000CC"/>
                </a:solidFill>
              </a:rPr>
              <a:t>fun3</a:t>
            </a:r>
            <a:r>
              <a:rPr lang="zh-CN" altLang="en-US" b="1">
                <a:solidFill>
                  <a:srgbClr val="0000CC"/>
                </a:solidFill>
              </a:rPr>
              <a:t>函数中，</a:t>
            </a:r>
            <a:r>
              <a:rPr lang="en-US" altLang="zh-CN" b="1">
                <a:solidFill>
                  <a:srgbClr val="0000CC"/>
                </a:solidFill>
              </a:rPr>
              <a:t>long</a:t>
            </a:r>
            <a:r>
              <a:rPr lang="zh-CN" altLang="en-US" b="1">
                <a:solidFill>
                  <a:srgbClr val="0000CC"/>
                </a:solidFill>
              </a:rPr>
              <a:t>型的变量</a:t>
            </a:r>
            <a:r>
              <a:rPr lang="en-US" altLang="zh-CN" b="1">
                <a:solidFill>
                  <a:srgbClr val="0000CC"/>
                </a:solidFill>
              </a:rPr>
              <a:t>a</a:t>
            </a:r>
            <a:r>
              <a:rPr lang="zh-CN" altLang="en-US" b="1">
                <a:solidFill>
                  <a:srgbClr val="0000CC"/>
                </a:solidFill>
              </a:rPr>
              <a:t>初值为</a:t>
            </a:r>
            <a:r>
              <a:rPr lang="en-US" altLang="zh-CN" b="1">
                <a:solidFill>
                  <a:srgbClr val="0000CC"/>
                </a:solidFill>
              </a:rPr>
              <a:t>70000</a:t>
            </a:r>
            <a:r>
              <a:rPr lang="zh-CN" altLang="en-US" b="1">
                <a:solidFill>
                  <a:srgbClr val="0000CC"/>
                </a:solidFill>
              </a:rPr>
              <a:t>，由于返回值为</a:t>
            </a:r>
            <a:r>
              <a:rPr lang="en-US" altLang="zh-CN" b="1">
                <a:solidFill>
                  <a:srgbClr val="0000CC"/>
                </a:solidFill>
              </a:rPr>
              <a:t>short</a:t>
            </a:r>
            <a:r>
              <a:rPr lang="zh-CN" altLang="en-US" b="1">
                <a:solidFill>
                  <a:srgbClr val="0000CC"/>
                </a:solidFill>
              </a:rPr>
              <a:t>，故会被截断</a:t>
            </a:r>
            <a:r>
              <a:rPr lang="en-US" altLang="zh-CN" b="1">
                <a:solidFill>
                  <a:srgbClr val="0000CC"/>
                </a:solidFill>
              </a:rPr>
              <a:t>——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long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型下为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8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字节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64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位，机内存储形式为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0000...0000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0001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0001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0001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0111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0000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,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传给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short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字节）型形参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时，低位赋值，高位截断，得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0001 0001 0111 0000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，转换成十进制数即为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4464.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fun()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2353761-</a:t>
            </a:r>
            <a:r>
              <a:rPr lang="zh-CN" altLang="en-US" sz="1600" b="1" dirty="0">
                <a:latin typeface="+mn-ea"/>
                <a:sym typeface="+mn-ea"/>
              </a:rPr>
              <a:t>王皙晶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fun();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//main</a:t>
            </a:r>
            <a:r>
              <a:rPr lang="zh-CN" altLang="en-US" sz="1600" b="1" dirty="0">
                <a:latin typeface="+mn-ea"/>
              </a:rPr>
              <a:t>函数，返回类型为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，无</a:t>
            </a:r>
            <a:r>
              <a:rPr lang="en-US" altLang="zh-CN" sz="1600" b="1" dirty="0">
                <a:latin typeface="+mn-ea"/>
              </a:rPr>
              <a:t>return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&lt;iostream&gt;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using namespace std;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fun()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/*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2353761-</a:t>
            </a:r>
            <a:r>
              <a:rPr lang="zh-CN" altLang="en-US" sz="1600" b="1" dirty="0">
                <a:latin typeface="+mn-ea"/>
                <a:sym typeface="+mn-ea"/>
              </a:rPr>
              <a:t>王皙晶</a:t>
            </a:r>
            <a:r>
              <a:rPr kumimoji="1" lang="en-US" altLang="zh-CN" sz="1600" b="1" dirty="0">
                <a:latin typeface="+mn-ea"/>
              </a:rPr>
              <a:t>"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main()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fun();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//</a:t>
            </a:r>
            <a:r>
              <a:rPr kumimoji="1" lang="zh-CN" altLang="en-US" sz="1600" b="1" dirty="0">
                <a:latin typeface="+mn-ea"/>
              </a:rPr>
              <a:t>非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函数，返回类型为</a:t>
            </a:r>
            <a:r>
              <a:rPr kumimoji="1" lang="en-US" altLang="zh-CN" sz="1600" b="1" dirty="0">
                <a:latin typeface="+mn-ea"/>
              </a:rPr>
              <a:t>int</a:t>
            </a:r>
            <a:r>
              <a:rPr kumimoji="1" lang="zh-CN" altLang="en-US" sz="1600" b="1" dirty="0">
                <a:latin typeface="+mn-ea"/>
              </a:rPr>
              <a:t>，无</a:t>
            </a:r>
            <a:r>
              <a:rPr kumimoji="1" lang="en-US" altLang="zh-CN" sz="1600" b="1" dirty="0">
                <a:latin typeface="+mn-ea"/>
              </a:rPr>
              <a:t>return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5347335"/>
            <a:ext cx="2110740" cy="525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5589905"/>
            <a:ext cx="4204970" cy="2838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x=10;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k=10;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k = k + f();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k,f</a:t>
            </a:r>
            <a:r>
              <a:rPr lang="en-US" altLang="zh-CN" sz="1600" b="1" dirty="0">
                <a:latin typeface="+mn-ea"/>
              </a:rPr>
              <a:t>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(k, f())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(k, f(), k+2)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、编译结果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、解释报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的两行为什么错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① 返回类型为</a:t>
            </a:r>
            <a:r>
              <a:rPr kumimoji="1" lang="en-US" altLang="zh-CN" sz="1600" b="1" dirty="0">
                <a:latin typeface="+mn-ea"/>
              </a:rPr>
              <a:t>void</a:t>
            </a:r>
            <a:r>
              <a:rPr kumimoji="1" lang="zh-CN" altLang="en-US" sz="1600" b="1" dirty="0">
                <a:latin typeface="+mn-ea"/>
              </a:rPr>
              <a:t>的函数不能出现在除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solidFill>
                  <a:srgbClr val="FF0000"/>
                </a:solidFill>
                <a:latin typeface="+mn-ea"/>
              </a:rPr>
              <a:t>逗号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表达式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外的任何表达式中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② 若逗号表达式要参与其它运算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输出，则返回类型为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void</a:t>
            </a:r>
            <a:r>
              <a:rPr kumimoji="1" lang="zh-CN" altLang="en-US" sz="1600" b="1" dirty="0">
                <a:latin typeface="+mn-ea"/>
              </a:rPr>
              <a:t>的函数不能做为第</a:t>
            </a:r>
            <a:r>
              <a:rPr kumimoji="1" lang="en-US" altLang="zh-CN" sz="1600" b="1" dirty="0">
                <a:latin typeface="+mn-ea"/>
              </a:rPr>
              <a:t>_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n_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个表达式出现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假设逗号表达式有</a:t>
            </a:r>
            <a:r>
              <a:rPr kumimoji="1" lang="en-US" altLang="zh-CN" sz="1600" b="1" dirty="0">
                <a:latin typeface="+mn-ea"/>
              </a:rPr>
              <a:t>n</a:t>
            </a:r>
            <a:r>
              <a:rPr kumimoji="1" lang="zh-CN" altLang="en-US" sz="1600" b="1" dirty="0">
                <a:latin typeface="+mn-ea"/>
              </a:rPr>
              <a:t>个表达式组成，此处填</a:t>
            </a:r>
            <a:r>
              <a:rPr kumimoji="1" lang="en-US" altLang="zh-CN" sz="1600" b="1" dirty="0">
                <a:latin typeface="+mn-ea"/>
              </a:rPr>
              <a:t>1~n)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0135" y="1953260"/>
            <a:ext cx="9556750" cy="615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22950" y="3284220"/>
            <a:ext cx="4095115" cy="147637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1.f</a:t>
            </a:r>
            <a:r>
              <a:rPr lang="zh-CN" altLang="en-US" b="1">
                <a:solidFill>
                  <a:srgbClr val="FF0000"/>
                </a:solidFill>
              </a:rPr>
              <a:t>（）返回值为</a:t>
            </a:r>
            <a:r>
              <a:rPr lang="en-US" altLang="zh-CN" b="1">
                <a:solidFill>
                  <a:srgbClr val="FF0000"/>
                </a:solidFill>
              </a:rPr>
              <a:t>void</a:t>
            </a:r>
            <a:r>
              <a:rPr lang="zh-CN" altLang="en-US" b="1">
                <a:solidFill>
                  <a:srgbClr val="FF0000"/>
                </a:solidFill>
              </a:rPr>
              <a:t>（空），</a:t>
            </a:r>
            <a:r>
              <a:rPr lang="en-US" altLang="zh-CN" b="1">
                <a:solidFill>
                  <a:srgbClr val="FF0000"/>
                </a:solidFill>
              </a:rPr>
              <a:t>“</a:t>
            </a:r>
            <a:r>
              <a:rPr lang="zh-CN" altLang="en-US" b="1">
                <a:solidFill>
                  <a:srgbClr val="FF0000"/>
                </a:solidFill>
              </a:rPr>
              <a:t>空</a:t>
            </a:r>
            <a:r>
              <a:rPr lang="en-US" altLang="zh-CN" b="1">
                <a:solidFill>
                  <a:srgbClr val="FF0000"/>
                </a:solidFill>
              </a:rPr>
              <a:t>”</a:t>
            </a:r>
            <a:r>
              <a:rPr lang="zh-CN" altLang="en-US" b="1">
                <a:solidFill>
                  <a:srgbClr val="FF0000"/>
                </a:solidFill>
              </a:rPr>
              <a:t>不能参与算术运算；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FF0000"/>
                </a:solidFill>
              </a:rPr>
              <a:t>2.</a:t>
            </a:r>
            <a:r>
              <a:rPr lang="zh-CN" altLang="en-US" b="1">
                <a:solidFill>
                  <a:srgbClr val="FF0000"/>
                </a:solidFill>
              </a:rPr>
              <a:t>输出的逗号表达式的值为最右边表达式的值，而最右边</a:t>
            </a:r>
            <a:r>
              <a:rPr lang="en-US" altLang="zh-CN" b="1">
                <a:solidFill>
                  <a:srgbClr val="FF0000"/>
                </a:solidFill>
              </a:rPr>
              <a:t>f</a:t>
            </a:r>
            <a:r>
              <a:rPr lang="zh-CN" altLang="en-US" b="1">
                <a:solidFill>
                  <a:srgbClr val="FF0000"/>
                </a:solidFill>
              </a:rPr>
              <a:t>（）的值为</a:t>
            </a:r>
            <a:r>
              <a:rPr lang="en-US" altLang="zh-CN" b="1">
                <a:solidFill>
                  <a:srgbClr val="FF0000"/>
                </a:solidFill>
              </a:rPr>
              <a:t>“</a:t>
            </a:r>
            <a:r>
              <a:rPr lang="zh-CN" altLang="en-US" b="1">
                <a:solidFill>
                  <a:srgbClr val="FF0000"/>
                </a:solidFill>
              </a:rPr>
              <a:t>空</a:t>
            </a:r>
            <a:r>
              <a:rPr lang="en-US" altLang="zh-CN" b="1">
                <a:solidFill>
                  <a:srgbClr val="FF0000"/>
                </a:solidFill>
              </a:rPr>
              <a:t>”</a:t>
            </a:r>
            <a:r>
              <a:rPr lang="zh-CN" altLang="en-US" b="1">
                <a:solidFill>
                  <a:srgbClr val="FF0000"/>
                </a:solidFill>
              </a:rPr>
              <a:t>，无法输出。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fun(int x)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if (x&gt;10)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if (x&gt;20)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return 1;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else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2353761-</a:t>
            </a:r>
            <a:r>
              <a:rPr lang="zh-CN" altLang="en-US" sz="1600" b="1" dirty="0">
                <a:latin typeface="+mn-ea"/>
                <a:sym typeface="+mn-ea"/>
              </a:rPr>
              <a:t>王皙晶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fun(5) 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fun(15)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fun(25)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的含义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、后三行输出中哪行不可信？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4025" y="1603375"/>
            <a:ext cx="2103120" cy="91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2635250"/>
            <a:ext cx="3863340" cy="228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68645" y="3376930"/>
            <a:ext cx="4382770" cy="64516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在</a:t>
            </a:r>
            <a:r>
              <a:rPr lang="en-US" altLang="zh-CN" b="1">
                <a:solidFill>
                  <a:srgbClr val="FF0000"/>
                </a:solidFill>
              </a:rPr>
              <a:t>fun</a:t>
            </a:r>
            <a:r>
              <a:rPr lang="zh-CN" altLang="en-US" b="1">
                <a:solidFill>
                  <a:srgbClr val="FF0000"/>
                </a:solidFill>
              </a:rPr>
              <a:t>函数中，</a:t>
            </a:r>
            <a:r>
              <a:rPr lang="en-US" altLang="zh-CN" b="1">
                <a:solidFill>
                  <a:srgbClr val="FF0000"/>
                </a:solidFill>
              </a:rPr>
              <a:t>x&gt;10&amp;&amp;x&lt;=20</a:t>
            </a:r>
            <a:r>
              <a:rPr lang="zh-CN" altLang="en-US" b="1">
                <a:solidFill>
                  <a:srgbClr val="FF0000"/>
                </a:solidFill>
              </a:rPr>
              <a:t>的值没有对应的</a:t>
            </a:r>
            <a:r>
              <a:rPr lang="en-US" altLang="zh-CN" b="1">
                <a:solidFill>
                  <a:srgbClr val="FF0000"/>
                </a:solidFill>
              </a:rPr>
              <a:t>return</a:t>
            </a:r>
            <a:r>
              <a:rPr lang="zh-CN" altLang="en-US" b="1">
                <a:solidFill>
                  <a:srgbClr val="FF0000"/>
                </a:solidFill>
              </a:rPr>
              <a:t>语句，即没有返回值。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81675" y="4817110"/>
            <a:ext cx="4270375" cy="103505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zh-CN" altLang="en-US" b="1">
                <a:solidFill>
                  <a:srgbClr val="FF0000"/>
                </a:solidFill>
              </a:rPr>
              <a:t>第二行。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因为第二行</a:t>
            </a:r>
            <a:r>
              <a:rPr lang="en-US" altLang="zh-CN" b="1">
                <a:solidFill>
                  <a:srgbClr val="FF0000"/>
                </a:solidFill>
              </a:rPr>
              <a:t>15</a:t>
            </a:r>
            <a:r>
              <a:rPr lang="zh-CN" altLang="en-US" b="1">
                <a:solidFill>
                  <a:srgbClr val="FF0000"/>
                </a:solidFill>
              </a:rPr>
              <a:t>在函数中没有对应的返回值，其值应该是随机的不可信值。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、函数的返回值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F.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fun(int x)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if (x&gt;1)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return 1;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else if (x&lt;=1)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if+else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if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已覆盖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型的全部表示范围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2353761-</a:t>
            </a:r>
            <a:r>
              <a:rPr lang="zh-CN" altLang="en-US" sz="1600" b="1" dirty="0">
                <a:latin typeface="+mn-ea"/>
                <a:sym typeface="+mn-ea"/>
              </a:rPr>
              <a:t>王皙晶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fun(0) 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fun(2)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的含义（编译器是如何理解</a:t>
            </a:r>
            <a:r>
              <a:rPr kumimoji="1" lang="en-US" altLang="zh-CN" sz="1600" b="1" dirty="0">
                <a:latin typeface="+mn-ea"/>
              </a:rPr>
              <a:t>fun</a:t>
            </a:r>
            <a:r>
              <a:rPr kumimoji="1" lang="zh-CN" altLang="en-US" sz="1600" b="1" dirty="0">
                <a:latin typeface="+mn-ea"/>
              </a:rPr>
              <a:t>的逻辑的）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4025" y="1593850"/>
            <a:ext cx="2133600" cy="769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2583815"/>
            <a:ext cx="3848100" cy="1676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93410" y="3355975"/>
            <a:ext cx="4986020" cy="102362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r>
              <a:rPr lang="zh-CN" altLang="en-US" b="1">
                <a:solidFill>
                  <a:srgbClr val="FF0000"/>
                </a:solidFill>
              </a:rPr>
              <a:t>按照编译器的思维，遇到</a:t>
            </a:r>
            <a:r>
              <a:rPr lang="en-US" altLang="zh-CN" b="1">
                <a:solidFill>
                  <a:srgbClr val="FF0000"/>
                </a:solidFill>
              </a:rPr>
              <a:t>if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else if</a:t>
            </a:r>
            <a:r>
              <a:rPr lang="zh-CN" altLang="en-US" b="1">
                <a:solidFill>
                  <a:srgbClr val="FF0000"/>
                </a:solidFill>
              </a:rPr>
              <a:t>之后默认还得有</a:t>
            </a:r>
            <a:r>
              <a:rPr lang="en-US" altLang="zh-CN" b="1">
                <a:solidFill>
                  <a:srgbClr val="FF0000"/>
                </a:solidFill>
              </a:rPr>
              <a:t>else</a:t>
            </a:r>
            <a:r>
              <a:rPr lang="zh-CN" altLang="en-US" b="1">
                <a:solidFill>
                  <a:srgbClr val="FF0000"/>
                </a:solidFill>
              </a:rPr>
              <a:t>的另一个分支才能涵盖所有可能的情况。是人的思维认为范围已经涵盖完全不会出错。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、函数的调用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long fun(void)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2353761-</a:t>
            </a:r>
            <a:r>
              <a:rPr lang="zh-CN" altLang="en-US" sz="1600" b="1" dirty="0">
                <a:latin typeface="+mn-ea"/>
                <a:sym typeface="+mn-ea"/>
              </a:rPr>
              <a:t>王皙晶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0L;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long k;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k = fun();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#include &lt;iostream&gt;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using namespace std;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long fun(void)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2353761-</a:t>
            </a:r>
            <a:r>
              <a:rPr lang="zh-CN" altLang="en-US" sz="1600" b="1" dirty="0">
                <a:latin typeface="+mn-ea"/>
                <a:sym typeface="+mn-ea"/>
              </a:rPr>
              <a:t>王皙晶</a:t>
            </a:r>
            <a:r>
              <a:rPr kumimoji="1" lang="en-US" altLang="zh-CN" sz="1600" b="1" dirty="0">
                <a:latin typeface="+mn-ea"/>
              </a:rPr>
              <a:t>"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0L;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int main()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{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long k;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k = </a:t>
            </a:r>
            <a:r>
              <a:rPr kumimoji="1"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long</a:t>
            </a:r>
            <a:r>
              <a:rPr kumimoji="1" lang="en-US" altLang="zh-CN" sz="1600" b="1" dirty="0">
                <a:latin typeface="+mn-ea"/>
              </a:rPr>
              <a:t> fun();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return 0;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92114" y="6052930"/>
            <a:ext cx="10247336" cy="481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+mn-ea"/>
              </a:rPr>
              <a:t>结论：函数调用时，</a:t>
            </a:r>
            <a:r>
              <a:rPr lang="en-US" altLang="zh-CN" sz="2400" b="1" dirty="0">
                <a:latin typeface="+mn-ea"/>
              </a:rPr>
              <a:t>__</a:t>
            </a:r>
            <a:r>
              <a:rPr lang="zh-CN" altLang="en-US" sz="2400" b="1" u="sng" dirty="0">
                <a:solidFill>
                  <a:srgbClr val="FF0000"/>
                </a:solidFill>
                <a:latin typeface="+mn-ea"/>
              </a:rPr>
              <a:t>不能</a:t>
            </a:r>
            <a:r>
              <a:rPr lang="en-US" altLang="zh-CN" sz="2400" b="1" dirty="0">
                <a:latin typeface="+mn-ea"/>
              </a:rPr>
              <a:t>__(</a:t>
            </a:r>
            <a:r>
              <a:rPr lang="zh-CN" altLang="en-US" sz="2400" b="1" dirty="0">
                <a:latin typeface="+mn-ea"/>
              </a:rPr>
              <a:t>能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>
                <a:latin typeface="+mn-ea"/>
              </a:rPr>
              <a:t>不能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写返回类型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5293360"/>
            <a:ext cx="2110740" cy="5105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5372735"/>
            <a:ext cx="2895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、函数的调用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fun(void)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2353761-</a:t>
            </a:r>
            <a:r>
              <a:rPr lang="zh-CN" altLang="en-US" sz="1600" b="1" dirty="0">
                <a:latin typeface="+mn-ea"/>
                <a:sym typeface="+mn-ea"/>
              </a:rPr>
              <a:t>王皙晶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k;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k = fun();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fun(void)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2353761-</a:t>
            </a:r>
            <a:r>
              <a:rPr lang="zh-CN" altLang="en-US" sz="1600" b="1" dirty="0">
                <a:latin typeface="+mn-ea"/>
                <a:sym typeface="+mn-ea"/>
              </a:rPr>
              <a:t>王皙晶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k;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k = fun(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void</a:t>
            </a:r>
            <a:r>
              <a:rPr lang="en-US" altLang="zh-CN" sz="1600" b="1" dirty="0">
                <a:latin typeface="+mn-ea"/>
              </a:rPr>
              <a:t>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92114" y="6052930"/>
            <a:ext cx="10247336" cy="481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+mn-ea"/>
              </a:rPr>
              <a:t>结论：无参函数调用时，参数位置</a:t>
            </a:r>
            <a:r>
              <a:rPr lang="en-US" altLang="zh-CN" sz="2400" b="1" dirty="0">
                <a:latin typeface="+mn-ea"/>
              </a:rPr>
              <a:t>__</a:t>
            </a:r>
            <a:r>
              <a:rPr lang="zh-CN" altLang="en-US" sz="2400" b="1" u="sng" dirty="0">
                <a:solidFill>
                  <a:srgbClr val="FF0000"/>
                </a:solidFill>
                <a:latin typeface="+mn-ea"/>
              </a:rPr>
              <a:t>不能</a:t>
            </a:r>
            <a:r>
              <a:rPr lang="en-US" altLang="zh-CN" sz="2400" b="1" dirty="0">
                <a:latin typeface="+mn-ea"/>
              </a:rPr>
              <a:t>__(</a:t>
            </a:r>
            <a:r>
              <a:rPr lang="zh-CN" altLang="en-US" sz="2400" b="1" dirty="0">
                <a:latin typeface="+mn-ea"/>
              </a:rPr>
              <a:t>能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>
                <a:latin typeface="+mn-ea"/>
              </a:rPr>
              <a:t>不能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写</a:t>
            </a:r>
            <a:r>
              <a:rPr lang="en-US" altLang="zh-CN" sz="2400" b="1" dirty="0">
                <a:latin typeface="+mn-ea"/>
              </a:rPr>
              <a:t>void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5201920"/>
            <a:ext cx="2103120" cy="548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5087620"/>
            <a:ext cx="4191000" cy="6629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、函数的调用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fun(int x, int y)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2353761-</a:t>
            </a:r>
            <a:r>
              <a:rPr lang="zh-CN" altLang="en-US" sz="1600" b="1" dirty="0">
                <a:latin typeface="+mn-ea"/>
                <a:sym typeface="+mn-ea"/>
              </a:rPr>
              <a:t>王皙晶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k, x=10, y=15;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k = fun(x, y);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fun(int x, int y)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2353761-</a:t>
            </a:r>
            <a:r>
              <a:rPr lang="zh-CN" altLang="en-US" sz="1600" b="1" dirty="0">
                <a:latin typeface="+mn-ea"/>
                <a:sym typeface="+mn-ea"/>
              </a:rPr>
              <a:t>王皙晶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k, x=10, y=15;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k = fun(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x,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int</a:t>
            </a:r>
            <a:r>
              <a:rPr lang="en-US" altLang="zh-CN" sz="1600" b="1" dirty="0">
                <a:latin typeface="+mn-ea"/>
              </a:rPr>
              <a:t> y);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92114" y="6052930"/>
            <a:ext cx="10247336" cy="481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latin typeface="+mn-ea"/>
              </a:rPr>
              <a:t>结论：有参函数调用时，实参</a:t>
            </a:r>
            <a:r>
              <a:rPr lang="en-US" altLang="zh-CN" sz="2400" b="1" dirty="0">
                <a:latin typeface="+mn-ea"/>
              </a:rPr>
              <a:t>__</a:t>
            </a:r>
            <a:r>
              <a:rPr lang="zh-CN" altLang="en-US" sz="2400" b="1" u="sng" dirty="0">
                <a:solidFill>
                  <a:srgbClr val="FF0000"/>
                </a:solidFill>
                <a:latin typeface="+mn-ea"/>
              </a:rPr>
              <a:t>不能</a:t>
            </a:r>
            <a:r>
              <a:rPr lang="en-US" altLang="zh-CN" sz="2400" b="1" dirty="0">
                <a:latin typeface="+mn-ea"/>
              </a:rPr>
              <a:t>__(</a:t>
            </a:r>
            <a:r>
              <a:rPr lang="zh-CN" altLang="en-US" sz="2400" b="1" dirty="0">
                <a:latin typeface="+mn-ea"/>
              </a:rPr>
              <a:t>能</a:t>
            </a:r>
            <a:r>
              <a:rPr lang="en-US" altLang="zh-CN" sz="2400" b="1" dirty="0">
                <a:latin typeface="+mn-ea"/>
              </a:rPr>
              <a:t>/</a:t>
            </a:r>
            <a:r>
              <a:rPr lang="zh-CN" altLang="en-US" sz="2400" b="1" dirty="0">
                <a:latin typeface="+mn-ea"/>
              </a:rPr>
              <a:t>不能</a:t>
            </a:r>
            <a:r>
              <a:rPr lang="en-US" altLang="zh-CN" sz="2400" b="1" dirty="0">
                <a:latin typeface="+mn-ea"/>
              </a:rPr>
              <a:t>)</a:t>
            </a:r>
            <a:r>
              <a:rPr lang="zh-CN" altLang="en-US" sz="2400" b="1" dirty="0">
                <a:latin typeface="+mn-ea"/>
              </a:rPr>
              <a:t>写类型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5241925"/>
            <a:ext cx="2065020" cy="571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015" y="4868545"/>
            <a:ext cx="3505200" cy="3733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015" y="5318125"/>
            <a:ext cx="2933700" cy="419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075" y="5641340"/>
            <a:ext cx="211074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、函数的调用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fun(int x, int y)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2353761-</a:t>
            </a:r>
            <a:r>
              <a:rPr lang="zh-CN" altLang="en-US" sz="1600" b="1" dirty="0">
                <a:latin typeface="+mn-ea"/>
                <a:sym typeface="+mn-ea"/>
              </a:rPr>
              <a:t>王皙晶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"x=" &lt;&lt; x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"y=" &lt;&lt; y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x=10, y=15;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int fun(int x, int y);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思考题：为什么本程序不报错但也无输出？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4025" y="1761490"/>
            <a:ext cx="3696335" cy="711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20080" y="2934335"/>
            <a:ext cx="4691380" cy="119888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因为</a:t>
            </a:r>
            <a:r>
              <a:rPr lang="en-US" altLang="zh-CN" b="1">
                <a:solidFill>
                  <a:srgbClr val="FF0000"/>
                </a:solidFill>
              </a:rPr>
              <a:t>int fun</a:t>
            </a: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int x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int y</a:t>
            </a:r>
            <a:r>
              <a:rPr lang="zh-CN" altLang="en-US" b="1">
                <a:solidFill>
                  <a:srgbClr val="FF0000"/>
                </a:solidFill>
              </a:rPr>
              <a:t>）；这一句代码是声明函数的代码，不是调用。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因此不会报错，同时也由于没有调用，故也没有输出。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、函数的调用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x = 10, y = 15;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fun(x, y);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int fun(int x, int y);</a:t>
            </a:r>
            <a:endParaRPr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void f()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fun(10, 15);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fun(int x, int y)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en-US" altLang="zh-CN" sz="1200" b="1" dirty="0">
                <a:latin typeface="+mn-ea"/>
                <a:sym typeface="+mn-ea"/>
              </a:rPr>
              <a:t>2353761-</a:t>
            </a:r>
            <a:r>
              <a:rPr lang="zh-CN" altLang="en-US" sz="1200" b="1" dirty="0">
                <a:latin typeface="+mn-ea"/>
                <a:sym typeface="+mn-ea"/>
              </a:rPr>
              <a:t>王皙晶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"x=" &lt;&lt; x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"y=" &lt;&lt; y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 int fun(int x, int y);</a:t>
            </a:r>
            <a:endParaRPr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int x = 10, y = 15;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fun(x, y);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void f()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fun(10, 15);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fun(int x, int y)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</a:t>
            </a:r>
            <a:r>
              <a:rPr lang="en-US" altLang="zh-CN" sz="1200" b="1" dirty="0">
                <a:latin typeface="+mn-ea"/>
                <a:sym typeface="+mn-ea"/>
              </a:rPr>
              <a:t>2353761-</a:t>
            </a:r>
            <a:r>
              <a:rPr lang="zh-CN" altLang="en-US" sz="1200" b="1" dirty="0">
                <a:latin typeface="+mn-ea"/>
                <a:sym typeface="+mn-ea"/>
              </a:rPr>
              <a:t>王皙晶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"x=" &lt;&lt; x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"y=" &lt;&lt; y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5426242"/>
            <a:ext cx="10247336" cy="1107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结论：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、函数声明如果放在函数外，则对哪些函数有效？</a:t>
            </a:r>
            <a:endParaRPr lang="zh-CN" altLang="en-US" sz="1600" b="1" dirty="0">
              <a:latin typeface="+mn-ea"/>
            </a:endParaRPr>
          </a:p>
          <a:p>
            <a:pPr marL="457200" lvl="1" indent="457200"/>
            <a:r>
              <a:rPr sz="1600" b="1" dirty="0">
                <a:solidFill>
                  <a:srgbClr val="FF0000"/>
                </a:solidFill>
                <a:latin typeface="+mn-ea"/>
              </a:rPr>
              <a:t>对整个源文件中</a:t>
            </a:r>
            <a:r>
              <a:rPr lang="zh-CN" sz="1600" b="1" dirty="0">
                <a:solidFill>
                  <a:srgbClr val="FF0000"/>
                </a:solidFill>
                <a:latin typeface="+mn-ea"/>
              </a:rPr>
              <a:t>声明之后</a:t>
            </a:r>
            <a:r>
              <a:rPr sz="1600" b="1" dirty="0">
                <a:solidFill>
                  <a:srgbClr val="FF0000"/>
                </a:solidFill>
                <a:latin typeface="+mn-ea"/>
              </a:rPr>
              <a:t>的所有其他函数都是有效的</a:t>
            </a:r>
            <a:r>
              <a:rPr lang="zh-CN" sz="1600" b="1" dirty="0">
                <a:solidFill>
                  <a:srgbClr val="FF0000"/>
                </a:solidFill>
                <a:latin typeface="+mn-ea"/>
              </a:rPr>
              <a:t>。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2</a:t>
            </a:r>
            <a:r>
              <a:rPr lang="zh-CN" altLang="en-US" sz="1600" b="1" dirty="0">
                <a:latin typeface="+mn-ea"/>
              </a:rPr>
              <a:t>、函数声明如果放在函数内，则对哪个函数有效？</a:t>
            </a:r>
            <a:endParaRPr lang="zh-CN" altLang="en-US" sz="1600" b="1" dirty="0">
              <a:latin typeface="+mn-ea"/>
            </a:endParaRPr>
          </a:p>
          <a:p>
            <a:pPr marL="457200" lvl="1" indent="457200"/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只对该函数有效。（但前提是必须在调用函数之前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定义）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8820" y="2353945"/>
            <a:ext cx="3545205" cy="3098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630" y="2811780"/>
            <a:ext cx="4274820" cy="3086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本次作业的答案，除特别提示外，上课全讲过，课件上都有</a:t>
            </a:r>
            <a:r>
              <a:rPr lang="en-US" altLang="zh-CN" sz="2800" b="1" dirty="0">
                <a:latin typeface="+mn-ea"/>
              </a:rPr>
              <a:t>!!!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作业本质就是对上课内容及课件的</a:t>
            </a:r>
            <a:r>
              <a:rPr lang="en-US" altLang="zh-CN" sz="2800" b="1" dirty="0">
                <a:latin typeface="+mn-ea"/>
              </a:rPr>
              <a:t>review(</a:t>
            </a:r>
            <a:r>
              <a:rPr lang="zh-CN" altLang="en-US" sz="2800" b="1" dirty="0">
                <a:latin typeface="+mn-ea"/>
              </a:rPr>
              <a:t>因为读懂程序的逻辑很重要</a:t>
            </a:r>
            <a:r>
              <a:rPr lang="en-US" altLang="zh-CN" sz="2800" b="1" dirty="0">
                <a:latin typeface="+mn-ea"/>
              </a:rPr>
              <a:t>)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对上课接受程度较好的同学，可能有点重复</a:t>
            </a:r>
            <a:r>
              <a:rPr lang="en-US" altLang="zh-CN" sz="2800" b="1" dirty="0">
                <a:latin typeface="+mn-ea"/>
              </a:rPr>
              <a:t>/</a:t>
            </a:r>
            <a:r>
              <a:rPr lang="zh-CN" altLang="en-US" sz="2800" b="1" dirty="0">
                <a:latin typeface="+mn-ea"/>
              </a:rPr>
              <a:t>多余，但还得做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的不写函数返回类型时的差异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fun()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printf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("</a:t>
            </a:r>
            <a:r>
              <a:rPr lang="en-US" altLang="zh-CN" sz="1600" b="1" dirty="0">
                <a:latin typeface="+mn-ea"/>
                <a:sym typeface="+mn-ea"/>
              </a:rPr>
              <a:t>2353761-</a:t>
            </a:r>
            <a:r>
              <a:rPr lang="zh-CN" altLang="en-US" sz="1600" b="1" dirty="0">
                <a:latin typeface="+mn-ea"/>
                <a:sym typeface="+mn-ea"/>
              </a:rPr>
              <a:t>王皙晶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\n");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fun();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/* 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特别说明：</a:t>
            </a:r>
            <a:endParaRPr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1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、如果输出维持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"1234567-</a:t>
            </a:r>
            <a:r>
              <a:rPr lang="zh-CN" altLang="en-US" sz="12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张三</a:t>
            </a:r>
            <a:r>
              <a:rPr lang="en-US" altLang="zh-CN" sz="1200" b="1" dirty="0">
                <a:solidFill>
                  <a:schemeClr val="accent2"/>
                </a:solidFill>
                <a:highlight>
                  <a:srgbClr val="FFFF00"/>
                </a:highlight>
                <a:latin typeface="+mn-ea"/>
              </a:rPr>
              <a:t>"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不变，得分为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endParaRPr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2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、如果学号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姓名有错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非其他同学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)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，得分为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0</a:t>
            </a:r>
            <a:endParaRPr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3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、如果是别人的学号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姓名，按抄袭论</a:t>
            </a:r>
            <a:endParaRPr lang="en-US" altLang="zh-CN" sz="12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   4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、后续有改学号姓名的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Page</a:t>
            </a:r>
            <a:r>
              <a:rPr lang="zh-CN" altLang="en-US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，要求相同，不再重复说明 </a:t>
            </a:r>
            <a:r>
              <a:rPr lang="en-US" altLang="zh-CN" sz="12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*/</a:t>
            </a:r>
            <a:endParaRPr lang="en-US" altLang="zh-CN" sz="1200" b="1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、将左侧程序</a:t>
            </a:r>
            <a:r>
              <a:rPr kumimoji="1" lang="zh-CN" altLang="en-US" sz="1600" b="1" dirty="0">
                <a:latin typeface="+mn-ea"/>
              </a:rPr>
              <a:t>贴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.c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后缀的</a:t>
            </a:r>
            <a:r>
              <a:rPr kumimoji="1" lang="zh-CN" altLang="en-US" sz="1600" b="1" dirty="0">
                <a:latin typeface="+mn-ea"/>
              </a:rPr>
              <a:t>源程序中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、将左侧程序贴到</a:t>
            </a:r>
            <a:r>
              <a:rPr kumimoji="1" lang="en-US" altLang="zh-CN" sz="1600" b="1" dirty="0">
                <a:latin typeface="+mn-ea"/>
              </a:rPr>
              <a:t>.</a:t>
            </a:r>
            <a:r>
              <a:rPr kumimoji="1" lang="en-US" altLang="zh-CN" sz="1600" b="1" dirty="0" err="1">
                <a:latin typeface="+mn-ea"/>
              </a:rPr>
              <a:t>cpp</a:t>
            </a:r>
            <a:r>
              <a:rPr kumimoji="1" lang="zh-CN" altLang="en-US" sz="1600" b="1" dirty="0">
                <a:latin typeface="+mn-ea"/>
              </a:rPr>
              <a:t>后缀的源程序中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如果</a:t>
            </a:r>
            <a:r>
              <a:rPr kumimoji="1" lang="en-US" altLang="zh-CN" sz="1600" b="1" dirty="0">
                <a:latin typeface="+mn-ea"/>
              </a:rPr>
              <a:t>C</a:t>
            </a:r>
            <a:r>
              <a:rPr kumimoji="1" lang="zh-CN" altLang="en-US" sz="1600" b="1" dirty="0">
                <a:latin typeface="+mn-ea"/>
              </a:rPr>
              <a:t>程序不写函数的返回类型，则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solidFill>
                  <a:srgbClr val="FF0000"/>
                </a:solidFill>
                <a:latin typeface="+mn-ea"/>
              </a:rPr>
              <a:t>默认函数返回类型是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en-US" altLang="zh-CN" sz="1600" b="1" dirty="0">
                <a:latin typeface="+mn-ea"/>
              </a:rPr>
              <a:t>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如果</a:t>
            </a:r>
            <a:r>
              <a:rPr kumimoji="1" lang="en-US" altLang="zh-CN" sz="1600" b="1" dirty="0">
                <a:latin typeface="+mn-ea"/>
              </a:rPr>
              <a:t>C++</a:t>
            </a:r>
            <a:r>
              <a:rPr kumimoji="1" lang="zh-CN" altLang="en-US" sz="1600" b="1" dirty="0">
                <a:latin typeface="+mn-ea"/>
              </a:rPr>
              <a:t>程序不写函数的返回类型，则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u="sng" dirty="0">
                <a:solidFill>
                  <a:srgbClr val="FF0000"/>
                </a:solidFill>
                <a:latin typeface="+mn-ea"/>
              </a:rPr>
              <a:t>会报错，必须写函数返回类型</a:t>
            </a:r>
            <a:r>
              <a:rPr kumimoji="1" lang="en-US" altLang="zh-CN" sz="1600" b="1" dirty="0">
                <a:latin typeface="+mn-ea"/>
              </a:rPr>
              <a:t>___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4025" y="1673225"/>
            <a:ext cx="2209800" cy="548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995" y="3208020"/>
            <a:ext cx="4800600" cy="2209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的不写函数返回类型时的差异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</a:t>
            </a:r>
            <a:r>
              <a:rPr lang="en-US" altLang="zh-CN" sz="1600" b="1" dirty="0" err="1">
                <a:latin typeface="+mn-ea"/>
              </a:rPr>
              <a:t>lf</a:t>
            </a:r>
            <a:r>
              <a:rPr lang="en-US" altLang="zh-CN" sz="1600" b="1" dirty="0">
                <a:latin typeface="+mn-ea"/>
              </a:rPr>
              <a:t>\n", sqrt(2));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将左侧</a:t>
            </a:r>
            <a:r>
              <a:rPr kumimoji="1" lang="zh-CN" altLang="en-US" sz="1600" b="1" dirty="0">
                <a:latin typeface="+mn-ea"/>
              </a:rPr>
              <a:t>的两个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程序</a:t>
            </a:r>
            <a:r>
              <a:rPr kumimoji="1" lang="zh-CN" altLang="en-US" sz="1600" b="1" dirty="0">
                <a:latin typeface="+mn-ea"/>
              </a:rPr>
              <a:t>贴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.c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后缀的</a:t>
            </a:r>
            <a:r>
              <a:rPr kumimoji="1" lang="zh-CN" altLang="en-US" sz="1600" b="1" dirty="0">
                <a:latin typeface="+mn-ea"/>
              </a:rPr>
              <a:t>源程序中编译运行，分析为什么结果不同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3845407"/>
            <a:ext cx="4941912" cy="26887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#include &lt;</a:t>
            </a:r>
            <a:r>
              <a:rPr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math.h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&gt;</a:t>
            </a:r>
            <a:endParaRPr lang="en-US" altLang="zh-CN" sz="16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</a:t>
            </a:r>
            <a:r>
              <a:rPr lang="en-US" altLang="zh-CN" sz="1600" b="1" dirty="0" err="1">
                <a:latin typeface="+mn-ea"/>
              </a:rPr>
              <a:t>lf</a:t>
            </a:r>
            <a:r>
              <a:rPr lang="en-US" altLang="zh-CN" sz="1600" b="1" dirty="0">
                <a:latin typeface="+mn-ea"/>
              </a:rPr>
              <a:t>\n", sqrt(2));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1385" y="1323975"/>
            <a:ext cx="2072640" cy="5410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" y="3336290"/>
            <a:ext cx="6743700" cy="3505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4135755"/>
            <a:ext cx="2057400" cy="5410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48325" y="2008505"/>
            <a:ext cx="4989830" cy="64516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因为</a:t>
            </a:r>
            <a:r>
              <a:rPr lang="en-US" altLang="zh-CN" b="1">
                <a:solidFill>
                  <a:srgbClr val="FF0000"/>
                </a:solidFill>
              </a:rPr>
              <a:t>c</a:t>
            </a:r>
            <a:r>
              <a:rPr lang="zh-CN" altLang="en-US" b="1">
                <a:solidFill>
                  <a:srgbClr val="FF0000"/>
                </a:solidFill>
              </a:rPr>
              <a:t>方式下如果不包含</a:t>
            </a:r>
            <a:r>
              <a:rPr lang="en-US" altLang="zh-CN" b="1">
                <a:solidFill>
                  <a:srgbClr val="FF0000"/>
                </a:solidFill>
              </a:rPr>
              <a:t>&lt;math.h&gt;</a:t>
            </a:r>
            <a:r>
              <a:rPr lang="zh-CN" altLang="en-US" b="1">
                <a:solidFill>
                  <a:srgbClr val="FF0000"/>
                </a:solidFill>
              </a:rPr>
              <a:t>头文件，会导致</a:t>
            </a:r>
            <a:r>
              <a:rPr lang="en-US" altLang="zh-CN" b="1">
                <a:solidFill>
                  <a:srgbClr val="FF0000"/>
                </a:solidFill>
              </a:rPr>
              <a:t>sqrt</a:t>
            </a:r>
            <a:r>
              <a:rPr lang="zh-CN" altLang="en-US" b="1">
                <a:solidFill>
                  <a:srgbClr val="FF0000"/>
                </a:solidFill>
              </a:rPr>
              <a:t>（）函数无法识别，默认返回</a:t>
            </a:r>
            <a:r>
              <a:rPr lang="en-US" altLang="zh-CN" b="1">
                <a:solidFill>
                  <a:srgbClr val="FF0000"/>
                </a:solidFill>
              </a:rPr>
              <a:t>int</a:t>
            </a:r>
            <a:r>
              <a:rPr lang="zh-CN" altLang="en-US" b="1">
                <a:solidFill>
                  <a:srgbClr val="FF0000"/>
                </a:solidFill>
              </a:rPr>
              <a:t>值。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main</a:t>
            </a:r>
            <a:r>
              <a:rPr lang="zh-CN" altLang="en-US" sz="1600" b="1" dirty="0">
                <a:latin typeface="+mn-ea"/>
              </a:rPr>
              <a:t>函数的返回值差异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</a:t>
            </a:r>
            <a:r>
              <a:rPr lang="en-US" altLang="zh-CN" sz="1600" b="1" dirty="0">
                <a:latin typeface="+mn-ea"/>
                <a:sym typeface="+mn-ea"/>
              </a:rPr>
              <a:t>2353761-</a:t>
            </a:r>
            <a:r>
              <a:rPr lang="zh-CN" altLang="en-US" sz="1600" b="1" dirty="0">
                <a:latin typeface="+mn-ea"/>
                <a:sym typeface="+mn-ea"/>
              </a:rPr>
              <a:t>王皙晶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VS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下编译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、在</a:t>
            </a:r>
            <a:r>
              <a:rPr kumimoji="1" lang="en-US" altLang="zh-CN" sz="1600" b="1" dirty="0">
                <a:latin typeface="+mn-ea"/>
              </a:rPr>
              <a:t>Dev</a:t>
            </a:r>
            <a:r>
              <a:rPr kumimoji="1" lang="zh-CN" altLang="en-US" sz="1600" b="1" dirty="0">
                <a:latin typeface="+mn-ea"/>
              </a:rPr>
              <a:t>下编译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4025" y="2955925"/>
            <a:ext cx="4777740" cy="266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025" y="5378450"/>
            <a:ext cx="1882140" cy="525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函数基础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main</a:t>
            </a:r>
            <a:r>
              <a:rPr lang="zh-CN" altLang="en-US" sz="1600" b="1" dirty="0">
                <a:latin typeface="+mn-ea"/>
              </a:rPr>
              <a:t>函数的返回值差异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"2353761-</a:t>
            </a:r>
            <a:r>
              <a:rPr lang="zh-CN" altLang="en-US" sz="1600" b="1" dirty="0">
                <a:latin typeface="+mn-ea"/>
              </a:rPr>
              <a:t>王皙晶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VS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下编译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、在</a:t>
            </a:r>
            <a:r>
              <a:rPr kumimoji="1" lang="en-US" altLang="zh-CN" sz="1600" b="1" dirty="0">
                <a:latin typeface="+mn-ea"/>
              </a:rPr>
              <a:t>Dev</a:t>
            </a:r>
            <a:r>
              <a:rPr kumimoji="1" lang="zh-CN" altLang="en-US" sz="1600" b="1" dirty="0">
                <a:latin typeface="+mn-ea"/>
              </a:rPr>
              <a:t>下编译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4025" y="2663190"/>
            <a:ext cx="2179320" cy="510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295" y="3429000"/>
            <a:ext cx="4084320" cy="22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025" y="5386070"/>
            <a:ext cx="4191000" cy="571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k0MzliODQ5Mzc3ZDY1ZTI0ZWQ3NWJkMjdkYzllN2I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8655</Words>
  <Application>WPS 演示</Application>
  <PresentationFormat>宽屏</PresentationFormat>
  <Paragraphs>688</Paragraphs>
  <Slides>26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HP</cp:lastModifiedBy>
  <cp:revision>231</cp:revision>
  <dcterms:created xsi:type="dcterms:W3CDTF">2020-08-13T13:39:00Z</dcterms:created>
  <dcterms:modified xsi:type="dcterms:W3CDTF">2024-10-13T03:20:24Z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43779D5EE57A4F03ABAC5EFA6B171FF3_12</vt:lpwstr>
  </property>
  <property fmtid="{D5CDD505-2E9C-101B-9397-08002B2CF9AE}" pid="3" name="KSOProductBuildVer">
    <vt:lpwstr>2052-12.1.0.17147</vt:lpwstr>
  </property>
</Properties>
</file>