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236" r:id="rId3"/>
    <p:sldId id="1279" r:id="rId5"/>
    <p:sldId id="1237" r:id="rId6"/>
    <p:sldId id="1281" r:id="rId7"/>
    <p:sldId id="1297" r:id="rId8"/>
    <p:sldId id="1302" r:id="rId9"/>
    <p:sldId id="1303" r:id="rId10"/>
    <p:sldId id="1251" r:id="rId11"/>
    <p:sldId id="1282" r:id="rId12"/>
    <p:sldId id="1304" r:id="rId13"/>
    <p:sldId id="1305" r:id="rId14"/>
    <p:sldId id="1298" r:id="rId15"/>
    <p:sldId id="1285" r:id="rId16"/>
    <p:sldId id="1306" r:id="rId17"/>
    <p:sldId id="1307" r:id="rId18"/>
    <p:sldId id="1299" r:id="rId19"/>
    <p:sldId id="1308" r:id="rId20"/>
    <p:sldId id="1286" r:id="rId21"/>
    <p:sldId id="1300" r:id="rId22"/>
    <p:sldId id="1293" r:id="rId23"/>
    <p:sldId id="1301" r:id="rId24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rry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44" autoAdjust="0"/>
    <p:restoredTop sz="86411" autoAdjust="0"/>
  </p:normalViewPr>
  <p:slideViewPr>
    <p:cSldViewPr snapToGrid="0">
      <p:cViewPr varScale="1">
        <p:scale>
          <a:sx n="97" d="100"/>
          <a:sy n="97" d="100"/>
        </p:scale>
        <p:origin x="48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gs" Target="tags/tag1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15B22-8194-4FC8-9614-86C592EEABA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B2B09-852B-4EAA-A08A-0953A9F6334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CDC42-DFEF-458F-BD1B-2EFAEEF6801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F2CA6-A39B-48F7-84D1-AF91BD07D67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41597-7941-4461-A03D-7D307C3317F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E5104-8735-46A8-9820-8BD5C44B645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B04D0-EC69-4E34-9026-1132273F6FE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4D7FE-E00D-4DCA-A0A7-A306174DC0C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46EFE-F103-4F45-8883-0DE6C66B1B8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5AF18-52E2-4048-A908-642605843CB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A61F9-4BE0-4887-A67C-4D288CA5699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FF534AEE-0681-4001-91D8-DF8F111160F4}" type="slidenum">
              <a:rPr lang="en-US" altLang="zh-CN"/>
            </a:fld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、无特殊说明，均使用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编译即可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如果某题要求</a:t>
            </a:r>
            <a:r>
              <a:rPr lang="en-US" altLang="zh-CN" sz="1600" b="1" dirty="0" err="1">
                <a:latin typeface="+mn-ea"/>
              </a:rPr>
              <a:t>VS+Dev</a:t>
            </a:r>
            <a:r>
              <a:rPr lang="zh-CN" altLang="en-US" sz="1600" b="1" dirty="0">
                <a:latin typeface="+mn-ea"/>
              </a:rPr>
              <a:t>的，则如果两个编译器运行结果一致，贴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的一张图即可，如果不一致，则两个图都要贴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10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31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、局部变量的作用范围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  <a:endParaRPr lang="en-US" altLang="zh-CN" sz="1200" b="1" dirty="0">
              <a:latin typeface="+mn-ea"/>
            </a:endParaRPr>
          </a:p>
          <a:p>
            <a:pPr>
              <a:lnSpc>
                <a:spcPct val="95000"/>
              </a:lnSpc>
            </a:pPr>
            <a:endParaRPr lang="en-US" altLang="zh-CN" sz="1200" b="1" dirty="0">
              <a:latin typeface="+mn-ea"/>
            </a:endParaRP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</a:rPr>
              <a:t>void fun()</a:t>
            </a:r>
            <a:endParaRPr lang="en-US" altLang="zh-CN" sz="1200" b="1" dirty="0">
              <a:latin typeface="+mn-ea"/>
            </a:endParaRP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</a:rPr>
              <a:t>    int </a:t>
            </a:r>
            <a:r>
              <a:rPr lang="en-US" altLang="zh-CN" sz="1200" b="1" dirty="0" err="1">
                <a:latin typeface="+mn-ea"/>
              </a:rPr>
              <a:t>i,a</a:t>
            </a:r>
            <a:r>
              <a:rPr lang="en-US" altLang="zh-CN" sz="1200" b="1" dirty="0">
                <a:latin typeface="+mn-ea"/>
              </a:rPr>
              <a:t>=15;</a:t>
            </a:r>
            <a:endParaRPr lang="en-US" altLang="zh-CN" sz="1200" b="1" dirty="0">
              <a:latin typeface="+mn-ea"/>
            </a:endParaRP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</a:rPr>
              <a:t>    {</a:t>
            </a:r>
            <a:endParaRPr lang="en-US" altLang="zh-CN" sz="1200" b="1" dirty="0">
              <a:latin typeface="+mn-ea"/>
            </a:endParaRP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</a:rPr>
              <a:t>        int y;</a:t>
            </a:r>
            <a:endParaRPr lang="en-US" altLang="zh-CN" sz="1200" b="1" dirty="0">
              <a:latin typeface="+mn-ea"/>
            </a:endParaRP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</a:rPr>
              <a:t>        y=11;</a:t>
            </a:r>
            <a:endParaRPr lang="en-US" altLang="zh-CN" sz="1200" b="1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</a:rPr>
              <a:t>        a=16;</a:t>
            </a:r>
            <a:endParaRPr lang="en-US" altLang="zh-CN" sz="1200" b="1" dirty="0">
              <a:solidFill>
                <a:srgbClr val="FF0000"/>
              </a:solidFill>
              <a:latin typeface="+mn-ea"/>
              <a:sym typeface="Wingdings 2" panose="05020102010507070707" pitchFamily="18" charset="2"/>
            </a:endParaRP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  <a:sym typeface="Wingdings 2" panose="05020102010507070707" pitchFamily="18" charset="2"/>
              </a:rPr>
              <a:t>        {</a:t>
            </a:r>
            <a:endParaRPr lang="en-US" altLang="zh-CN" sz="1200" b="1" dirty="0">
              <a:latin typeface="+mn-ea"/>
              <a:sym typeface="Wingdings 2" panose="05020102010507070707" pitchFamily="18" charset="2"/>
            </a:endParaRP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  <a:sym typeface="Wingdings 2" panose="05020102010507070707" pitchFamily="18" charset="2"/>
              </a:rPr>
              <a:t>            int w=10;</a:t>
            </a:r>
            <a:endParaRPr lang="en-US" altLang="zh-CN" sz="1200" b="1" dirty="0">
              <a:latin typeface="+mn-ea"/>
              <a:sym typeface="Wingdings 2" panose="05020102010507070707" pitchFamily="18" charset="2"/>
            </a:endParaRP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  <a:sym typeface="Wingdings 2" panose="05020102010507070707" pitchFamily="18" charset="2"/>
              </a:rPr>
              <a:t>            y=12;</a:t>
            </a:r>
            <a:endParaRPr lang="en-US" altLang="zh-CN" sz="1200" b="1" dirty="0">
              <a:latin typeface="+mn-ea"/>
              <a:sym typeface="Wingdings 2" panose="05020102010507070707" pitchFamily="18" charset="2"/>
            </a:endParaRP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  <a:sym typeface="Wingdings 2" panose="05020102010507070707" pitchFamily="18" charset="2"/>
              </a:rPr>
              <a:t>            a=13;</a:t>
            </a:r>
            <a:endParaRPr lang="en-US" altLang="zh-CN" sz="1200" b="1" dirty="0">
              <a:latin typeface="+mn-ea"/>
              <a:sym typeface="Wingdings 2" panose="05020102010507070707" pitchFamily="18" charset="2"/>
            </a:endParaRP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  <a:sym typeface="Wingdings 2" panose="05020102010507070707" pitchFamily="18" charset="2"/>
              </a:rPr>
              <a:t>            w=14;</a:t>
            </a:r>
            <a:endParaRPr lang="en-US" altLang="zh-CN" sz="1200" b="1" dirty="0">
              <a:latin typeface="+mn-ea"/>
              <a:sym typeface="Wingdings 2" panose="05020102010507070707" pitchFamily="18" charset="2"/>
            </a:endParaRP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  <a:sym typeface="Wingdings 2" panose="05020102010507070707" pitchFamily="18" charset="2"/>
              </a:rPr>
              <a:t>        }</a:t>
            </a:r>
            <a:endParaRPr lang="en-US" altLang="zh-CN" sz="1200" b="1" dirty="0">
              <a:latin typeface="+mn-ea"/>
            </a:endParaRP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</a:rPr>
              <a:t>        w=15;</a:t>
            </a:r>
            <a:endParaRPr lang="en-US" altLang="zh-CN" sz="1200" b="1" dirty="0">
              <a:latin typeface="+mn-ea"/>
            </a:endParaRP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</a:rPr>
              <a:t>    }</a:t>
            </a:r>
            <a:endParaRPr lang="en-US" altLang="zh-CN" sz="1200" b="1" dirty="0">
              <a:latin typeface="+mn-ea"/>
            </a:endParaRP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</a:rPr>
              <a:t>    y=12;</a:t>
            </a:r>
            <a:endParaRPr lang="en-US" altLang="zh-CN" sz="1200" b="1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</a:rPr>
              <a:t>    a=17;</a:t>
            </a:r>
            <a:endParaRPr lang="en-US" altLang="zh-CN" sz="1200" b="1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/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"2353761-</a:t>
            </a:r>
            <a:r>
              <a:rPr lang="zh-CN" altLang="en-US" sz="1200" b="1" dirty="0">
                <a:latin typeface="+mn-ea"/>
              </a:rPr>
              <a:t>王皙晶</a:t>
            </a:r>
            <a:r>
              <a:rPr lang="en-US" altLang="zh-CN" sz="1200" b="1" dirty="0">
                <a:latin typeface="+mn-ea"/>
              </a:rPr>
              <a:t>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fun();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注：如果是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截图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如果是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截图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运行结果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如果正常，贴运行结果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</a:t>
            </a:r>
            <a:r>
              <a:rPr kumimoji="1" lang="zh-CN" altLang="en-US" sz="1600" b="1" dirty="0">
                <a:latin typeface="+mn-ea"/>
              </a:rPr>
              <a:t>截图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、解释出现的</a:t>
            </a:r>
            <a:r>
              <a:rPr kumimoji="1" lang="en-US" altLang="zh-CN" sz="1600" b="1" dirty="0">
                <a:latin typeface="+mn-ea"/>
              </a:rPr>
              <a:t>error/warning</a:t>
            </a:r>
            <a:r>
              <a:rPr kumimoji="1" lang="zh-CN" altLang="en-US" sz="1600" b="1" dirty="0">
                <a:latin typeface="+mn-ea"/>
              </a:rPr>
              <a:t>的原因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5940" y="2745740"/>
            <a:ext cx="4449445" cy="6115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51195" y="4055745"/>
            <a:ext cx="4608830" cy="119888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0000CC"/>
                </a:solidFill>
              </a:rPr>
              <a:t>w</a:t>
            </a:r>
            <a:r>
              <a:rPr lang="zh-CN" altLang="en-US" b="1">
                <a:solidFill>
                  <a:srgbClr val="0000CC"/>
                </a:solidFill>
              </a:rPr>
              <a:t>和</a:t>
            </a:r>
            <a:r>
              <a:rPr lang="en-US" altLang="zh-CN" b="1">
                <a:solidFill>
                  <a:srgbClr val="0000CC"/>
                </a:solidFill>
              </a:rPr>
              <a:t>y</a:t>
            </a:r>
            <a:r>
              <a:rPr lang="zh-CN" altLang="en-US" b="1">
                <a:solidFill>
                  <a:srgbClr val="0000CC"/>
                </a:solidFill>
              </a:rPr>
              <a:t>的</a:t>
            </a:r>
            <a:r>
              <a:rPr lang="en-US" altLang="zh-CN" b="1">
                <a:solidFill>
                  <a:srgbClr val="0000CC"/>
                </a:solidFill>
              </a:rPr>
              <a:t>error</a:t>
            </a:r>
            <a:r>
              <a:rPr lang="zh-CN" altLang="en-US" b="1">
                <a:solidFill>
                  <a:srgbClr val="0000CC"/>
                </a:solidFill>
              </a:rPr>
              <a:t>原因如上题所述</a:t>
            </a:r>
            <a:r>
              <a:rPr lang="en-US" altLang="zh-CN" b="1">
                <a:solidFill>
                  <a:srgbClr val="0000CC"/>
                </a:solidFill>
              </a:rPr>
              <a:t>--w</a:t>
            </a:r>
            <a:r>
              <a:rPr lang="zh-CN" altLang="en-US" b="1">
                <a:solidFill>
                  <a:srgbClr val="0000CC"/>
                </a:solidFill>
              </a:rPr>
              <a:t>和</a:t>
            </a:r>
            <a:r>
              <a:rPr lang="en-US" altLang="zh-CN" b="1">
                <a:solidFill>
                  <a:srgbClr val="0000CC"/>
                </a:solidFill>
              </a:rPr>
              <a:t>y</a:t>
            </a:r>
            <a:r>
              <a:rPr lang="zh-CN" altLang="en-US" b="1">
                <a:solidFill>
                  <a:srgbClr val="0000CC"/>
                </a:solidFill>
              </a:rPr>
              <a:t>的定义均在复合语句中，复合语句中定义的变量在跳出复合语句之后就会被回收，所以在复合语句之外再次使用就会报未声明的错误。</a:t>
            </a:r>
            <a:endParaRPr lang="zh-CN" altLang="en-US" b="1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、局部变量的作用范围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pPr>
              <a:lnSpc>
                <a:spcPct val="95000"/>
              </a:lnSpc>
            </a:pPr>
            <a:endParaRPr lang="en-US" altLang="zh-CN" sz="1600" b="1" dirty="0">
              <a:latin typeface="+mn-ea"/>
            </a:endParaRP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void fun()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a=14;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/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"2353761-</a:t>
            </a:r>
            <a:r>
              <a:rPr lang="zh-CN" altLang="en-US" sz="1600" b="1" dirty="0">
                <a:latin typeface="+mn-ea"/>
              </a:rPr>
              <a:t>王皙晶</a:t>
            </a:r>
            <a:r>
              <a:rPr lang="en-US" altLang="zh-CN" sz="1600" b="1" dirty="0">
                <a:latin typeface="+mn-ea"/>
              </a:rPr>
              <a:t>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a;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a=15;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fun();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a=16;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zh-CN" altLang="en-US" sz="16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注：如果是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截图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如果是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截图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运行结果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如果正常，贴运行结果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</a:t>
            </a:r>
            <a:r>
              <a:rPr kumimoji="1" lang="zh-CN" altLang="en-US" sz="1600" b="1" dirty="0">
                <a:latin typeface="+mn-ea"/>
              </a:rPr>
              <a:t>截图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、结论：在某个函数</a:t>
            </a:r>
            <a:r>
              <a:rPr kumimoji="1" lang="en-US" altLang="zh-CN" sz="1600" b="1" dirty="0">
                <a:latin typeface="+mn-ea"/>
              </a:rPr>
              <a:t>(main)</a:t>
            </a:r>
            <a:r>
              <a:rPr kumimoji="1" lang="zh-CN" altLang="en-US" sz="1600" b="1" dirty="0">
                <a:latin typeface="+mn-ea"/>
              </a:rPr>
              <a:t>中定义的自动变量，在它的调用函数</a:t>
            </a:r>
            <a:r>
              <a:rPr kumimoji="1" lang="en-US" altLang="zh-CN" sz="1600" b="1" dirty="0">
                <a:latin typeface="+mn-ea"/>
              </a:rPr>
              <a:t>(fun)</a:t>
            </a:r>
            <a:r>
              <a:rPr kumimoji="1" lang="zh-CN" altLang="en-US" sz="1600" b="1" dirty="0">
                <a:latin typeface="+mn-ea"/>
              </a:rPr>
              <a:t>中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u="sng" dirty="0">
                <a:solidFill>
                  <a:srgbClr val="0000CC"/>
                </a:solidFill>
                <a:latin typeface="+mn-ea"/>
              </a:rPr>
              <a:t>不允许</a:t>
            </a:r>
            <a:r>
              <a:rPr kumimoji="1" lang="en-US" altLang="zh-CN" sz="1600" b="1" dirty="0">
                <a:latin typeface="+mn-ea"/>
              </a:rPr>
              <a:t>____(</a:t>
            </a:r>
            <a:r>
              <a:rPr kumimoji="1" lang="zh-CN" altLang="en-US" sz="1600" b="1" dirty="0">
                <a:latin typeface="+mn-ea"/>
              </a:rPr>
              <a:t>允许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不允许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访问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30545" y="2814955"/>
            <a:ext cx="4643755" cy="3949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、全局变量的作用范围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pPr fontAlgn="base"/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f1()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a=15;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/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int a;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"2353761-</a:t>
            </a:r>
            <a:r>
              <a:rPr lang="zh-CN" altLang="en-US" sz="1600" b="1" dirty="0">
                <a:latin typeface="+mn-ea"/>
              </a:rPr>
              <a:t>王皙晶</a:t>
            </a:r>
            <a:r>
              <a:rPr lang="en-US" altLang="zh-CN" sz="1600" b="1" dirty="0">
                <a:latin typeface="+mn-ea"/>
              </a:rPr>
              <a:t>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a=16;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f2()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a=17;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zh-CN" altLang="en-US" sz="16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注：如果是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如果是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截图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如果正常，贴运行结果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、解释出现的</a:t>
            </a:r>
            <a:r>
              <a:rPr kumimoji="1" lang="en-US" altLang="zh-CN" sz="1600" b="1" dirty="0">
                <a:latin typeface="+mn-ea"/>
              </a:rPr>
              <a:t>error/warning</a:t>
            </a:r>
            <a:r>
              <a:rPr kumimoji="1" lang="zh-CN" altLang="en-US" sz="1600" b="1" dirty="0">
                <a:latin typeface="+mn-ea"/>
              </a:rPr>
              <a:t>的原因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34685" y="2861945"/>
            <a:ext cx="4166870" cy="3613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34025" y="4014470"/>
            <a:ext cx="5236845" cy="92202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0000CC"/>
                </a:solidFill>
              </a:rPr>
              <a:t>int a;</a:t>
            </a:r>
            <a:r>
              <a:rPr lang="zh-CN" altLang="en-US" b="1">
                <a:solidFill>
                  <a:srgbClr val="0000CC"/>
                </a:solidFill>
              </a:rPr>
              <a:t>定义了全局变量</a:t>
            </a:r>
            <a:r>
              <a:rPr lang="en-US" altLang="zh-CN" b="1">
                <a:solidFill>
                  <a:srgbClr val="0000CC"/>
                </a:solidFill>
              </a:rPr>
              <a:t>a</a:t>
            </a:r>
            <a:r>
              <a:rPr lang="zh-CN" altLang="en-US" b="1">
                <a:solidFill>
                  <a:srgbClr val="0000CC"/>
                </a:solidFill>
              </a:rPr>
              <a:t>，但全局变量的有效范围是从定义点开始，而第六行的</a:t>
            </a:r>
            <a:r>
              <a:rPr lang="en-US" altLang="zh-CN" b="1">
                <a:solidFill>
                  <a:srgbClr val="0000CC"/>
                </a:solidFill>
              </a:rPr>
              <a:t>a</a:t>
            </a:r>
            <a:r>
              <a:rPr lang="zh-CN" altLang="en-US" b="1">
                <a:solidFill>
                  <a:srgbClr val="0000CC"/>
                </a:solidFill>
              </a:rPr>
              <a:t>在定义点之前，故报未声明的</a:t>
            </a:r>
            <a:r>
              <a:rPr lang="en-US" altLang="zh-CN" b="1">
                <a:solidFill>
                  <a:srgbClr val="0000CC"/>
                </a:solidFill>
              </a:rPr>
              <a:t>error</a:t>
            </a:r>
            <a:r>
              <a:rPr lang="zh-CN" altLang="en-US" b="1">
                <a:solidFill>
                  <a:srgbClr val="0000CC"/>
                </a:solidFill>
              </a:rPr>
              <a:t>。</a:t>
            </a:r>
            <a:endParaRPr lang="zh-CN" altLang="en-US" b="1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、全局变量的作用范围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200"/>
              </a:spcBef>
            </a:pP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int a;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>
              <a:spcBef>
                <a:spcPts val="200"/>
              </a:spcBef>
            </a:pPr>
            <a:r>
              <a:rPr lang="en-US" altLang="zh-CN" sz="1600" b="1" dirty="0">
                <a:latin typeface="+mn-ea"/>
              </a:rPr>
              <a:t>void f1()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200"/>
              </a:spcBef>
            </a:pPr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200"/>
              </a:spcBef>
            </a:pPr>
            <a:r>
              <a:rPr lang="en-US" altLang="zh-CN" sz="1600" b="1" dirty="0">
                <a:latin typeface="+mn-ea"/>
              </a:rPr>
              <a:t>    a=15;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200"/>
              </a:spcBef>
            </a:pPr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"fa=" &lt;&lt; a &lt;&lt; ' '&lt;&lt; &amp;a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200"/>
              </a:spcBef>
            </a:pPr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200"/>
              </a:spcBef>
            </a:pPr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200"/>
              </a:spcBef>
            </a:pPr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"2353761-</a:t>
            </a:r>
            <a:r>
              <a:rPr lang="zh-CN" altLang="en-US" sz="1600" b="1" dirty="0">
                <a:latin typeface="+mn-ea"/>
              </a:rPr>
              <a:t>王皙晶</a:t>
            </a:r>
            <a:r>
              <a:rPr lang="en-US" altLang="zh-CN" sz="1600" b="1" dirty="0">
                <a:latin typeface="+mn-ea"/>
              </a:rPr>
              <a:t>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200"/>
              </a:spcBef>
            </a:pPr>
            <a:endParaRPr lang="en-US" altLang="zh-CN" sz="1600" b="1" dirty="0">
              <a:latin typeface="+mn-ea"/>
            </a:endParaRPr>
          </a:p>
          <a:p>
            <a:pPr>
              <a:spcBef>
                <a:spcPts val="200"/>
              </a:spcBef>
            </a:pPr>
            <a:r>
              <a:rPr lang="en-US" altLang="zh-CN" sz="1600" b="1" dirty="0">
                <a:latin typeface="+mn-ea"/>
              </a:rPr>
              <a:t>    a=10;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200"/>
              </a:spcBef>
            </a:pPr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"ma1=" &lt;&lt; a &lt;&lt; ' '&lt;&lt; &amp;a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>
              <a:spcBef>
                <a:spcPts val="200"/>
              </a:spcBef>
            </a:pPr>
            <a:r>
              <a:rPr lang="en-US" altLang="zh-CN" sz="1600" b="1" dirty="0">
                <a:latin typeface="+mn-ea"/>
              </a:rPr>
              <a:t>    f1();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200"/>
              </a:spcBef>
            </a:pPr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"ma2=" &lt;&lt; a &lt;&lt; ' '&lt;&lt; &amp;a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>
              <a:spcBef>
                <a:spcPts val="200"/>
              </a:spcBef>
            </a:pPr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200"/>
              </a:spcBef>
            </a:pPr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注：如果是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如果是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截图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如果正常，贴运行结果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、由运行结果中的地址可以证明，</a:t>
            </a:r>
            <a:r>
              <a:rPr kumimoji="1" lang="en-US" altLang="zh-CN" sz="1600" b="1" dirty="0">
                <a:latin typeface="+mn-ea"/>
              </a:rPr>
              <a:t>f1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main</a:t>
            </a:r>
            <a:r>
              <a:rPr kumimoji="1" lang="zh-CN" altLang="en-US" sz="1600" b="1" dirty="0">
                <a:latin typeface="+mn-ea"/>
              </a:rPr>
              <a:t>中访问的变量</a:t>
            </a:r>
            <a:r>
              <a:rPr kumimoji="1" lang="en-US" altLang="zh-CN" sz="1600" b="1" dirty="0">
                <a:latin typeface="+mn-ea"/>
              </a:rPr>
              <a:t>a_</a:t>
            </a:r>
            <a:r>
              <a:rPr kumimoji="1" lang="zh-CN" altLang="en-US" sz="1600" b="1" u="sng" dirty="0">
                <a:solidFill>
                  <a:srgbClr val="0000CC"/>
                </a:solidFill>
                <a:latin typeface="+mn-ea"/>
              </a:rPr>
              <a:t>相同</a:t>
            </a:r>
            <a:r>
              <a:rPr kumimoji="1" lang="en-US" altLang="zh-CN" sz="1600" b="1" dirty="0">
                <a:latin typeface="+mn-ea"/>
              </a:rPr>
              <a:t>_____(</a:t>
            </a:r>
            <a:r>
              <a:rPr kumimoji="1" lang="zh-CN" altLang="en-US" sz="1600" b="1" dirty="0">
                <a:latin typeface="+mn-ea"/>
              </a:rPr>
              <a:t>不同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相同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的</a:t>
            </a:r>
            <a:r>
              <a:rPr kumimoji="1" lang="en-US" altLang="zh-CN" sz="1600" b="1" dirty="0">
                <a:latin typeface="+mn-ea"/>
              </a:rPr>
              <a:t>a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01155" y="2499360"/>
            <a:ext cx="2103120" cy="9296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、全局变量的作用范围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f1(int a)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a=15;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"fa=" &lt;&lt; a &lt;&lt; ' ' &lt;&lt; &amp;a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a;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"2353761-</a:t>
            </a:r>
            <a:r>
              <a:rPr lang="zh-CN" altLang="en-US" sz="1600" b="1" dirty="0">
                <a:latin typeface="+mn-ea"/>
              </a:rPr>
              <a:t>王皙晶</a:t>
            </a:r>
            <a:r>
              <a:rPr lang="en-US" altLang="zh-CN" sz="1600" b="1" dirty="0">
                <a:latin typeface="+mn-ea"/>
              </a:rPr>
              <a:t>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a =10;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"ma1=" &lt;&lt; a &lt;&lt; ' ' &lt;&lt; &amp;a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a = f1(a);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"ma2=" &lt;&lt; a &lt;&lt; ' ' &lt;&lt; &amp;a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注：如果是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如果是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截图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如果正常，贴运行结果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、由运行结果中的地址可以证明，</a:t>
            </a:r>
            <a:r>
              <a:rPr kumimoji="1" lang="en-US" altLang="zh-CN" sz="1600" b="1" dirty="0">
                <a:latin typeface="+mn-ea"/>
              </a:rPr>
              <a:t>f1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main</a:t>
            </a:r>
            <a:r>
              <a:rPr kumimoji="1" lang="zh-CN" altLang="en-US" sz="1600" b="1" dirty="0">
                <a:latin typeface="+mn-ea"/>
              </a:rPr>
              <a:t>中访问的变量</a:t>
            </a:r>
            <a:r>
              <a:rPr kumimoji="1" lang="en-US" altLang="zh-CN" sz="1600" b="1" dirty="0">
                <a:latin typeface="+mn-ea"/>
              </a:rPr>
              <a:t>a___</a:t>
            </a:r>
            <a:r>
              <a:rPr kumimoji="1" lang="zh-CN" altLang="en-US" sz="1600" b="1" u="sng" dirty="0">
                <a:solidFill>
                  <a:srgbClr val="0000CC"/>
                </a:solidFill>
                <a:latin typeface="+mn-ea"/>
              </a:rPr>
              <a:t>不同</a:t>
            </a:r>
            <a:r>
              <a:rPr kumimoji="1" lang="en-US" altLang="zh-CN" sz="1600" b="1" dirty="0">
                <a:latin typeface="+mn-ea"/>
              </a:rPr>
              <a:t>___(</a:t>
            </a:r>
            <a:r>
              <a:rPr kumimoji="1" lang="zh-CN" altLang="en-US" sz="1600" b="1" dirty="0">
                <a:latin typeface="+mn-ea"/>
              </a:rPr>
              <a:t>不同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相同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的</a:t>
            </a:r>
            <a:r>
              <a:rPr kumimoji="1" lang="en-US" altLang="zh-CN" sz="1600" b="1" dirty="0">
                <a:latin typeface="+mn-ea"/>
              </a:rPr>
              <a:t>a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>
                <a:latin typeface="+mn-ea"/>
              </a:rPr>
              <a:t>a</a:t>
            </a:r>
            <a:r>
              <a:rPr kumimoji="1" lang="zh-CN" altLang="en-US" sz="1600" b="1" dirty="0">
                <a:latin typeface="+mn-ea"/>
              </a:rPr>
              <a:t>不是全局变量，解释为什么</a:t>
            </a:r>
            <a:r>
              <a:rPr kumimoji="1" lang="en-US" altLang="zh-CN" sz="1600" b="1" dirty="0">
                <a:latin typeface="+mn-ea"/>
              </a:rPr>
              <a:t>ma1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ma2</a:t>
            </a:r>
            <a:r>
              <a:rPr kumimoji="1" lang="zh-CN" altLang="en-US" sz="1600" b="1" dirty="0">
                <a:latin typeface="+mn-ea"/>
              </a:rPr>
              <a:t>两句</a:t>
            </a:r>
            <a:r>
              <a:rPr kumimoji="1" lang="en-US" altLang="zh-CN" sz="1600" b="1" dirty="0" err="1">
                <a:latin typeface="+mn-ea"/>
              </a:rPr>
              <a:t>cout</a:t>
            </a:r>
            <a:r>
              <a:rPr kumimoji="1" lang="zh-CN" altLang="en-US" sz="1600" b="1" dirty="0">
                <a:latin typeface="+mn-ea"/>
              </a:rPr>
              <a:t>输出的</a:t>
            </a:r>
            <a:r>
              <a:rPr kumimoji="1" lang="en-US" altLang="zh-CN" sz="1600" b="1" dirty="0">
                <a:latin typeface="+mn-ea"/>
              </a:rPr>
              <a:t>a</a:t>
            </a:r>
            <a:r>
              <a:rPr kumimoji="1" lang="zh-CN" altLang="en-US" sz="1600" b="1" dirty="0">
                <a:latin typeface="+mn-ea"/>
              </a:rPr>
              <a:t>值不相同？</a:t>
            </a:r>
            <a:r>
              <a:rPr kumimoji="1" lang="en-US" altLang="zh-CN" sz="1600" b="1" dirty="0">
                <a:latin typeface="+mn-ea"/>
              </a:rPr>
              <a:t>a</a:t>
            </a:r>
            <a:r>
              <a:rPr kumimoji="1" lang="zh-CN" altLang="en-US" sz="1600" b="1" dirty="0">
                <a:latin typeface="+mn-ea"/>
              </a:rPr>
              <a:t>是如何被改变的？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9375" y="2499360"/>
            <a:ext cx="2110740" cy="9296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09920" y="5146675"/>
            <a:ext cx="4701540" cy="132207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 sz="1600" b="1">
                <a:solidFill>
                  <a:srgbClr val="0000CC"/>
                </a:solidFill>
              </a:rPr>
              <a:t>ma1</a:t>
            </a:r>
            <a:r>
              <a:rPr lang="zh-CN" altLang="en-US" sz="1600" b="1">
                <a:solidFill>
                  <a:srgbClr val="0000CC"/>
                </a:solidFill>
              </a:rPr>
              <a:t>输出的</a:t>
            </a:r>
            <a:r>
              <a:rPr lang="en-US" altLang="zh-CN" sz="1600" b="1">
                <a:solidFill>
                  <a:srgbClr val="0000CC"/>
                </a:solidFill>
              </a:rPr>
              <a:t>a</a:t>
            </a:r>
            <a:r>
              <a:rPr lang="zh-CN" altLang="en-US" sz="1600" b="1">
                <a:solidFill>
                  <a:srgbClr val="0000CC"/>
                </a:solidFill>
              </a:rPr>
              <a:t>是</a:t>
            </a:r>
            <a:r>
              <a:rPr lang="en-US" altLang="zh-CN" sz="1600" b="1">
                <a:solidFill>
                  <a:srgbClr val="0000CC"/>
                </a:solidFill>
              </a:rPr>
              <a:t>main</a:t>
            </a:r>
            <a:r>
              <a:rPr lang="zh-CN" altLang="en-US" sz="1600" b="1">
                <a:solidFill>
                  <a:srgbClr val="0000CC"/>
                </a:solidFill>
              </a:rPr>
              <a:t>函数中定义的</a:t>
            </a:r>
            <a:r>
              <a:rPr lang="en-US" altLang="zh-CN" sz="1600" b="1">
                <a:solidFill>
                  <a:srgbClr val="0000CC"/>
                </a:solidFill>
              </a:rPr>
              <a:t>a</a:t>
            </a:r>
            <a:r>
              <a:rPr lang="zh-CN" altLang="en-US" sz="1600" b="1">
                <a:solidFill>
                  <a:srgbClr val="0000CC"/>
                </a:solidFill>
              </a:rPr>
              <a:t>的初始值，</a:t>
            </a:r>
            <a:r>
              <a:rPr lang="en-US" altLang="zh-CN" sz="1600" b="1">
                <a:solidFill>
                  <a:srgbClr val="0000CC"/>
                </a:solidFill>
              </a:rPr>
              <a:t>ma2</a:t>
            </a:r>
            <a:r>
              <a:rPr lang="zh-CN" altLang="en-US" sz="1600" b="1">
                <a:solidFill>
                  <a:srgbClr val="0000CC"/>
                </a:solidFill>
              </a:rPr>
              <a:t>输出的</a:t>
            </a:r>
            <a:r>
              <a:rPr lang="en-US" altLang="zh-CN" sz="1600" b="1">
                <a:solidFill>
                  <a:srgbClr val="0000CC"/>
                </a:solidFill>
              </a:rPr>
              <a:t>a</a:t>
            </a:r>
            <a:r>
              <a:rPr lang="zh-CN" altLang="en-US" sz="1600" b="1">
                <a:solidFill>
                  <a:srgbClr val="0000CC"/>
                </a:solidFill>
              </a:rPr>
              <a:t>是函数</a:t>
            </a:r>
            <a:r>
              <a:rPr lang="en-US" altLang="zh-CN" sz="1600" b="1">
                <a:solidFill>
                  <a:srgbClr val="0000CC"/>
                </a:solidFill>
              </a:rPr>
              <a:t>f1</a:t>
            </a:r>
            <a:r>
              <a:rPr lang="zh-CN" altLang="en-US" sz="1600" b="1">
                <a:solidFill>
                  <a:srgbClr val="0000CC"/>
                </a:solidFill>
              </a:rPr>
              <a:t>的返回值，所以不相同；</a:t>
            </a:r>
            <a:r>
              <a:rPr lang="en-US" altLang="zh-CN" sz="1600" b="1">
                <a:solidFill>
                  <a:srgbClr val="0000CC"/>
                </a:solidFill>
              </a:rPr>
              <a:t>a</a:t>
            </a:r>
            <a:r>
              <a:rPr lang="zh-CN" altLang="en-US" sz="1600" b="1">
                <a:solidFill>
                  <a:srgbClr val="0000CC"/>
                </a:solidFill>
              </a:rPr>
              <a:t>的初始值复制一份作为函数</a:t>
            </a:r>
            <a:r>
              <a:rPr lang="en-US" altLang="zh-CN" sz="1600" b="1">
                <a:solidFill>
                  <a:srgbClr val="0000CC"/>
                </a:solidFill>
              </a:rPr>
              <a:t>f1</a:t>
            </a:r>
            <a:r>
              <a:rPr lang="zh-CN" altLang="en-US" sz="1600" b="1">
                <a:solidFill>
                  <a:srgbClr val="0000CC"/>
                </a:solidFill>
              </a:rPr>
              <a:t>的形参进入函数</a:t>
            </a:r>
            <a:r>
              <a:rPr lang="en-US" altLang="zh-CN" sz="1600" b="1">
                <a:solidFill>
                  <a:srgbClr val="0000CC"/>
                </a:solidFill>
              </a:rPr>
              <a:t>f1</a:t>
            </a:r>
            <a:r>
              <a:rPr lang="zh-CN" altLang="en-US" sz="1600" b="1">
                <a:solidFill>
                  <a:srgbClr val="0000CC"/>
                </a:solidFill>
              </a:rPr>
              <a:t>中，经过函数的作用改变了这个值，再作为返回值返回给</a:t>
            </a:r>
            <a:r>
              <a:rPr lang="en-US" altLang="zh-CN" sz="1600" b="1">
                <a:solidFill>
                  <a:srgbClr val="0000CC"/>
                </a:solidFill>
              </a:rPr>
              <a:t>a</a:t>
            </a:r>
            <a:r>
              <a:rPr lang="zh-CN" altLang="en-US" sz="1600" b="1">
                <a:solidFill>
                  <a:srgbClr val="0000CC"/>
                </a:solidFill>
              </a:rPr>
              <a:t>，返回值</a:t>
            </a:r>
            <a:r>
              <a:rPr lang="en-US" altLang="zh-CN" sz="1600" b="1">
                <a:solidFill>
                  <a:srgbClr val="0000CC"/>
                </a:solidFill>
              </a:rPr>
              <a:t>15</a:t>
            </a:r>
            <a:r>
              <a:rPr lang="zh-CN" altLang="en-US" sz="1600" b="1">
                <a:solidFill>
                  <a:srgbClr val="0000CC"/>
                </a:solidFill>
              </a:rPr>
              <a:t>赋给了</a:t>
            </a:r>
            <a:r>
              <a:rPr lang="en-US" altLang="zh-CN" sz="1600" b="1">
                <a:solidFill>
                  <a:srgbClr val="0000CC"/>
                </a:solidFill>
              </a:rPr>
              <a:t>a</a:t>
            </a:r>
            <a:r>
              <a:rPr lang="zh-CN" altLang="en-US" sz="1600" b="1">
                <a:solidFill>
                  <a:srgbClr val="0000CC"/>
                </a:solidFill>
              </a:rPr>
              <a:t>，改变了</a:t>
            </a:r>
            <a:r>
              <a:rPr lang="en-US" altLang="zh-CN" sz="1600" b="1">
                <a:solidFill>
                  <a:srgbClr val="0000CC"/>
                </a:solidFill>
              </a:rPr>
              <a:t>a</a:t>
            </a:r>
            <a:r>
              <a:rPr lang="zh-CN" altLang="en-US" sz="1600" b="1">
                <a:solidFill>
                  <a:srgbClr val="0000CC"/>
                </a:solidFill>
              </a:rPr>
              <a:t>的值。</a:t>
            </a:r>
            <a:endParaRPr lang="zh-CN" altLang="en-US" sz="1600" b="1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、变量同名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chemeClr val="accent2"/>
                </a:solidFill>
                <a:latin typeface="+mn-ea"/>
              </a:rPr>
              <a:t>int a=10, b;</a:t>
            </a:r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void f1()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int a=5, b;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"a1=" &lt;&lt; a &lt;&lt; '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'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&lt;&lt;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&amp;a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&lt;&lt;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"b1=" &lt;&lt; b &lt;&lt; '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'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&lt;&lt;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&amp;b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&lt;&lt;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void f2()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"a2=" &lt;&lt; a &lt;&lt; ' ' &lt;&lt; &amp;a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"b2=" &lt;&lt; b &lt;&lt; ' ' &lt;&lt; &amp;b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f1();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f2();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注：如果是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如果是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截图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如果正常，贴运行结果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、由</a:t>
            </a:r>
            <a:r>
              <a:rPr kumimoji="1" lang="en-US" altLang="zh-CN" sz="1600" b="1" dirty="0">
                <a:latin typeface="+mn-ea"/>
              </a:rPr>
              <a:t>b</a:t>
            </a:r>
            <a:r>
              <a:rPr kumimoji="1" lang="zh-CN" altLang="en-US" sz="1600" b="1" dirty="0">
                <a:latin typeface="+mn-ea"/>
              </a:rPr>
              <a:t>可知，局部变量不初始化，初值为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u="sng" dirty="0">
                <a:solidFill>
                  <a:srgbClr val="0000CC"/>
                </a:solidFill>
                <a:latin typeface="+mn-ea"/>
              </a:rPr>
              <a:t>随机的不可信值</a:t>
            </a:r>
            <a:r>
              <a:rPr kumimoji="1" lang="en-US" altLang="zh-CN" sz="1600" b="1" dirty="0">
                <a:latin typeface="+mn-ea"/>
              </a:rPr>
              <a:t>____</a:t>
            </a:r>
            <a:r>
              <a:rPr kumimoji="1" lang="zh-CN" altLang="en-US" sz="1600" b="1" dirty="0">
                <a:latin typeface="+mn-ea"/>
              </a:rPr>
              <a:t>；全局变量不初始化，初值为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en-US" altLang="zh-CN" sz="1600" b="1" u="sng" dirty="0">
                <a:solidFill>
                  <a:srgbClr val="0000CC"/>
                </a:solidFill>
                <a:latin typeface="+mn-ea"/>
              </a:rPr>
              <a:t>0</a:t>
            </a:r>
            <a:r>
              <a:rPr kumimoji="1" lang="en-US" altLang="zh-CN" sz="1600" b="1" dirty="0">
                <a:latin typeface="+mn-ea"/>
              </a:rPr>
              <a:t>_____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、由截图可知，全局变量</a:t>
            </a:r>
            <a:r>
              <a:rPr kumimoji="1" lang="en-US" altLang="zh-CN" sz="1600" b="1" dirty="0">
                <a:latin typeface="+mn-ea"/>
              </a:rPr>
              <a:t>a/b</a:t>
            </a:r>
            <a:r>
              <a:rPr kumimoji="1" lang="zh-CN" altLang="en-US" sz="1600" b="1" dirty="0">
                <a:latin typeface="+mn-ea"/>
              </a:rPr>
              <a:t>的起始地址差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en-US" altLang="zh-CN" sz="1600" b="1" u="sng" dirty="0">
                <a:solidFill>
                  <a:srgbClr val="0000CC"/>
                </a:solidFill>
                <a:latin typeface="+mn-ea"/>
              </a:rPr>
              <a:t>344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个字节；局部变量</a:t>
            </a:r>
            <a:r>
              <a:rPr kumimoji="1" lang="en-US" altLang="zh-CN" sz="1600" b="1" dirty="0">
                <a:latin typeface="+mn-ea"/>
              </a:rPr>
              <a:t>a/b</a:t>
            </a:r>
            <a:r>
              <a:rPr kumimoji="1" lang="zh-CN" altLang="en-US" sz="1600" b="1" dirty="0">
                <a:latin typeface="+mn-ea"/>
              </a:rPr>
              <a:t>之间差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en-US" altLang="zh-CN" sz="1600" b="1" u="sng" dirty="0">
                <a:solidFill>
                  <a:srgbClr val="0000CC"/>
                </a:solidFill>
                <a:latin typeface="+mn-ea"/>
              </a:rPr>
              <a:t>12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dirty="0">
                <a:latin typeface="+mn-ea"/>
              </a:rPr>
              <a:t>个字节；全局和局部之前差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en-US" altLang="zh-CN" sz="1600" b="1" u="sng" dirty="0">
                <a:solidFill>
                  <a:srgbClr val="0000CC"/>
                </a:solidFill>
                <a:latin typeface="+mn-ea"/>
              </a:rPr>
              <a:t>1.08MB</a:t>
            </a:r>
            <a:r>
              <a:rPr kumimoji="1" lang="en-US" altLang="zh-CN" sz="1600" b="1" dirty="0">
                <a:latin typeface="+mn-ea"/>
              </a:rPr>
              <a:t>_____(</a:t>
            </a:r>
            <a:r>
              <a:rPr kumimoji="1" lang="zh-CN" altLang="en-US" sz="1600" b="1" dirty="0">
                <a:latin typeface="+mn-ea"/>
              </a:rPr>
              <a:t>单位</a:t>
            </a:r>
            <a:r>
              <a:rPr kumimoji="1" lang="en-US" altLang="zh-CN" sz="1600" b="1" dirty="0">
                <a:latin typeface="+mn-ea"/>
              </a:rPr>
              <a:t>KB/MB</a:t>
            </a:r>
            <a:r>
              <a:rPr kumimoji="1" lang="zh-CN" altLang="en-US" sz="1600" b="1" dirty="0">
                <a:latin typeface="+mn-ea"/>
              </a:rPr>
              <a:t>均可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，说明这是两个不同的存储区，全局变量在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en-US" altLang="zh-CN" sz="1600" b="1" u="sng" dirty="0">
                <a:solidFill>
                  <a:srgbClr val="0000CC"/>
                </a:solidFill>
                <a:latin typeface="+mn-ea"/>
              </a:rPr>
              <a:t>_</a:t>
            </a:r>
            <a:r>
              <a:rPr kumimoji="1" lang="zh-CN" altLang="en-US" sz="1600" b="1" u="sng" dirty="0">
                <a:solidFill>
                  <a:srgbClr val="0000CC"/>
                </a:solidFill>
                <a:latin typeface="+mn-ea"/>
              </a:rPr>
              <a:t>静态</a:t>
            </a:r>
            <a:r>
              <a:rPr kumimoji="1" lang="en-US" altLang="zh-CN" sz="1600" b="1" dirty="0">
                <a:latin typeface="+mn-ea"/>
              </a:rPr>
              <a:t>____</a:t>
            </a:r>
            <a:r>
              <a:rPr kumimoji="1" lang="zh-CN" altLang="en-US" sz="1600" b="1" dirty="0">
                <a:latin typeface="+mn-ea"/>
              </a:rPr>
              <a:t>存储区，局部变量在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u="sng" dirty="0">
                <a:solidFill>
                  <a:srgbClr val="0000CC"/>
                </a:solidFill>
                <a:latin typeface="+mn-ea"/>
              </a:rPr>
              <a:t>动态</a:t>
            </a:r>
            <a:r>
              <a:rPr kumimoji="1" lang="en-US" altLang="zh-CN" sz="1600" b="1" dirty="0">
                <a:latin typeface="+mn-ea"/>
              </a:rPr>
              <a:t>____</a:t>
            </a:r>
            <a:r>
              <a:rPr kumimoji="1" lang="zh-CN" altLang="en-US" sz="1600" b="1" dirty="0">
                <a:latin typeface="+mn-ea"/>
              </a:rPr>
              <a:t>存储区。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5395" y="2567305"/>
            <a:ext cx="2072640" cy="9829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、变量同名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chemeClr val="accent2"/>
                </a:solidFill>
                <a:latin typeface="+mn-ea"/>
              </a:rPr>
              <a:t>int a=10;</a:t>
            </a:r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chemeClr val="accent2"/>
                </a:solidFill>
                <a:latin typeface="+mn-ea"/>
              </a:rPr>
              <a:t>short a;</a:t>
            </a:r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void f1()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int x=5;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double x=1.2;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short p=1, p=2;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f1();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24401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注：如果是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如果是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截图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如果正常，贴运行结果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、结合</a:t>
            </a:r>
            <a:r>
              <a:rPr kumimoji="1" lang="en-US" altLang="zh-CN" sz="1600" b="1" dirty="0">
                <a:latin typeface="+mn-ea"/>
              </a:rPr>
              <a:t>4.A/4.B</a:t>
            </a:r>
            <a:r>
              <a:rPr kumimoji="1" lang="zh-CN" altLang="en-US" sz="1600" b="1" dirty="0">
                <a:latin typeface="+mn-ea"/>
              </a:rPr>
              <a:t>可以得知：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u="sng" dirty="0">
                <a:solidFill>
                  <a:srgbClr val="0000CC"/>
                </a:solidFill>
                <a:latin typeface="+mn-ea"/>
              </a:rPr>
              <a:t>不同</a:t>
            </a:r>
            <a:r>
              <a:rPr kumimoji="1" lang="en-US" altLang="zh-CN" sz="1600" b="1" dirty="0">
                <a:latin typeface="+mn-ea"/>
              </a:rPr>
              <a:t>___(</a:t>
            </a:r>
            <a:r>
              <a:rPr kumimoji="1" lang="zh-CN" altLang="en-US" sz="1600" b="1" dirty="0">
                <a:latin typeface="+mn-ea"/>
              </a:rPr>
              <a:t>相同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不同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级别的变量允许同名；</a:t>
            </a:r>
            <a:r>
              <a:rPr kumimoji="1" lang="en-US" altLang="zh-CN" sz="1600" b="1" dirty="0">
                <a:latin typeface="+mn-ea"/>
              </a:rPr>
              <a:t> _</a:t>
            </a:r>
            <a:r>
              <a:rPr kumimoji="1" lang="zh-CN" altLang="en-US" sz="1600" b="1" u="sng" dirty="0">
                <a:solidFill>
                  <a:srgbClr val="0000CC"/>
                </a:solidFill>
                <a:latin typeface="+mn-ea"/>
              </a:rPr>
              <a:t>相同</a:t>
            </a:r>
            <a:r>
              <a:rPr kumimoji="1" lang="en-US" altLang="zh-CN" sz="1600" b="1" dirty="0">
                <a:latin typeface="+mn-ea"/>
              </a:rPr>
              <a:t>___(</a:t>
            </a:r>
            <a:r>
              <a:rPr kumimoji="1" lang="zh-CN" altLang="en-US" sz="1600" b="1" dirty="0">
                <a:latin typeface="+mn-ea"/>
              </a:rPr>
              <a:t>相同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不同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级别的变量不允许同名；变量同名是的使用规则是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u="sng" dirty="0">
                <a:solidFill>
                  <a:srgbClr val="0000CC"/>
                </a:solidFill>
                <a:latin typeface="+mn-ea"/>
              </a:rPr>
              <a:t>低层屏蔽高层</a:t>
            </a:r>
            <a:r>
              <a:rPr kumimoji="1" lang="en-US" altLang="zh-CN" sz="1600" b="1" dirty="0">
                <a:latin typeface="+mn-ea"/>
              </a:rPr>
              <a:t>____</a:t>
            </a:r>
            <a:r>
              <a:rPr kumimoji="1" lang="zh-CN" altLang="en-US" sz="1600" b="1" dirty="0">
                <a:latin typeface="+mn-ea"/>
              </a:rPr>
              <a:t>。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08675" y="2796540"/>
            <a:ext cx="4185920" cy="138874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贴图要求：只需要截取输出窗口中的有效部分即可，如果全部截取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截取过大，则视为无效贴图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例：无效贴图                                                                       例：有效贴图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853" y="1614221"/>
            <a:ext cx="8291512" cy="489989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148" y="1614221"/>
            <a:ext cx="2257143" cy="6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、自动变量与静态局部变量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void f1()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int a=1;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a++;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"a=" &lt;&lt; a &lt;&lt; ' ' &lt;&lt; &amp;a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static int b=1;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b++;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"b=" &lt;&lt; b &lt;&lt; ' ' &lt;&lt; &amp;b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f1();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f1();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f1();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注：如果是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如果是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截图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如果正常，贴运行结果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、结合</a:t>
            </a:r>
            <a:r>
              <a:rPr kumimoji="1" lang="en-US" altLang="zh-CN" sz="1600" b="1" dirty="0">
                <a:latin typeface="+mn-ea"/>
              </a:rPr>
              <a:t>a/b</a:t>
            </a:r>
            <a:r>
              <a:rPr kumimoji="1" lang="zh-CN" altLang="en-US" sz="1600" b="1" dirty="0">
                <a:latin typeface="+mn-ea"/>
              </a:rPr>
              <a:t>各自的地址和值，得到结论为：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自动变量</a:t>
            </a:r>
            <a:r>
              <a:rPr kumimoji="1" lang="en-US" altLang="zh-CN" sz="1600" b="1" dirty="0">
                <a:latin typeface="+mn-ea"/>
              </a:rPr>
              <a:t>a</a:t>
            </a:r>
            <a:r>
              <a:rPr kumimoji="1" lang="zh-CN" altLang="en-US" sz="1600" b="1" dirty="0">
                <a:latin typeface="+mn-ea"/>
              </a:rPr>
              <a:t>多次调用，则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u="sng" dirty="0">
                <a:solidFill>
                  <a:srgbClr val="0000CC"/>
                </a:solidFill>
                <a:latin typeface="+mn-ea"/>
              </a:rPr>
              <a:t>每次</a:t>
            </a:r>
            <a:r>
              <a:rPr kumimoji="1" lang="en-US" altLang="zh-CN" sz="1600" b="1" dirty="0">
                <a:latin typeface="+mn-ea"/>
              </a:rPr>
              <a:t>__(</a:t>
            </a:r>
            <a:r>
              <a:rPr kumimoji="1" lang="zh-CN" altLang="en-US" sz="1600" b="1" dirty="0">
                <a:latin typeface="+mn-ea"/>
              </a:rPr>
              <a:t>每次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仅第一次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进行初始化，函数运行结束后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u="sng" dirty="0">
                <a:solidFill>
                  <a:srgbClr val="0000CC"/>
                </a:solidFill>
                <a:latin typeface="+mn-ea"/>
              </a:rPr>
              <a:t>会</a:t>
            </a:r>
            <a:r>
              <a:rPr kumimoji="1" lang="en-US" altLang="zh-CN" sz="1600" b="1" dirty="0">
                <a:latin typeface="+mn-ea"/>
              </a:rPr>
              <a:t>__(</a:t>
            </a:r>
            <a:r>
              <a:rPr kumimoji="1" lang="zh-CN" altLang="en-US" sz="1600" b="1" dirty="0">
                <a:latin typeface="+mn-ea"/>
              </a:rPr>
              <a:t>会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不会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释放空间，下次进入时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u="sng" dirty="0">
                <a:solidFill>
                  <a:srgbClr val="0000CC"/>
                </a:solidFill>
                <a:latin typeface="+mn-ea"/>
              </a:rPr>
              <a:t>再次分配</a:t>
            </a:r>
            <a:r>
              <a:rPr kumimoji="1" lang="en-US" altLang="zh-CN" sz="1600" b="1" dirty="0">
                <a:latin typeface="+mn-ea"/>
              </a:rPr>
              <a:t>___(</a:t>
            </a:r>
            <a:r>
              <a:rPr kumimoji="1" lang="zh-CN" altLang="en-US" sz="1600" b="1" dirty="0">
                <a:latin typeface="+mn-ea"/>
              </a:rPr>
              <a:t>再次分配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继续使用上次的空间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静态局部变量</a:t>
            </a:r>
            <a:r>
              <a:rPr kumimoji="1" lang="en-US" altLang="zh-CN" sz="1600" b="1">
                <a:latin typeface="+mn-ea"/>
              </a:rPr>
              <a:t>b</a:t>
            </a:r>
            <a:r>
              <a:rPr kumimoji="1" lang="zh-CN" altLang="en-US" sz="1600" b="1">
                <a:latin typeface="+mn-ea"/>
              </a:rPr>
              <a:t>多次</a:t>
            </a:r>
            <a:r>
              <a:rPr kumimoji="1" lang="zh-CN" altLang="en-US" sz="1600" b="1" dirty="0">
                <a:latin typeface="+mn-ea"/>
              </a:rPr>
              <a:t>调用，则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en-US" altLang="zh-CN" sz="1600" b="1" u="sng" dirty="0">
                <a:solidFill>
                  <a:srgbClr val="0000CC"/>
                </a:solidFill>
                <a:latin typeface="+mn-ea"/>
              </a:rPr>
              <a:t>_</a:t>
            </a:r>
            <a:r>
              <a:rPr kumimoji="1" lang="zh-CN" altLang="en-US" sz="1600" b="1" u="sng" dirty="0">
                <a:solidFill>
                  <a:srgbClr val="0000CC"/>
                </a:solidFill>
                <a:latin typeface="+mn-ea"/>
              </a:rPr>
              <a:t>仅第一次</a:t>
            </a:r>
            <a:r>
              <a:rPr kumimoji="1" lang="en-US" altLang="zh-CN" sz="1600" b="1" dirty="0">
                <a:latin typeface="+mn-ea"/>
              </a:rPr>
              <a:t>__(</a:t>
            </a:r>
            <a:r>
              <a:rPr kumimoji="1" lang="zh-CN" altLang="en-US" sz="1600" b="1" dirty="0">
                <a:latin typeface="+mn-ea"/>
              </a:rPr>
              <a:t>每次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仅第一次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进行初始化，函数运行结束后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u="sng" dirty="0">
                <a:solidFill>
                  <a:srgbClr val="0000CC"/>
                </a:solidFill>
                <a:latin typeface="+mn-ea"/>
              </a:rPr>
              <a:t>不会</a:t>
            </a:r>
            <a:r>
              <a:rPr kumimoji="1" lang="en-US" altLang="zh-CN" sz="1600" b="1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会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不会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释放空间，下次进入时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u="sng" dirty="0">
                <a:solidFill>
                  <a:srgbClr val="0000CC"/>
                </a:solidFill>
                <a:latin typeface="+mn-ea"/>
              </a:rPr>
              <a:t>继续使用上次的空间</a:t>
            </a:r>
            <a:r>
              <a:rPr kumimoji="1" lang="en-US" altLang="zh-CN" sz="1600" b="1" dirty="0">
                <a:latin typeface="+mn-ea"/>
              </a:rPr>
              <a:t>___(</a:t>
            </a:r>
            <a:r>
              <a:rPr kumimoji="1" lang="zh-CN" altLang="en-US" sz="1600" b="1" dirty="0">
                <a:latin typeface="+mn-ea"/>
              </a:rPr>
              <a:t>再次分配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继续使用上次的空间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根据上面的分析结果，自动变量应该放在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u="sng" dirty="0">
                <a:solidFill>
                  <a:srgbClr val="0000CC"/>
                </a:solidFill>
                <a:latin typeface="+mn-ea"/>
              </a:rPr>
              <a:t>动态数据区</a:t>
            </a:r>
            <a:r>
              <a:rPr kumimoji="1" lang="en-US" altLang="zh-CN" sz="1600" b="1" dirty="0">
                <a:latin typeface="+mn-ea"/>
              </a:rPr>
              <a:t>____(</a:t>
            </a:r>
            <a:r>
              <a:rPr kumimoji="1" lang="zh-CN" altLang="en-US" sz="1600" b="1" dirty="0">
                <a:latin typeface="+mn-ea"/>
              </a:rPr>
              <a:t>动态数据区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静态数据区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，静态局部变量应该放在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u="sng" dirty="0">
                <a:solidFill>
                  <a:srgbClr val="0000CC"/>
                </a:solidFill>
                <a:latin typeface="+mn-ea"/>
              </a:rPr>
              <a:t>静态数据区</a:t>
            </a:r>
            <a:r>
              <a:rPr kumimoji="1" lang="en-US" altLang="zh-CN" sz="1600" b="1" dirty="0">
                <a:latin typeface="+mn-ea"/>
              </a:rPr>
              <a:t>___(</a:t>
            </a:r>
            <a:r>
              <a:rPr kumimoji="1" lang="zh-CN" altLang="en-US" sz="1600" b="1" dirty="0">
                <a:latin typeface="+mn-ea"/>
              </a:rPr>
              <a:t>动态数据区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静态数据区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49415" y="2179320"/>
            <a:ext cx="2479040" cy="152844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附：用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/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、自动变量及形参的分配与释放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void f1(int x)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int y;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&amp;x &lt;&lt; ' ' &lt;&lt; &amp;y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打印地址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void f2(long p)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float q;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&amp;p &lt;&lt; ' ' &lt;&lt; &amp;q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打印地址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f1(10);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f2(15L);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</a:t>
            </a:r>
            <a:r>
              <a:rPr kumimoji="1" lang="zh-CN" altLang="en-US" sz="1600" b="1" dirty="0">
                <a:latin typeface="+mn-ea"/>
              </a:rPr>
              <a:t>运行结果截图及结论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截图：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1.1 _</a:t>
            </a:r>
            <a:r>
              <a:rPr kumimoji="1" lang="en-US" altLang="zh-CN" sz="1600" b="1" u="sng" dirty="0">
                <a:solidFill>
                  <a:srgbClr val="0000CC"/>
                </a:solidFill>
                <a:latin typeface="+mn-ea"/>
              </a:rPr>
              <a:t>x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en-US" altLang="zh-CN" sz="1600" b="1" u="sng" dirty="0">
                <a:solidFill>
                  <a:srgbClr val="0000CC"/>
                </a:solidFill>
                <a:latin typeface="+mn-ea"/>
              </a:rPr>
              <a:t>p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共用了从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en-US" altLang="zh-CN" sz="1600" b="1" u="sng" dirty="0">
                <a:solidFill>
                  <a:srgbClr val="0000CC"/>
                </a:solidFill>
                <a:latin typeface="+mn-ea"/>
              </a:rPr>
              <a:t>007CF7C0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开始的</a:t>
            </a: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个字节空间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1.2 _</a:t>
            </a:r>
            <a:r>
              <a:rPr kumimoji="1" lang="en-US" altLang="zh-CN" sz="1600" b="1" u="sng" dirty="0">
                <a:solidFill>
                  <a:srgbClr val="0000CC"/>
                </a:solidFill>
                <a:latin typeface="+mn-ea"/>
              </a:rPr>
              <a:t>y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en-US" altLang="zh-CN" sz="1600" b="1" u="sng" dirty="0">
                <a:solidFill>
                  <a:srgbClr val="0000CC"/>
                </a:solidFill>
                <a:latin typeface="+mn-ea"/>
              </a:rPr>
              <a:t>q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共用了从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en-US" altLang="zh-CN" sz="1600" b="1" u="sng" dirty="0">
                <a:solidFill>
                  <a:srgbClr val="0000CC"/>
                </a:solidFill>
                <a:latin typeface="+mn-ea"/>
              </a:rPr>
              <a:t>007CF7AC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开始的</a:t>
            </a: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个字节空间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、把</a:t>
            </a:r>
            <a:r>
              <a:rPr kumimoji="1" lang="en-US" altLang="zh-CN" sz="1600" b="1" dirty="0">
                <a:latin typeface="+mn-ea"/>
              </a:rPr>
              <a:t>f2</a:t>
            </a:r>
            <a:r>
              <a:rPr kumimoji="1" lang="zh-CN" altLang="en-US" sz="1600" b="1" dirty="0">
                <a:latin typeface="+mn-ea"/>
              </a:rPr>
              <a:t>中</a:t>
            </a:r>
            <a:r>
              <a:rPr kumimoji="1" lang="en-US" altLang="zh-CN" sz="1600" b="1" dirty="0">
                <a:latin typeface="+mn-ea"/>
              </a:rPr>
              <a:t>float q</a:t>
            </a:r>
            <a:r>
              <a:rPr kumimoji="1" lang="zh-CN" altLang="en-US" sz="1600" b="1" dirty="0">
                <a:latin typeface="+mn-ea"/>
              </a:rPr>
              <a:t>改为</a:t>
            </a:r>
            <a:r>
              <a:rPr kumimoji="1" lang="en-US" altLang="zh-CN" sz="1600" b="1" dirty="0">
                <a:latin typeface="+mn-ea"/>
              </a:rPr>
              <a:t>short q</a:t>
            </a:r>
            <a:r>
              <a:rPr kumimoji="1" lang="zh-CN" altLang="en-US" sz="1600" b="1" dirty="0">
                <a:latin typeface="+mn-ea"/>
              </a:rPr>
              <a:t>，运行结果截图及结论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</a:t>
            </a:r>
            <a:r>
              <a:rPr kumimoji="1" lang="zh-CN" altLang="en-US" sz="1600" b="1" dirty="0">
                <a:latin typeface="+mn-ea"/>
              </a:rPr>
              <a:t> 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2.1 </a:t>
            </a:r>
            <a:r>
              <a:rPr kumimoji="1" lang="en-US" altLang="zh-CN" sz="1600" b="1" dirty="0">
                <a:solidFill>
                  <a:schemeClr val="tx1"/>
                </a:solidFill>
                <a:latin typeface="+mn-ea"/>
              </a:rPr>
              <a:t>q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en-US" altLang="zh-CN" sz="1600" b="1" u="sng" dirty="0">
                <a:solidFill>
                  <a:srgbClr val="0000CC"/>
                </a:solidFill>
                <a:latin typeface="+mn-ea"/>
              </a:rPr>
              <a:t>y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共用了从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en-US" altLang="zh-CN" sz="1600" b="1" u="sng" dirty="0">
                <a:solidFill>
                  <a:srgbClr val="0000CC"/>
                </a:solidFill>
                <a:latin typeface="+mn-ea"/>
              </a:rPr>
              <a:t>0038F714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开始的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en-US" altLang="zh-CN" sz="1600" b="1" u="sng" dirty="0">
                <a:solidFill>
                  <a:srgbClr val="0000CC"/>
                </a:solidFill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个字节空间</a:t>
            </a:r>
            <a:r>
              <a:rPr kumimoji="1" lang="en-US" altLang="zh-CN" sz="1600" b="1" dirty="0">
                <a:latin typeface="+mn-ea"/>
              </a:rPr>
              <a:t>   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0825" y="1680845"/>
            <a:ext cx="2324735" cy="7404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790" y="4375150"/>
            <a:ext cx="2359025" cy="7378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、自动变量及形参的分配与释放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kumimoji="1" lang="en-US" altLang="zh-CN" sz="1600" b="1" dirty="0">
              <a:latin typeface="+mn-ea"/>
            </a:endParaRPr>
          </a:p>
          <a:p>
            <a:r>
              <a:rPr kumimoji="1" lang="en-US" altLang="zh-CN" sz="1600" b="1" dirty="0">
                <a:latin typeface="+mn-ea"/>
              </a:rPr>
              <a:t>void f1(int x)</a:t>
            </a:r>
            <a:endParaRPr kumimoji="1" lang="en-US" altLang="zh-CN" sz="1600" b="1" dirty="0">
              <a:latin typeface="+mn-ea"/>
            </a:endParaRPr>
          </a:p>
          <a:p>
            <a:r>
              <a:rPr kumimoji="1" lang="en-US" altLang="zh-CN" sz="1600" b="1" dirty="0">
                <a:latin typeface="+mn-ea"/>
              </a:rPr>
              <a:t>{</a:t>
            </a:r>
            <a:endParaRPr kumimoji="1" lang="en-US" altLang="zh-CN" sz="1600" b="1" dirty="0">
              <a:latin typeface="+mn-ea"/>
            </a:endParaRPr>
          </a:p>
          <a:p>
            <a:pPr fontAlgn="base"/>
            <a:r>
              <a:rPr kumimoji="1" lang="en-US" altLang="zh-CN" sz="1600" b="1" dirty="0">
                <a:latin typeface="+mn-ea"/>
              </a:rPr>
              <a:t>    int y;</a:t>
            </a:r>
            <a:endParaRPr kumimoji="1" lang="en-US" altLang="zh-CN" sz="1600" b="1" dirty="0">
              <a:latin typeface="+mn-ea"/>
            </a:endParaRPr>
          </a:p>
          <a:p>
            <a:pPr fontAlgn="base"/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cout</a:t>
            </a:r>
            <a:r>
              <a:rPr kumimoji="1" lang="en-US" altLang="zh-CN" sz="1600" b="1" dirty="0">
                <a:latin typeface="+mn-ea"/>
              </a:rPr>
              <a:t> &lt;&lt; &amp;x &lt;&lt; ' '&lt;&lt; &amp;y &lt;&lt; </a:t>
            </a:r>
            <a:r>
              <a:rPr kumimoji="1" lang="en-US" altLang="zh-CN" sz="1600" b="1" dirty="0" err="1">
                <a:latin typeface="+mn-ea"/>
              </a:rPr>
              <a:t>endl</a:t>
            </a:r>
            <a:r>
              <a:rPr kumimoji="1" lang="en-US" altLang="zh-CN" sz="1600" b="1" dirty="0">
                <a:latin typeface="+mn-ea"/>
              </a:rPr>
              <a:t>;</a:t>
            </a:r>
            <a:endParaRPr kumimoji="1" lang="en-US" altLang="zh-CN" sz="1600" b="1" dirty="0">
              <a:latin typeface="+mn-ea"/>
            </a:endParaRPr>
          </a:p>
          <a:p>
            <a:pPr fontAlgn="base"/>
            <a:r>
              <a:rPr kumimoji="1" lang="en-US" altLang="zh-CN" sz="1600" b="1" dirty="0">
                <a:latin typeface="+mn-ea"/>
              </a:rPr>
              <a:t>}</a:t>
            </a:r>
            <a:endParaRPr kumimoji="1"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f1(10);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"..."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&lt;&lt;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f1(10);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"..."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&lt;&lt;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f1(10);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"..."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&lt;&lt;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、运行结果截图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2.1 </a:t>
            </a:r>
            <a:r>
              <a:rPr kumimoji="1" lang="zh-CN" altLang="en-US" sz="1600" b="1" dirty="0">
                <a:latin typeface="+mn-ea"/>
              </a:rPr>
              <a:t>本示例中，三次调用时分配的</a:t>
            </a:r>
            <a:r>
              <a:rPr kumimoji="1" lang="en-US" altLang="zh-CN" sz="1600" b="1" dirty="0">
                <a:latin typeface="+mn-ea"/>
              </a:rPr>
              <a:t>x</a:t>
            </a:r>
            <a:r>
              <a:rPr kumimoji="1" lang="zh-CN" altLang="en-US" sz="1600" b="1" dirty="0">
                <a:latin typeface="+mn-ea"/>
              </a:rPr>
              <a:t>占用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u="sng" dirty="0">
                <a:solidFill>
                  <a:srgbClr val="0000CC"/>
                </a:solidFill>
                <a:latin typeface="+mn-ea"/>
              </a:rPr>
              <a:t>相同</a:t>
            </a:r>
            <a:r>
              <a:rPr kumimoji="1" lang="en-US" altLang="zh-CN" sz="1600" b="1" dirty="0">
                <a:latin typeface="+mn-ea"/>
              </a:rPr>
              <a:t>__(</a:t>
            </a:r>
            <a:r>
              <a:rPr kumimoji="1" lang="zh-CN" altLang="en-US" sz="1600" b="1" dirty="0">
                <a:latin typeface="+mn-ea"/>
              </a:rPr>
              <a:t>相同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不同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空间，三次调用时分配的</a:t>
            </a:r>
            <a:r>
              <a:rPr kumimoji="1" lang="en-US" altLang="zh-CN" sz="1600" b="1" dirty="0">
                <a:latin typeface="+mn-ea"/>
              </a:rPr>
              <a:t>y</a:t>
            </a:r>
            <a:r>
              <a:rPr kumimoji="1" lang="zh-CN" altLang="en-US" sz="1600" b="1" dirty="0">
                <a:latin typeface="+mn-ea"/>
              </a:rPr>
              <a:t>占用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u="sng" dirty="0">
                <a:solidFill>
                  <a:srgbClr val="0000CC"/>
                </a:solidFill>
                <a:latin typeface="+mn-ea"/>
              </a:rPr>
              <a:t>相同</a:t>
            </a:r>
            <a:r>
              <a:rPr kumimoji="1" lang="en-US" altLang="zh-CN" sz="1600" b="1" dirty="0">
                <a:latin typeface="+mn-ea"/>
              </a:rPr>
              <a:t>__(</a:t>
            </a:r>
            <a:r>
              <a:rPr kumimoji="1" lang="zh-CN" altLang="en-US" sz="1600" b="1" dirty="0">
                <a:latin typeface="+mn-ea"/>
              </a:rPr>
              <a:t>相同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不同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空间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2.2 </a:t>
            </a:r>
            <a:r>
              <a:rPr kumimoji="1" lang="zh-CN" altLang="en-US" sz="1600" b="1" dirty="0">
                <a:latin typeface="+mn-ea"/>
              </a:rPr>
              <a:t>总结形参</a:t>
            </a:r>
            <a:r>
              <a:rPr kumimoji="1" lang="en-US" altLang="zh-CN" sz="1600" b="1" dirty="0">
                <a:latin typeface="+mn-ea"/>
              </a:rPr>
              <a:t>x</a:t>
            </a:r>
            <a:r>
              <a:rPr kumimoji="1" lang="zh-CN" altLang="en-US" sz="1600" b="1" dirty="0">
                <a:latin typeface="+mn-ea"/>
              </a:rPr>
              <a:t>和自动变量</a:t>
            </a:r>
            <a:r>
              <a:rPr kumimoji="1" lang="en-US" altLang="zh-CN" sz="1600" b="1" dirty="0">
                <a:latin typeface="+mn-ea"/>
              </a:rPr>
              <a:t>y</a:t>
            </a:r>
            <a:r>
              <a:rPr kumimoji="1" lang="zh-CN" altLang="en-US" sz="1600" b="1" dirty="0">
                <a:latin typeface="+mn-ea"/>
              </a:rPr>
              <a:t>的分配和释放规则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98210" y="1690370"/>
            <a:ext cx="2366010" cy="13989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98210" y="5001895"/>
            <a:ext cx="4434840" cy="92202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0000CC"/>
                </a:solidFill>
              </a:rPr>
              <a:t>形参和自动变量的分配和释放原则一致。均为进入函数时，分配空间；函数结束时，回收释放空间。</a:t>
            </a:r>
            <a:endParaRPr lang="zh-CN" altLang="en-US" b="1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、自动变量及形参的分配与释放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  <a:endParaRPr lang="en-US" altLang="zh-CN" sz="1200" b="1" dirty="0">
              <a:latin typeface="+mn-ea"/>
            </a:endParaRPr>
          </a:p>
          <a:p>
            <a:endParaRPr kumimoji="1" lang="en-US" altLang="zh-CN" sz="1200" b="1" dirty="0">
              <a:latin typeface="+mn-ea"/>
            </a:endParaRPr>
          </a:p>
          <a:p>
            <a:r>
              <a:rPr kumimoji="1" lang="en-US" altLang="zh-CN" sz="1200" b="1" dirty="0">
                <a:latin typeface="+mn-ea"/>
              </a:rPr>
              <a:t>void f1()</a:t>
            </a:r>
            <a:endParaRPr kumimoji="1" lang="en-US" altLang="zh-CN" sz="1200" b="1" dirty="0">
              <a:latin typeface="+mn-ea"/>
            </a:endParaRPr>
          </a:p>
          <a:p>
            <a:r>
              <a:rPr kumimoji="1" lang="en-US" altLang="zh-CN" sz="1200" b="1" dirty="0">
                <a:latin typeface="+mn-ea"/>
              </a:rPr>
              <a:t>{</a:t>
            </a:r>
            <a:endParaRPr kumimoji="1" lang="en-US" altLang="zh-CN" sz="1200" b="1" dirty="0">
              <a:latin typeface="+mn-ea"/>
            </a:endParaRPr>
          </a:p>
          <a:p>
            <a:pPr fontAlgn="base"/>
            <a:r>
              <a:rPr kumimoji="1" lang="en-US" altLang="zh-CN" sz="1200" b="1" dirty="0">
                <a:latin typeface="+mn-ea"/>
              </a:rPr>
              <a:t>    int a = 15;</a:t>
            </a:r>
            <a:endParaRPr kumimoji="1" lang="en-US" altLang="zh-CN" sz="1200" b="1" dirty="0">
              <a:latin typeface="+mn-ea"/>
            </a:endParaRPr>
          </a:p>
          <a:p>
            <a:pPr fontAlgn="base"/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cout</a:t>
            </a:r>
            <a:r>
              <a:rPr kumimoji="1" lang="en-US" altLang="zh-CN" sz="1200" b="1" dirty="0">
                <a:latin typeface="+mn-ea"/>
              </a:rPr>
              <a:t> &lt;&lt; &amp;a &lt;&lt; ' '&lt;&lt; a &lt;&lt; </a:t>
            </a:r>
            <a:r>
              <a:rPr kumimoji="1" lang="en-US" altLang="zh-CN" sz="1200" b="1" dirty="0" err="1">
                <a:latin typeface="+mn-ea"/>
              </a:rPr>
              <a:t>endl</a:t>
            </a:r>
            <a:r>
              <a:rPr kumimoji="1" lang="en-US" altLang="zh-CN" sz="1200" b="1" dirty="0">
                <a:latin typeface="+mn-ea"/>
              </a:rPr>
              <a:t>;</a:t>
            </a:r>
            <a:endParaRPr kumimoji="1" lang="en-US" altLang="zh-CN" sz="1200" b="1" dirty="0">
              <a:latin typeface="+mn-ea"/>
            </a:endParaRPr>
          </a:p>
          <a:p>
            <a:pPr fontAlgn="base"/>
            <a:r>
              <a:rPr kumimoji="1" lang="en-US" altLang="zh-CN" sz="1200" b="1" dirty="0">
                <a:latin typeface="+mn-ea"/>
              </a:rPr>
              <a:t>}</a:t>
            </a:r>
            <a:endParaRPr kumimoji="1" lang="en-US" altLang="zh-CN" sz="1200" b="1" dirty="0">
              <a:latin typeface="+mn-ea"/>
            </a:endParaRPr>
          </a:p>
          <a:p>
            <a:endParaRPr kumimoji="1" lang="en-US" altLang="zh-CN" sz="1200" b="1" dirty="0">
              <a:latin typeface="+mn-ea"/>
            </a:endParaRPr>
          </a:p>
          <a:p>
            <a:r>
              <a:rPr kumimoji="1" lang="en-US" altLang="zh-CN" sz="1200" b="1" dirty="0">
                <a:latin typeface="+mn-ea"/>
              </a:rPr>
              <a:t>void f2()</a:t>
            </a:r>
            <a:endParaRPr kumimoji="1" lang="en-US" altLang="zh-CN" sz="1200" b="1" dirty="0">
              <a:latin typeface="+mn-ea"/>
            </a:endParaRPr>
          </a:p>
          <a:p>
            <a:r>
              <a:rPr kumimoji="1" lang="en-US" altLang="zh-CN" sz="1200" b="1" dirty="0">
                <a:latin typeface="+mn-ea"/>
              </a:rPr>
              <a:t>{</a:t>
            </a:r>
            <a:endParaRPr kumimoji="1" lang="en-US" altLang="zh-CN" sz="1200" b="1" dirty="0">
              <a:latin typeface="+mn-ea"/>
            </a:endParaRPr>
          </a:p>
          <a:p>
            <a:pPr fontAlgn="base"/>
            <a:r>
              <a:rPr kumimoji="1" lang="en-US" altLang="zh-CN" sz="1200" b="1" dirty="0">
                <a:latin typeface="+mn-ea"/>
              </a:rPr>
              <a:t>    long a = 70000;</a:t>
            </a:r>
            <a:endParaRPr kumimoji="1" lang="en-US" altLang="zh-CN" sz="1200" b="1" dirty="0">
              <a:latin typeface="+mn-ea"/>
            </a:endParaRPr>
          </a:p>
          <a:p>
            <a:pPr fontAlgn="base"/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cout</a:t>
            </a:r>
            <a:r>
              <a:rPr kumimoji="1" lang="en-US" altLang="zh-CN" sz="1200" b="1" dirty="0">
                <a:latin typeface="+mn-ea"/>
              </a:rPr>
              <a:t> &lt;&lt; &amp;a &lt;&lt; ' '&lt;&lt; a &lt;&lt; </a:t>
            </a:r>
            <a:r>
              <a:rPr kumimoji="1" lang="en-US" altLang="zh-CN" sz="1200" b="1" dirty="0" err="1">
                <a:latin typeface="+mn-ea"/>
              </a:rPr>
              <a:t>endl</a:t>
            </a:r>
            <a:r>
              <a:rPr kumimoji="1" lang="en-US" altLang="zh-CN" sz="1200" b="1" dirty="0">
                <a:latin typeface="+mn-ea"/>
              </a:rPr>
              <a:t>;</a:t>
            </a:r>
            <a:endParaRPr kumimoji="1" lang="en-US" altLang="zh-CN" sz="1200" b="1" dirty="0">
              <a:latin typeface="+mn-ea"/>
            </a:endParaRPr>
          </a:p>
          <a:p>
            <a:pPr fontAlgn="base"/>
            <a:r>
              <a:rPr kumimoji="1" lang="en-US" altLang="zh-CN" sz="1200" b="1" dirty="0">
                <a:latin typeface="+mn-ea"/>
              </a:rPr>
              <a:t>}</a:t>
            </a:r>
            <a:endParaRPr kumimoji="1" lang="en-US" altLang="zh-CN" sz="1200" b="1" dirty="0">
              <a:latin typeface="+mn-ea"/>
            </a:endParaRPr>
          </a:p>
          <a:p>
            <a:endParaRPr kumimoji="1" lang="en-US" altLang="zh-CN" sz="1200" b="1" dirty="0">
              <a:latin typeface="+mn-ea"/>
            </a:endParaRPr>
          </a:p>
          <a:p>
            <a:r>
              <a:rPr kumimoji="1" lang="en-US" altLang="zh-CN" sz="1200" b="1" dirty="0">
                <a:latin typeface="+mn-ea"/>
              </a:rPr>
              <a:t>void f3()</a:t>
            </a:r>
            <a:endParaRPr kumimoji="1" lang="en-US" altLang="zh-CN" sz="1200" b="1" dirty="0">
              <a:latin typeface="+mn-ea"/>
            </a:endParaRPr>
          </a:p>
          <a:p>
            <a:r>
              <a:rPr kumimoji="1" lang="en-US" altLang="zh-CN" sz="1200" b="1" dirty="0">
                <a:latin typeface="+mn-ea"/>
              </a:rPr>
              <a:t>{</a:t>
            </a:r>
            <a:endParaRPr kumimoji="1" lang="en-US" altLang="zh-CN" sz="1200" b="1" dirty="0">
              <a:latin typeface="+mn-ea"/>
            </a:endParaRPr>
          </a:p>
          <a:p>
            <a:pPr fontAlgn="base"/>
            <a:r>
              <a:rPr kumimoji="1" lang="en-US" altLang="zh-CN" sz="1200" b="1" dirty="0">
                <a:latin typeface="+mn-ea"/>
              </a:rPr>
              <a:t>    short a = 23;</a:t>
            </a:r>
            <a:endParaRPr kumimoji="1" lang="en-US" altLang="zh-CN" sz="1200" b="1" dirty="0">
              <a:latin typeface="+mn-ea"/>
            </a:endParaRPr>
          </a:p>
          <a:p>
            <a:pPr fontAlgn="base"/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cout</a:t>
            </a:r>
            <a:r>
              <a:rPr kumimoji="1" lang="en-US" altLang="zh-CN" sz="1200" b="1" dirty="0">
                <a:latin typeface="+mn-ea"/>
              </a:rPr>
              <a:t> &lt;&lt; &amp;a &lt;&lt; ' '&lt;&lt; a &lt;&lt; </a:t>
            </a:r>
            <a:r>
              <a:rPr kumimoji="1" lang="en-US" altLang="zh-CN" sz="1200" b="1" dirty="0" err="1">
                <a:latin typeface="+mn-ea"/>
              </a:rPr>
              <a:t>endl</a:t>
            </a:r>
            <a:r>
              <a:rPr kumimoji="1" lang="en-US" altLang="zh-CN" sz="1200" b="1" dirty="0">
                <a:latin typeface="+mn-ea"/>
              </a:rPr>
              <a:t>;</a:t>
            </a:r>
            <a:endParaRPr kumimoji="1" lang="en-US" altLang="zh-CN" sz="1200" b="1" dirty="0">
              <a:latin typeface="+mn-ea"/>
            </a:endParaRPr>
          </a:p>
          <a:p>
            <a:pPr fontAlgn="base"/>
            <a:r>
              <a:rPr kumimoji="1" lang="en-US" altLang="zh-CN" sz="1200" b="1" dirty="0">
                <a:latin typeface="+mn-ea"/>
              </a:rPr>
              <a:t>}</a:t>
            </a:r>
            <a:endParaRPr kumimoji="1"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f1();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f2();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f3();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、运行结果截图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2.1 f1/f2/f3</a:t>
            </a:r>
            <a:r>
              <a:rPr kumimoji="1" lang="zh-CN" altLang="en-US" sz="1600" b="1" dirty="0">
                <a:latin typeface="+mn-ea"/>
              </a:rPr>
              <a:t>中的三个</a:t>
            </a:r>
            <a:r>
              <a:rPr kumimoji="1" lang="en-US" altLang="zh-CN" sz="1600" b="1" dirty="0">
                <a:latin typeface="+mn-ea"/>
              </a:rPr>
              <a:t>a</a:t>
            </a:r>
            <a:r>
              <a:rPr kumimoji="1" lang="zh-CN" altLang="en-US" sz="1600" b="1" dirty="0">
                <a:latin typeface="+mn-ea"/>
              </a:rPr>
              <a:t>占用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u="sng" dirty="0">
                <a:solidFill>
                  <a:srgbClr val="0000CC"/>
                </a:solidFill>
                <a:latin typeface="+mn-ea"/>
              </a:rPr>
              <a:t>相同</a:t>
            </a:r>
            <a:r>
              <a:rPr kumimoji="1" lang="en-US" altLang="zh-CN" sz="1600" b="1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相同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不同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空间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2.2 </a:t>
            </a:r>
            <a:r>
              <a:rPr kumimoji="1" lang="zh-CN" altLang="en-US" sz="1600" b="1" dirty="0">
                <a:latin typeface="+mn-ea"/>
              </a:rPr>
              <a:t>如果当前正在执行</a:t>
            </a:r>
            <a:r>
              <a:rPr kumimoji="1" lang="en-US" altLang="zh-CN" sz="1600" b="1" dirty="0">
                <a:latin typeface="+mn-ea"/>
              </a:rPr>
              <a:t>f2</a:t>
            </a:r>
            <a:r>
              <a:rPr kumimoji="1" lang="zh-CN" altLang="en-US" sz="1600" b="1" dirty="0">
                <a:latin typeface="+mn-ea"/>
              </a:rPr>
              <a:t>函数，则</a:t>
            </a:r>
            <a:r>
              <a:rPr kumimoji="1" lang="en-US" altLang="zh-CN" sz="1600" b="1" dirty="0">
                <a:latin typeface="+mn-ea"/>
              </a:rPr>
              <a:t>f1</a:t>
            </a:r>
            <a:r>
              <a:rPr kumimoji="1" lang="zh-CN" altLang="en-US" sz="1600" b="1" dirty="0">
                <a:latin typeface="+mn-ea"/>
              </a:rPr>
              <a:t>中的</a:t>
            </a:r>
            <a:r>
              <a:rPr kumimoji="1" lang="en-US" altLang="zh-CN" sz="1600" b="1" dirty="0">
                <a:latin typeface="+mn-ea"/>
              </a:rPr>
              <a:t>a__</a:t>
            </a:r>
            <a:r>
              <a:rPr kumimoji="1" lang="zh-CN" altLang="en-US" sz="1600" b="1" u="sng" dirty="0">
                <a:solidFill>
                  <a:srgbClr val="0000CC"/>
                </a:solidFill>
                <a:latin typeface="+mn-ea"/>
              </a:rPr>
              <a:t>已释放</a:t>
            </a:r>
            <a:r>
              <a:rPr kumimoji="1" lang="en-US" altLang="zh-CN" sz="1600" b="1" dirty="0">
                <a:latin typeface="+mn-ea"/>
              </a:rPr>
              <a:t>___(</a:t>
            </a:r>
            <a:r>
              <a:rPr kumimoji="1" lang="zh-CN" altLang="en-US" sz="1600" b="1" dirty="0">
                <a:latin typeface="+mn-ea"/>
              </a:rPr>
              <a:t>未分配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已释放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，</a:t>
            </a:r>
            <a:r>
              <a:rPr kumimoji="1" lang="en-US" altLang="zh-CN" sz="1600" b="1" dirty="0">
                <a:latin typeface="+mn-ea"/>
              </a:rPr>
              <a:t> f3</a:t>
            </a:r>
            <a:r>
              <a:rPr kumimoji="1" lang="zh-CN" altLang="en-US" sz="1600" b="1" dirty="0">
                <a:latin typeface="+mn-ea"/>
              </a:rPr>
              <a:t>中的</a:t>
            </a:r>
            <a:r>
              <a:rPr kumimoji="1" lang="en-US" altLang="zh-CN" sz="1600" b="1" dirty="0">
                <a:latin typeface="+mn-ea"/>
              </a:rPr>
              <a:t>a__</a:t>
            </a:r>
            <a:r>
              <a:rPr kumimoji="1" lang="zh-CN" altLang="en-US" sz="1600" b="1" u="sng" dirty="0">
                <a:solidFill>
                  <a:srgbClr val="0000CC"/>
                </a:solidFill>
                <a:latin typeface="+mn-ea"/>
              </a:rPr>
              <a:t>未分配</a:t>
            </a:r>
            <a:r>
              <a:rPr kumimoji="1" lang="en-US" altLang="zh-CN" sz="1600" b="1" dirty="0">
                <a:latin typeface="+mn-ea"/>
              </a:rPr>
              <a:t>___(</a:t>
            </a:r>
            <a:r>
              <a:rPr kumimoji="1" lang="zh-CN" altLang="en-US" sz="1600" b="1" dirty="0">
                <a:latin typeface="+mn-ea"/>
              </a:rPr>
              <a:t>未分配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已释放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6130" y="1747520"/>
            <a:ext cx="2125980" cy="7696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、自动变量及形参的分配与释放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  <a:endParaRPr lang="en-US" altLang="zh-CN" sz="1200" b="1" dirty="0">
              <a:latin typeface="+mn-ea"/>
            </a:endParaRPr>
          </a:p>
          <a:p>
            <a:endParaRPr kumimoji="1" lang="en-US" altLang="zh-CN" sz="1200" b="1" dirty="0">
              <a:latin typeface="+mn-ea"/>
            </a:endParaRPr>
          </a:p>
          <a:p>
            <a:r>
              <a:rPr kumimoji="1" lang="en-US" altLang="zh-CN" sz="1200" b="1" dirty="0">
                <a:latin typeface="+mn-ea"/>
              </a:rPr>
              <a:t>void f3()</a:t>
            </a:r>
            <a:endParaRPr kumimoji="1" lang="en-US" altLang="zh-CN" sz="1200" b="1" dirty="0">
              <a:latin typeface="+mn-ea"/>
            </a:endParaRPr>
          </a:p>
          <a:p>
            <a:r>
              <a:rPr kumimoji="1" lang="en-US" altLang="zh-CN" sz="1200" b="1" dirty="0">
                <a:latin typeface="+mn-ea"/>
              </a:rPr>
              <a:t>{</a:t>
            </a:r>
            <a:endParaRPr kumimoji="1" lang="en-US" altLang="zh-CN" sz="1200" b="1" dirty="0">
              <a:latin typeface="+mn-ea"/>
            </a:endParaRPr>
          </a:p>
          <a:p>
            <a:pPr fontAlgn="base"/>
            <a:r>
              <a:rPr kumimoji="1" lang="en-US" altLang="zh-CN" sz="1200" b="1" dirty="0">
                <a:latin typeface="+mn-ea"/>
              </a:rPr>
              <a:t>    short a = 23;</a:t>
            </a:r>
            <a:endParaRPr kumimoji="1" lang="en-US" altLang="zh-CN" sz="1200" b="1" dirty="0">
              <a:latin typeface="+mn-ea"/>
            </a:endParaRPr>
          </a:p>
          <a:p>
            <a:pPr fontAlgn="base"/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cout</a:t>
            </a:r>
            <a:r>
              <a:rPr kumimoji="1" lang="en-US" altLang="zh-CN" sz="1200" b="1" dirty="0">
                <a:latin typeface="+mn-ea"/>
              </a:rPr>
              <a:t> &lt;&lt; "f3   " &lt;&lt; &amp;a &lt;&lt; ' '&lt;&lt; a &lt;&lt; </a:t>
            </a:r>
            <a:r>
              <a:rPr kumimoji="1" lang="en-US" altLang="zh-CN" sz="1200" b="1" dirty="0" err="1">
                <a:latin typeface="+mn-ea"/>
              </a:rPr>
              <a:t>endl</a:t>
            </a:r>
            <a:r>
              <a:rPr kumimoji="1" lang="en-US" altLang="zh-CN" sz="1200" b="1" dirty="0">
                <a:latin typeface="+mn-ea"/>
              </a:rPr>
              <a:t>;</a:t>
            </a:r>
            <a:endParaRPr kumimoji="1" lang="en-US" altLang="zh-CN" sz="1200" b="1" dirty="0">
              <a:latin typeface="+mn-ea"/>
            </a:endParaRPr>
          </a:p>
          <a:p>
            <a:pPr fontAlgn="base"/>
            <a:r>
              <a:rPr kumimoji="1" lang="en-US" altLang="zh-CN" sz="1200" b="1" dirty="0">
                <a:latin typeface="+mn-ea"/>
              </a:rPr>
              <a:t>}</a:t>
            </a:r>
            <a:endParaRPr kumimoji="1" lang="en-US" altLang="zh-CN" sz="1200" b="1" dirty="0">
              <a:latin typeface="+mn-ea"/>
            </a:endParaRPr>
          </a:p>
          <a:p>
            <a:r>
              <a:rPr kumimoji="1" lang="en-US" altLang="zh-CN" sz="1200" b="1" dirty="0">
                <a:latin typeface="+mn-ea"/>
              </a:rPr>
              <a:t>void f2()</a:t>
            </a:r>
            <a:endParaRPr kumimoji="1" lang="en-US" altLang="zh-CN" sz="1200" b="1" dirty="0">
              <a:latin typeface="+mn-ea"/>
            </a:endParaRPr>
          </a:p>
          <a:p>
            <a:r>
              <a:rPr kumimoji="1" lang="en-US" altLang="zh-CN" sz="1200" b="1" dirty="0">
                <a:latin typeface="+mn-ea"/>
              </a:rPr>
              <a:t>{</a:t>
            </a:r>
            <a:endParaRPr kumimoji="1" lang="en-US" altLang="zh-CN" sz="1200" b="1" dirty="0">
              <a:latin typeface="+mn-ea"/>
            </a:endParaRPr>
          </a:p>
          <a:p>
            <a:pPr fontAlgn="base"/>
            <a:r>
              <a:rPr kumimoji="1" lang="en-US" altLang="zh-CN" sz="1200" b="1" dirty="0">
                <a:latin typeface="+mn-ea"/>
              </a:rPr>
              <a:t>    long a = 70000;</a:t>
            </a:r>
            <a:endParaRPr kumimoji="1" lang="en-US" altLang="zh-CN" sz="1200" b="1" dirty="0">
              <a:latin typeface="+mn-ea"/>
            </a:endParaRPr>
          </a:p>
          <a:p>
            <a:pPr fontAlgn="base"/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cout</a:t>
            </a:r>
            <a:r>
              <a:rPr kumimoji="1" lang="en-US" altLang="zh-CN" sz="1200" b="1" dirty="0">
                <a:latin typeface="+mn-ea"/>
              </a:rPr>
              <a:t> &lt;&lt; "f2-1 " &lt;&lt; &amp;a &lt;&lt; ' '&lt;&lt; a &lt;&lt; </a:t>
            </a:r>
            <a:r>
              <a:rPr kumimoji="1" lang="en-US" altLang="zh-CN" sz="1200" b="1" dirty="0" err="1">
                <a:latin typeface="+mn-ea"/>
              </a:rPr>
              <a:t>endl</a:t>
            </a:r>
            <a:r>
              <a:rPr kumimoji="1" lang="en-US" altLang="zh-CN" sz="1200" b="1" dirty="0">
                <a:latin typeface="+mn-ea"/>
              </a:rPr>
              <a:t>;</a:t>
            </a:r>
            <a:endParaRPr kumimoji="1" lang="en-US" altLang="zh-CN" sz="1200" b="1" dirty="0">
              <a:latin typeface="+mn-ea"/>
            </a:endParaRPr>
          </a:p>
          <a:p>
            <a:pPr fontAlgn="base"/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    f3();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/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cout</a:t>
            </a:r>
            <a:r>
              <a:rPr kumimoji="1" lang="en-US" altLang="zh-CN" sz="1200" b="1" dirty="0">
                <a:latin typeface="+mn-ea"/>
              </a:rPr>
              <a:t> &lt;&lt; "f2-2 " &lt;&lt; </a:t>
            </a:r>
            <a:r>
              <a:rPr kumimoji="1" lang="en-US" altLang="zh-CN" sz="1200" b="1" dirty="0" err="1">
                <a:latin typeface="+mn-ea"/>
              </a:rPr>
              <a:t>endl</a:t>
            </a:r>
            <a:r>
              <a:rPr kumimoji="1" lang="en-US" altLang="zh-CN" sz="1200" b="1" dirty="0">
                <a:latin typeface="+mn-ea"/>
              </a:rPr>
              <a:t>;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/>
            <a:r>
              <a:rPr kumimoji="1" lang="en-US" altLang="zh-CN" sz="1200" b="1" dirty="0">
                <a:latin typeface="+mn-ea"/>
              </a:rPr>
              <a:t>}</a:t>
            </a:r>
            <a:endParaRPr kumimoji="1" lang="en-US" altLang="zh-CN" sz="1200" b="1" dirty="0">
              <a:latin typeface="+mn-ea"/>
            </a:endParaRPr>
          </a:p>
          <a:p>
            <a:r>
              <a:rPr kumimoji="1" lang="en-US" altLang="zh-CN" sz="1200" b="1" dirty="0">
                <a:latin typeface="+mn-ea"/>
              </a:rPr>
              <a:t>void f1()</a:t>
            </a:r>
            <a:endParaRPr kumimoji="1" lang="en-US" altLang="zh-CN" sz="1200" b="1" dirty="0">
              <a:latin typeface="+mn-ea"/>
            </a:endParaRPr>
          </a:p>
          <a:p>
            <a:r>
              <a:rPr kumimoji="1" lang="en-US" altLang="zh-CN" sz="1200" b="1" dirty="0">
                <a:latin typeface="+mn-ea"/>
              </a:rPr>
              <a:t>{</a:t>
            </a:r>
            <a:endParaRPr kumimoji="1" lang="en-US" altLang="zh-CN" sz="1200" b="1" dirty="0">
              <a:latin typeface="+mn-ea"/>
            </a:endParaRPr>
          </a:p>
          <a:p>
            <a:pPr fontAlgn="base"/>
            <a:r>
              <a:rPr kumimoji="1" lang="en-US" altLang="zh-CN" sz="1200" b="1" dirty="0">
                <a:latin typeface="+mn-ea"/>
              </a:rPr>
              <a:t>    int a = 15;</a:t>
            </a:r>
            <a:endParaRPr kumimoji="1" lang="en-US" altLang="zh-CN" sz="1200" b="1" dirty="0">
              <a:latin typeface="+mn-ea"/>
            </a:endParaRPr>
          </a:p>
          <a:p>
            <a:pPr fontAlgn="base"/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cout</a:t>
            </a:r>
            <a:r>
              <a:rPr kumimoji="1" lang="en-US" altLang="zh-CN" sz="1200" b="1" dirty="0">
                <a:latin typeface="+mn-ea"/>
              </a:rPr>
              <a:t> &lt;&lt; "f1-1 " &lt;&lt; &amp;a &lt;&lt; ' '&lt;&lt; a &lt;&lt; </a:t>
            </a:r>
            <a:r>
              <a:rPr kumimoji="1" lang="en-US" altLang="zh-CN" sz="1200" b="1" dirty="0" err="1">
                <a:latin typeface="+mn-ea"/>
              </a:rPr>
              <a:t>endl</a:t>
            </a:r>
            <a:r>
              <a:rPr kumimoji="1" lang="en-US" altLang="zh-CN" sz="1200" b="1" dirty="0">
                <a:latin typeface="+mn-ea"/>
              </a:rPr>
              <a:t>;</a:t>
            </a:r>
            <a:endParaRPr kumimoji="1" lang="en-US" altLang="zh-CN" sz="1200" b="1" dirty="0">
              <a:latin typeface="+mn-ea"/>
            </a:endParaRPr>
          </a:p>
          <a:p>
            <a:pPr fontAlgn="base"/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    f2();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/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cout</a:t>
            </a:r>
            <a:r>
              <a:rPr kumimoji="1" lang="en-US" altLang="zh-CN" sz="1200" b="1" dirty="0">
                <a:latin typeface="+mn-ea"/>
              </a:rPr>
              <a:t> &lt;&lt; "f1-2 " &lt;&lt; </a:t>
            </a:r>
            <a:r>
              <a:rPr kumimoji="1" lang="en-US" altLang="zh-CN" sz="1200" b="1" dirty="0" err="1">
                <a:latin typeface="+mn-ea"/>
              </a:rPr>
              <a:t>endl</a:t>
            </a:r>
            <a:r>
              <a:rPr kumimoji="1" lang="en-US" altLang="zh-CN" sz="1200" b="1" dirty="0">
                <a:latin typeface="+mn-ea"/>
              </a:rPr>
              <a:t>;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/>
            <a:r>
              <a:rPr kumimoji="1" lang="en-US" altLang="zh-CN" sz="1200" b="1" dirty="0">
                <a:latin typeface="+mn-ea"/>
              </a:rPr>
              <a:t>}</a:t>
            </a:r>
            <a:endParaRPr kumimoji="1"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f1();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4494998" y="1323975"/>
            <a:ext cx="6344452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、运行结果截图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、结论：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2.1 f1/f2/f3</a:t>
            </a:r>
            <a:r>
              <a:rPr kumimoji="1" lang="zh-CN" altLang="en-US" sz="1200" b="1" dirty="0">
                <a:latin typeface="+mn-ea"/>
              </a:rPr>
              <a:t>中的三个</a:t>
            </a:r>
            <a:r>
              <a:rPr kumimoji="1" lang="en-US" altLang="zh-CN" sz="1200" b="1" dirty="0">
                <a:latin typeface="+mn-ea"/>
              </a:rPr>
              <a:t>a</a:t>
            </a:r>
            <a:r>
              <a:rPr kumimoji="1" lang="zh-CN" altLang="en-US" sz="1200" b="1" dirty="0">
                <a:latin typeface="+mn-ea"/>
              </a:rPr>
              <a:t>占用</a:t>
            </a:r>
            <a:r>
              <a:rPr kumimoji="1" lang="en-US" altLang="zh-CN" sz="1200" b="1" dirty="0">
                <a:latin typeface="+mn-ea"/>
              </a:rPr>
              <a:t>__</a:t>
            </a:r>
            <a:r>
              <a:rPr kumimoji="1" lang="zh-CN" altLang="en-US" sz="1200" b="1" u="sng" dirty="0">
                <a:solidFill>
                  <a:srgbClr val="0000CC"/>
                </a:solidFill>
                <a:latin typeface="+mn-ea"/>
              </a:rPr>
              <a:t>不同</a:t>
            </a:r>
            <a:r>
              <a:rPr kumimoji="1" lang="en-US" altLang="zh-CN" sz="1200" b="1" dirty="0">
                <a:latin typeface="+mn-ea"/>
              </a:rPr>
              <a:t>___(</a:t>
            </a:r>
            <a:r>
              <a:rPr kumimoji="1" lang="zh-CN" altLang="en-US" sz="1200" b="1" dirty="0">
                <a:latin typeface="+mn-ea"/>
              </a:rPr>
              <a:t>相同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不同</a:t>
            </a:r>
            <a:r>
              <a:rPr kumimoji="1" lang="en-US" altLang="zh-CN" sz="1200" b="1" dirty="0">
                <a:latin typeface="+mn-ea"/>
              </a:rPr>
              <a:t>)</a:t>
            </a:r>
            <a:r>
              <a:rPr kumimoji="1" lang="zh-CN" altLang="en-US" sz="1200" b="1" dirty="0">
                <a:latin typeface="+mn-ea"/>
              </a:rPr>
              <a:t>空间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2.2 </a:t>
            </a:r>
            <a:r>
              <a:rPr kumimoji="1" lang="zh-CN" altLang="en-US" sz="1200" b="1" dirty="0">
                <a:latin typeface="+mn-ea"/>
              </a:rPr>
              <a:t>如果当前正在执行</a:t>
            </a:r>
            <a:r>
              <a:rPr kumimoji="1" lang="en-US" altLang="zh-CN" sz="1200" b="1" dirty="0">
                <a:latin typeface="+mn-ea"/>
              </a:rPr>
              <a:t>f1</a:t>
            </a:r>
            <a:r>
              <a:rPr kumimoji="1" lang="zh-CN" altLang="en-US" sz="1200" b="1" dirty="0">
                <a:latin typeface="+mn-ea"/>
              </a:rPr>
              <a:t>函数的</a:t>
            </a:r>
            <a:r>
              <a:rPr kumimoji="1" lang="en-US" altLang="zh-CN" sz="1200" b="1" dirty="0">
                <a:latin typeface="+mn-ea"/>
              </a:rPr>
              <a:t>cout-1</a:t>
            </a:r>
            <a:r>
              <a:rPr kumimoji="1" lang="zh-CN" altLang="en-US" sz="1200" b="1" dirty="0">
                <a:latin typeface="+mn-ea"/>
              </a:rPr>
              <a:t>语句，则</a:t>
            </a:r>
            <a:r>
              <a:rPr kumimoji="1" lang="en-US" altLang="zh-CN" sz="1200" b="1" dirty="0">
                <a:latin typeface="+mn-ea"/>
              </a:rPr>
              <a:t>f2</a:t>
            </a:r>
            <a:r>
              <a:rPr kumimoji="1" lang="zh-CN" altLang="en-US" sz="1200" b="1" dirty="0">
                <a:latin typeface="+mn-ea"/>
              </a:rPr>
              <a:t>中的</a:t>
            </a:r>
            <a:r>
              <a:rPr kumimoji="1" lang="en-US" altLang="zh-CN" sz="1200" b="1" dirty="0">
                <a:latin typeface="+mn-ea"/>
              </a:rPr>
              <a:t>a__</a:t>
            </a:r>
            <a:r>
              <a:rPr kumimoji="1" lang="zh-CN" altLang="en-US" sz="1200" b="1" u="sng" dirty="0">
                <a:solidFill>
                  <a:srgbClr val="0000CC"/>
                </a:solidFill>
                <a:latin typeface="+mn-ea"/>
              </a:rPr>
              <a:t>未分配</a:t>
            </a:r>
            <a:r>
              <a:rPr kumimoji="1" lang="en-US" altLang="zh-CN" sz="1200" b="1" dirty="0">
                <a:latin typeface="+mn-ea"/>
              </a:rPr>
              <a:t>___(</a:t>
            </a:r>
            <a:r>
              <a:rPr kumimoji="1" lang="zh-CN" altLang="en-US" sz="1200" b="1" dirty="0">
                <a:latin typeface="+mn-ea"/>
              </a:rPr>
              <a:t>未分配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已释放</a:t>
            </a:r>
            <a:r>
              <a:rPr kumimoji="1" lang="en-US" altLang="zh-CN" sz="1200" b="1" dirty="0">
                <a:latin typeface="+mn-ea"/>
              </a:rPr>
              <a:t>)</a:t>
            </a:r>
            <a:r>
              <a:rPr kumimoji="1" lang="zh-CN" altLang="en-US" sz="1200" b="1" dirty="0">
                <a:latin typeface="+mn-ea"/>
              </a:rPr>
              <a:t>，</a:t>
            </a:r>
            <a:r>
              <a:rPr kumimoji="1" lang="en-US" altLang="zh-CN" sz="1200" b="1" dirty="0">
                <a:latin typeface="+mn-ea"/>
              </a:rPr>
              <a:t> f3</a:t>
            </a:r>
            <a:r>
              <a:rPr kumimoji="1" lang="zh-CN" altLang="en-US" sz="1200" b="1" dirty="0">
                <a:latin typeface="+mn-ea"/>
              </a:rPr>
              <a:t>中的</a:t>
            </a:r>
            <a:r>
              <a:rPr kumimoji="1" lang="en-US" altLang="zh-CN" sz="1200" b="1" dirty="0">
                <a:latin typeface="+mn-ea"/>
              </a:rPr>
              <a:t>a__</a:t>
            </a:r>
            <a:r>
              <a:rPr kumimoji="1" lang="zh-CN" altLang="en-US" sz="1200" b="1" u="sng" dirty="0">
                <a:solidFill>
                  <a:srgbClr val="0000CC"/>
                </a:solidFill>
                <a:latin typeface="+mn-ea"/>
              </a:rPr>
              <a:t>未分配</a:t>
            </a:r>
            <a:r>
              <a:rPr kumimoji="1" lang="en-US" altLang="zh-CN" sz="1200" b="1" dirty="0">
                <a:latin typeface="+mn-ea"/>
              </a:rPr>
              <a:t>___(</a:t>
            </a:r>
            <a:r>
              <a:rPr kumimoji="1" lang="zh-CN" altLang="en-US" sz="1200" b="1" dirty="0">
                <a:latin typeface="+mn-ea"/>
              </a:rPr>
              <a:t>未分配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已释放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2.3 </a:t>
            </a:r>
            <a:r>
              <a:rPr kumimoji="1" lang="zh-CN" altLang="en-US" sz="1200" b="1" dirty="0">
                <a:latin typeface="+mn-ea"/>
              </a:rPr>
              <a:t>如果当前正在执行</a:t>
            </a:r>
            <a:r>
              <a:rPr kumimoji="1" lang="en-US" altLang="zh-CN" sz="1200" b="1" dirty="0">
                <a:latin typeface="+mn-ea"/>
              </a:rPr>
              <a:t>f1</a:t>
            </a:r>
            <a:r>
              <a:rPr kumimoji="1" lang="zh-CN" altLang="en-US" sz="1200" b="1" dirty="0">
                <a:latin typeface="+mn-ea"/>
              </a:rPr>
              <a:t>函数的</a:t>
            </a:r>
            <a:r>
              <a:rPr kumimoji="1" lang="en-US" altLang="zh-CN" sz="1200" b="1" dirty="0">
                <a:latin typeface="+mn-ea"/>
              </a:rPr>
              <a:t>cout-2</a:t>
            </a:r>
            <a:r>
              <a:rPr kumimoji="1" lang="zh-CN" altLang="en-US" sz="1200" b="1" dirty="0">
                <a:latin typeface="+mn-ea"/>
              </a:rPr>
              <a:t>语句，则</a:t>
            </a:r>
            <a:r>
              <a:rPr kumimoji="1" lang="en-US" altLang="zh-CN" sz="1200" b="1" dirty="0">
                <a:latin typeface="+mn-ea"/>
              </a:rPr>
              <a:t>f2</a:t>
            </a:r>
            <a:r>
              <a:rPr kumimoji="1" lang="zh-CN" altLang="en-US" sz="1200" b="1" dirty="0">
                <a:latin typeface="+mn-ea"/>
              </a:rPr>
              <a:t>中的</a:t>
            </a:r>
            <a:r>
              <a:rPr kumimoji="1" lang="en-US" altLang="zh-CN" sz="1200" b="1" dirty="0">
                <a:latin typeface="+mn-ea"/>
              </a:rPr>
              <a:t>a__</a:t>
            </a:r>
            <a:r>
              <a:rPr kumimoji="1" lang="zh-CN" altLang="en-US" sz="1200" b="1" u="sng" dirty="0">
                <a:solidFill>
                  <a:srgbClr val="0000CC"/>
                </a:solidFill>
                <a:latin typeface="+mn-ea"/>
              </a:rPr>
              <a:t>已释放</a:t>
            </a:r>
            <a:r>
              <a:rPr kumimoji="1" lang="en-US" altLang="zh-CN" sz="1200" b="1" dirty="0">
                <a:latin typeface="+mn-ea"/>
              </a:rPr>
              <a:t>___(</a:t>
            </a:r>
            <a:r>
              <a:rPr kumimoji="1" lang="zh-CN" altLang="en-US" sz="1200" b="1" dirty="0">
                <a:latin typeface="+mn-ea"/>
              </a:rPr>
              <a:t>未分配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已释放</a:t>
            </a:r>
            <a:r>
              <a:rPr kumimoji="1" lang="en-US" altLang="zh-CN" sz="1200" b="1" dirty="0">
                <a:latin typeface="+mn-ea"/>
              </a:rPr>
              <a:t>)</a:t>
            </a:r>
            <a:r>
              <a:rPr kumimoji="1" lang="zh-CN" altLang="en-US" sz="1200" b="1" dirty="0">
                <a:latin typeface="+mn-ea"/>
              </a:rPr>
              <a:t>，</a:t>
            </a:r>
            <a:r>
              <a:rPr kumimoji="1" lang="en-US" altLang="zh-CN" sz="1200" b="1" dirty="0">
                <a:latin typeface="+mn-ea"/>
              </a:rPr>
              <a:t> f3</a:t>
            </a:r>
            <a:r>
              <a:rPr kumimoji="1" lang="zh-CN" altLang="en-US" sz="1200" b="1" dirty="0">
                <a:latin typeface="+mn-ea"/>
              </a:rPr>
              <a:t>中的</a:t>
            </a:r>
            <a:r>
              <a:rPr kumimoji="1" lang="en-US" altLang="zh-CN" sz="1200" b="1" dirty="0">
                <a:latin typeface="+mn-ea"/>
              </a:rPr>
              <a:t>a__</a:t>
            </a:r>
            <a:r>
              <a:rPr kumimoji="1" lang="zh-CN" altLang="en-US" sz="1200" b="1" u="sng" dirty="0">
                <a:solidFill>
                  <a:srgbClr val="0000CC"/>
                </a:solidFill>
                <a:latin typeface="+mn-ea"/>
              </a:rPr>
              <a:t>已释放</a:t>
            </a:r>
            <a:r>
              <a:rPr kumimoji="1" lang="en-US" altLang="zh-CN" sz="1200" b="1" dirty="0">
                <a:latin typeface="+mn-ea"/>
              </a:rPr>
              <a:t>___(</a:t>
            </a:r>
            <a:r>
              <a:rPr kumimoji="1" lang="zh-CN" altLang="en-US" sz="1200" b="1" dirty="0">
                <a:latin typeface="+mn-ea"/>
              </a:rPr>
              <a:t>未分配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已释放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2.4 </a:t>
            </a:r>
            <a:r>
              <a:rPr kumimoji="1" lang="zh-CN" altLang="en-US" sz="1200" b="1" dirty="0">
                <a:latin typeface="+mn-ea"/>
              </a:rPr>
              <a:t>如果当前正在执行</a:t>
            </a:r>
            <a:r>
              <a:rPr kumimoji="1" lang="en-US" altLang="zh-CN" sz="1200" b="1" dirty="0">
                <a:latin typeface="+mn-ea"/>
              </a:rPr>
              <a:t>f2</a:t>
            </a:r>
            <a:r>
              <a:rPr kumimoji="1" lang="zh-CN" altLang="en-US" sz="1200" b="1" dirty="0">
                <a:latin typeface="+mn-ea"/>
              </a:rPr>
              <a:t>函数的</a:t>
            </a:r>
            <a:r>
              <a:rPr kumimoji="1" lang="en-US" altLang="zh-CN" sz="1200" b="1" dirty="0">
                <a:latin typeface="+mn-ea"/>
              </a:rPr>
              <a:t>cout-1</a:t>
            </a:r>
            <a:r>
              <a:rPr kumimoji="1" lang="zh-CN" altLang="en-US" sz="1200" b="1" dirty="0">
                <a:latin typeface="+mn-ea"/>
              </a:rPr>
              <a:t>语句，则</a:t>
            </a:r>
            <a:r>
              <a:rPr kumimoji="1" lang="en-US" altLang="zh-CN" sz="1200" b="1" dirty="0">
                <a:latin typeface="+mn-ea"/>
              </a:rPr>
              <a:t>f1</a:t>
            </a:r>
            <a:r>
              <a:rPr kumimoji="1" lang="zh-CN" altLang="en-US" sz="1200" b="1" dirty="0">
                <a:latin typeface="+mn-ea"/>
              </a:rPr>
              <a:t>中的</a:t>
            </a:r>
            <a:r>
              <a:rPr kumimoji="1" lang="en-US" altLang="zh-CN" sz="1200" b="1" dirty="0">
                <a:latin typeface="+mn-ea"/>
              </a:rPr>
              <a:t>a__</a:t>
            </a:r>
            <a:r>
              <a:rPr kumimoji="1" lang="zh-CN" altLang="en-US" sz="1200" b="1" u="sng" dirty="0">
                <a:solidFill>
                  <a:srgbClr val="0000CC"/>
                </a:solidFill>
                <a:latin typeface="+mn-ea"/>
              </a:rPr>
              <a:t>已分配</a:t>
            </a:r>
            <a:r>
              <a:rPr kumimoji="1" lang="en-US" altLang="zh-CN" sz="1200" b="1" dirty="0">
                <a:latin typeface="+mn-ea"/>
              </a:rPr>
              <a:t>___(</a:t>
            </a:r>
            <a:r>
              <a:rPr kumimoji="1" lang="zh-CN" altLang="en-US" sz="1200" b="1" dirty="0">
                <a:latin typeface="+mn-ea"/>
              </a:rPr>
              <a:t>未分配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已释放</a:t>
            </a:r>
            <a:r>
              <a:rPr kumimoji="1" lang="en-US" altLang="zh-CN" sz="1200" b="1" dirty="0">
                <a:latin typeface="+mn-ea"/>
              </a:rPr>
              <a:t>)</a:t>
            </a:r>
            <a:r>
              <a:rPr kumimoji="1" lang="zh-CN" altLang="en-US" sz="1200" b="1" dirty="0">
                <a:latin typeface="+mn-ea"/>
              </a:rPr>
              <a:t>，</a:t>
            </a:r>
            <a:r>
              <a:rPr kumimoji="1" lang="en-US" altLang="zh-CN" sz="1200" b="1" dirty="0">
                <a:latin typeface="+mn-ea"/>
              </a:rPr>
              <a:t> f3</a:t>
            </a:r>
            <a:r>
              <a:rPr kumimoji="1" lang="zh-CN" altLang="en-US" sz="1200" b="1" dirty="0">
                <a:latin typeface="+mn-ea"/>
              </a:rPr>
              <a:t>中的</a:t>
            </a:r>
            <a:r>
              <a:rPr kumimoji="1" lang="en-US" altLang="zh-CN" sz="1200" b="1" dirty="0">
                <a:latin typeface="+mn-ea"/>
              </a:rPr>
              <a:t>a__</a:t>
            </a:r>
            <a:r>
              <a:rPr kumimoji="1" lang="zh-CN" altLang="en-US" sz="1200" b="1" u="sng" dirty="0">
                <a:solidFill>
                  <a:srgbClr val="0000CC"/>
                </a:solidFill>
                <a:latin typeface="+mn-ea"/>
              </a:rPr>
              <a:t>未分配</a:t>
            </a:r>
            <a:r>
              <a:rPr kumimoji="1" lang="en-US" altLang="zh-CN" sz="1200" b="1" dirty="0">
                <a:latin typeface="+mn-ea"/>
              </a:rPr>
              <a:t>___(</a:t>
            </a:r>
            <a:r>
              <a:rPr kumimoji="1" lang="zh-CN" altLang="en-US" sz="1200" b="1" dirty="0">
                <a:latin typeface="+mn-ea"/>
              </a:rPr>
              <a:t>未分配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已释放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2.5 </a:t>
            </a:r>
            <a:r>
              <a:rPr kumimoji="1" lang="zh-CN" altLang="en-US" sz="1200" b="1" dirty="0">
                <a:latin typeface="+mn-ea"/>
              </a:rPr>
              <a:t>如果当前正在执行</a:t>
            </a:r>
            <a:r>
              <a:rPr kumimoji="1" lang="en-US" altLang="zh-CN" sz="1200" b="1" dirty="0">
                <a:latin typeface="+mn-ea"/>
              </a:rPr>
              <a:t>f2</a:t>
            </a:r>
            <a:r>
              <a:rPr kumimoji="1" lang="zh-CN" altLang="en-US" sz="1200" b="1" dirty="0">
                <a:latin typeface="+mn-ea"/>
              </a:rPr>
              <a:t>函数的</a:t>
            </a:r>
            <a:r>
              <a:rPr kumimoji="1" lang="en-US" altLang="zh-CN" sz="1200" b="1" dirty="0">
                <a:latin typeface="+mn-ea"/>
              </a:rPr>
              <a:t>cout-2</a:t>
            </a:r>
            <a:r>
              <a:rPr kumimoji="1" lang="zh-CN" altLang="en-US" sz="1200" b="1" dirty="0">
                <a:latin typeface="+mn-ea"/>
              </a:rPr>
              <a:t>语句，则</a:t>
            </a:r>
            <a:r>
              <a:rPr kumimoji="1" lang="en-US" altLang="zh-CN" sz="1200" b="1" dirty="0">
                <a:latin typeface="+mn-ea"/>
              </a:rPr>
              <a:t>f1</a:t>
            </a:r>
            <a:r>
              <a:rPr kumimoji="1" lang="zh-CN" altLang="en-US" sz="1200" b="1" dirty="0">
                <a:latin typeface="+mn-ea"/>
              </a:rPr>
              <a:t>中的</a:t>
            </a:r>
            <a:r>
              <a:rPr kumimoji="1" lang="en-US" altLang="zh-CN" sz="1200" b="1" dirty="0">
                <a:latin typeface="+mn-ea"/>
              </a:rPr>
              <a:t>a__</a:t>
            </a:r>
            <a:r>
              <a:rPr kumimoji="1" lang="zh-CN" altLang="en-US" sz="1200" b="1" u="sng" dirty="0">
                <a:solidFill>
                  <a:srgbClr val="0000CC"/>
                </a:solidFill>
                <a:latin typeface="+mn-ea"/>
              </a:rPr>
              <a:t>已分配</a:t>
            </a:r>
            <a:r>
              <a:rPr kumimoji="1" lang="en-US" altLang="zh-CN" sz="1200" b="1" dirty="0">
                <a:latin typeface="+mn-ea"/>
              </a:rPr>
              <a:t>___(</a:t>
            </a:r>
            <a:r>
              <a:rPr kumimoji="1" lang="zh-CN" altLang="en-US" sz="1200" b="1" dirty="0">
                <a:latin typeface="+mn-ea"/>
              </a:rPr>
              <a:t>未分配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已释放</a:t>
            </a:r>
            <a:r>
              <a:rPr kumimoji="1" lang="en-US" altLang="zh-CN" sz="1200" b="1" dirty="0">
                <a:latin typeface="+mn-ea"/>
              </a:rPr>
              <a:t>)</a:t>
            </a:r>
            <a:r>
              <a:rPr kumimoji="1" lang="zh-CN" altLang="en-US" sz="1200" b="1" dirty="0">
                <a:latin typeface="+mn-ea"/>
              </a:rPr>
              <a:t>，</a:t>
            </a:r>
            <a:r>
              <a:rPr kumimoji="1" lang="en-US" altLang="zh-CN" sz="1200" b="1" dirty="0">
                <a:latin typeface="+mn-ea"/>
              </a:rPr>
              <a:t> f3</a:t>
            </a:r>
            <a:r>
              <a:rPr kumimoji="1" lang="zh-CN" altLang="en-US" sz="1200" b="1" dirty="0">
                <a:latin typeface="+mn-ea"/>
              </a:rPr>
              <a:t>中的</a:t>
            </a:r>
            <a:r>
              <a:rPr kumimoji="1" lang="en-US" altLang="zh-CN" sz="1200" b="1" dirty="0">
                <a:latin typeface="+mn-ea"/>
              </a:rPr>
              <a:t>a__</a:t>
            </a:r>
            <a:r>
              <a:rPr kumimoji="1" lang="zh-CN" altLang="en-US" sz="1200" b="1" u="sng" dirty="0">
                <a:solidFill>
                  <a:srgbClr val="0000CC"/>
                </a:solidFill>
                <a:latin typeface="+mn-ea"/>
              </a:rPr>
              <a:t>已释放</a:t>
            </a:r>
            <a:r>
              <a:rPr kumimoji="1" lang="en-US" altLang="zh-CN" sz="1200" b="1" dirty="0">
                <a:latin typeface="+mn-ea"/>
              </a:rPr>
              <a:t>___(</a:t>
            </a:r>
            <a:r>
              <a:rPr kumimoji="1" lang="zh-CN" altLang="en-US" sz="1200" b="1" dirty="0">
                <a:latin typeface="+mn-ea"/>
              </a:rPr>
              <a:t>未分配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已释放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   </a:t>
            </a:r>
            <a:r>
              <a:rPr kumimoji="1" lang="en-US" altLang="zh-CN" sz="1200" b="1" dirty="0">
                <a:latin typeface="+mn-ea"/>
              </a:rPr>
              <a:t>2.6 </a:t>
            </a:r>
            <a:r>
              <a:rPr kumimoji="1" lang="zh-CN" altLang="en-US" sz="1200" b="1" dirty="0">
                <a:latin typeface="+mn-ea"/>
              </a:rPr>
              <a:t>如果当前正在执行</a:t>
            </a:r>
            <a:r>
              <a:rPr kumimoji="1" lang="en-US" altLang="zh-CN" sz="1200" b="1" dirty="0">
                <a:latin typeface="+mn-ea"/>
              </a:rPr>
              <a:t>f3</a:t>
            </a:r>
            <a:r>
              <a:rPr kumimoji="1" lang="zh-CN" altLang="en-US" sz="1200" b="1" dirty="0">
                <a:latin typeface="+mn-ea"/>
              </a:rPr>
              <a:t>函数的</a:t>
            </a:r>
            <a:r>
              <a:rPr kumimoji="1" lang="en-US" altLang="zh-CN" sz="1200" b="1" dirty="0" err="1">
                <a:latin typeface="+mn-ea"/>
              </a:rPr>
              <a:t>cout</a:t>
            </a:r>
            <a:r>
              <a:rPr kumimoji="1" lang="zh-CN" altLang="en-US" sz="1200" b="1" dirty="0">
                <a:latin typeface="+mn-ea"/>
              </a:rPr>
              <a:t>语句，  则</a:t>
            </a:r>
            <a:r>
              <a:rPr kumimoji="1" lang="en-US" altLang="zh-CN" sz="1200" b="1" dirty="0">
                <a:latin typeface="+mn-ea"/>
              </a:rPr>
              <a:t>f1</a:t>
            </a:r>
            <a:r>
              <a:rPr kumimoji="1" lang="zh-CN" altLang="en-US" sz="1200" b="1" dirty="0">
                <a:latin typeface="+mn-ea"/>
              </a:rPr>
              <a:t>中的</a:t>
            </a:r>
            <a:r>
              <a:rPr kumimoji="1" lang="en-US" altLang="zh-CN" sz="1200" b="1" dirty="0">
                <a:latin typeface="+mn-ea"/>
              </a:rPr>
              <a:t>a__</a:t>
            </a:r>
            <a:r>
              <a:rPr kumimoji="1" lang="zh-CN" altLang="en-US" sz="1200" b="1" u="sng" dirty="0">
                <a:solidFill>
                  <a:srgbClr val="0000CC"/>
                </a:solidFill>
                <a:latin typeface="+mn-ea"/>
              </a:rPr>
              <a:t>已分配</a:t>
            </a:r>
            <a:r>
              <a:rPr kumimoji="1" lang="en-US" altLang="zh-CN" sz="1200" b="1" dirty="0">
                <a:latin typeface="+mn-ea"/>
              </a:rPr>
              <a:t>___(</a:t>
            </a:r>
            <a:r>
              <a:rPr kumimoji="1" lang="zh-CN" altLang="en-US" sz="1200" b="1" dirty="0">
                <a:latin typeface="+mn-ea"/>
              </a:rPr>
              <a:t>未分配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已释放</a:t>
            </a:r>
            <a:r>
              <a:rPr kumimoji="1" lang="en-US" altLang="zh-CN" sz="1200" b="1" dirty="0">
                <a:latin typeface="+mn-ea"/>
              </a:rPr>
              <a:t>)</a:t>
            </a:r>
            <a:r>
              <a:rPr kumimoji="1" lang="zh-CN" altLang="en-US" sz="1200" b="1" dirty="0">
                <a:latin typeface="+mn-ea"/>
              </a:rPr>
              <a:t>，</a:t>
            </a:r>
            <a:r>
              <a:rPr kumimoji="1" lang="en-US" altLang="zh-CN" sz="1200" b="1" dirty="0">
                <a:latin typeface="+mn-ea"/>
              </a:rPr>
              <a:t> f2</a:t>
            </a:r>
            <a:r>
              <a:rPr kumimoji="1" lang="zh-CN" altLang="en-US" sz="1200" b="1" dirty="0">
                <a:latin typeface="+mn-ea"/>
              </a:rPr>
              <a:t>中的</a:t>
            </a:r>
            <a:r>
              <a:rPr kumimoji="1" lang="en-US" altLang="zh-CN" sz="1200" b="1" dirty="0">
                <a:latin typeface="+mn-ea"/>
              </a:rPr>
              <a:t>a__</a:t>
            </a:r>
            <a:r>
              <a:rPr kumimoji="1" lang="zh-CN" altLang="en-US" sz="1200" b="1" u="sng" dirty="0">
                <a:solidFill>
                  <a:srgbClr val="0000CC"/>
                </a:solidFill>
                <a:latin typeface="+mn-ea"/>
              </a:rPr>
              <a:t>已分配</a:t>
            </a:r>
            <a:r>
              <a:rPr kumimoji="1" lang="en-US" altLang="zh-CN" sz="1200" b="1" dirty="0">
                <a:latin typeface="+mn-ea"/>
              </a:rPr>
              <a:t>___(</a:t>
            </a:r>
            <a:r>
              <a:rPr kumimoji="1" lang="zh-CN" altLang="en-US" sz="1200" b="1" dirty="0">
                <a:latin typeface="+mn-ea"/>
              </a:rPr>
              <a:t>未分配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已释放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2.7 </a:t>
            </a:r>
            <a:r>
              <a:rPr kumimoji="1" lang="zh-CN" altLang="en-US" sz="1200" b="1" dirty="0">
                <a:latin typeface="+mn-ea"/>
              </a:rPr>
              <a:t>上述</a:t>
            </a:r>
            <a:r>
              <a:rPr kumimoji="1" lang="en-US" altLang="zh-CN" sz="1200" b="1" dirty="0">
                <a:latin typeface="+mn-ea"/>
              </a:rPr>
              <a:t>2.2~2.6</a:t>
            </a:r>
            <a:r>
              <a:rPr kumimoji="1" lang="zh-CN" altLang="en-US" sz="1200" b="1" dirty="0">
                <a:latin typeface="+mn-ea"/>
              </a:rPr>
              <a:t>问题中如果某个</a:t>
            </a:r>
            <a:r>
              <a:rPr kumimoji="1" lang="en-US" altLang="zh-CN" sz="1200" b="1" dirty="0">
                <a:latin typeface="+mn-ea"/>
              </a:rPr>
              <a:t>a</a:t>
            </a:r>
            <a:r>
              <a:rPr kumimoji="1" lang="zh-CN" altLang="en-US" sz="1200" b="1" dirty="0">
                <a:latin typeface="+mn-ea"/>
              </a:rPr>
              <a:t>是已分配状态，则此时这个</a:t>
            </a:r>
            <a:r>
              <a:rPr kumimoji="1" lang="en-US" altLang="zh-CN" sz="1200" b="1" dirty="0">
                <a:latin typeface="+mn-ea"/>
              </a:rPr>
              <a:t>a</a:t>
            </a:r>
            <a:r>
              <a:rPr kumimoji="1" lang="zh-CN" altLang="en-US" sz="1200" b="1" dirty="0">
                <a:latin typeface="+mn-ea"/>
              </a:rPr>
              <a:t>在何处？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69560" y="1563370"/>
            <a:ext cx="2110740" cy="10972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70425" y="5135880"/>
            <a:ext cx="5875020" cy="64516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0000CC"/>
                </a:solidFill>
              </a:rPr>
              <a:t>如果某个</a:t>
            </a:r>
            <a:r>
              <a:rPr lang="en-US" altLang="zh-CN" b="1">
                <a:solidFill>
                  <a:srgbClr val="0000CC"/>
                </a:solidFill>
              </a:rPr>
              <a:t>a</a:t>
            </a:r>
            <a:r>
              <a:rPr lang="zh-CN" altLang="en-US" b="1">
                <a:solidFill>
                  <a:srgbClr val="0000CC"/>
                </a:solidFill>
              </a:rPr>
              <a:t>是已分配状态，则它此时就在所分配地址的栈帧里，等待函数返回后释放。</a:t>
            </a:r>
            <a:endParaRPr lang="zh-CN" altLang="en-US" b="1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、局部变量的作用范围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void fun()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int </a:t>
            </a:r>
            <a:r>
              <a:rPr lang="en-US" altLang="zh-CN" sz="1600" b="1" dirty="0" err="1">
                <a:latin typeface="+mn-ea"/>
              </a:rPr>
              <a:t>i,a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a=15;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for(</a:t>
            </a:r>
            <a:r>
              <a:rPr lang="en-US" altLang="zh-CN" sz="1600" b="1" dirty="0" err="1">
                <a:latin typeface="+mn-ea"/>
              </a:rPr>
              <a:t>i</a:t>
            </a:r>
            <a:r>
              <a:rPr lang="en-US" altLang="zh-CN" sz="1600" b="1" dirty="0">
                <a:latin typeface="+mn-ea"/>
              </a:rPr>
              <a:t>=0;i&lt;10;i++)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int y;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y=11;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a=16;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y=12;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a=17;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"2353761-</a:t>
            </a:r>
            <a:r>
              <a:rPr lang="zh-CN" altLang="en-US" sz="1600" b="1" dirty="0">
                <a:latin typeface="+mn-ea"/>
              </a:rPr>
              <a:t>王皙晶</a:t>
            </a:r>
            <a:r>
              <a:rPr lang="en-US" altLang="zh-CN" sz="1600" b="1" dirty="0">
                <a:latin typeface="+mn-ea"/>
              </a:rPr>
              <a:t>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fun();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注：如果是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截图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如果是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截图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运行结果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如果正常，贴运行结果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</a:t>
            </a:r>
            <a:r>
              <a:rPr kumimoji="1" lang="zh-CN" altLang="en-US" sz="1600" b="1" dirty="0">
                <a:latin typeface="+mn-ea"/>
              </a:rPr>
              <a:t>截图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、解释出现的</a:t>
            </a:r>
            <a:r>
              <a:rPr kumimoji="1" lang="en-US" altLang="zh-CN" sz="1600" b="1" dirty="0">
                <a:latin typeface="+mn-ea"/>
              </a:rPr>
              <a:t>error/warning</a:t>
            </a:r>
            <a:r>
              <a:rPr kumimoji="1" lang="zh-CN" altLang="en-US" sz="1600" b="1" dirty="0">
                <a:latin typeface="+mn-ea"/>
              </a:rPr>
              <a:t>的原因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2135" y="2894330"/>
            <a:ext cx="4300220" cy="3181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843270" y="4107180"/>
            <a:ext cx="4064000" cy="92202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0000CC"/>
                </a:solidFill>
              </a:rPr>
              <a:t>因为</a:t>
            </a:r>
            <a:r>
              <a:rPr lang="en-US" altLang="zh-CN" b="1">
                <a:solidFill>
                  <a:srgbClr val="0000CC"/>
                </a:solidFill>
              </a:rPr>
              <a:t>y</a:t>
            </a:r>
            <a:r>
              <a:rPr lang="zh-CN" altLang="en-US" b="1">
                <a:solidFill>
                  <a:srgbClr val="0000CC"/>
                </a:solidFill>
              </a:rPr>
              <a:t>是在循环语句</a:t>
            </a:r>
            <a:r>
              <a:rPr lang="en-US" altLang="zh-CN" b="1">
                <a:solidFill>
                  <a:srgbClr val="0000CC"/>
                </a:solidFill>
              </a:rPr>
              <a:t>for</a:t>
            </a:r>
            <a:r>
              <a:rPr lang="zh-CN" altLang="en-US" b="1">
                <a:solidFill>
                  <a:srgbClr val="0000CC"/>
                </a:solidFill>
              </a:rPr>
              <a:t>内定义的，当离开循环复合语句之后，</a:t>
            </a:r>
            <a:r>
              <a:rPr lang="en-US" altLang="zh-CN" b="1">
                <a:solidFill>
                  <a:srgbClr val="0000CC"/>
                </a:solidFill>
              </a:rPr>
              <a:t>y</a:t>
            </a:r>
            <a:r>
              <a:rPr lang="zh-CN" altLang="en-US" b="1">
                <a:solidFill>
                  <a:srgbClr val="0000CC"/>
                </a:solidFill>
              </a:rPr>
              <a:t>就被回收了，所以第十二行的</a:t>
            </a:r>
            <a:r>
              <a:rPr lang="en-US" altLang="zh-CN" b="1">
                <a:solidFill>
                  <a:srgbClr val="0000CC"/>
                </a:solidFill>
              </a:rPr>
              <a:t>y</a:t>
            </a:r>
            <a:r>
              <a:rPr lang="zh-CN" altLang="en-US" b="1">
                <a:solidFill>
                  <a:srgbClr val="0000CC"/>
                </a:solidFill>
              </a:rPr>
              <a:t>显示未声明的错误。</a:t>
            </a:r>
            <a:endParaRPr lang="zh-CN" altLang="en-US" b="1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Dk0MzliODQ5Mzc3ZDY1ZTI0ZWQ3NWJkMjdkYzllN2IifQ=="/>
</p:tagLst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8052</Words>
  <Application>WPS 演示</Application>
  <PresentationFormat>宽屏</PresentationFormat>
  <Paragraphs>581</Paragraphs>
  <Slides>21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Arial</vt:lpstr>
      <vt:lpstr>宋体</vt:lpstr>
      <vt:lpstr>Wingdings</vt:lpstr>
      <vt:lpstr>Times New Roman</vt:lpstr>
      <vt:lpstr>Wingdings 2</vt:lpstr>
      <vt:lpstr>微软雅黑</vt:lpstr>
      <vt:lpstr>Arial Unicode MS</vt:lpstr>
      <vt:lpstr>等线</vt:lpstr>
      <vt:lpstr>Calibri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 Y</dc:creator>
  <cp:lastModifiedBy>王皙晶</cp:lastModifiedBy>
  <cp:revision>247</cp:revision>
  <dcterms:created xsi:type="dcterms:W3CDTF">2020-08-13T13:39:00Z</dcterms:created>
  <dcterms:modified xsi:type="dcterms:W3CDTF">2024-10-26T07:25:00Z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3CAAC1E86B894AB09C644628D9C2FC00_12</vt:lpwstr>
  </property>
  <property fmtid="{D5CDD505-2E9C-101B-9397-08002B2CF9AE}" pid="3" name="KSOProductBuildVer">
    <vt:lpwstr>2052-12.1.0.17147</vt:lpwstr>
  </property>
</Properties>
</file>