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6" r:id="rId5"/>
    <p:sldId id="264" r:id="rId6"/>
    <p:sldId id="257" r:id="rId7"/>
    <p:sldId id="260" r:id="rId8"/>
    <p:sldId id="261" r:id="rId9"/>
    <p:sldId id="265" r:id="rId10"/>
    <p:sldId id="266" r:id="rId11"/>
    <p:sldId id="267" r:id="rId12"/>
    <p:sldId id="268" r:id="rId13"/>
    <p:sldId id="270" r:id="rId14"/>
    <p:sldId id="271" r:id="rId15"/>
    <p:sldId id="272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gs" Target="tags/tag68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18:30:4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1267 604,'3'0,"5"-2,4-1,2-1,3 1,6 2,3-5,3 3,4-3,-15 5,5-1,-2 2,3 0,-8 0,-1 0,-1 0,-6 0,-3 0,-1 0,3-2,-4 2,-2-1,1 1,-1-1,2 1,-2 0,2-2,-1 2,-1 0,2-1,1 1,1 0,2 0,3 0,-4 0,6 0,-3 0,4 0,-2 0,0 0,-1 0,3 0,-2 0,1 0,-3 0,-1 0,-3 0,-2 0,-1 0,-1-1,-4 2,-2 1,-2 3,-4 2,2 0,-2 1,-1-1,-4 1,3 2,-3 0,-6 1,5-1,3 0,2-2,-7 5,6-5,-1 6,-1-5,-1 3,-8 3,10-3,-7 1,3 2,-2-3,4-3,2 1,-2 0,2-3,1 0,1 0,1-1,1-3,2 2,-2 2,3-6,-1 2,4-1,-3 2,3-3,2 0,0-1,0 2,1-2,-1 1,0-1,1 0,1-7,2-3,2-1,0-2,2-1,-1 2,2-4,0 1,-1 0,1 1,-3 0,3 2,0-2,-1 2,1-1,-1 3,0 0,-1 1,1-1,-3 4,2-2,1-2,-4 3,1 1,0-2,1 0,-3 1,3-2,-3 3,1-4,1 4,0-1,1-1,-2 3,2-4,-2 2,2-2,0 1,0-1,1 2,2-4,-5 6,3-3,0-1,-3 5,2-4,-1 3,1-3,-3 4,2 0,-1-2,1 1,-3 4,1-2,0 0,1 1,-1 1,-1 0,1 0,2 2,-3 1,2 6,0 1,1 0,1 1,-2 4,3 0,-1-1,3 1,-2 0,3 4,-1-3,-1-1,2 4,0 0,0 4,0-4,-1-2,0-1,0 1,-2-6,2 4,0-2,0 1,-2-4,0 1,3 0,-4-4,-1 1,4 4,-5-6,3 3,0 1,-1-2,0-1,1 3,-3-5,3 4,-2-2,1-1,-2 0,1 0,-1 0,1-1,0 0,-2-1,0 1,2 1,-3-4,1 2,0-1,-1 0,-3-1,-7-3,1-2,-5 2,1-1,-4 0,2 1,-3-4,2 2,-1-1,-1 0,3 0,0 3,3-4,1 4,3-1,0-1,2 1,1 2,-2-3,2 2,-2-2,1 2,-2-2,1 3,4 0,-7-2,5 0,-3 0,1 0,1 0,-2 0,0-2,1 3,-2-2,-2 0,4 1,-5-3,1 1,1 1,-4-2,2 1,-2-2,0 1,2 2,3-1,-3-2,1 1,3 1,1-2,1 4,0-2,4 2,-1 0,2 1,0 0,0 0,0 0,0 0,1 1,-1 0,1 0,-1 0,-1-2,1 2,1 0,-1-1,1 1,-1 0,0 1,1-1,-1 0,1 0,0-2,0 2,-1-1,0 0,1-1,-1 1,1 1,0 0,0 0,0 0,1-1,0 1,2 0,0-1,-1 1,-1 1,2-2,-1 0,0 1,-2 0,1 1,0-1,0 0,0 0,0 1,1 0,0-1,-1 0,0 0,1 0,-1 1,1 0,1-2,-1 1,-1 0,0 0,0 1,1-1,-1 0,0 1,0-1,1 1,-1 0,1-2,-1 2,1-1,0 0,-1 1,0 0,0 0,1 0,1-2,-2 2,1-1,-1 1,0 0,1-1,-1 1,0 0,0 0,-1-1,1 1,0 0,0 0,1 0,-1 0,0 0,1 0,0-1,1 1,0 0,-2 0,2 0,-1 0,1 0,0 0,-2 0,0 0,2 0,-2 0,1 0,0 0,-1 0,0 0,-3 0,1 0,0 0,0 0,0 0,0 0,-3 1,2 1,1-2,0 1,-2 0,1 0,-1 1,2-2,-2 2,0 0,1 0,1-1,-2 2,1-2,-1 1,1 0,-2 0,4 0,-4 0,2 0,-1 0,-1 1,2-2,0 0,-2 1,4-1,-2 0,1-1,-2 1,2 0,1 0,-3 0,2-1,-1 2,0-1,-1 0,2 0,-1 1,0-2,1 1,-3 2,0-1,3-1,0-1,0 1,0 0,0 0,0-1,0 2,0-1,2-1,3-1,1-2,-1 1,2 0,1-2,-3 3,3-1,1-2,-4 3,5-4,-4 3,0 0,0 0,1 1,1-2,-5 2,3-1,-2 0,-2 2,1-1,1 1,1-1,-3 1,3-2,0 1,-1 0,2 0,1-2,-4 3,5-2,-3 1,1-1,-1 1,2 0,1-1,-3 1,-2 0,1 0,-1 0,1 0,-3 0,1 1,1-1,-1 0,0 1,0-1,0 1,0-1,-2 1,-2 1,-1 1,-1 1,0-1,1 3,-2-2,0 2,0-1,2 0,-4 0,4-1,-2 2,4-3,-5 3,1 0,0 0,0-2,2 1,-2-1,5-1,-2 1,0-1,2-2,-1 3,0-2,-1 0,0 2,1-3,0 1,-1 1,1 0,-2 0,1 0,2 0,-3-1,3-1,0 1,0 0,0 0,-1 1,0-1,0 0,0 1,0-2,-1 1,2 1,-1-1,0 0,1 0,3-1,5-3,-1 0,4-2,-1 1,2 0,1-1,-2 0,1 2,-2-2,1 1,-1 0,-3 1,0 1,-1-1,-1 1,0 1,-2-1,1 1,-1 0,0-1,0 1,-1 0,0 0,2-1,-1 1,0 0,1-2,-2 2,2-1,-1 0,2 0,-2 1,0-1,1 1,0-2,0 1,1-1,-1 1,1 0,-1 0,3-1,-4 2,1-1,1 0,-3 1,2 0,1-2,-2 2,0 1,-1-1,2-1,-1 1,-1 1,2-1,-2 0,1 0,1 0,0 0,-2 0,0 1,0 0,0 0,0 0,0 0,-3 0,-1 0,-3 4,1 0,-1 2,-2 4,0-1,-1-1,-1 3,1 0,2-3,1 2,-2 0,1 0,0-2,1-2,0 2,1-2,0 1,1-2,0-1,0 1,2-3,-1 1,0 3,2-5,-2 1,2 0,0 0,-1 0,0-1,1 0,1 0,-2 0,1 1,1-1,-1 0,-1 0,2 0,-2 1,0-1,2 1,-1-1,0 1,1-1,1-3,7-2,4-2,-3 0,4 0,-4 0,3 1,0 0,0-2,-1 0,-2 2,2-2,-1 2,-1 1,-4-1,2 2,-2-1,-1 0,2 0,-2 1,-1 0,1 1,-3 2,2-3,-3 2,3-1,-2 1,0-1,2 0,-1-1,0 1,0-1,1-1,-3 2,3-3,-3 3,2 1,0-3,0 1,-1 1,1-2,0 0,-1 2,1 0,0-1,-1 0,0 0,2-1,-1 2,0 0,0 1,-1-3,-1 3,1 0,0 0,0-2,0 3,-1-2,1 0,0 0,0 0,0-1,-1 2,0-1,0 1,0 0,-1 0,0 1,-3 0,1 2,-1-1,0 1,-3 2,3-2,-2 1,2 0,-1 0,1-1,0 0,1 0,1 1,-1-1,0 0,0 0,-1 1,-1 2,3-1,-2 2,1-2,0 0,-2 4,4-5,-1 1,-1-1,1 1,1 0,-2-2,3 2,-4 1,3-1,-1 3,0-3,0 0,-2 3,2-2,-1 0,0-1,0 1,-2 4,3-3,-2-1,2-2,0 4,0-4,1 2,-2 1,2-4,-1 1,0 1,0 0,0-1,-1 1,2-1,-3 1,3-2,-1 1,0-1,1 1,0-1,0 0,-1 0,0 0,1 0,1-1,-1 2,0-1,-1-1,2 0,-1 3,0-3,0 2,0 0,1-2,-1 0,0 1,1-1,0 0,-1 0,0 0,0 0,3-1,2-3,2-2,3-1,-3 1,2 1,2-4,-2 3,-2 0,0 1,3-1,-3-2,0 5,0-4,-2 1,2 1,-1-1,-1 2,2-2,-1 1,-1-1,1 2,-1-2,-1 1,-1 2,1-2,-1 1,1 0,-1 1,0-2,1 1,-1 0,0 0,-1-1,2 0,-1 0,1-2,-1 3,0-1,2-2,-2 2,-1 0,1 0,1 0,-2 2,1-2,1-2,-2 5,4-5,-4 3,3-1,-1 0,-1 1,1-1,0 1,-2 0,1 0,-1 1,2-2,-2 1,0 1,0-1,1 2,-1 0,-1-2,1 0,0 2,0 0,0-1,0 0,-1 0,1 1,0 0,-1 0,0 0,1 0,0 0,0 1,0 1,-1 3,0 1,1 2,-1 0,0-1,0 4,0-1,0 1,0 1,-3 0,1 1,-2-5,3 3,-3-4,2 2,-2-1,2-3,1 1,-1-2,1 0,-1 1,2-3,-2 2,2-2,0 0,-1 0,1 0,0 0,0 0,-1 0,1 0,0 1,-1-1,1 0,0 0,0 1,-1 1,1-2,0 3,-1-1,1-1,0 2,-1 0,1-1,-2 1,2 1,-1-1,1-1,-1 1,1-1,0 1,-1-3,1 2,0 1,0-3,-1 0,1 1,0-1,0 0,0 1,-1 0,1 0,0-1,-1 0,1 0,0 0,3-5,-1-1,3-1,-1 0,2 0,0 0,-4 0,3 1,0-2,-3 4,1-1,-1 0,0 2,0-1,1 0,-1-1,0 1,-1 3,1-3,-1 1,0 1,0 0,0-1,0-1,-1 2,1-1,1 0,0 1,-1-1,-1 1,1-1,0 0,1 1,-2 0,1-1,0-1,2 1,-2 2,0-1,0 0,0 0,-1 3,0 1,0 2,0 1,0-1,0 0,0 2,0-2,0 0,-4 4,3-3,1-1,-1 0,-1 1,2-1,-1-3,0 3,0 0,0-1,0-2,0 2,0-2,0 0,1 1,0-1,-1 0,0 0,1 1,-1-3,1 2,0 1,-1 0,1-2,0 2,0-2,0 0,0 1,0 0,0 0,0 2,0-1,0-1,0 2,0-2,0 0,0-1,1-1,2-1,-1-4,1 3,0-3,0 2,0-1,0 1,-1 0,0 0,0 1,-1-1,0 2,0 0,1-1,-2 0,2-1,0 1,-1 0,2-1,-2 1,0 1,0 0,-1-2,1 3,1-2,0 0,1 0,-3 1,2 0,-1 0,0-1,0 2,0 0,-1-1,1 0,-1 0,1 1,0-1,-1 0,1 1,0 1,-1 1,0 1,0 1,0 1,0-1,0-1,0 2,0 0,0-2,0 1,0 0,0-3,0 3,0-2,0-1,0 1,0-1,0 0,0 0,0 0,0 1,0-1,1 1,-1-1,0 0,1 0,-1 1,1-1,-1 0,1 0,-1 0,1-1,0 0,0 0,2-1,-2 1,2-2,-1 0,2-1,-2 1,1-1,0 1,-3 1,2 0,0 0,-2 0,1 1,1-2,-2 1,1 1,0 0,1-1,0-1,-1 1,0 1,0 0,0-1,-3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18:30:4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1594 569,'0'2,"0"0,0 1,2 0,-2 1,1-2,0 2,0 0,-1-2,3 3,-3-3,1-1,-1 3,1-3,1 2,-2-2,0 0,0 0,0 0,0 0,1 1,-1-1,0 0,1 1,1 0,-1-2,-1 2,0-1,0 1,0-1,1-1,-1 1,1 0,0 0,-1 0,1 1,-1-1,1 0,0-1,0 0,0 0,0 0,0 0,1-1,0 0,0 0,0-1,0-1,0 1,1-1,-1 0,0 2,0-2,0-1,-2 3,1-1,0-1,-1 2,0 0,1-2,0 3,-1-1,0-1,0 1,0 0,0 0,0 0,0 0,0-1,1 0,0 1,-1 0,0-1,2 1,-1-1,-1 1,1 0,0 1,1-2,-1 1,0 1,0 0,0 0,0-1,0 1,0 0,3 2,-3-2,-1 1,1 0,0-1,0 1,-1 0,2-1,-1 1,0-1,1 0,-1 1,0 0,1 1,0 0,0-1,-1 0,0 0,1-1,-1 0,0 0,0 0,0 0,0 0,0 0,0 1,0-1,0 0,1 0,-1 0,2 0,-2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18:30:4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1533 541,'-1'0,"-4"0,0 0,3 0,-6 1,0 1,2-2,1 1,1-1,-1 0,0 0,0 0,0 0,1 0,-1 0,2 0,0 0,-1 0,2 0,1 0,0 0,0 0,0 0,0 0,0 0,0 0,-1-1,0 0,-1 0,2 0,0 1,-3 0,2 0,0 0,-1-1,2 1,-1-1,1 1,-1-2,2 0,-2 1,2 0,-1 0,0-2,2 1,0 2,3-2,-3 1,1 0,0 1,0 0,0-2,1 1,-1 0,0 0,-1 1,1-2,-1 2,0 0,0-1,0 1,1-1,-1 0,1 0,0-1,-2 1,1 0,-1 0,1 0,0 0,0 1,-1-1,0 0,1 1,1-2,-2 1,1 0,0 1,1-1,-1 0,0 1,1-1,-1 0,1 0,-1 0,0 1,-1-1,2 0,-1 0,0 0,0 0,0 1,1 0,-1-2,0 1,1 0,0 0,-1 0,-1 0,1 1,0-1,-1 0,1 0,-1 0,1 0,0 1,-1-1,0 0,0-1,0 1,1 0,-1-1,0 1,0 0,0 0,0 0,0 0,0-1,-1 0,0 1,0 0,0 0,0 0,0 0,0 0,0 0,0 1,0-1,0 1,0 0,0-2,0 1,0 1,-1-1,-1 0,1 1,-2-3,2 3</inkml:trace>
</inkml:ink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96975"/>
            <a:ext cx="53848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96975"/>
            <a:ext cx="53848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07950"/>
            <a:ext cx="2743200" cy="61293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07950"/>
            <a:ext cx="8026400" cy="61293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107950"/>
            <a:ext cx="10972800" cy="944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196975"/>
            <a:ext cx="10972800" cy="50403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image" Target="../media/image4.png"/><Relationship Id="rId5" Type="http://schemas.openxmlformats.org/officeDocument/2006/relationships/customXml" Target="../ink/ink3.xml"/><Relationship Id="rId4" Type="http://schemas.openxmlformats.org/officeDocument/2006/relationships/image" Target="../media/image3.png"/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8676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15" y="0"/>
            <a:ext cx="9827895" cy="65951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495" y="522605"/>
            <a:ext cx="10968990" cy="5956300"/>
          </a:xfrm>
        </p:spPr>
        <p:txBody>
          <a:bodyPr/>
          <a:p>
            <a:r>
              <a:rPr lang="zh-CN" altLang="en-US"/>
              <a:t>移位运算指令：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/>
              <a:t>   1.</a:t>
            </a:r>
            <a:r>
              <a:rPr lang="zh-CN" altLang="en-US"/>
              <a:t>逻辑移位指令（缺的不管啥，都补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</a:t>
            </a:r>
            <a:r>
              <a:rPr lang="en-US" altLang="zh-CN" b="1">
                <a:solidFill>
                  <a:srgbClr val="FF0000"/>
                </a:solidFill>
              </a:rPr>
              <a:t> SHL</a:t>
            </a:r>
            <a:r>
              <a:rPr lang="en-US" altLang="zh-CN"/>
              <a:t>:</a:t>
            </a:r>
            <a:r>
              <a:rPr lang="en-US" altLang="zh-CN">
                <a:sym typeface="+mn-ea"/>
              </a:rPr>
              <a:t>SHL 目的操作数，移动位数</a:t>
            </a:r>
            <a:r>
              <a:rPr lang="en-US" altLang="zh-CN" b="1" dirty="0">
                <a:sym typeface="+mn-ea"/>
              </a:rPr>
              <a:t>                 </a:t>
            </a:r>
            <a:r>
              <a:rPr lang="zh-CN" altLang="en-US" b="1" dirty="0">
                <a:sym typeface="+mn-ea"/>
              </a:rPr>
              <a:t>目的操作数逻辑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左移</a:t>
            </a:r>
            <a:r>
              <a:rPr lang="zh-CN" altLang="en-US" b="1" dirty="0">
                <a:sym typeface="+mn-ea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最后移出</a:t>
            </a:r>
            <a:r>
              <a:rPr lang="zh-CN" altLang="en-US" b="1" dirty="0">
                <a:sym typeface="+mn-ea"/>
              </a:rPr>
              <a:t>的位进入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CF</a:t>
            </a:r>
            <a:r>
              <a:rPr lang="zh-CN" altLang="en-US" b="1" dirty="0">
                <a:sym typeface="+mn-ea"/>
              </a:rPr>
              <a:t>，</a:t>
            </a:r>
            <a:endParaRPr lang="zh-CN" altLang="en-US" b="1" dirty="0">
              <a:sym typeface="+mn-ea"/>
            </a:endParaRPr>
          </a:p>
          <a:p>
            <a:pPr marL="0" indent="0">
              <a:buNone/>
            </a:pPr>
            <a:r>
              <a:rPr lang="zh-CN" altLang="en-US" b="1" dirty="0">
                <a:sym typeface="+mn-ea"/>
              </a:rPr>
              <a:t> </a:t>
            </a:r>
            <a:r>
              <a:rPr lang="en-US" altLang="zh-CN" b="1" dirty="0">
                <a:sym typeface="+mn-ea"/>
              </a:rPr>
              <a:t>            </a:t>
            </a:r>
            <a:r>
              <a:rPr lang="zh-CN" altLang="en-US" b="1" dirty="0">
                <a:highlight>
                  <a:srgbClr val="FFFF00"/>
                </a:highlight>
                <a:sym typeface="+mn-ea"/>
              </a:rPr>
              <a:t>操作数的寻址方式为</a:t>
            </a:r>
            <a:r>
              <a:rPr lang="zh-CN" altLang="en-US" b="1" dirty="0">
                <a:sym typeface="+mn-ea"/>
              </a:rPr>
              <a:t>：</a:t>
            </a:r>
            <a:r>
              <a:rPr lang="en-US" altLang="zh-CN" b="1" dirty="0">
                <a:sym typeface="+mn-ea"/>
              </a:rPr>
              <a:t>                 </a:t>
            </a:r>
            <a:r>
              <a:rPr lang="en-US" altLang="zh-CN" b="1" dirty="0">
                <a:sym typeface="+mn-ea"/>
              </a:rPr>
              <a:t>             </a:t>
            </a:r>
            <a:r>
              <a:rPr lang="zh-CN" altLang="en-US" b="1" dirty="0">
                <a:sym typeface="+mn-ea"/>
              </a:rPr>
              <a:t>最低位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用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填充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 lvl="1" eaLnBrk="1" hangingPunct="1">
              <a:buNone/>
            </a:pPr>
            <a:r>
              <a:rPr lang="en-US" altLang="zh-CN" sz="1800" b="1" dirty="0">
                <a:sym typeface="+mn-ea"/>
              </a:rPr>
              <a:t>     </a:t>
            </a:r>
            <a:r>
              <a:rPr lang="en-US" altLang="zh-CN" sz="1800" b="1" dirty="0">
                <a:highlight>
                  <a:srgbClr val="FFFF00"/>
                </a:highlight>
                <a:sym typeface="+mn-ea"/>
              </a:rPr>
              <a:t>SHL </a:t>
            </a:r>
            <a:r>
              <a:rPr lang="en-US" altLang="zh-CN" sz="1800" b="1" i="1" dirty="0">
                <a:highlight>
                  <a:srgbClr val="FFFF00"/>
                </a:highlight>
                <a:sym typeface="+mn-ea"/>
              </a:rPr>
              <a:t>reg</a:t>
            </a:r>
            <a:r>
              <a:rPr lang="en-US" altLang="zh-CN" sz="1800" b="1" dirty="0">
                <a:highlight>
                  <a:srgbClr val="FFFF00"/>
                </a:highlight>
                <a:sym typeface="+mn-ea"/>
              </a:rPr>
              <a:t>/</a:t>
            </a:r>
            <a:r>
              <a:rPr lang="en-US" altLang="zh-CN" sz="1800" b="1" i="1" dirty="0">
                <a:highlight>
                  <a:srgbClr val="FFFF00"/>
                </a:highlight>
                <a:sym typeface="+mn-ea"/>
              </a:rPr>
              <a:t>mem</a:t>
            </a:r>
            <a:r>
              <a:rPr lang="en-US" altLang="zh-CN" sz="1800" b="1" dirty="0">
                <a:highlight>
                  <a:srgbClr val="FFFF00"/>
                </a:highlight>
                <a:sym typeface="+mn-ea"/>
              </a:rPr>
              <a:t>, </a:t>
            </a:r>
            <a:r>
              <a:rPr lang="en-US" altLang="zh-CN" sz="1800" b="1" i="1" dirty="0">
                <a:highlight>
                  <a:srgbClr val="FFFF00"/>
                </a:highlight>
                <a:sym typeface="+mn-ea"/>
              </a:rPr>
              <a:t>imm</a:t>
            </a:r>
            <a:r>
              <a:rPr lang="en-US" altLang="zh-CN" sz="1800" b="1" dirty="0">
                <a:highlight>
                  <a:srgbClr val="FFFF00"/>
                </a:highlight>
                <a:sym typeface="+mn-ea"/>
              </a:rPr>
              <a:t>8/CL(</a:t>
            </a:r>
            <a:r>
              <a:rPr lang="zh-CN" altLang="en-US" sz="1800" b="1" dirty="0">
                <a:highlight>
                  <a:srgbClr val="FFFF00"/>
                </a:highlight>
                <a:sym typeface="+mn-ea"/>
              </a:rPr>
              <a:t>八位立即数）</a:t>
            </a:r>
            <a:r>
              <a:rPr lang="en-US" altLang="zh-CN" sz="1800" b="1" dirty="0">
                <a:highlight>
                  <a:srgbClr val="FFFF00"/>
                </a:highlight>
                <a:sym typeface="+mn-ea"/>
              </a:rPr>
              <a:t>       </a:t>
            </a:r>
            <a:endParaRPr lang="en-US" altLang="zh-CN" sz="1800" b="1" dirty="0">
              <a:highlight>
                <a:srgbClr val="FFFF00"/>
              </a:highlight>
              <a:sym typeface="+mn-ea"/>
            </a:endParaRPr>
          </a:p>
          <a:p>
            <a:pPr lvl="1" eaLnBrk="1" hangingPunct="1">
              <a:buNone/>
            </a:pPr>
            <a:r>
              <a:rPr lang="zh-CN" altLang="en-US" sz="1800">
                <a:sym typeface="+mn-ea"/>
              </a:rPr>
              <a:t>2.算术移位指令(高位缺位补符号）</a:t>
            </a:r>
            <a:endParaRPr lang="zh-CN" altLang="en-US" sz="1800">
              <a:sym typeface="+mn-ea"/>
            </a:endParaRPr>
          </a:p>
          <a:p>
            <a:pPr lvl="1" eaLnBrk="1" hangingPunct="1">
              <a:buNone/>
            </a:pPr>
            <a:r>
              <a:rPr lang="zh-CN" altLang="en-US" sz="1800">
                <a:sym typeface="+mn-ea"/>
              </a:rPr>
              <a:t> </a:t>
            </a:r>
            <a:r>
              <a:rPr lang="en-US" altLang="zh-CN" sz="1800">
                <a:sym typeface="+mn-ea"/>
              </a:rPr>
              <a:t>    </a:t>
            </a:r>
            <a:r>
              <a:rPr lang="en-US" altLang="zh-CN" sz="1800" b="1">
                <a:solidFill>
                  <a:srgbClr val="FF0000"/>
                </a:solidFill>
                <a:sym typeface="+mn-ea"/>
              </a:rPr>
              <a:t> SAR</a:t>
            </a:r>
            <a:r>
              <a:rPr lang="en-US" altLang="zh-CN" sz="1800">
                <a:sym typeface="+mn-ea"/>
              </a:rPr>
              <a:t>:SAR 目的操作数，移动位数</a:t>
            </a:r>
            <a:r>
              <a:rPr lang="zh-CN" altLang="en-US" sz="1800">
                <a:sym typeface="+mn-ea"/>
              </a:rPr>
              <a:t> </a:t>
            </a:r>
            <a:r>
              <a:rPr lang="en-US" altLang="zh-CN" sz="1800">
                <a:sym typeface="+mn-ea"/>
              </a:rPr>
              <a:t>            </a:t>
            </a:r>
            <a:r>
              <a:rPr lang="zh-CN" altLang="en-US" sz="1800">
                <a:sym typeface="+mn-ea"/>
              </a:rPr>
              <a:t> </a:t>
            </a:r>
            <a:r>
              <a:rPr lang="en-US" altLang="zh-CN" sz="1800">
                <a:sym typeface="+mn-ea"/>
              </a:rPr>
              <a:t>  </a:t>
            </a:r>
            <a:r>
              <a:rPr lang="zh-CN" altLang="en-US" sz="1800" b="1" dirty="0">
                <a:sym typeface="+mn-ea"/>
              </a:rPr>
              <a:t> 目的操作数</a:t>
            </a: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算术右移</a:t>
            </a:r>
            <a:r>
              <a:rPr lang="zh-CN" altLang="en-US" sz="1800" b="1" dirty="0">
                <a:sym typeface="+mn-ea"/>
              </a:rPr>
              <a:t>，最后移出的位进入</a:t>
            </a:r>
            <a:endParaRPr lang="zh-CN" altLang="en-US" sz="1800" b="1" dirty="0"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sym typeface="+mn-ea"/>
              </a:rPr>
              <a:t>            </a:t>
            </a:r>
            <a:r>
              <a:rPr lang="zh-CN" altLang="en-US" sz="1800" b="1" dirty="0">
                <a:highlight>
                  <a:srgbClr val="FFFF00"/>
                </a:highlight>
                <a:sym typeface="+mn-ea"/>
              </a:rPr>
              <a:t>操作数的寻址方式为</a:t>
            </a:r>
            <a:r>
              <a:rPr lang="zh-CN" altLang="en-US" sz="1800" b="1" dirty="0">
                <a:sym typeface="+mn-ea"/>
              </a:rPr>
              <a:t>：</a:t>
            </a:r>
            <a:r>
              <a:rPr lang="en-US" altLang="zh-CN" sz="1800" b="1" dirty="0">
                <a:sym typeface="+mn-ea"/>
              </a:rPr>
              <a:t>                         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CF</a:t>
            </a:r>
            <a:r>
              <a:rPr lang="zh-CN" altLang="en-US" b="1" dirty="0">
                <a:sym typeface="+mn-ea"/>
              </a:rPr>
              <a:t>，高位用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符号位</a:t>
            </a:r>
            <a:r>
              <a:rPr lang="zh-CN" altLang="en-US" b="1" dirty="0">
                <a:sym typeface="+mn-ea"/>
              </a:rPr>
              <a:t>填充 </a:t>
            </a:r>
            <a:r>
              <a:rPr lang="zh-CN" altLang="en-US" b="1" dirty="0">
                <a:highlight>
                  <a:srgbClr val="FFFF00"/>
                </a:highlight>
                <a:sym typeface="+mn-ea"/>
              </a:rPr>
              <a:t> </a:t>
            </a:r>
            <a:endParaRPr lang="zh-CN" altLang="en-US" sz="1800" b="1" dirty="0">
              <a:highlight>
                <a:srgbClr val="FFFF00"/>
              </a:highlight>
            </a:endParaRPr>
          </a:p>
          <a:p>
            <a:pPr lvl="1" eaLnBrk="1" hangingPunct="1">
              <a:buNone/>
            </a:pPr>
            <a:r>
              <a:rPr lang="en-US" altLang="zh-CN" sz="1800" b="1" dirty="0">
                <a:sym typeface="+mn-ea"/>
              </a:rPr>
              <a:t>       </a:t>
            </a:r>
            <a:r>
              <a:rPr lang="en-US" altLang="zh-CN" sz="1800" b="1" dirty="0">
                <a:highlight>
                  <a:srgbClr val="FFFF00"/>
                </a:highlight>
                <a:sym typeface="+mn-ea"/>
              </a:rPr>
              <a:t>SAR </a:t>
            </a:r>
            <a:r>
              <a:rPr lang="en-US" altLang="zh-CN" sz="1800" b="1" i="1" dirty="0">
                <a:highlight>
                  <a:srgbClr val="FFFF00"/>
                </a:highlight>
                <a:sym typeface="+mn-ea"/>
              </a:rPr>
              <a:t>reg</a:t>
            </a:r>
            <a:r>
              <a:rPr lang="en-US" altLang="zh-CN" sz="1800" b="1" dirty="0">
                <a:highlight>
                  <a:srgbClr val="FFFF00"/>
                </a:highlight>
                <a:sym typeface="+mn-ea"/>
              </a:rPr>
              <a:t>/</a:t>
            </a:r>
            <a:r>
              <a:rPr lang="en-US" altLang="zh-CN" sz="1800" b="1" i="1" dirty="0">
                <a:highlight>
                  <a:srgbClr val="FFFF00"/>
                </a:highlight>
                <a:sym typeface="+mn-ea"/>
              </a:rPr>
              <a:t>mem</a:t>
            </a:r>
            <a:r>
              <a:rPr lang="en-US" altLang="zh-CN" sz="1800" b="1" dirty="0">
                <a:highlight>
                  <a:srgbClr val="FFFF00"/>
                </a:highlight>
                <a:sym typeface="+mn-ea"/>
              </a:rPr>
              <a:t>, </a:t>
            </a:r>
            <a:r>
              <a:rPr lang="en-US" altLang="zh-CN" sz="1800" b="1" i="1" dirty="0">
                <a:highlight>
                  <a:srgbClr val="FFFF00"/>
                </a:highlight>
                <a:sym typeface="+mn-ea"/>
              </a:rPr>
              <a:t>imm</a:t>
            </a:r>
            <a:r>
              <a:rPr lang="en-US" altLang="zh-CN" sz="1800" b="1" dirty="0">
                <a:highlight>
                  <a:srgbClr val="FFFF00"/>
                </a:highlight>
                <a:sym typeface="+mn-ea"/>
              </a:rPr>
              <a:t>8/CL</a:t>
            </a:r>
            <a:endParaRPr lang="en-US" altLang="zh-CN" sz="1800" b="1" dirty="0">
              <a:highlight>
                <a:srgbClr val="FFFF00"/>
              </a:highlight>
              <a:sym typeface="+mn-ea"/>
            </a:endParaRPr>
          </a:p>
          <a:p>
            <a:pPr lvl="1" eaLnBrk="1" hangingPunct="1">
              <a:buNone/>
            </a:pPr>
            <a:r>
              <a:rPr lang="zh-CN" altLang="en-US" sz="1800" b="1" dirty="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3.循环移位指令：</a:t>
            </a:r>
            <a:r>
              <a:rPr lang="en-US" altLang="zh-CN" sz="1800">
                <a:sym typeface="+mn-ea"/>
              </a:rPr>
              <a:t>ROL\ROR\RCL\RCR</a:t>
            </a:r>
            <a:r>
              <a:rPr lang="zh-CN" altLang="en-US" sz="1800" b="1" dirty="0">
                <a:sym typeface="+mn-ea"/>
              </a:rPr>
              <a:t>                                                                 </a:t>
            </a:r>
            <a:r>
              <a:rPr lang="en-US" altLang="zh-CN" sz="1800" b="1" dirty="0">
                <a:highlight>
                  <a:srgbClr val="FFFF00"/>
                </a:highlight>
                <a:sym typeface="+mn-ea"/>
              </a:rPr>
              <a:t>                                         </a:t>
            </a:r>
            <a:endParaRPr lang="en-US" altLang="zh-CN" sz="1800" b="1" dirty="0">
              <a:solidFill>
                <a:srgbClr val="FF0000"/>
              </a:solidFill>
              <a:highlight>
                <a:srgbClr val="FFFF00"/>
              </a:highligh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08065" y="522605"/>
            <a:ext cx="2557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SHR</a:t>
            </a:r>
            <a:r>
              <a:rPr lang="zh-CN" altLang="en-US" sz="2400" b="1">
                <a:solidFill>
                  <a:srgbClr val="FF0000"/>
                </a:solidFill>
              </a:rPr>
              <a:t>指令类似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94830" y="2613660"/>
            <a:ext cx="3380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highlight>
                  <a:srgbClr val="FFFF00"/>
                </a:highlight>
              </a:rPr>
              <a:t>SAL SHL</a:t>
            </a:r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</a:rPr>
              <a:t>是相同指令，同一机器码，不同助记符而已</a:t>
            </a:r>
            <a:endParaRPr lang="zh-CN" altLang="en-US"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DIV/IDIV </a:t>
            </a:r>
            <a:r>
              <a:rPr lang="zh-CN" altLang="en-US" dirty="0"/>
              <a:t>指令</a:t>
            </a:r>
            <a:endParaRPr lang="zh-CN" altLang="en-US" dirty="0"/>
          </a:p>
        </p:txBody>
      </p:sp>
      <p:sp>
        <p:nvSpPr>
          <p:cNvPr id="97283" name="Rectangle 3"/>
          <p:cNvSpPr>
            <a:spLocks noGrp="1"/>
          </p:cNvSpPr>
          <p:nvPr>
            <p:ph idx="1"/>
          </p:nvPr>
        </p:nvSpPr>
        <p:spPr>
          <a:xfrm>
            <a:off x="1981200" y="1600200"/>
            <a:ext cx="8435975" cy="4852988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/>
            <a:r>
              <a:rPr lang="zh-CN" altLang="en-US" sz="2800" b="1" dirty="0"/>
              <a:t>格式：</a:t>
            </a:r>
            <a:r>
              <a:rPr lang="en-US" altLang="zh-CN" sz="2800" b="1" dirty="0"/>
              <a:t>DIV/IDIV</a:t>
            </a:r>
            <a:r>
              <a:rPr lang="zh-CN" altLang="en-US" sz="2800" b="1" dirty="0"/>
              <a:t>源操作数。</a:t>
            </a:r>
            <a:endParaRPr lang="zh-CN" altLang="en-US" sz="2800" b="1" dirty="0"/>
          </a:p>
          <a:p>
            <a:pPr eaLnBrk="1" hangingPunct="1"/>
            <a:r>
              <a:rPr lang="zh-CN" altLang="en-US" sz="2800" b="1" dirty="0"/>
              <a:t>功能：无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有符号数除法指令。</a:t>
            </a:r>
            <a:endParaRPr lang="zh-CN" altLang="en-US" sz="2800" b="1" dirty="0"/>
          </a:p>
          <a:p>
            <a:pPr lvl="1" eaLnBrk="1" hangingPunct="1">
              <a:buNone/>
            </a:pPr>
            <a:r>
              <a:rPr lang="en-US" altLang="zh-CN" sz="2400" b="1" dirty="0"/>
              <a:t>8</a:t>
            </a:r>
            <a:r>
              <a:rPr lang="zh-CN" altLang="en-US" sz="2400" b="1" dirty="0"/>
              <a:t>位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字节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AX</a:t>
            </a:r>
            <a:r>
              <a:rPr lang="en-US" altLang="zh-CN" sz="2400" b="1" dirty="0">
                <a:cs typeface="Times New Roman" panose="02020603050405020304" charset="0"/>
              </a:rPr>
              <a:t>÷</a:t>
            </a:r>
            <a:r>
              <a:rPr lang="zh-CN" altLang="en-US" sz="2400" b="1" dirty="0"/>
              <a:t>源操作数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商</a:t>
            </a:r>
            <a:r>
              <a:rPr lang="zh-CN" altLang="en-US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dirty="0"/>
              <a:t>AL, </a:t>
            </a:r>
            <a:r>
              <a:rPr lang="zh-CN" altLang="en-US" sz="2400" b="1" dirty="0"/>
              <a:t>余数</a:t>
            </a:r>
            <a:r>
              <a:rPr lang="zh-CN" altLang="en-US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dirty="0"/>
              <a:t>AH</a:t>
            </a:r>
            <a:endParaRPr lang="en-US" altLang="zh-CN" sz="2400" b="1" dirty="0"/>
          </a:p>
          <a:p>
            <a:pPr lvl="1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16</a:t>
            </a:r>
            <a:r>
              <a:rPr lang="zh-CN" altLang="en-US" sz="2400" b="1" dirty="0"/>
              <a:t>位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字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DX,AX</a:t>
            </a:r>
            <a:r>
              <a:rPr lang="en-US" altLang="zh-CN" sz="2400" b="1" dirty="0">
                <a:cs typeface="Times New Roman" panose="02020603050405020304" charset="0"/>
              </a:rPr>
              <a:t>÷</a:t>
            </a:r>
            <a:r>
              <a:rPr lang="zh-CN" altLang="en-US" sz="2400" b="1" dirty="0"/>
              <a:t>源操作数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商</a:t>
            </a:r>
            <a:r>
              <a:rPr lang="zh-CN" altLang="en-US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dirty="0"/>
              <a:t>AX,</a:t>
            </a:r>
            <a:r>
              <a:rPr lang="zh-CN" altLang="en-US" sz="2400" b="1" dirty="0"/>
              <a:t>余数</a:t>
            </a:r>
            <a:r>
              <a:rPr lang="zh-CN" altLang="en-US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dirty="0"/>
              <a:t>DX</a:t>
            </a:r>
            <a:endParaRPr lang="en-US" altLang="zh-CN" sz="2400" b="1" dirty="0"/>
          </a:p>
          <a:p>
            <a:pPr lvl="1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32</a:t>
            </a:r>
            <a:r>
              <a:rPr lang="zh-CN" altLang="en-US" sz="2400" b="1" dirty="0"/>
              <a:t>位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双字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EDX,EAX</a:t>
            </a:r>
            <a:r>
              <a:rPr lang="en-US" altLang="zh-CN" sz="2400" b="1" dirty="0">
                <a:cs typeface="Times New Roman" panose="02020603050405020304" charset="0"/>
              </a:rPr>
              <a:t>÷</a:t>
            </a:r>
            <a:r>
              <a:rPr lang="zh-CN" altLang="en-US" sz="2400" b="1" dirty="0"/>
              <a:t>源操作数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商</a:t>
            </a:r>
            <a:r>
              <a:rPr lang="zh-CN" altLang="en-US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dirty="0"/>
              <a:t>EAX,</a:t>
            </a:r>
            <a:r>
              <a:rPr lang="zh-CN" altLang="en-US" sz="2400" b="1" dirty="0"/>
              <a:t>余数</a:t>
            </a:r>
            <a:r>
              <a:rPr lang="zh-CN" altLang="en-US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dirty="0"/>
              <a:t>EDX</a:t>
            </a:r>
            <a:endParaRPr lang="en-US" altLang="zh-CN" sz="2400" b="1" dirty="0"/>
          </a:p>
          <a:p>
            <a:pPr eaLnBrk="1" hangingPunct="1"/>
            <a:r>
              <a:rPr lang="zh-CN" altLang="en-US" sz="2800" b="1" dirty="0"/>
              <a:t>操作数的寻址方式为：</a:t>
            </a:r>
            <a:endParaRPr lang="zh-CN" altLang="en-US" sz="2800" b="1" dirty="0"/>
          </a:p>
          <a:p>
            <a:pPr lvl="1" eaLnBrk="1" hangingPunct="1">
              <a:buNone/>
            </a:pPr>
            <a:r>
              <a:rPr lang="en-US" altLang="zh-CN" sz="2400" b="1" dirty="0"/>
              <a:t>DIV/IDIV </a:t>
            </a:r>
            <a:r>
              <a:rPr lang="en-US" altLang="zh-CN" sz="2400" b="1" i="1" dirty="0"/>
              <a:t>reg</a:t>
            </a:r>
            <a:r>
              <a:rPr lang="en-US" altLang="zh-CN" sz="2400" b="1" dirty="0"/>
              <a:t>/</a:t>
            </a:r>
            <a:r>
              <a:rPr lang="en-US" altLang="zh-CN" sz="2400" b="1" i="1" dirty="0"/>
              <a:t>mem</a:t>
            </a:r>
            <a:endParaRPr lang="en-US" altLang="zh-CN" sz="2400" b="1" dirty="0"/>
          </a:p>
          <a:p>
            <a:pPr eaLnBrk="1" hangingPunct="1"/>
            <a:r>
              <a:rPr lang="zh-CN" altLang="en-US" sz="2800" b="1" dirty="0"/>
              <a:t>两者的区别在于：</a:t>
            </a:r>
            <a:r>
              <a:rPr lang="en-US" altLang="zh-CN" sz="2800" b="1" dirty="0"/>
              <a:t>DIV</a:t>
            </a:r>
            <a:r>
              <a:rPr lang="zh-CN" altLang="en-US" sz="2800" b="1" dirty="0"/>
              <a:t>的操作数是无符号数，商和余数均为无符号数；</a:t>
            </a:r>
            <a:r>
              <a:rPr lang="en-US" altLang="zh-CN" sz="2800" b="1" dirty="0"/>
              <a:t>IDIV</a:t>
            </a:r>
            <a:r>
              <a:rPr lang="zh-CN" altLang="en-US" sz="2800" b="1" dirty="0"/>
              <a:t>操作数是补码，商和余数均为有符号数，余数符号与被除数符号相同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17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charRg st="17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32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7283">
                                            <p:txEl>
                                              <p:charRg st="32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6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7283">
                                            <p:txEl>
                                              <p:charRg st="60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89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7283">
                                            <p:txEl>
                                              <p:charRg st="89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123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7283">
                                            <p:txEl>
                                              <p:charRg st="123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134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7283">
                                            <p:txEl>
                                              <p:charRg st="134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151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97283">
                                            <p:txEl>
                                              <p:charRg st="151" end="2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ldLvl="2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乘法指令运算示意</a:t>
            </a:r>
            <a:endParaRPr lang="zh-CN" altLang="en-US" dirty="0"/>
          </a:p>
        </p:txBody>
      </p:sp>
      <p:sp>
        <p:nvSpPr>
          <p:cNvPr id="92163" name="Rectangle 3"/>
          <p:cNvSpPr>
            <a:spLocks noGrp="1"/>
          </p:cNvSpPr>
          <p:nvPr>
            <p:ph idx="1"/>
          </p:nvPr>
        </p:nvSpPr>
        <p:spPr>
          <a:xfrm>
            <a:off x="1981200" y="3357563"/>
            <a:ext cx="8229600" cy="3095625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/>
            <a:r>
              <a:rPr lang="zh-CN" altLang="en-US" sz="2800" b="1" dirty="0"/>
              <a:t>影响</a:t>
            </a:r>
            <a:r>
              <a:rPr lang="en-US" altLang="zh-CN" sz="2800" b="1" dirty="0"/>
              <a:t>CF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OF,</a:t>
            </a:r>
            <a:r>
              <a:rPr lang="zh-CN" altLang="en-US" sz="2800" b="1" dirty="0"/>
              <a:t>不影响其他标志位 </a:t>
            </a:r>
            <a:endParaRPr lang="zh-CN" altLang="en-US" sz="2800" b="1" dirty="0"/>
          </a:p>
          <a:p>
            <a:pPr lvl="1" eaLnBrk="1" hangingPunct="1"/>
            <a:r>
              <a:rPr lang="en-US" altLang="zh-CN" sz="2400" b="1" dirty="0"/>
              <a:t>MUL</a:t>
            </a:r>
            <a:r>
              <a:rPr lang="zh-CN" altLang="en-US" sz="2400" b="1" dirty="0"/>
              <a:t>，乘积的高半部分为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，则</a:t>
            </a:r>
            <a:r>
              <a:rPr lang="en-US" altLang="zh-CN" sz="2400" b="1" dirty="0"/>
              <a:t>CF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OF</a:t>
            </a:r>
            <a:r>
              <a:rPr lang="zh-CN" altLang="en-US" sz="2400" b="1" dirty="0"/>
              <a:t>均为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，否则</a:t>
            </a:r>
            <a:r>
              <a:rPr lang="en-US" altLang="zh-CN" sz="2400" b="1" dirty="0"/>
              <a:t>CF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OF</a:t>
            </a:r>
            <a:r>
              <a:rPr lang="zh-CN" altLang="en-US" sz="2400" b="1" dirty="0"/>
              <a:t>均为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；</a:t>
            </a:r>
            <a:endParaRPr lang="zh-CN" altLang="en-US" sz="2400" b="1" dirty="0"/>
          </a:p>
          <a:p>
            <a:pPr lvl="1" eaLnBrk="1" hangingPunct="1"/>
            <a:r>
              <a:rPr lang="en-US" altLang="zh-CN" sz="2400" b="1" dirty="0"/>
              <a:t>IMUL</a:t>
            </a:r>
            <a:r>
              <a:rPr lang="zh-CN" altLang="en-US" sz="2400" b="1" dirty="0"/>
              <a:t>，乘积的高半部分是低半部分的符号扩展，则</a:t>
            </a:r>
            <a:r>
              <a:rPr lang="en-US" altLang="zh-CN" sz="2400" b="1" dirty="0"/>
              <a:t>CF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OF</a:t>
            </a:r>
            <a:r>
              <a:rPr lang="zh-CN" altLang="en-US" sz="2400" b="1" dirty="0"/>
              <a:t>均为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，否则均为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pPr eaLnBrk="1" hangingPunct="1"/>
            <a:r>
              <a:rPr lang="zh-CN" altLang="en-US" sz="2800" b="1" dirty="0"/>
              <a:t>通过测试这两个标志位，就能够知道乘积的高半部分是否有效数字 </a:t>
            </a:r>
            <a:endParaRPr lang="zh-CN" altLang="en-US" sz="2800" b="1" dirty="0"/>
          </a:p>
        </p:txBody>
      </p:sp>
      <p:pic>
        <p:nvPicPr>
          <p:cNvPr id="92164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919288" y="1377950"/>
            <a:ext cx="7974012" cy="17637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92163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1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92163">
                                            <p:txEl>
                                              <p:charRg st="18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5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2163">
                                            <p:txEl>
                                              <p:charRg st="54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94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2163">
                                            <p:txEl>
                                              <p:charRg st="94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ldLvl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>
          <a:xfrm>
            <a:off x="238195" y="104210"/>
            <a:ext cx="10969200" cy="705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1) </a:t>
            </a:r>
            <a:r>
              <a:rPr lang="zh-CN" altLang="en-US" dirty="0"/>
              <a:t>运算结果标志</a:t>
            </a:r>
            <a:endParaRPr lang="zh-CN" altLang="en-US" dirty="0"/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>
          <a:xfrm>
            <a:off x="238125" y="809625"/>
            <a:ext cx="11780520" cy="4989830"/>
          </a:xfrm>
        </p:spPr>
        <p:txBody>
          <a:bodyPr vert="horz" wrap="square" lIns="91440" tIns="45720" rIns="91440" bIns="45720" anchor="t" anchorCtr="0">
            <a:noAutofit/>
          </a:bodyPr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CF</a:t>
            </a:r>
            <a:r>
              <a:rPr lang="zh-CN" altLang="en-US" sz="2400" b="1" dirty="0">
                <a:solidFill>
                  <a:srgbClr val="FF0000"/>
                </a:solidFill>
              </a:rPr>
              <a:t>（进位标志位）</a:t>
            </a:r>
            <a:r>
              <a:rPr lang="zh-CN" altLang="en-US" sz="2400" b="1" dirty="0"/>
              <a:t>加运算最高位有进位，或减运算有借位，则</a:t>
            </a:r>
            <a:r>
              <a:rPr lang="en-US" altLang="zh-CN" sz="2400" b="1" dirty="0"/>
              <a:t>CF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，否则为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。是无符号数运算结果溢出标志</a:t>
            </a:r>
            <a:endParaRPr lang="zh-CN" altLang="en-US" sz="2400" b="1" dirty="0"/>
          </a:p>
          <a:p>
            <a:pPr eaLnBrk="1" hangingPunct="1"/>
            <a:r>
              <a:rPr lang="en-US" altLang="zh-CN" sz="2400" b="1" dirty="0"/>
              <a:t>PF</a:t>
            </a:r>
            <a:r>
              <a:rPr lang="zh-CN" altLang="en-US" sz="2400" b="1" dirty="0"/>
              <a:t>（奇偶标志位）运算结果中有偶数个</a:t>
            </a:r>
            <a:r>
              <a:rPr lang="en-US" altLang="zh-CN" sz="2400" b="1" dirty="0"/>
              <a:t>1,PF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，否则为</a:t>
            </a:r>
            <a:r>
              <a:rPr lang="en-US" altLang="zh-CN" sz="2400" b="1" dirty="0"/>
              <a:t>0</a:t>
            </a:r>
            <a:endParaRPr lang="en-US" altLang="zh-CN" sz="2400" b="1" dirty="0"/>
          </a:p>
          <a:p>
            <a:pPr eaLnBrk="1" hangingPunct="1"/>
            <a:r>
              <a:rPr lang="en-US" altLang="zh-CN" sz="2400" b="1" dirty="0"/>
              <a:t>AF</a:t>
            </a:r>
            <a:r>
              <a:rPr lang="zh-CN" altLang="en-US" sz="2400" b="1" dirty="0"/>
              <a:t>（辅助进位标志位）加法或减法运算时，最低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位向高位有进位或借位时，</a:t>
            </a:r>
            <a:r>
              <a:rPr lang="en-US" altLang="zh-CN" sz="2400" b="1" dirty="0"/>
              <a:t>AF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，否则为</a:t>
            </a:r>
            <a:r>
              <a:rPr lang="en-US" altLang="zh-CN" sz="2400" b="1" dirty="0"/>
              <a:t>0</a:t>
            </a:r>
            <a:endParaRPr lang="en-US" altLang="zh-CN" sz="2400" b="1" dirty="0"/>
          </a:p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ZF</a:t>
            </a:r>
            <a:r>
              <a:rPr lang="zh-CN" altLang="en-US" sz="2400" b="1" dirty="0">
                <a:solidFill>
                  <a:srgbClr val="FF0000"/>
                </a:solidFill>
              </a:rPr>
              <a:t>（零值标志位）</a:t>
            </a:r>
            <a:r>
              <a:rPr lang="zh-CN" altLang="en-US" sz="2400" b="1" dirty="0"/>
              <a:t>运算结果为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，则</a:t>
            </a:r>
            <a:r>
              <a:rPr lang="en-US" altLang="zh-CN" sz="2400" b="1" dirty="0"/>
              <a:t>ZF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，否则为</a:t>
            </a:r>
            <a:r>
              <a:rPr lang="en-US" altLang="zh-CN" sz="2400" b="1" dirty="0"/>
              <a:t>0  </a:t>
            </a:r>
            <a:r>
              <a:rPr lang="en-US" altLang="zh-CN" sz="2400" b="1" dirty="0">
                <a:solidFill>
                  <a:srgbClr val="FF0000"/>
                </a:solidFill>
              </a:rPr>
              <a:t> (0</a:t>
            </a:r>
            <a:r>
              <a:rPr lang="zh-CN" altLang="en-US" sz="2400" b="1" dirty="0">
                <a:solidFill>
                  <a:srgbClr val="FF0000"/>
                </a:solidFill>
              </a:rPr>
              <a:t>标志位）</a:t>
            </a:r>
            <a:endParaRPr lang="en-US" altLang="zh-CN" sz="2400" b="1" dirty="0"/>
          </a:p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SF</a:t>
            </a:r>
            <a:r>
              <a:rPr lang="zh-CN" altLang="en-US" sz="2400" b="1" dirty="0">
                <a:solidFill>
                  <a:srgbClr val="FF0000"/>
                </a:solidFill>
              </a:rPr>
              <a:t>（符号标志位）</a:t>
            </a:r>
            <a:r>
              <a:rPr lang="zh-CN" altLang="en-US" sz="2400" b="1" dirty="0"/>
              <a:t>运算结果的最高位为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SF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，否则为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。反映的是补码数正负性</a:t>
            </a:r>
            <a:endParaRPr lang="zh-CN" altLang="en-US" sz="2400" b="1" dirty="0"/>
          </a:p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OF</a:t>
            </a:r>
            <a:r>
              <a:rPr lang="zh-CN" altLang="en-US" sz="2400" b="1" dirty="0">
                <a:solidFill>
                  <a:srgbClr val="FF0000"/>
                </a:solidFill>
              </a:rPr>
              <a:t>（溢出标志位）</a:t>
            </a:r>
            <a:r>
              <a:rPr lang="zh-CN" altLang="en-US" sz="2400" b="1" dirty="0"/>
              <a:t>运算结果超出补码表示的范围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溢出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OF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1,</a:t>
            </a:r>
            <a:r>
              <a:rPr lang="zh-CN" altLang="en-US" sz="2400" b="1" dirty="0"/>
              <a:t>否则为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。是有符号数运算结果溢出标志</a:t>
            </a:r>
            <a:endParaRPr lang="zh-CN" altLang="en-US" sz="2400" b="1" dirty="0"/>
          </a:p>
        </p:txBody>
      </p:sp>
      <p:sp>
        <p:nvSpPr>
          <p:cNvPr id="74" name="文本框 73"/>
          <p:cNvSpPr txBox="1"/>
          <p:nvPr/>
        </p:nvSpPr>
        <p:spPr>
          <a:xfrm>
            <a:off x="0" y="6305550"/>
            <a:ext cx="1012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ZF, OF, CF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和</a:t>
            </a:r>
            <a:r>
              <a:rPr lang="en-US" altLang="zh-CN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SF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经常用，而</a:t>
            </a:r>
            <a:r>
              <a:rPr lang="en-US" altLang="zh-CN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PF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和</a:t>
            </a:r>
            <a:r>
              <a:rPr lang="en-US" altLang="zh-CN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AF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较少用</a:t>
            </a:r>
            <a:endParaRPr lang="zh-CN" altLang="en-US" b="1" kern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46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charRg st="46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7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charRg st="70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107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charRg st="107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128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6563">
                                            <p:txEl>
                                              <p:charRg st="128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163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6563">
                                            <p:txEl>
                                              <p:charRg st="163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graphicFrame>
        <p:nvGraphicFramePr>
          <p:cNvPr id="165118" name="Group 25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22755" y="608330"/>
          <a:ext cx="8793480" cy="5259705"/>
        </p:xfrm>
        <a:graphic>
          <a:graphicData uri="http://schemas.openxmlformats.org/drawingml/2006/table">
            <a:tbl>
              <a:tblPr/>
              <a:tblGrid>
                <a:gridCol w="1935480"/>
                <a:gridCol w="2081530"/>
                <a:gridCol w="4776470"/>
              </a:tblGrid>
              <a:tr h="4781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J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cc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检测条件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功能描述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1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JE/JZ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ZF=1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若相等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为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，则转移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1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JNE/JNZ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ZF=0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若不等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不为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，则转移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1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JS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SF=1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若为负数，则转移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1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JNS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SF=0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若为正数，则转移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1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JC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CF=1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若有进位，则转移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1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JNC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CF=0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若无进位，则转移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1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JO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OF=1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若有溢出，则转移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1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JNO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OF=0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若无溢出，则转移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1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JP/JPE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PF=1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若有偶数个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，则转移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1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JNP/JPO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PF=0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若有奇数个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，则转移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69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.2.2 </a:t>
            </a:r>
            <a:r>
              <a:rPr lang="zh-CN" altLang="en-US" dirty="0"/>
              <a:t>无符号数比较的条件转移 </a:t>
            </a:r>
            <a:endParaRPr lang="zh-CN" altLang="en-US" dirty="0"/>
          </a:p>
        </p:txBody>
      </p:sp>
      <p:sp>
        <p:nvSpPr>
          <p:cNvPr id="1669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无符号数中的大于、小于关系分别用“高于”、“低于”来表述</a:t>
            </a:r>
            <a:endParaRPr lang="zh-CN" altLang="en-US" dirty="0"/>
          </a:p>
          <a:p>
            <a:pPr eaLnBrk="1" hangingPunct="1"/>
            <a:r>
              <a:rPr lang="zh-CN" altLang="en-US" dirty="0"/>
              <a:t>无符号数比较时，根据</a:t>
            </a:r>
            <a:r>
              <a:rPr lang="en-US" altLang="zh-CN" dirty="0">
                <a:solidFill>
                  <a:srgbClr val="FF0000"/>
                </a:solidFill>
              </a:rPr>
              <a:t>CF</a:t>
            </a:r>
            <a:r>
              <a:rPr lang="zh-CN" altLang="en-US" dirty="0"/>
              <a:t>来判断大小 </a:t>
            </a:r>
            <a:endParaRPr lang="zh-CN" altLang="en-US" dirty="0"/>
          </a:p>
        </p:txBody>
      </p:sp>
      <p:graphicFrame>
        <p:nvGraphicFramePr>
          <p:cNvPr id="166916" name="Group 4"/>
          <p:cNvGraphicFramePr>
            <a:graphicFrameLocks noGrp="1"/>
          </p:cNvGraphicFramePr>
          <p:nvPr/>
        </p:nvGraphicFramePr>
        <p:xfrm>
          <a:off x="1992313" y="3433763"/>
          <a:ext cx="8051800" cy="2590800"/>
        </p:xfrm>
        <a:graphic>
          <a:graphicData uri="http://schemas.openxmlformats.org/drawingml/2006/table">
            <a:tbl>
              <a:tblPr/>
              <a:tblGrid>
                <a:gridCol w="1731645"/>
                <a:gridCol w="1983105"/>
                <a:gridCol w="4337050"/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J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cc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检测条件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功能描述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JA/JNBE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CF∨ZF=0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若高于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不低于等于，转移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JAE/JNB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CF=0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若高于等于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不低于，转移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JB/JNAE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CF=1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若低于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不高于等于，转移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JBE/JNA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CF∨ZF=1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若低于等于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不高于，转移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29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/>
      <p:bldP spid="1669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8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.2.3 </a:t>
            </a:r>
            <a:r>
              <a:rPr lang="zh-CN" altLang="en-US" dirty="0"/>
              <a:t>有符号数比较的条件转移</a:t>
            </a:r>
            <a:endParaRPr lang="zh-CN" altLang="en-US" dirty="0"/>
          </a:p>
        </p:txBody>
      </p:sp>
      <p:sp>
        <p:nvSpPr>
          <p:cNvPr id="1689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有符号数比较时，根据</a:t>
            </a:r>
            <a:r>
              <a:rPr lang="en-US" altLang="zh-CN" dirty="0"/>
              <a:t>SF</a:t>
            </a:r>
            <a:r>
              <a:rPr lang="zh-CN" altLang="en-US" dirty="0"/>
              <a:t>和</a:t>
            </a:r>
            <a:r>
              <a:rPr lang="en-US" altLang="zh-CN" dirty="0"/>
              <a:t>OF</a:t>
            </a:r>
            <a:r>
              <a:rPr lang="zh-CN" altLang="en-US" dirty="0"/>
              <a:t>来确定大小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  <p:graphicFrame>
        <p:nvGraphicFramePr>
          <p:cNvPr id="168964" name="Group 4"/>
          <p:cNvGraphicFramePr>
            <a:graphicFrameLocks noGrp="1"/>
          </p:cNvGraphicFramePr>
          <p:nvPr/>
        </p:nvGraphicFramePr>
        <p:xfrm>
          <a:off x="1703388" y="2587625"/>
          <a:ext cx="8642350" cy="2603500"/>
        </p:xfrm>
        <a:graphic>
          <a:graphicData uri="http://schemas.openxmlformats.org/drawingml/2006/table">
            <a:tbl>
              <a:tblPr/>
              <a:tblGrid>
                <a:gridCol w="1524000"/>
                <a:gridCol w="2552700"/>
                <a:gridCol w="4565650"/>
              </a:tblGrid>
              <a:tr h="5203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J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cc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46806" marB="4680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检测条件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46806" marB="468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功 能 描 述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46806" marB="468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JG/JNLE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46806" marB="4680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(SF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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OF)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ZF=0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Symbol" panose="05050102010706020507" pitchFamily="18" charset="2"/>
                      </a:endParaRPr>
                    </a:p>
                  </a:txBody>
                  <a:tcPr marL="36000" marR="36000" marT="46806" marB="468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若大于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不小于等于，则转移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46806" marB="468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JGE/JNL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46806" marB="4680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SF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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OF=0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Symbol" panose="05050102010706020507" pitchFamily="18" charset="2"/>
                      </a:endParaRPr>
                    </a:p>
                  </a:txBody>
                  <a:tcPr marL="36000" marR="36000" marT="46806" marB="468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若大于等于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不小于，则转移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46806" marB="468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JL/JNGE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46806" marB="4680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SF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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OF=1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Symbol" panose="05050102010706020507" pitchFamily="18" charset="2"/>
                      </a:endParaRPr>
                    </a:p>
                  </a:txBody>
                  <a:tcPr marL="36000" marR="36000" marT="46806" marB="468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若小于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不大于等于，则转移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46806" marB="468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JLE/JNG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46806" marB="4680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(SF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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OF)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ZF=1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Symbol" panose="05050102010706020507" pitchFamily="18" charset="2"/>
                      </a:endParaRPr>
                    </a:p>
                  </a:txBody>
                  <a:tcPr marL="36000" marR="36000" marT="46806" marB="468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若小于等于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不大于，则转移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46806" marB="468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/>
      <p:bldP spid="1689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算数运算类指令</a:t>
            </a:r>
            <a:r>
              <a:rPr lang="en-US" altLang="zh-CN"/>
              <a:t>     </a:t>
            </a:r>
            <a:r>
              <a:rPr lang="en-US" altLang="zh-CN" sz="2000">
                <a:solidFill>
                  <a:srgbClr val="FF0000"/>
                </a:solidFill>
              </a:rPr>
              <a:t> (</a:t>
            </a:r>
            <a:r>
              <a:rPr lang="zh-CN" altLang="en-US" sz="2000">
                <a:solidFill>
                  <a:srgbClr val="FF0000"/>
                </a:solidFill>
              </a:rPr>
              <a:t>注意理解各个指令对标志位的影响）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313815"/>
            <a:ext cx="10968990" cy="5375910"/>
          </a:xfrm>
        </p:spPr>
        <p:txBody>
          <a:bodyPr>
            <a:normAutofit fontScale="90000" lnSpcReduction="10000"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ADD</a:t>
            </a:r>
            <a:r>
              <a:rPr lang="zh-CN" altLang="en-US"/>
              <a:t>加法</a:t>
            </a:r>
            <a:r>
              <a:rPr lang="zh-CN" altLang="en-US"/>
              <a:t>指令：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</a:t>
            </a:r>
            <a:r>
              <a:rPr lang="en-US" altLang="zh-CN" sz="2000" b="1"/>
              <a:t>  ADD</a:t>
            </a:r>
            <a:r>
              <a:rPr lang="en-US" altLang="zh-CN"/>
              <a:t>    DEST,SRC      </a:t>
            </a:r>
            <a:r>
              <a:rPr lang="zh-CN" altLang="en-US"/>
              <a:t>标志位影响：影响所有状态标志（</a:t>
            </a:r>
            <a:r>
              <a:rPr lang="en-US" altLang="zh-CN"/>
              <a:t>OF\SF\ZF\CF\AF\PF 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运算结果保留在目的操作数</a:t>
            </a:r>
            <a:r>
              <a:rPr lang="en-US" altLang="zh-CN"/>
              <a:t>   </a:t>
            </a:r>
            <a:r>
              <a:rPr lang="zh-CN" altLang="en-US"/>
              <a:t>目的操作数不能使用立即数。</a:t>
            </a:r>
            <a:r>
              <a:rPr lang="en-US" altLang="zh-CN"/>
              <a:t>2.</a:t>
            </a:r>
            <a:r>
              <a:rPr lang="zh-CN" altLang="en-US"/>
              <a:t>至多出现</a:t>
            </a:r>
            <a:r>
              <a:rPr lang="zh-CN" altLang="en-US">
                <a:solidFill>
                  <a:srgbClr val="FF0000"/>
                </a:solidFill>
              </a:rPr>
              <a:t>一个内存单元</a:t>
            </a:r>
            <a:r>
              <a:rPr lang="en-US" altLang="zh-CN"/>
              <a:t>   3.</a:t>
            </a:r>
            <a:r>
              <a:rPr lang="zh-CN" altLang="en-US" sz="1600">
                <a:sym typeface="+mn-ea"/>
              </a:rPr>
              <a:t>无符号数加法，其运算结果溢出与否是通过CF指示出来的</a:t>
            </a:r>
            <a:r>
              <a:rPr lang="en-US" altLang="zh-CN" sz="1600">
                <a:sym typeface="+mn-ea"/>
              </a:rPr>
              <a:t>;</a:t>
            </a:r>
            <a:r>
              <a:rPr lang="zh-CN" altLang="en-US" sz="1600">
                <a:sym typeface="+mn-ea"/>
              </a:rPr>
              <a:t>对于补码数加法，其运算结果溢出与否是通过OF指示出来的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4.</a:t>
            </a:r>
            <a:r>
              <a:rPr lang="zh-CN" altLang="en-US" sz="1600">
                <a:sym typeface="+mn-ea"/>
              </a:rPr>
              <a:t>执行一条加法指令实际同时完成了两种不同解释的运算，即无符号数编码运算和补码运算：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对编码运算的理解取决于人</a:t>
            </a:r>
            <a:r>
              <a:rPr lang="en-US" altLang="zh-CN" sz="1600">
                <a:sym typeface="+mn-ea"/>
              </a:rPr>
              <a:t>--</a:t>
            </a:r>
            <a:r>
              <a:rPr lang="zh-CN" altLang="en-US" sz="1600">
                <a:sym typeface="+mn-ea"/>
              </a:rPr>
              <a:t>解释为无符号数编码时，</a:t>
            </a:r>
            <a:r>
              <a:rPr lang="en-US" altLang="zh-CN" sz="1600">
                <a:sym typeface="+mn-ea"/>
              </a:rPr>
              <a:t>OF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SF</a:t>
            </a:r>
            <a:r>
              <a:rPr lang="zh-CN" altLang="en-US" sz="1600">
                <a:sym typeface="+mn-ea"/>
              </a:rPr>
              <a:t>无意义；解释为补码运算时，</a:t>
            </a:r>
            <a:r>
              <a:rPr lang="en-US" altLang="zh-CN" sz="1600">
                <a:sym typeface="+mn-ea"/>
              </a:rPr>
              <a:t>CF</a:t>
            </a:r>
            <a:r>
              <a:rPr lang="zh-CN" altLang="en-US" sz="1600">
                <a:sym typeface="+mn-ea"/>
              </a:rPr>
              <a:t>失效。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2) ADC</a:t>
            </a:r>
            <a:r>
              <a:rPr lang="zh-CN" altLang="en-US"/>
              <a:t>带进位加法指令</a:t>
            </a:r>
            <a:r>
              <a:rPr lang="en-US" altLang="zh-CN"/>
              <a:t>--DEST+SRC+</a:t>
            </a:r>
            <a:r>
              <a:rPr lang="zh-CN" altLang="en-US"/>
              <a:t>（</a:t>
            </a:r>
            <a:r>
              <a:rPr lang="en-US" altLang="zh-CN"/>
              <a:t>CF</a:t>
            </a:r>
            <a:r>
              <a:rPr lang="zh-CN" altLang="en-US"/>
              <a:t>），然后存在</a:t>
            </a:r>
            <a:r>
              <a:rPr lang="en-US" altLang="zh-CN"/>
              <a:t>DEST</a:t>
            </a:r>
            <a:r>
              <a:rPr lang="zh-CN" altLang="en-US"/>
              <a:t>中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</a:t>
            </a:r>
            <a:r>
              <a:rPr lang="en-US" altLang="zh-CN" sz="2000" b="1"/>
              <a:t>ADC</a:t>
            </a:r>
            <a:r>
              <a:rPr lang="en-US" altLang="zh-CN"/>
              <a:t>  DEST,SRC         </a:t>
            </a:r>
            <a:r>
              <a:rPr lang="zh-CN" altLang="en-US">
                <a:sym typeface="+mn-ea"/>
              </a:rPr>
              <a:t>标志位影响：影响所有状态标志（</a:t>
            </a:r>
            <a:r>
              <a:rPr lang="en-US" altLang="zh-CN">
                <a:sym typeface="+mn-ea"/>
              </a:rPr>
              <a:t>OF\SF\ZF\CF\AF\PF 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1.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CF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加在最低位</a:t>
            </a:r>
            <a:r>
              <a:rPr lang="zh-CN" altLang="en-US">
                <a:sym typeface="+mn-ea"/>
              </a:rPr>
              <a:t>，该指令用于长度超过机器字长限制的加法，保证长操作数的连贯性、正确性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高字节</a:t>
            </a:r>
            <a:r>
              <a:rPr lang="zh-CN" altLang="en-US">
                <a:sym typeface="+mn-ea"/>
              </a:rPr>
              <a:t>加法完成后，分别用</a:t>
            </a:r>
            <a:r>
              <a:rPr lang="en-US" altLang="zh-CN">
                <a:sym typeface="+mn-ea"/>
              </a:rPr>
              <a:t>CF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OF</a:t>
            </a:r>
            <a:r>
              <a:rPr lang="zh-CN" altLang="en-US">
                <a:sym typeface="+mn-ea"/>
              </a:rPr>
              <a:t>对无符号数、补码的溢出进行判断才是正确的。</a:t>
            </a:r>
            <a:endParaRPr lang="zh-CN" altLang="en-US">
              <a:sym typeface="+mn-ea"/>
            </a:endParaRPr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INC</a:t>
            </a:r>
            <a:r>
              <a:rPr lang="zh-CN" altLang="en-US"/>
              <a:t>加</a:t>
            </a:r>
            <a:r>
              <a:rPr lang="en-US" altLang="zh-CN"/>
              <a:t>1</a:t>
            </a:r>
            <a:r>
              <a:rPr lang="zh-CN" altLang="en-US"/>
              <a:t>指令</a:t>
            </a:r>
            <a:r>
              <a:rPr lang="en-US" altLang="zh-CN"/>
              <a:t>--</a:t>
            </a:r>
            <a:r>
              <a:rPr lang="zh-CN" altLang="en-US"/>
              <a:t>将目的操作数加</a:t>
            </a:r>
            <a:r>
              <a:rPr lang="en-US" altLang="zh-CN"/>
              <a:t>1</a:t>
            </a:r>
            <a:r>
              <a:rPr lang="zh-CN" altLang="en-US"/>
              <a:t>后保存回目的操作数地址。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</a:t>
            </a:r>
            <a:r>
              <a:rPr lang="en-US" altLang="zh-CN" sz="2000" b="1"/>
              <a:t> INC</a:t>
            </a:r>
            <a:r>
              <a:rPr lang="en-US" altLang="zh-CN"/>
              <a:t>   DEST                  </a:t>
            </a:r>
            <a:r>
              <a:rPr lang="zh-CN" altLang="en-US">
                <a:sym typeface="+mn-ea"/>
              </a:rPr>
              <a:t>标志位影响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除了</a:t>
            </a:r>
            <a:r>
              <a:rPr lang="en-US" altLang="zh-CN">
                <a:sym typeface="+mn-ea"/>
              </a:rPr>
              <a:t>CF</a:t>
            </a:r>
            <a:r>
              <a:rPr lang="zh-CN" altLang="en-US">
                <a:sym typeface="+mn-ea"/>
              </a:rPr>
              <a:t>外的其他五个状态标志</a:t>
            </a:r>
            <a:r>
              <a:rPr lang="en-US" altLang="zh-CN">
                <a:sym typeface="+mn-ea"/>
              </a:rPr>
              <a:t>   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不影响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CF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不能使用立即数</a:t>
            </a:r>
            <a:r>
              <a:rPr lang="zh-CN" altLang="en-US">
                <a:sym typeface="+mn-ea"/>
              </a:rPr>
              <a:t>。</a:t>
            </a: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用于循环结构中计数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修改下标，逐个访问数组中的元素。</a:t>
            </a:r>
            <a:r>
              <a:rPr lang="en-US" altLang="zh-CN"/>
              <a:t>  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321945"/>
            <a:ext cx="11379835" cy="6184900"/>
          </a:xfrm>
        </p:spPr>
        <p:txBody>
          <a:bodyPr>
            <a:normAutofit fontScale="90000"/>
          </a:bodyPr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en-US" altLang="zh-CN" b="1"/>
              <a:t>)SUB</a:t>
            </a:r>
            <a:r>
              <a:rPr lang="zh-CN" altLang="en-US"/>
              <a:t>减法指令</a:t>
            </a:r>
            <a:r>
              <a:rPr lang="en-US" altLang="zh-CN"/>
              <a:t>--DEST-SRC,</a:t>
            </a:r>
            <a:r>
              <a:rPr lang="zh-CN" altLang="en-US"/>
              <a:t>存在</a:t>
            </a:r>
            <a:r>
              <a:rPr lang="en-US" altLang="zh-CN"/>
              <a:t>DEST</a:t>
            </a:r>
            <a:r>
              <a:rPr lang="zh-CN" altLang="en-US"/>
              <a:t>里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    SUB  DEST,SRC           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标志位影响：影响所有状态标志（</a:t>
            </a:r>
            <a:r>
              <a:rPr lang="en-US" altLang="zh-CN">
                <a:sym typeface="+mn-ea"/>
              </a:rPr>
              <a:t>OF\SF\ZF\CF\AF\PF 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同加法指令的理解。</a:t>
            </a: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SBB</a:t>
            </a:r>
            <a:r>
              <a:rPr lang="zh-CN" altLang="en-US">
                <a:sym typeface="+mn-ea"/>
              </a:rPr>
              <a:t>相同，无符号数运算，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判断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CF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标志只能用减法</a:t>
            </a:r>
            <a:r>
              <a:rPr lang="zh-CN" altLang="en-US">
                <a:sym typeface="+mn-ea"/>
              </a:rPr>
              <a:t>，不能使用补码</a:t>
            </a:r>
            <a:r>
              <a:rPr lang="zh-CN" altLang="en-US">
                <a:sym typeface="+mn-ea"/>
              </a:rPr>
              <a:t>加法。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）</a:t>
            </a:r>
            <a:r>
              <a:rPr lang="en-US" altLang="zh-CN" sz="2000" b="1">
                <a:sym typeface="+mn-ea"/>
              </a:rPr>
              <a:t>SBB</a:t>
            </a:r>
            <a:r>
              <a:rPr lang="zh-CN" altLang="en-US">
                <a:sym typeface="+mn-ea"/>
              </a:rPr>
              <a:t>带借位减法指令</a:t>
            </a:r>
            <a:r>
              <a:rPr lang="en-US" altLang="zh-CN">
                <a:sym typeface="+mn-ea"/>
              </a:rPr>
              <a:t>---DEST-SRC-CF,</a:t>
            </a:r>
            <a:r>
              <a:rPr lang="zh-CN" altLang="en-US">
                <a:sym typeface="+mn-ea"/>
              </a:rPr>
              <a:t>结果存在</a:t>
            </a:r>
            <a:r>
              <a:rPr lang="en-US" altLang="zh-CN">
                <a:sym typeface="+mn-ea"/>
              </a:rPr>
              <a:t>DEST</a:t>
            </a:r>
            <a:r>
              <a:rPr lang="zh-CN" altLang="en-US">
                <a:sym typeface="+mn-ea"/>
              </a:rPr>
              <a:t>里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              SBB   DEST,SRC              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标志位影响：影响所有状态标志（</a:t>
            </a:r>
            <a:r>
              <a:rPr lang="en-US" altLang="zh-CN">
                <a:sym typeface="+mn-ea"/>
              </a:rPr>
              <a:t>OF\SF\ZF\CF\AF\PF 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）</a:t>
            </a:r>
            <a:r>
              <a:rPr lang="en-US" altLang="zh-CN" sz="2000" b="1">
                <a:sym typeface="+mn-ea"/>
              </a:rPr>
              <a:t>DEC</a:t>
            </a:r>
            <a:r>
              <a:rPr lang="zh-CN" altLang="en-US">
                <a:sym typeface="+mn-ea"/>
              </a:rPr>
              <a:t>减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指令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    DEC  DEST                   </a:t>
            </a:r>
            <a:r>
              <a:rPr lang="zh-CN" altLang="en-US">
                <a:sym typeface="+mn-ea"/>
              </a:rPr>
              <a:t>标志位影响：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不影响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CF</a:t>
            </a:r>
            <a:r>
              <a:rPr lang="zh-CN" altLang="en-US">
                <a:sym typeface="+mn-ea"/>
              </a:rPr>
              <a:t>，影响其他五个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）</a:t>
            </a:r>
            <a:r>
              <a:rPr lang="en-US" altLang="zh-CN" sz="2000" b="1">
                <a:sym typeface="+mn-ea"/>
              </a:rPr>
              <a:t>NEG</a:t>
            </a:r>
            <a:r>
              <a:rPr lang="zh-CN" altLang="en-US">
                <a:sym typeface="+mn-ea"/>
              </a:rPr>
              <a:t>求相反数指令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    NEG DEST                </a:t>
            </a:r>
            <a:r>
              <a:rPr lang="zh-CN" altLang="en-US">
                <a:sym typeface="+mn-ea"/>
              </a:rPr>
              <a:t>标志位影响：影响所有状态标志（</a:t>
            </a:r>
            <a:r>
              <a:rPr lang="en-US" altLang="zh-CN">
                <a:sym typeface="+mn-ea"/>
              </a:rPr>
              <a:t>OF\SF\ZF\CF\AF\PF 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操作数解释为补码，运算结果要保留在</a:t>
            </a:r>
            <a:r>
              <a:rPr lang="en-US" altLang="zh-CN">
                <a:sym typeface="+mn-ea"/>
              </a:rPr>
              <a:t>DEST        2.</a:t>
            </a:r>
            <a:r>
              <a:rPr lang="zh-CN" altLang="en-US">
                <a:sym typeface="+mn-ea"/>
              </a:rPr>
              <a:t>操作数不能超过</a:t>
            </a:r>
            <a:r>
              <a:rPr lang="en-US" altLang="zh-CN">
                <a:sym typeface="+mn-ea"/>
              </a:rPr>
              <a:t>16</a:t>
            </a:r>
            <a:r>
              <a:rPr lang="zh-CN" altLang="en-US">
                <a:sym typeface="+mn-ea"/>
              </a:rPr>
              <a:t>位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）</a:t>
            </a:r>
            <a:r>
              <a:rPr lang="en-US" altLang="zh-CN" sz="2000" b="1">
                <a:sym typeface="+mn-ea"/>
              </a:rPr>
              <a:t>CMP</a:t>
            </a:r>
            <a:r>
              <a:rPr lang="zh-CN" altLang="en-US">
                <a:sym typeface="+mn-ea"/>
              </a:rPr>
              <a:t>比较指令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    CMP  DEST,SRC          </a:t>
            </a:r>
            <a:r>
              <a:rPr lang="zh-CN" altLang="en-US">
                <a:sym typeface="+mn-ea"/>
              </a:rPr>
              <a:t>标志位影响：影响所有状态标志（</a:t>
            </a:r>
            <a:r>
              <a:rPr lang="en-US" altLang="zh-CN">
                <a:sym typeface="+mn-ea"/>
              </a:rPr>
              <a:t>OF\SF\ZF\CF\AF\PF 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不保存运算结果，与</a:t>
            </a:r>
            <a:r>
              <a:rPr lang="en-US" altLang="zh-CN">
                <a:sym typeface="+mn-ea"/>
              </a:rPr>
              <a:t>SUB</a:t>
            </a:r>
            <a:r>
              <a:rPr lang="zh-CN" altLang="en-US">
                <a:sym typeface="+mn-ea"/>
              </a:rPr>
              <a:t>同</a:t>
            </a:r>
            <a:r>
              <a:rPr lang="en-US" altLang="zh-CN">
                <a:sym typeface="+mn-ea"/>
              </a:rPr>
              <a:t>            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逻辑指令</a:t>
            </a:r>
            <a:r>
              <a:rPr lang="en-US" altLang="zh-CN"/>
              <a:t>   </a:t>
            </a:r>
            <a:r>
              <a:rPr lang="en-US" altLang="zh-CN" sz="2400"/>
              <a:t>--</a:t>
            </a:r>
            <a:r>
              <a:rPr lang="zh-CN" altLang="en-US" sz="2400"/>
              <a:t>逻辑运算和移位指令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710" y="1404620"/>
            <a:ext cx="10968990" cy="5625465"/>
          </a:xfrm>
        </p:spPr>
        <p:txBody>
          <a:bodyPr>
            <a:normAutofit fontScale="90000"/>
          </a:bodyPr>
          <a:p>
            <a:r>
              <a:rPr lang="zh-CN" altLang="en-US"/>
              <a:t>逻辑指令：按位</a:t>
            </a:r>
            <a:r>
              <a:rPr lang="zh-CN" altLang="en-US"/>
              <a:t>操作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1.AND</a:t>
            </a:r>
            <a:r>
              <a:rPr lang="zh-CN" altLang="en-US"/>
              <a:t>指令：</a:t>
            </a:r>
            <a:r>
              <a:rPr lang="en-US" altLang="zh-CN"/>
              <a:t>AND </a:t>
            </a:r>
            <a:r>
              <a:rPr lang="zh-CN" altLang="en-US"/>
              <a:t>目的操作数，源操作数</a:t>
            </a:r>
            <a:r>
              <a:rPr lang="en-US" altLang="zh-CN"/>
              <a:t>    </a:t>
            </a:r>
            <a:r>
              <a:rPr lang="zh-CN" altLang="en-US"/>
              <a:t>结果存入</a:t>
            </a:r>
            <a:r>
              <a:rPr lang="zh-CN" altLang="en-US"/>
              <a:t>目的操作数</a:t>
            </a:r>
            <a:endParaRPr lang="zh-CN" altLang="en-US"/>
          </a:p>
          <a:p>
            <a:pPr marL="0" lvl="1" indent="0" eaLnBrk="1" hangingPunct="1">
              <a:buNone/>
            </a:pPr>
            <a:r>
              <a:rPr lang="en-US" altLang="zh-CN"/>
              <a:t>                </a:t>
            </a:r>
            <a:r>
              <a:rPr lang="zh-CN" altLang="en-US" sz="1800" b="1" dirty="0">
                <a:sym typeface="+mn-ea"/>
              </a:rPr>
              <a:t>操作数的寻址方式：</a:t>
            </a:r>
            <a:r>
              <a:rPr lang="en-US" altLang="zh-CN" sz="1800" b="1" dirty="0">
                <a:sym typeface="+mn-ea"/>
              </a:rPr>
              <a:t>AND </a:t>
            </a:r>
            <a:r>
              <a:rPr lang="en-US" altLang="zh-CN" sz="1800" b="1" i="1" dirty="0">
                <a:sym typeface="+mn-ea"/>
              </a:rPr>
              <a:t>reg</a:t>
            </a:r>
            <a:r>
              <a:rPr lang="en-US" altLang="zh-CN" sz="1800" b="1" dirty="0">
                <a:sym typeface="+mn-ea"/>
              </a:rPr>
              <a:t>, </a:t>
            </a:r>
            <a:r>
              <a:rPr lang="en-US" altLang="zh-CN" sz="1800" b="1" i="1" dirty="0">
                <a:sym typeface="+mn-ea"/>
              </a:rPr>
              <a:t>reg</a:t>
            </a:r>
            <a:r>
              <a:rPr lang="en-US" altLang="zh-CN" sz="1800" b="1" dirty="0">
                <a:sym typeface="+mn-ea"/>
              </a:rPr>
              <a:t>/</a:t>
            </a:r>
            <a:r>
              <a:rPr lang="en-US" altLang="zh-CN" sz="1800" b="1" i="1" dirty="0">
                <a:sym typeface="+mn-ea"/>
              </a:rPr>
              <a:t>mem</a:t>
            </a:r>
            <a:r>
              <a:rPr lang="en-US" altLang="zh-CN" sz="1800" b="1" dirty="0">
                <a:sym typeface="+mn-ea"/>
              </a:rPr>
              <a:t>/</a:t>
            </a:r>
            <a:r>
              <a:rPr lang="en-US" altLang="zh-CN" sz="1800" b="1" i="1" dirty="0">
                <a:sym typeface="+mn-ea"/>
              </a:rPr>
              <a:t>imm</a:t>
            </a:r>
            <a:r>
              <a:rPr lang="zh-CN" altLang="en-US" sz="1800" b="1" dirty="0">
                <a:sym typeface="+mn-ea"/>
              </a:rPr>
              <a:t>；</a:t>
            </a:r>
            <a:r>
              <a:rPr lang="en-US" altLang="zh-CN" sz="1800" b="1" dirty="0">
                <a:sym typeface="+mn-ea"/>
              </a:rPr>
              <a:t>AND </a:t>
            </a:r>
            <a:r>
              <a:rPr lang="en-US" altLang="zh-CN" sz="1800" b="1" i="1" dirty="0">
                <a:sym typeface="+mn-ea"/>
              </a:rPr>
              <a:t>mem</a:t>
            </a:r>
            <a:r>
              <a:rPr lang="en-US" altLang="zh-CN" sz="1800" b="1" dirty="0">
                <a:sym typeface="+mn-ea"/>
              </a:rPr>
              <a:t>, </a:t>
            </a:r>
            <a:r>
              <a:rPr lang="en-US" altLang="zh-CN" sz="1800" b="1" i="1" dirty="0">
                <a:sym typeface="+mn-ea"/>
              </a:rPr>
              <a:t>reg</a:t>
            </a:r>
            <a:r>
              <a:rPr lang="en-US" altLang="zh-CN" sz="1800" b="1" dirty="0">
                <a:sym typeface="+mn-ea"/>
              </a:rPr>
              <a:t>/</a:t>
            </a:r>
            <a:r>
              <a:rPr lang="en-US" altLang="zh-CN" sz="1800" b="1" i="1" dirty="0">
                <a:sym typeface="+mn-ea"/>
              </a:rPr>
              <a:t>imm</a:t>
            </a:r>
            <a:endParaRPr lang="en-US" altLang="zh-CN" sz="1800" b="1" i="1" dirty="0">
              <a:sym typeface="+mn-ea"/>
            </a:endParaRPr>
          </a:p>
          <a:p>
            <a:pPr marL="0" lvl="1" indent="0" eaLnBrk="1" hangingPunct="1">
              <a:buNone/>
            </a:pPr>
            <a:r>
              <a:rPr lang="en-US" altLang="zh-CN" sz="1800" b="1" i="1" dirty="0">
                <a:sym typeface="+mn-ea"/>
              </a:rPr>
              <a:t>    </a:t>
            </a:r>
            <a:r>
              <a:rPr lang="en-US" altLang="zh-CN" sz="1800">
                <a:sym typeface="+mn-ea"/>
              </a:rPr>
              <a:t> 2.OR指令：OR </a:t>
            </a:r>
            <a:r>
              <a:rPr lang="en-US" altLang="zh-CN" sz="1800" b="1" i="1" dirty="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目的操作数，源操作数</a:t>
            </a:r>
            <a:r>
              <a:rPr lang="en-US" altLang="zh-CN" sz="1800">
                <a:sym typeface="+mn-ea"/>
              </a:rPr>
              <a:t>       </a:t>
            </a:r>
            <a:r>
              <a:rPr lang="zh-CN" altLang="en-US" sz="1800">
                <a:sym typeface="+mn-ea"/>
              </a:rPr>
              <a:t>结果存入目的操作数</a:t>
            </a:r>
            <a:endParaRPr lang="zh-CN" altLang="en-US" sz="1800">
              <a:sym typeface="+mn-ea"/>
            </a:endParaRPr>
          </a:p>
          <a:p>
            <a:pPr marL="0" lvl="1" eaLnBrk="1" hangingPunct="1">
              <a:buNone/>
            </a:pPr>
            <a:r>
              <a:rPr lang="zh-CN" altLang="en-US" sz="1800">
                <a:sym typeface="+mn-ea"/>
              </a:rPr>
              <a:t> </a:t>
            </a:r>
            <a:r>
              <a:rPr lang="en-US" altLang="zh-CN" sz="1800">
                <a:sym typeface="+mn-ea"/>
              </a:rPr>
              <a:t>             </a:t>
            </a:r>
            <a:r>
              <a:rPr lang="zh-CN" altLang="en-US" sz="1800" b="1" dirty="0">
                <a:sym typeface="+mn-ea"/>
              </a:rPr>
              <a:t>操作数的寻址方式</a:t>
            </a:r>
            <a:r>
              <a:rPr lang="en-US" altLang="zh-CN" sz="1800" b="1" dirty="0">
                <a:sym typeface="+mn-ea"/>
              </a:rPr>
              <a:t>: </a:t>
            </a:r>
            <a:r>
              <a:rPr lang="en-US" altLang="zh-CN" sz="1800" b="1" dirty="0">
                <a:sym typeface="+mn-ea"/>
              </a:rPr>
              <a:t>OR </a:t>
            </a:r>
            <a:r>
              <a:rPr lang="en-US" altLang="zh-CN" sz="1800" b="1" i="1" dirty="0">
                <a:sym typeface="+mn-ea"/>
              </a:rPr>
              <a:t>reg</a:t>
            </a:r>
            <a:r>
              <a:rPr lang="en-US" altLang="zh-CN" sz="1800" b="1" dirty="0">
                <a:sym typeface="+mn-ea"/>
              </a:rPr>
              <a:t>, </a:t>
            </a:r>
            <a:r>
              <a:rPr lang="en-US" altLang="zh-CN" sz="1800" b="1" i="1" dirty="0">
                <a:sym typeface="+mn-ea"/>
              </a:rPr>
              <a:t>reg</a:t>
            </a:r>
            <a:r>
              <a:rPr lang="en-US" altLang="zh-CN" sz="1800" b="1" dirty="0">
                <a:sym typeface="+mn-ea"/>
              </a:rPr>
              <a:t>/</a:t>
            </a:r>
            <a:r>
              <a:rPr lang="en-US" altLang="zh-CN" sz="1800" b="1" i="1" dirty="0">
                <a:sym typeface="+mn-ea"/>
              </a:rPr>
              <a:t>mem</a:t>
            </a:r>
            <a:r>
              <a:rPr lang="en-US" altLang="zh-CN" sz="1800" b="1" dirty="0">
                <a:sym typeface="+mn-ea"/>
              </a:rPr>
              <a:t>/</a:t>
            </a:r>
            <a:r>
              <a:rPr lang="en-US" altLang="zh-CN" sz="1800" b="1" i="1" dirty="0">
                <a:sym typeface="+mn-ea"/>
              </a:rPr>
              <a:t>imm</a:t>
            </a:r>
            <a:r>
              <a:rPr lang="zh-CN" altLang="en-US" sz="1800" b="1" dirty="0">
                <a:sym typeface="+mn-ea"/>
              </a:rPr>
              <a:t>；</a:t>
            </a:r>
            <a:r>
              <a:rPr lang="en-US" altLang="zh-CN" sz="1800" b="1" dirty="0">
                <a:sym typeface="+mn-ea"/>
              </a:rPr>
              <a:t>OR mem, reg/</a:t>
            </a:r>
            <a:r>
              <a:rPr lang="en-US" altLang="zh-CN" sz="1800" b="1" i="1" dirty="0">
                <a:sym typeface="+mn-ea"/>
              </a:rPr>
              <a:t>imm</a:t>
            </a:r>
            <a:endParaRPr lang="en-US" altLang="zh-CN" sz="1800" b="1" i="1" dirty="0">
              <a:sym typeface="+mn-ea"/>
            </a:endParaRPr>
          </a:p>
          <a:p>
            <a:pPr marL="0" lvl="1" eaLnBrk="1" hangingPunct="1">
              <a:buNone/>
            </a:pPr>
            <a:r>
              <a:rPr lang="en-US" altLang="zh-CN" sz="1800" b="1" i="1" dirty="0">
                <a:sym typeface="+mn-ea"/>
              </a:rPr>
              <a:t>    </a:t>
            </a:r>
            <a:r>
              <a:rPr lang="en-US" altLang="zh-CN" sz="1800">
                <a:sym typeface="+mn-ea"/>
              </a:rPr>
              <a:t> 3.NOT指令：NOT  目的操作数（按位取反) </a:t>
            </a:r>
            <a:r>
              <a:rPr lang="en-US" altLang="zh-CN" sz="1800" b="1" i="1" dirty="0">
                <a:sym typeface="+mn-ea"/>
              </a:rPr>
              <a:t>      </a:t>
            </a:r>
            <a:r>
              <a:rPr lang="zh-CN" altLang="en-US" sz="2400" b="1" i="1" dirty="0">
                <a:solidFill>
                  <a:srgbClr val="FF0000"/>
                </a:solidFill>
                <a:sym typeface="+mn-ea"/>
              </a:rPr>
              <a:t>不影响标志位</a:t>
            </a:r>
            <a:endParaRPr lang="en-US" altLang="zh-CN" sz="1800" b="1" i="1" dirty="0"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sz="1800" b="1" i="1" dirty="0">
                <a:sym typeface="+mn-ea"/>
              </a:rPr>
              <a:t>              </a:t>
            </a:r>
            <a:r>
              <a:rPr lang="zh-CN" altLang="en-US" sz="1800" b="1" dirty="0">
                <a:sym typeface="+mn-ea"/>
              </a:rPr>
              <a:t>操作数的寻址方式</a:t>
            </a:r>
            <a:r>
              <a:rPr lang="en-US" altLang="zh-CN" sz="1800" b="1" dirty="0">
                <a:sym typeface="+mn-ea"/>
              </a:rPr>
              <a:t>:NOT </a:t>
            </a:r>
            <a:r>
              <a:rPr lang="en-US" altLang="zh-CN" sz="1800" b="1" i="1" dirty="0">
                <a:sym typeface="+mn-ea"/>
              </a:rPr>
              <a:t>reg</a:t>
            </a:r>
            <a:r>
              <a:rPr lang="en-US" altLang="zh-CN" sz="1800" b="1" dirty="0">
                <a:sym typeface="+mn-ea"/>
              </a:rPr>
              <a:t>/</a:t>
            </a:r>
            <a:r>
              <a:rPr lang="en-US" altLang="zh-CN" sz="1800" b="1" i="1" dirty="0">
                <a:sym typeface="+mn-ea"/>
              </a:rPr>
              <a:t>mem         </a:t>
            </a:r>
            <a:endParaRPr lang="zh-CN" altLang="en-US" sz="1800" b="1" dirty="0"/>
          </a:p>
          <a:p>
            <a:pPr marL="0" lvl="1" eaLnBrk="1" hangingPunct="1">
              <a:buNone/>
            </a:pPr>
            <a:r>
              <a:rPr lang="en-US" altLang="zh-CN" sz="1800" b="1" dirty="0"/>
              <a:t>     </a:t>
            </a:r>
            <a:r>
              <a:rPr lang="en-US" altLang="zh-CN" sz="1800"/>
              <a:t>4.XOR指令（</a:t>
            </a:r>
            <a:r>
              <a:rPr lang="en-US" altLang="zh-CN" sz="1800">
                <a:solidFill>
                  <a:srgbClr val="FF0000"/>
                </a:solidFill>
              </a:rPr>
              <a:t>不同为1，相同为0</a:t>
            </a:r>
            <a:r>
              <a:rPr lang="en-US" altLang="zh-CN" sz="1800"/>
              <a:t>）：</a:t>
            </a:r>
            <a:r>
              <a:rPr lang="en-US" altLang="zh-CN" sz="1800">
                <a:sym typeface="+mn-ea"/>
              </a:rPr>
              <a:t>XOR目的操作数，源操作数 </a:t>
            </a:r>
            <a:r>
              <a:rPr lang="en-US" altLang="zh-CN" sz="1800" b="1" dirty="0">
                <a:sym typeface="+mn-ea"/>
              </a:rPr>
              <a:t>   </a:t>
            </a:r>
            <a:r>
              <a:rPr lang="en-US" altLang="zh-CN" sz="1800">
                <a:sym typeface="+mn-ea"/>
              </a:rPr>
              <a:t>  </a:t>
            </a:r>
            <a:r>
              <a:rPr lang="zh-CN" altLang="en-US" sz="1800">
                <a:sym typeface="+mn-ea"/>
              </a:rPr>
              <a:t>结果存入目的操作数</a:t>
            </a:r>
            <a:endParaRPr lang="zh-CN" altLang="en-US" sz="1800"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sz="1800">
                <a:sym typeface="+mn-ea"/>
              </a:rPr>
              <a:t>             </a:t>
            </a:r>
            <a:r>
              <a:rPr lang="zh-CN" altLang="en-US" sz="1800">
                <a:sym typeface="+mn-ea"/>
              </a:rPr>
              <a:t> </a:t>
            </a:r>
            <a:r>
              <a:rPr lang="zh-CN" altLang="en-US" sz="1800" b="1" dirty="0">
                <a:sym typeface="+mn-ea"/>
              </a:rPr>
              <a:t>操作数的寻址方式：</a:t>
            </a:r>
            <a:r>
              <a:rPr lang="en-US" altLang="zh-CN" sz="1800" b="1" dirty="0">
                <a:sym typeface="+mn-ea"/>
              </a:rPr>
              <a:t>XOR </a:t>
            </a:r>
            <a:r>
              <a:rPr lang="en-US" altLang="zh-CN" sz="1800" b="1" i="1" dirty="0">
                <a:sym typeface="+mn-ea"/>
              </a:rPr>
              <a:t>reg</a:t>
            </a:r>
            <a:r>
              <a:rPr lang="en-US" altLang="zh-CN" sz="1800" b="1" dirty="0">
                <a:sym typeface="+mn-ea"/>
              </a:rPr>
              <a:t>, </a:t>
            </a:r>
            <a:r>
              <a:rPr lang="en-US" altLang="zh-CN" sz="1800" b="1" i="1" dirty="0">
                <a:sym typeface="+mn-ea"/>
              </a:rPr>
              <a:t>reg</a:t>
            </a:r>
            <a:r>
              <a:rPr lang="en-US" altLang="zh-CN" sz="1800" b="1" dirty="0">
                <a:sym typeface="+mn-ea"/>
              </a:rPr>
              <a:t>/</a:t>
            </a:r>
            <a:r>
              <a:rPr lang="en-US" altLang="zh-CN" sz="1800" b="1" i="1" dirty="0">
                <a:sym typeface="+mn-ea"/>
              </a:rPr>
              <a:t>mem</a:t>
            </a:r>
            <a:r>
              <a:rPr lang="en-US" altLang="zh-CN" sz="1800" b="1" dirty="0">
                <a:sym typeface="+mn-ea"/>
              </a:rPr>
              <a:t>/</a:t>
            </a:r>
            <a:r>
              <a:rPr lang="en-US" altLang="zh-CN" sz="1800" b="1" i="1" dirty="0">
                <a:sym typeface="+mn-ea"/>
              </a:rPr>
              <a:t>imm</a:t>
            </a:r>
            <a:r>
              <a:rPr lang="zh-CN" altLang="en-US" sz="1800" b="1" dirty="0">
                <a:sym typeface="+mn-ea"/>
              </a:rPr>
              <a:t>；</a:t>
            </a:r>
            <a:r>
              <a:rPr lang="en-US" altLang="zh-CN" sz="1800" b="1" dirty="0">
                <a:sym typeface="+mn-ea"/>
              </a:rPr>
              <a:t>XOR </a:t>
            </a:r>
            <a:r>
              <a:rPr lang="en-US" altLang="zh-CN" sz="1800" b="1" i="1" dirty="0">
                <a:sym typeface="+mn-ea"/>
              </a:rPr>
              <a:t>mem</a:t>
            </a:r>
            <a:r>
              <a:rPr lang="en-US" altLang="zh-CN" sz="1800" b="1" dirty="0">
                <a:sym typeface="+mn-ea"/>
              </a:rPr>
              <a:t>, </a:t>
            </a:r>
            <a:r>
              <a:rPr lang="en-US" altLang="zh-CN" sz="1800" b="1" i="1" dirty="0">
                <a:sym typeface="+mn-ea"/>
              </a:rPr>
              <a:t>reg</a:t>
            </a:r>
            <a:r>
              <a:rPr lang="en-US" altLang="zh-CN" sz="1800" b="1" dirty="0">
                <a:sym typeface="+mn-ea"/>
              </a:rPr>
              <a:t>/</a:t>
            </a:r>
            <a:r>
              <a:rPr lang="en-US" altLang="zh-CN" sz="1800" b="1" i="1" dirty="0">
                <a:sym typeface="+mn-ea"/>
              </a:rPr>
              <a:t>imm</a:t>
            </a:r>
            <a:endParaRPr lang="en-US" altLang="zh-CN" sz="1800" b="1" i="1" dirty="0"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sz="1800">
                <a:sym typeface="+mn-ea"/>
              </a:rPr>
              <a:t>     5.TEST指令：</a:t>
            </a:r>
            <a:r>
              <a:rPr lang="en-US" altLang="zh-CN">
                <a:sym typeface="+mn-ea"/>
              </a:rPr>
              <a:t>TEST 目的操作数，源操作数   </a:t>
            </a:r>
            <a:r>
              <a:rPr lang="en-US" altLang="zh-CN" b="1" dirty="0">
                <a:sym typeface="+mn-ea"/>
              </a:rPr>
              <a:t>       </a:t>
            </a:r>
            <a:endParaRPr lang="en-US" altLang="zh-CN" b="1" dirty="0"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sym typeface="+mn-ea"/>
              </a:rPr>
              <a:t>              </a:t>
            </a:r>
            <a:r>
              <a:rPr lang="zh-CN" altLang="en-US" sz="1800" b="1" dirty="0">
                <a:sym typeface="+mn-ea"/>
              </a:rPr>
              <a:t>操作数的寻址方式为：</a:t>
            </a:r>
            <a:r>
              <a:rPr lang="en-US" altLang="zh-CN" sz="1800" b="1" dirty="0">
                <a:sym typeface="+mn-ea"/>
              </a:rPr>
              <a:t>TEST </a:t>
            </a:r>
            <a:r>
              <a:rPr lang="en-US" altLang="zh-CN" sz="1800" b="1" i="1" dirty="0">
                <a:sym typeface="+mn-ea"/>
              </a:rPr>
              <a:t>reg</a:t>
            </a:r>
            <a:r>
              <a:rPr lang="en-US" altLang="zh-CN" sz="1800" b="1" dirty="0">
                <a:sym typeface="+mn-ea"/>
              </a:rPr>
              <a:t>, </a:t>
            </a:r>
            <a:r>
              <a:rPr lang="en-US" altLang="zh-CN" sz="1800" b="1" i="1" dirty="0">
                <a:sym typeface="+mn-ea"/>
              </a:rPr>
              <a:t>reg</a:t>
            </a:r>
            <a:r>
              <a:rPr lang="en-US" altLang="zh-CN" sz="1800" b="1" dirty="0">
                <a:sym typeface="+mn-ea"/>
              </a:rPr>
              <a:t>/</a:t>
            </a:r>
            <a:r>
              <a:rPr lang="en-US" altLang="zh-CN" sz="1800" b="1" i="1" dirty="0">
                <a:sym typeface="+mn-ea"/>
              </a:rPr>
              <a:t>mem</a:t>
            </a:r>
            <a:r>
              <a:rPr lang="en-US" altLang="zh-CN" sz="1800" b="1" dirty="0">
                <a:sym typeface="+mn-ea"/>
              </a:rPr>
              <a:t>/</a:t>
            </a:r>
            <a:r>
              <a:rPr lang="en-US" altLang="zh-CN" sz="1800" b="1" i="1" dirty="0">
                <a:sym typeface="+mn-ea"/>
              </a:rPr>
              <a:t>imm</a:t>
            </a:r>
            <a:r>
              <a:rPr lang="zh-CN" altLang="en-US" sz="1800" b="1" dirty="0">
                <a:sym typeface="+mn-ea"/>
              </a:rPr>
              <a:t>；</a:t>
            </a:r>
            <a:r>
              <a:rPr lang="en-US" altLang="zh-CN" sz="1800" b="1" dirty="0">
                <a:sym typeface="+mn-ea"/>
              </a:rPr>
              <a:t>TEST </a:t>
            </a:r>
            <a:r>
              <a:rPr lang="en-US" altLang="zh-CN" sz="1800" b="1" i="1" dirty="0">
                <a:sym typeface="+mn-ea"/>
              </a:rPr>
              <a:t>mem</a:t>
            </a:r>
            <a:r>
              <a:rPr lang="en-US" altLang="zh-CN" sz="1800" b="1" dirty="0">
                <a:sym typeface="+mn-ea"/>
              </a:rPr>
              <a:t>, </a:t>
            </a:r>
            <a:r>
              <a:rPr lang="en-US" altLang="zh-CN" sz="1800" b="1" i="1" dirty="0">
                <a:sym typeface="+mn-ea"/>
              </a:rPr>
              <a:t>reg</a:t>
            </a:r>
            <a:r>
              <a:rPr lang="en-US" altLang="zh-CN" sz="1800" b="1" dirty="0">
                <a:sym typeface="+mn-ea"/>
              </a:rPr>
              <a:t>/</a:t>
            </a:r>
            <a:r>
              <a:rPr lang="en-US" altLang="zh-CN" sz="1800" b="1" i="1" dirty="0">
                <a:sym typeface="+mn-ea"/>
              </a:rPr>
              <a:t>imm</a:t>
            </a:r>
            <a:endParaRPr lang="zh-CN" altLang="en-US" sz="1800" b="1" dirty="0"/>
          </a:p>
          <a:p>
            <a:pPr marL="0" indent="0" eaLnBrk="1" hangingPunct="1">
              <a:buNone/>
            </a:pPr>
            <a:endParaRPr lang="zh-CN" altLang="en-US" sz="1800" b="1" dirty="0"/>
          </a:p>
          <a:p>
            <a:pPr marL="0" lvl="1" eaLnBrk="1" hangingPunct="1">
              <a:buNone/>
            </a:pPr>
            <a:endParaRPr lang="zh-CN" altLang="en-US" sz="1800" b="1" dirty="0"/>
          </a:p>
          <a:p>
            <a:pPr lvl="1" eaLnBrk="1" hangingPunct="1">
              <a:buNone/>
            </a:pPr>
            <a:endParaRPr lang="zh-CN" altLang="en-US" sz="1800" b="1" dirty="0"/>
          </a:p>
          <a:p>
            <a:pPr marL="0" lvl="1" indent="0" eaLnBrk="1" hangingPunct="1">
              <a:buNone/>
            </a:pPr>
            <a:endParaRPr lang="zh-CN" altLang="en-US" sz="1800"/>
          </a:p>
          <a:p>
            <a:pPr marL="0" lvl="1" indent="0" eaLnBrk="1" hangingPunct="1">
              <a:buNone/>
            </a:pPr>
            <a:endParaRPr lang="zh-CN" altLang="en-US" sz="1800" b="1" dirty="0"/>
          </a:p>
          <a:p>
            <a:pPr marL="0" lvl="1" indent="0" eaLnBrk="1" hangingPunct="1">
              <a:buNone/>
            </a:pPr>
            <a:endParaRPr lang="zh-CN" altLang="en-US" sz="1800" b="1" dirty="0"/>
          </a:p>
          <a:p>
            <a:pPr marL="0" indent="0" eaLnBrk="1" hangingPunct="1">
              <a:buNone/>
            </a:pPr>
            <a:endParaRPr lang="zh-CN" altLang="en-US" sz="1800" b="1" dirty="0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227185" y="4963160"/>
            <a:ext cx="2748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hangingPunct="1"/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TEST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AND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都是两操作数按位“逻辑与”，但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TEST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的结果不保存。</a:t>
            </a:r>
            <a:endParaRPr lang="zh-CN" altLang="en-US" b="1" dirty="0">
              <a:solidFill>
                <a:srgbClr val="FF0000"/>
              </a:solidFill>
              <a:highlight>
                <a:srgbClr val="FFFF00"/>
              </a:highlight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经常用逻辑指令设置指定位</a:t>
            </a:r>
            <a:endParaRPr lang="zh-CN" altLang="en-US" b="1" dirty="0"/>
          </a:p>
        </p:txBody>
      </p:sp>
      <p:sp>
        <p:nvSpPr>
          <p:cNvPr id="2088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指定位清</a:t>
            </a:r>
            <a:r>
              <a:rPr lang="en-US" altLang="zh-CN" b="1" dirty="0"/>
              <a:t>0   AND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需清</a:t>
            </a:r>
            <a:r>
              <a:rPr lang="en-US" altLang="zh-CN" b="1" dirty="0"/>
              <a:t>0</a:t>
            </a:r>
            <a:r>
              <a:rPr lang="zh-CN" altLang="en-US" b="1" dirty="0"/>
              <a:t>的位赋</a:t>
            </a:r>
            <a:r>
              <a:rPr lang="en-US" altLang="zh-CN" b="1" dirty="0"/>
              <a:t>0,</a:t>
            </a:r>
            <a:r>
              <a:rPr lang="zh-CN" altLang="en-US" b="1" dirty="0"/>
              <a:t>其他位赋</a:t>
            </a:r>
            <a:r>
              <a:rPr lang="en-US" altLang="zh-CN" b="1" dirty="0"/>
              <a:t>1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指定位置</a:t>
            </a:r>
            <a:r>
              <a:rPr lang="en-US" altLang="zh-CN" b="1" dirty="0"/>
              <a:t>1   OR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需置</a:t>
            </a:r>
            <a:r>
              <a:rPr lang="en-US" altLang="zh-CN" b="1" dirty="0"/>
              <a:t>1</a:t>
            </a:r>
            <a:r>
              <a:rPr lang="zh-CN" altLang="en-US" b="1" dirty="0"/>
              <a:t>的位赋</a:t>
            </a:r>
            <a:r>
              <a:rPr lang="en-US" altLang="zh-CN" b="1" dirty="0"/>
              <a:t>1,</a:t>
            </a:r>
            <a:r>
              <a:rPr lang="zh-CN" altLang="en-US" b="1" dirty="0"/>
              <a:t>其他位赋</a:t>
            </a:r>
            <a:r>
              <a:rPr lang="en-US" altLang="zh-CN" b="1" dirty="0"/>
              <a:t>0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指定位变反   </a:t>
            </a:r>
            <a:r>
              <a:rPr lang="en-US" altLang="zh-CN" b="1" dirty="0"/>
              <a:t>XOR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需变反的位赋</a:t>
            </a:r>
            <a:r>
              <a:rPr lang="en-US" altLang="zh-CN" b="1" dirty="0"/>
              <a:t>1,</a:t>
            </a:r>
            <a:r>
              <a:rPr lang="zh-CN" altLang="en-US" b="1" dirty="0"/>
              <a:t>其他位赋</a:t>
            </a:r>
            <a:r>
              <a:rPr lang="en-US" altLang="zh-CN" b="1" dirty="0"/>
              <a:t>0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287270" y="4768850"/>
            <a:ext cx="3957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TEST </a:t>
            </a:r>
            <a:r>
              <a:rPr lang="zh-CN" altLang="en-US" sz="2800">
                <a:solidFill>
                  <a:srgbClr val="FF0000"/>
                </a:solidFill>
              </a:rPr>
              <a:t>则是检测指定位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9510" y="1124585"/>
            <a:ext cx="33705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要清零的位置对应的数字位为</a:t>
            </a:r>
            <a:r>
              <a:rPr lang="en-US" altLang="zh-CN" sz="2000">
                <a:solidFill>
                  <a:srgbClr val="FF0000"/>
                </a:solidFill>
              </a:rPr>
              <a:t>0</a:t>
            </a:r>
            <a:r>
              <a:rPr lang="zh-CN" altLang="en-US" sz="2000">
                <a:solidFill>
                  <a:srgbClr val="FF0000"/>
                </a:solidFill>
              </a:rPr>
              <a:t>，保持不变的位数处置</a:t>
            </a:r>
            <a:r>
              <a:rPr lang="en-US" altLang="zh-CN" sz="2000">
                <a:solidFill>
                  <a:srgbClr val="FF0000"/>
                </a:solidFill>
              </a:rPr>
              <a:t>1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23610" y="2204720"/>
            <a:ext cx="38087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要置</a:t>
            </a:r>
            <a:r>
              <a:rPr lang="en-US" altLang="zh-CN" sz="2000">
                <a:solidFill>
                  <a:srgbClr val="FF0000"/>
                </a:solidFill>
              </a:rPr>
              <a:t>1</a:t>
            </a:r>
            <a:r>
              <a:rPr lang="zh-CN" altLang="en-US" sz="2000">
                <a:solidFill>
                  <a:srgbClr val="FF0000"/>
                </a:solidFill>
              </a:rPr>
              <a:t>的位置对应的数字位为</a:t>
            </a:r>
            <a:r>
              <a:rPr lang="en-US" altLang="zh-CN" sz="2000">
                <a:solidFill>
                  <a:srgbClr val="FF0000"/>
                </a:solidFill>
              </a:rPr>
              <a:t>1</a:t>
            </a:r>
            <a:r>
              <a:rPr lang="zh-CN" altLang="en-US" sz="2000">
                <a:solidFill>
                  <a:srgbClr val="FF0000"/>
                </a:solidFill>
              </a:rPr>
              <a:t>，保持不变的位数处</a:t>
            </a:r>
            <a:r>
              <a:rPr lang="en-US" altLang="zh-CN" sz="2000">
                <a:solidFill>
                  <a:srgbClr val="FF0000"/>
                </a:solidFill>
              </a:rPr>
              <a:t>  </a:t>
            </a:r>
            <a:r>
              <a:rPr lang="zh-CN" altLang="en-US" sz="2000">
                <a:solidFill>
                  <a:srgbClr val="FF0000"/>
                </a:solidFill>
              </a:rPr>
              <a:t>置</a:t>
            </a:r>
            <a:r>
              <a:rPr lang="en-US" altLang="zh-CN" sz="2000">
                <a:solidFill>
                  <a:srgbClr val="FF0000"/>
                </a:solidFill>
              </a:rPr>
              <a:t>0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37275" y="3552825"/>
            <a:ext cx="1614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不同为</a:t>
            </a:r>
            <a:r>
              <a:rPr lang="en-US" altLang="zh-CN" sz="2000">
                <a:solidFill>
                  <a:srgbClr val="FF0000"/>
                </a:solidFill>
              </a:rPr>
              <a:t>1</a:t>
            </a:r>
            <a:endParaRPr lang="en-US" altLang="zh-CN" sz="20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6" name="墨迹 5"/>
              <p14:cNvContentPartPr/>
              <p14:nvPr/>
            </p14:nvContentPartPr>
            <p14:xfrm>
              <a:off x="7416800" y="2527300"/>
              <a:ext cx="3816350" cy="31178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"/>
            </p:blipFill>
            <p:spPr>
              <a:xfrm>
                <a:off x="7416800" y="2527300"/>
                <a:ext cx="3816350" cy="3117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墨迹 6"/>
              <p14:cNvContentPartPr/>
              <p14:nvPr/>
            </p14:nvContentPartPr>
            <p14:xfrm>
              <a:off x="10121900" y="3613150"/>
              <a:ext cx="711200" cy="4381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10121900" y="3613150"/>
                <a:ext cx="71120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8959850" y="2813050"/>
              <a:ext cx="774700" cy="6477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8959850" y="2813050"/>
                <a:ext cx="774700" cy="6477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charRg st="12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08899">
                                            <p:txEl>
                                              <p:charRg st="12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charRg st="26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08899">
                                            <p:txEl>
                                              <p:charRg st="26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charRg st="37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08899">
                                            <p:txEl>
                                              <p:charRg st="37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charRg st="5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08899">
                                            <p:txEl>
                                              <p:charRg st="51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charRg st="63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08899">
                                            <p:txEl>
                                              <p:charRg st="63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TABLE_ENDDRAG_ORIGIN_RECT" val="692*413"/>
  <p:tag name="TABLE_ENDDRAG_RECT" val="135*47*692*413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commondata" val="eyJoZGlkIjoiMDk0MzliODQ5Mzc3ZDY1ZTI0ZWQ3NWJkMjdkYzllN2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3601</Words>
  <Application>WPS 演示</Application>
  <PresentationFormat>宽屏</PresentationFormat>
  <Paragraphs>260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黑体</vt:lpstr>
      <vt:lpstr>Times New Roman</vt:lpstr>
      <vt:lpstr>Symbol</vt:lpstr>
      <vt:lpstr>微软雅黑</vt:lpstr>
      <vt:lpstr>Arial Unicode MS</vt:lpstr>
      <vt:lpstr>Calibri</vt:lpstr>
      <vt:lpstr>WPS</vt:lpstr>
      <vt:lpstr>默认设计模板</vt:lpstr>
      <vt:lpstr>1_默认设计模板</vt:lpstr>
      <vt:lpstr>PowerPoint 演示文稿</vt:lpstr>
      <vt:lpstr>1) 运算结果标志</vt:lpstr>
      <vt:lpstr> </vt:lpstr>
      <vt:lpstr>.2.2 无符号数比较的条件转移 </vt:lpstr>
      <vt:lpstr>.2.3 有符号数比较的条件转移</vt:lpstr>
      <vt:lpstr>算数运算类指令      (注意理解各个指令对标志位的影响）</vt:lpstr>
      <vt:lpstr> </vt:lpstr>
      <vt:lpstr>逻辑指令   --逻辑运算和移位指令</vt:lpstr>
      <vt:lpstr>经常用逻辑指令设置指定位</vt:lpstr>
      <vt:lpstr> </vt:lpstr>
      <vt:lpstr>DIV/IDIV 指令</vt:lpstr>
      <vt:lpstr>乘法指令运算示意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王皙晶</cp:lastModifiedBy>
  <cp:revision>156</cp:revision>
  <dcterms:created xsi:type="dcterms:W3CDTF">2019-06-19T02:08:00Z</dcterms:created>
  <dcterms:modified xsi:type="dcterms:W3CDTF">2024-08-08T17:38:19Z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2714BC2042754196817988410A36725A</vt:lpwstr>
  </property>
</Properties>
</file>