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81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6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275 358,'3'0,"0"2,0-1,0-1,0 0,-3-3,0 0,-3 0,0 3,-1 0,3 3,1 1,0-1,0 0,3 1,0-3,0-1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597 364,'-2'3,"2"1,5-3,-2-1,0-1,-3-2,0 0,-3 1,-1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1280 854,'3'2,"0"-2,0 0,1-4,-4 1,0 0,-3 2,-2-1,2 2,0 1,1 2,2 0,1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1305 831,'0'4,"0"-1,0 1,0 1,0-2,0 0,0 1,0-1,0 0,0 0,0 0,3-3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1317 854,'0'3,"3"-1,0-3,-2-2,-1 0,0 0,-1 0,-2 3,0 0,1 3,2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8:30: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1267 604,'3'0,"5"-2,4-1,2-1,3 1,6 2,3-5,3 3,4-3,-15 5,5-1,-2 2,3 0,-8 0,-1 0,-1 0,-6 0,-3 0,-1 0,3-2,-4 2,-2-1,1 1,-1-1,2 1,-2 0,2-2,-1 2,-1 0,2-1,1 1,1 0,2 0,3 0,-4 0,6 0,-3 0,4 0,-2 0,0 0,-1 0,3 0,-2 0,1 0,-3 0,-1 0,-3 0,-2 0,-1 0,-1-1,-4 2,-2 1,-2 3,-4 2,2 0,-2 1,-1-1,-4 1,3 2,-3 0,-6 1,5-1,3 0,2-2,-7 5,6-5,-1 6,-1-5,-1 3,-8 3,10-3,-7 1,3 2,-2-3,4-3,2 1,-2 0,2-3,1 0,1 0,1-1,1-3,2 2,-2 2,3-6,-1 2,4-1,-3 2,3-3,2 0,0-1,0 2,1-2,-1 1,0-1,1 0,1-7,2-3,2-1,0-2,2-1,-1 2,2-4,0 1,-1 0,1 1,-3 0,3 2,0-2,-1 2,1-1,-1 3,0 0,-1 1,1-1,-3 4,2-2,1-2,-4 3,1 1,0-2,1 0,-3 1,3-2,-3 3,1-4,1 4,0-1,1-1,-2 3,2-4,-2 2,2-2,0 1,0-1,1 2,2-4,-5 6,3-3,0-1,-3 5,2-4,-1 3,1-3,-3 4,2 0,-1-2,1 1,-3 4,1-2,0 0,1 1,-1 1,-1 0,1 0,2 2,-3 1,2 6,0 1,1 0,1 1,-2 4,3 0,-1-1,3 1,-2 0,3 4,-1-3,-1-1,2 4,0 0,0 4,0-4,-1-2,0-1,0 1,-2-6,2 4,0-2,0 1,-2-4,0 1,3 0,-4-4,-1 1,4 4,-5-6,3 3,0 1,-1-2,0-1,1 3,-3-5,3 4,-2-2,1-1,-2 0,1 0,-1 0,1-1,0 0,-2-1,0 1,2 1,-3-4,1 2,0-1,-1 0,-3-1,-7-3,1-2,-5 2,1-1,-4 0,2 1,-3-4,2 2,-1-1,-1 0,3 0,0 3,3-4,1 4,3-1,0-1,2 1,1 2,-2-3,2 2,-2-2,1 2,-2-2,1 3,4 0,-7-2,5 0,-3 0,1 0,1 0,-2 0,0-2,1 3,-2-2,-2 0,4 1,-5-3,1 1,1 1,-4-2,2 1,-2-2,0 1,2 2,3-1,-3-2,1 1,3 1,1-2,1 4,0-2,4 2,-1 0,2 1,0 0,0 0,0 0,0 0,1 1,-1 0,1 0,-1 0,-1-2,1 2,1 0,-1-1,1 1,-1 0,0 1,1-1,-1 0,1 0,0-2,0 2,-1-1,0 0,1-1,-1 1,1 1,0 0,0 0,0 0,1-1,0 1,2 0,0-1,-1 1,-1 1,2-2,-1 0,0 1,-2 0,1 1,0-1,0 0,0 0,0 1,1 0,0-1,-1 0,0 0,1 0,-1 1,1 0,1-2,-1 1,-1 0,0 0,0 1,1-1,-1 0,0 1,0-1,1 1,-1 0,1-2,-1 2,1-1,0 0,-1 1,0 0,0 0,1 0,1-2,-2 2,1-1,-1 1,0 0,1-1,-1 1,0 0,0 0,-1-1,1 1,0 0,0 0,1 0,-1 0,0 0,1 0,0-1,1 1,0 0,-2 0,2 0,-1 0,1 0,0 0,-2 0,0 0,2 0,-2 0,1 0,0 0,-1 0,0 0,-3 0,1 0,0 0,0 0,0 0,0 0,-3 1,2 1,1-2,0 1,-2 0,1 0,-1 1,2-2,-2 2,0 0,1 0,1-1,-2 2,1-2,-1 1,1 0,-2 0,4 0,-4 0,2 0,-1 0,-1 1,2-2,0 0,-2 1,4-1,-2 0,1-1,-2 1,2 0,1 0,-3 0,2-1,-1 2,0-1,-1 0,2 0,-1 1,0-2,1 1,-3 2,0-1,3-1,0-1,0 1,0 0,0 0,0-1,0 2,0-1,2-1,3-1,1-2,-1 1,2 0,1-2,-3 3,3-1,1-2,-4 3,5-4,-4 3,0 0,0 0,1 1,1-2,-5 2,3-1,-2 0,-2 2,1-1,1 1,1-1,-3 1,3-2,0 1,-1 0,2 0,1-2,-4 3,5-2,-3 1,1-1,-1 1,2 0,1-1,-3 1,-2 0,1 0,-1 0,1 0,-3 0,1 1,1-1,-1 0,0 1,0-1,0 1,0-1,-2 1,-2 1,-1 1,-1 1,0-1,1 3,-2-2,0 2,0-1,2 0,-4 0,4-1,-2 2,4-3,-5 3,1 0,0 0,0-2,2 1,-2-1,5-1,-2 1,0-1,2-2,-1 3,0-2,-1 0,0 2,1-3,0 1,-1 1,1 0,-2 0,1 0,2 0,-3-1,3-1,0 1,0 0,0 0,-1 1,0-1,0 0,0 1,0-2,-1 1,2 1,-1-1,0 0,1 0,3-1,5-3,-1 0,4-2,-1 1,2 0,1-1,-2 0,1 2,-2-2,1 1,-1 0,-3 1,0 1,-1-1,-1 1,0 1,-2-1,1 1,-1 0,0-1,0 1,-1 0,0 0,2-1,-1 1,0 0,1-2,-2 2,2-1,-1 0,2 0,-2 1,0-1,1 1,0-2,0 1,1-1,-1 1,1 0,-1 0,3-1,-4 2,1-1,1 0,-3 1,2 0,1-2,-2 2,0 1,-1-1,2-1,-1 1,-1 1,2-1,-2 0,1 0,1 0,0 0,-2 0,0 1,0 0,0 0,0 0,0 0,-3 0,-1 0,-3 4,1 0,-1 2,-2 4,0-1,-1-1,-1 3,1 0,2-3,1 2,-2 0,1 0,0-2,1-2,0 2,1-2,0 1,1-2,0-1,0 1,2-3,-1 1,0 3,2-5,-2 1,2 0,0 0,-1 0,0-1,1 0,1 0,-2 0,1 1,1-1,-1 0,-1 0,2 0,-2 1,0-1,2 1,-1-1,0 1,1-1,1-3,7-2,4-2,-3 0,4 0,-4 0,3 1,0 0,0-2,-1 0,-2 2,2-2,-1 2,-1 1,-4-1,2 2,-2-1,-1 0,2 0,-2 1,-1 0,1 1,-3 2,2-3,-3 2,3-1,-2 1,0-1,2 0,-1-1,0 1,0-1,1-1,-3 2,3-3,-3 3,2 1,0-3,0 1,-1 1,1-2,0 0,-1 2,1 0,0-1,-1 0,0 0,2-1,-1 2,0 0,0 1,-1-3,-1 3,1 0,0 0,0-2,0 3,-1-2,1 0,0 0,0 0,0-1,-1 2,0-1,0 1,0 0,-1 0,0 1,-3 0,1 2,-1-1,0 1,-3 2,3-2,-2 1,2 0,-1 0,1-1,0 0,1 0,1 1,-1-1,0 0,0 0,-1 1,-1 2,3-1,-2 2,1-2,0 0,-2 4,4-5,-1 1,-1-1,1 1,1 0,-2-2,3 2,-4 1,3-1,-1 3,0-3,0 0,-2 3,2-2,-1 0,0-1,0 1,-2 4,3-3,-2-1,2-2,0 4,0-4,1 2,-2 1,2-4,-1 1,0 1,0 0,0-1,-1 1,2-1,-3 1,3-2,-1 1,0-1,1 1,0-1,0 0,-1 0,0 0,1 0,1-1,-1 2,0-1,-1-1,2 0,-1 3,0-3,0 2,0 0,1-2,-1 0,0 1,1-1,0 0,-1 0,0 0,0 0,3-1,2-3,2-2,3-1,-3 1,2 1,2-4,-2 3,-2 0,0 1,3-1,-3-2,0 5,0-4,-2 1,2 1,-1-1,-1 2,2-2,-1 1,-1-1,1 2,-1-2,-1 1,-1 2,1-2,-1 1,1 0,-1 1,0-2,1 1,-1 0,0 0,-1-1,2 0,-1 0,1-2,-1 3,0-1,2-2,-2 2,-1 0,1 0,1 0,-2 2,1-2,1-2,-2 5,4-5,-4 3,3-1,-1 0,-1 1,1-1,0 1,-2 0,1 0,-1 1,2-2,-2 1,0 1,0-1,1 2,-1 0,-1-2,1 0,0 2,0 0,0-1,0 0,-1 0,1 1,0 0,-1 0,0 0,1 0,0 0,0 1,0 1,-1 3,0 1,1 2,-1 0,0-1,0 4,0-1,0 1,0 1,-3 0,1 1,-2-5,3 3,-3-4,2 2,-2-1,2-3,1 1,-1-2,1 0,-1 1,2-3,-2 2,2-2,0 0,-1 0,1 0,0 0,0 0,-1 0,1 0,0 1,-1-1,1 0,0 0,0 1,-1 1,1-2,0 3,-1-1,1-1,0 2,-1 0,1-1,-2 1,2 1,-1-1,1-1,-1 1,1-1,0 1,-1-3,1 2,0 1,0-3,-1 0,1 1,0-1,0 0,0 1,-1 0,1 0,0-1,-1 0,1 0,0 0,3-5,-1-1,3-1,-1 0,2 0,0 0,-4 0,3 1,0-2,-3 4,1-1,-1 0,0 2,0-1,1 0,-1-1,0 1,-1 3,1-3,-1 1,0 1,0 0,0-1,0-1,-1 2,1-1,1 0,0 1,-1-1,-1 1,1-1,0 0,1 1,-2 0,1-1,0-1,2 1,-2 2,0-1,0 0,0 0,-1 3,0 1,0 2,0 1,0-1,0 0,0 2,0-2,0 0,-4 4,3-3,1-1,-1 0,-1 1,2-1,-1-3,0 3,0 0,0-1,0-2,0 2,0-2,0 0,1 1,0-1,-1 0,0 0,1 1,-1-3,1 2,0 1,-1 0,1-2,0 2,0-2,0 0,0 1,0 0,0 0,0 2,0-1,0-1,0 2,0-2,0 0,0-1,1-1,2-1,-1-4,1 3,0-3,0 2,0-1,0 1,-1 0,0 0,0 1,-1-1,0 2,0 0,1-1,-2 0,2-1,0 1,-1 0,2-1,-2 1,0 1,0 0,-1-2,1 3,1-2,0 0,1 0,-3 1,2 0,-1 0,0-1,0 2,0 0,-1-1,1 0,-1 0,1 1,0-1,-1 0,1 1,0 1,-1 1,0 1,0 1,0 1,0-1,0-1,0 2,0 0,0-2,0 1,0 0,0-3,0 3,0-2,0-1,0 1,0-1,0 0,0 0,0 0,0 1,0-1,1 1,-1-1,0 0,1 0,-1 1,1-1,-1 0,1 0,-1 0,1-1,0 0,0 0,2-1,-2 1,2-2,-1 0,2-1,-2 1,1-1,0 1,-3 1,2 0,0 0,-2 0,1 1,1-2,-2 1,1 1,0 0,1-1,0-1,-1 1,0 1,0 0,0-1,-3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8:30: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1594 569,'0'2,"0"0,0 1,2 0,-2 1,1-2,0 2,0 0,-1-2,3 3,-3-3,1-1,-1 3,1-3,1 2,-2-2,0 0,0 0,0 0,0 0,1 1,-1-1,0 0,1 1,1 0,-1-2,-1 2,0-1,0 1,0-1,1-1,-1 1,1 0,0 0,-1 0,1 1,-1-1,1 0,0-1,0 0,0 0,0 0,0 0,1-1,0 0,0 0,0-1,0-1,0 1,1-1,-1 0,0 2,0-2,0-1,-2 3,1-1,0-1,-1 2,0 0,1-2,0 3,-1-1,0-1,0 1,0 0,0 0,0 0,0 0,0-1,1 0,0 1,-1 0,0-1,2 1,-1-1,-1 1,1 0,0 1,1-2,-1 1,0 1,0 0,0 0,0-1,0 1,0 0,3 2,-3-2,-1 1,1 0,0-1,0 1,-1 0,2-1,-1 1,0-1,1 0,-1 1,0 0,1 1,0 0,0-1,-1 0,0 0,1-1,-1 0,0 0,0 0,0 0,0 0,0 0,0 1,0-1,0 0,1 0,-1 0,2 0,-2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8:30: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1533 541,'-1'0,"-4"0,0 0,3 0,-6 1,0 1,2-2,1 1,1-1,-1 0,0 0,0 0,0 0,1 0,-1 0,2 0,0 0,-1 0,2 0,1 0,0 0,0 0,0 0,0 0,0 0,0 0,-1-1,0 0,-1 0,2 0,0 1,-3 0,2 0,0 0,-1-1,2 1,-1-1,1 1,-1-2,2 0,-2 1,2 0,-1 0,0-2,2 1,0 2,3-2,-3 1,1 0,0 1,0 0,0-2,1 1,-1 0,0 0,-1 1,1-2,-1 2,0 0,0-1,0 1,1-1,-1 0,1 0,0-1,-2 1,1 0,-1 0,1 0,0 0,0 1,-1-1,0 0,1 1,1-2,-2 1,1 0,0 1,1-1,-1 0,0 1,1-1,-1 0,1 0,-1 0,0 1,-1-1,2 0,-1 0,0 0,0 0,0 1,1 0,-1-2,0 1,1 0,0 0,-1 0,-1 0,1 1,0-1,-1 0,1 0,-1 0,1 0,0 1,-1-1,0 0,0-1,0 1,1 0,-1-1,0 1,0 0,0 0,0 0,0 0,0-1,-1 0,0 1,0 0,0 0,0 0,0 0,0 0,0 0,0 1,0-1,0 1,0 0,0-2,0 1,0 1,-1-1,-1 0,1 1,-2-3,2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643 367,'3'0,"1"0,-1 0,0 0,0 0,3 0,-2 0,-1 0,0 0,1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678 362,'3'0,"0"0,0 0,-3 3,-3 0,-1 0,1-1,1 1,-2-2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416 381,'5'-1,"-1"0,-1 0,0 1,1 0,0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735 357,'-3'3,"1"0,1 0,0 0,0 0,1 0,3-2,0-1,0-1,-2-2,0 0,0-1,-1 0,0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753 359,'0'4,"-2"-1,0 0,2 0,0 0,3-1,0-3,0-1,-3-1,0 0,0 0,0 0,0-1,0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765 359,'0'4,"2"0,0-1,1-3,1-1,-3-4,-1 2,0-1,0 0,-4 3,1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787 358,'1'3,"-1"0,0 0,1 1,-1 0,3-1,0-3,2 0,-1-3,-4 0,0 0,-1-1,-2 2,0 2,-2-3,2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851 353,'0'3,"0"1,0 0,0 0,0-1,3-1,0-3,1-2,-3 0,-1-2,0 2,-3 0,-1 1,1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870 355,'1'4,"-1"0,0 0,0 1,3-5,0 0,0-4,-2 1,-1-1,0 1,-1-1,-2 3,0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313 357,'0'-3,"-1"0,-3 2,0 1,1 3,2 2,-1-2,5-1,0-2,1 0,0-3,-3 0,-1 0,1 8,-1-2,0 2,0 1,0-2,0 0,0-1,0 0,-3-1,0-2,0 0,0 0,0 0,0-1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896 354,'1'3,"-1"0,0 0,0 1,0-1,3-2,1-2,-3-2,-1 0,-1 0,-2 1,0 1,1-2,-1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915 354,'0'3,"0"1,0-1,2 0,0 0,1-1,0-2,0-1,-3-2,0 0,-3 0,-1 2,1 0,0 1,0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992 359,'-1'3,"1"0,0 0,2 0,2-2,1-1,-2-3,-2-1,-1 1,0-2,0 2,-3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1022 354,'1'3,"-2"1,0 0,1-1,0 0,3-3,1-3,-2-1,-2 1,0 0,-4 1,1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1046 359,'0'3,"0"1,3-2,0-2,-2-4,-1 1,-3 0,0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1064 349,'0'3,"0"2,0 1,0-2,0-1,0 3,0-1,-1-2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344,'-3'4,"1"0,2 2,-1-1,1-1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1147 357,'1'3,"2"-2,0-1,-6-2,0 0,-1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1149 353,'3'4,"0"-4,1 0,-4-3,-2-1,-1 0,0 2,0 2,0-1,3 4,0 0,0 0,0 1,3-3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341,'3'0,"-3"5,0-1,0-1,0 1,0 0,3-2,0-2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425 357,'-3'0,"2"4,0-1,1 1,0-1,3-2,0-1,1-3,-4 0,0 0,-3 0,0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351,'0'3,"0"0,0 0,4-1,0-2,-1-1,-3-2,0 0,0-1,-3 3,0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483 398,'-3'2,"2"4,0-3,0 0,-2 1,0 2,1 0,0-2,2-1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483 403,'1'4,"0"0,0 1,0 1,1-2,-1-1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480 419,'4'-4,"-1"4,1 0,0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513 402,'-5'7,"4"-4,1 2,-1 0,1-1,0 1,0-1,0-1,4-2,1-2,-1 0,0-1,-1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834 386,'-1'3,"-1"1,1-1,-1 1,-1-1,0 5,-1-3,1 0,1 0,-1-1,4-7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833 382,'0'4,"1"2,0-1,0-1,0 0,-1 0,2 1,-1-2,-1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823 417,'3'-1,"1"1,0-2,-1 1,0 0,0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855 397,'-1'5,"3"-1,0-1,-1 0,0 0,2 0,-1 1,2-1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867 396,'-3'0,"2"4,-1-1,0 1,0 2,-1-1,2-2,1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442 358,'1'3,"1"0,1-2,0-1,0-1,-3-2,0 0,0 0,-3 1,-1 2,1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936 346,'3'0,"-2"3,-1 0,1 0,-1 0,2 0,-2 0,1 1,0 2,-1-3,0 1,0 0,-4-1,1-1,0-1,0 0,0 0,0 0,0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725 351,'-5'0,"3"3,1 0,0 0,1 0,0 0,0 1,3-1,0 1,4-1,-3-1,2-1,-3 1,2 0,-1-1,1 1,-1-1,0-1,0 0,2 1,-3-1,-2-4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803 313,'-1'3,"-3"2,2-1,-1-1,-1 2,1-1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796 316,'3'0,"-1"3,-1 1,2 1,-2-1,-1-1,1 0,-1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793 334,'5'0,"-1"0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815 320,'2'3,"-2"0,0 0,1 0,-1 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819 337,'3'-3,"0"2,1 1,-1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833 323,'0'4,"0"0,0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367 691,'-1'3,"4"0,1-3,0 0,-1 0,2 0,-2 0,0-3,-3 0,0-1,-3 4,0 0,0 0,1 3,2 0,2 0,1 0,0-1,0-1,0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430 689,'-4'0,"1"-1,-1 1,1 0,6 3,0-2,0-1,1 0,-2 3,-3 2,0-1,-1 2,0-2,2 0,-2-1,-1-1,0 0,0-1,0-2,0 0,0 0,0-1,-1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469 356,'1'3,"-1"0,0 0,0 0,3-1,0-2,-2-4,-2 0,-2 2,0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488 687,'-3'2,"3"1,-1 0,0 0,1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504 680,'1'6,"-1"-1,0 1,0-2,0-1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523 694,'0'3,"0"0,0 0,1 0,1 0,1-3,1-2,-3-1,-1 0,0 0,-4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543 689,'0'4,"0"-1,3-1,0-2,0-1,-3-2,-1 0,-3 1,1 0,0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614 691,'2'3,"1"2,0-4,1 0,-1-2,-3-2,-1 0,-2 1,0-2,0 4,0 0,0 0,3 3,3-2,0-1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640 693,'3'0,"0"1,1-1,-1-1,-3-3,0 1,-3 1,0 1,0 1,0 0,0 2,3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659 686,'3'4,"0"-2,1-2,-1 0,-3-3,-3 0,-1 2,1 0,0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678 685,'3'4,"-3"-1,1 0,0 1,2-4,0 0,-2-3,-1 0,0 0,-1 0,-2 3,-1-1,-1 1,2-1,0 1,-1-1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722 683,'-2'6,"2"-2,-1 0,1-1,0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730 692,'1'3,"2"-2,0-1,-1-3,-6 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491 347,'3'3,"-1"1,0 0,-1 1,-1-2,0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746 689,'0'3,"0"1,0-1,3-2,0-1,0-3,-6 0,0 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759 687,'3'0,"-1"3,-2 1,2 1,-1-1,1 0,-1 0,0 0,0-1,-1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828 675,'-2'4,"1"0,1 2,-1-2,1-1,0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834 691,'2'3,"1"-2,1-1,-1-4,-1 0,-5 1,0 3,0 0,0 4,3-1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855 676,'0'5,"0"0,0-2,0 2,0-2,0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862 688,'3'3,"0"-1,0 0,1-2,-5-3,-2 1,0 1,0 0,0 0,-1 0,1 2,0-1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465 718,'3'0,"0"0,1 0,-1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627 747,'-3'4,"2"-1,0 1,0 0,1-1,-2 1,0 1,2-2,-3 2,1 0,0-1,0 1,2-1,-1-1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598 786,'3'4,"0"-1,0 0,-1 0,2 1,1 1,-2-3,0 1,1-3,0-2,-2-1,0-1,0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418 863,'-1'3,"0"2,-1-2,2 2,-1-2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548 349,'-1'3,"1"1,0 0,0 2,0-3,0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428 863,'0'3,"0"3,0-1,0-2,0 1,0-1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442 863,'0'3,"0"0,0 1,0-1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459 860,'0'3,"-1"1,1-1,-1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508 856,'1'4,"-1"0,0 1,0-2,4-8,2-3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533 839,'-2'5,"2"-1,-3 2,1-2,2-1,-2 0,2 0,-1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537 859,'0'4,"-1"-1,0 0,1 1,0-1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548 858,'0'4,"0"-1,0 0,0 2,0-1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608 865,'0'4,"0"-1,1 1,-1 1,3-3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620 869,'0'3,"-1"1,1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628 874,'0'3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560 362,'3'3,"0"-2,0-3,-3-2,-2 1,-2 1,1 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641 866,'-2'3,"1"1,1-1,-1 0,0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692 867,'1'4,"0"0,-1-1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717 867,'0'3,"0"0,0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732 868,'-3'2,"2"1,-1 0,2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739 869,'0'4,"0"-1,1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818 860,'1'3,"-1"0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833 855,'0'3,"0"1,0-1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838 865,'-1'3,"3"-7,-2 1,-2 0,-1 3,0 0,0 0,3 3,3 0,0-3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811 860,'2'0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812 860,'0'4,"0"-1,0 0,0 0,0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578 351,'1'4,"-1"1,0-1,0-1,3-1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860 857,'0'3,"0"0,0 0,3-3,0 0,2-2,-2-1,1 1,-4-1,0 0,-3 1,0 1,-1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946 862,'-3'1,"1"3,2 0,0-1,4-3,0 0,0 0,-1-2,0 0,-3-2,-3 1,0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964 860,'1'3,"1"0,2-2,0-2,-1-1,0-1,-3 0,0 0,-4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860,'0'3,"3"-1,0-2,-2-3,-1-1,0 1,-4 3,1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1032 859,'0'3,"1"0,4 0,-2-2,0 0,0-1,0 1,1-1,-1 0,-2-3,-1 0,-2 0,-1 2,0 1,0 0,-1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 853,'1'4,"-1"1,0-2,0 2,0-2,3-4,-1-2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1126 856,'0'3,"0"1,3-3,0-1,0 0,-1-3,-2 0,-1 0,-2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854,'1'3,"-1"0,4 2,-1-1,0-4,0 0,-1-3,-2 0,-1 0,-2 2,-1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1169 846,'0'3,"0"0,0 1,0 1,0-2,0 0,1 0,-1 0,5-3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11:23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1264 840,'0'3,"0"2,-2 1,1-3,-2 0,3 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07950"/>
            <a:ext cx="2743200" cy="61293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7950"/>
            <a:ext cx="8026400" cy="61293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effectLst/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107950"/>
            <a:ext cx="10972800" cy="944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96975"/>
            <a:ext cx="10972800" cy="5040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107.png"/><Relationship Id="rId5" Type="http://schemas.openxmlformats.org/officeDocument/2006/relationships/customXml" Target="../ink/ink105.xml"/><Relationship Id="rId4" Type="http://schemas.openxmlformats.org/officeDocument/2006/relationships/image" Target="../media/image106.png"/><Relationship Id="rId3" Type="http://schemas.openxmlformats.org/officeDocument/2006/relationships/customXml" Target="../ink/ink104.xml"/><Relationship Id="rId2" Type="http://schemas.openxmlformats.org/officeDocument/2006/relationships/image" Target="../media/image105.png"/><Relationship Id="rId1" Type="http://schemas.openxmlformats.org/officeDocument/2006/relationships/customXml" Target="../ink/ink10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49.png"/><Relationship Id="rId97" Type="http://schemas.openxmlformats.org/officeDocument/2006/relationships/customXml" Target="../ink/ink49.xml"/><Relationship Id="rId96" Type="http://schemas.openxmlformats.org/officeDocument/2006/relationships/image" Target="../media/image48.png"/><Relationship Id="rId95" Type="http://schemas.openxmlformats.org/officeDocument/2006/relationships/customXml" Target="../ink/ink48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5" Type="http://schemas.openxmlformats.org/officeDocument/2006/relationships/slideLayout" Target="../slideLayouts/slideLayout2.xml"/><Relationship Id="rId204" Type="http://schemas.openxmlformats.org/officeDocument/2006/relationships/image" Target="../media/image102.png"/><Relationship Id="rId203" Type="http://schemas.openxmlformats.org/officeDocument/2006/relationships/customXml" Target="../ink/ink102.xml"/><Relationship Id="rId202" Type="http://schemas.openxmlformats.org/officeDocument/2006/relationships/image" Target="../media/image101.png"/><Relationship Id="rId201" Type="http://schemas.openxmlformats.org/officeDocument/2006/relationships/customXml" Target="../ink/ink101.xml"/><Relationship Id="rId200" Type="http://schemas.openxmlformats.org/officeDocument/2006/relationships/image" Target="../media/image100.png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9" Type="http://schemas.openxmlformats.org/officeDocument/2006/relationships/customXml" Target="../ink/ink100.xml"/><Relationship Id="rId198" Type="http://schemas.openxmlformats.org/officeDocument/2006/relationships/image" Target="../media/image99.png"/><Relationship Id="rId197" Type="http://schemas.openxmlformats.org/officeDocument/2006/relationships/customXml" Target="../ink/ink99.xml"/><Relationship Id="rId196" Type="http://schemas.openxmlformats.org/officeDocument/2006/relationships/image" Target="../media/image98.png"/><Relationship Id="rId195" Type="http://schemas.openxmlformats.org/officeDocument/2006/relationships/customXml" Target="../ink/ink98.xml"/><Relationship Id="rId194" Type="http://schemas.openxmlformats.org/officeDocument/2006/relationships/image" Target="../media/image97.png"/><Relationship Id="rId193" Type="http://schemas.openxmlformats.org/officeDocument/2006/relationships/customXml" Target="../ink/ink97.xml"/><Relationship Id="rId192" Type="http://schemas.openxmlformats.org/officeDocument/2006/relationships/image" Target="../media/image96.png"/><Relationship Id="rId191" Type="http://schemas.openxmlformats.org/officeDocument/2006/relationships/customXml" Target="../ink/ink96.xml"/><Relationship Id="rId190" Type="http://schemas.openxmlformats.org/officeDocument/2006/relationships/image" Target="../media/image95.png"/><Relationship Id="rId19" Type="http://schemas.openxmlformats.org/officeDocument/2006/relationships/customXml" Target="../ink/ink10.xml"/><Relationship Id="rId189" Type="http://schemas.openxmlformats.org/officeDocument/2006/relationships/customXml" Target="../ink/ink95.xml"/><Relationship Id="rId188" Type="http://schemas.openxmlformats.org/officeDocument/2006/relationships/image" Target="../media/image94.png"/><Relationship Id="rId187" Type="http://schemas.openxmlformats.org/officeDocument/2006/relationships/customXml" Target="../ink/ink94.xml"/><Relationship Id="rId186" Type="http://schemas.openxmlformats.org/officeDocument/2006/relationships/image" Target="../media/image93.png"/><Relationship Id="rId185" Type="http://schemas.openxmlformats.org/officeDocument/2006/relationships/customXml" Target="../ink/ink93.xml"/><Relationship Id="rId184" Type="http://schemas.openxmlformats.org/officeDocument/2006/relationships/image" Target="../media/image92.png"/><Relationship Id="rId183" Type="http://schemas.openxmlformats.org/officeDocument/2006/relationships/customXml" Target="../ink/ink92.xml"/><Relationship Id="rId182" Type="http://schemas.openxmlformats.org/officeDocument/2006/relationships/image" Target="../media/image91.png"/><Relationship Id="rId181" Type="http://schemas.openxmlformats.org/officeDocument/2006/relationships/customXml" Target="../ink/ink91.xml"/><Relationship Id="rId180" Type="http://schemas.openxmlformats.org/officeDocument/2006/relationships/image" Target="../media/image90.png"/><Relationship Id="rId18" Type="http://schemas.openxmlformats.org/officeDocument/2006/relationships/image" Target="../media/image9.png"/><Relationship Id="rId179" Type="http://schemas.openxmlformats.org/officeDocument/2006/relationships/customXml" Target="../ink/ink90.xml"/><Relationship Id="rId178" Type="http://schemas.openxmlformats.org/officeDocument/2006/relationships/image" Target="../media/image89.png"/><Relationship Id="rId177" Type="http://schemas.openxmlformats.org/officeDocument/2006/relationships/customXml" Target="../ink/ink89.xml"/><Relationship Id="rId176" Type="http://schemas.openxmlformats.org/officeDocument/2006/relationships/image" Target="../media/image88.png"/><Relationship Id="rId175" Type="http://schemas.openxmlformats.org/officeDocument/2006/relationships/customXml" Target="../ink/ink88.xml"/><Relationship Id="rId174" Type="http://schemas.openxmlformats.org/officeDocument/2006/relationships/image" Target="../media/image87.png"/><Relationship Id="rId173" Type="http://schemas.openxmlformats.org/officeDocument/2006/relationships/customXml" Target="../ink/ink87.xml"/><Relationship Id="rId172" Type="http://schemas.openxmlformats.org/officeDocument/2006/relationships/image" Target="../media/image86.png"/><Relationship Id="rId171" Type="http://schemas.openxmlformats.org/officeDocument/2006/relationships/customXml" Target="../ink/ink86.xml"/><Relationship Id="rId170" Type="http://schemas.openxmlformats.org/officeDocument/2006/relationships/image" Target="../media/image85.png"/><Relationship Id="rId17" Type="http://schemas.openxmlformats.org/officeDocument/2006/relationships/customXml" Target="../ink/ink9.xml"/><Relationship Id="rId169" Type="http://schemas.openxmlformats.org/officeDocument/2006/relationships/customXml" Target="../ink/ink85.xml"/><Relationship Id="rId168" Type="http://schemas.openxmlformats.org/officeDocument/2006/relationships/image" Target="../media/image84.png"/><Relationship Id="rId167" Type="http://schemas.openxmlformats.org/officeDocument/2006/relationships/customXml" Target="../ink/ink84.xml"/><Relationship Id="rId166" Type="http://schemas.openxmlformats.org/officeDocument/2006/relationships/image" Target="../media/image83.png"/><Relationship Id="rId165" Type="http://schemas.openxmlformats.org/officeDocument/2006/relationships/customXml" Target="../ink/ink83.xml"/><Relationship Id="rId164" Type="http://schemas.openxmlformats.org/officeDocument/2006/relationships/image" Target="../media/image82.png"/><Relationship Id="rId163" Type="http://schemas.openxmlformats.org/officeDocument/2006/relationships/customXml" Target="../ink/ink82.xml"/><Relationship Id="rId162" Type="http://schemas.openxmlformats.org/officeDocument/2006/relationships/image" Target="../media/image81.png"/><Relationship Id="rId161" Type="http://schemas.openxmlformats.org/officeDocument/2006/relationships/customXml" Target="../ink/ink81.xml"/><Relationship Id="rId160" Type="http://schemas.openxmlformats.org/officeDocument/2006/relationships/image" Target="../media/image80.png"/><Relationship Id="rId16" Type="http://schemas.openxmlformats.org/officeDocument/2006/relationships/image" Target="../media/image8.png"/><Relationship Id="rId159" Type="http://schemas.openxmlformats.org/officeDocument/2006/relationships/customXml" Target="../ink/ink80.xml"/><Relationship Id="rId158" Type="http://schemas.openxmlformats.org/officeDocument/2006/relationships/image" Target="../media/image79.png"/><Relationship Id="rId157" Type="http://schemas.openxmlformats.org/officeDocument/2006/relationships/customXml" Target="../ink/ink79.xml"/><Relationship Id="rId156" Type="http://schemas.openxmlformats.org/officeDocument/2006/relationships/image" Target="../media/image78.png"/><Relationship Id="rId155" Type="http://schemas.openxmlformats.org/officeDocument/2006/relationships/customXml" Target="../ink/ink78.xml"/><Relationship Id="rId154" Type="http://schemas.openxmlformats.org/officeDocument/2006/relationships/image" Target="../media/image77.png"/><Relationship Id="rId153" Type="http://schemas.openxmlformats.org/officeDocument/2006/relationships/customXml" Target="../ink/ink77.xml"/><Relationship Id="rId152" Type="http://schemas.openxmlformats.org/officeDocument/2006/relationships/image" Target="../media/image76.png"/><Relationship Id="rId151" Type="http://schemas.openxmlformats.org/officeDocument/2006/relationships/customXml" Target="../ink/ink76.xml"/><Relationship Id="rId150" Type="http://schemas.openxmlformats.org/officeDocument/2006/relationships/image" Target="../media/image75.png"/><Relationship Id="rId15" Type="http://schemas.openxmlformats.org/officeDocument/2006/relationships/customXml" Target="../ink/ink8.xml"/><Relationship Id="rId149" Type="http://schemas.openxmlformats.org/officeDocument/2006/relationships/customXml" Target="../ink/ink75.xml"/><Relationship Id="rId148" Type="http://schemas.openxmlformats.org/officeDocument/2006/relationships/image" Target="../media/image74.png"/><Relationship Id="rId147" Type="http://schemas.openxmlformats.org/officeDocument/2006/relationships/customXml" Target="../ink/ink74.xml"/><Relationship Id="rId146" Type="http://schemas.openxmlformats.org/officeDocument/2006/relationships/image" Target="../media/image73.png"/><Relationship Id="rId145" Type="http://schemas.openxmlformats.org/officeDocument/2006/relationships/customXml" Target="../ink/ink73.xml"/><Relationship Id="rId144" Type="http://schemas.openxmlformats.org/officeDocument/2006/relationships/image" Target="../media/image72.png"/><Relationship Id="rId143" Type="http://schemas.openxmlformats.org/officeDocument/2006/relationships/customXml" Target="../ink/ink72.xml"/><Relationship Id="rId142" Type="http://schemas.openxmlformats.org/officeDocument/2006/relationships/image" Target="../media/image71.png"/><Relationship Id="rId141" Type="http://schemas.openxmlformats.org/officeDocument/2006/relationships/customXml" Target="../ink/ink71.xml"/><Relationship Id="rId140" Type="http://schemas.openxmlformats.org/officeDocument/2006/relationships/image" Target="../media/image70.png"/><Relationship Id="rId14" Type="http://schemas.openxmlformats.org/officeDocument/2006/relationships/image" Target="../media/image7.png"/><Relationship Id="rId139" Type="http://schemas.openxmlformats.org/officeDocument/2006/relationships/customXml" Target="../ink/ink70.xml"/><Relationship Id="rId138" Type="http://schemas.openxmlformats.org/officeDocument/2006/relationships/image" Target="../media/image69.png"/><Relationship Id="rId137" Type="http://schemas.openxmlformats.org/officeDocument/2006/relationships/customXml" Target="../ink/ink69.xml"/><Relationship Id="rId136" Type="http://schemas.openxmlformats.org/officeDocument/2006/relationships/image" Target="../media/image68.png"/><Relationship Id="rId135" Type="http://schemas.openxmlformats.org/officeDocument/2006/relationships/customXml" Target="../ink/ink68.xml"/><Relationship Id="rId134" Type="http://schemas.openxmlformats.org/officeDocument/2006/relationships/image" Target="../media/image67.png"/><Relationship Id="rId133" Type="http://schemas.openxmlformats.org/officeDocument/2006/relationships/customXml" Target="../ink/ink67.xml"/><Relationship Id="rId132" Type="http://schemas.openxmlformats.org/officeDocument/2006/relationships/image" Target="../media/image66.png"/><Relationship Id="rId131" Type="http://schemas.openxmlformats.org/officeDocument/2006/relationships/customXml" Target="../ink/ink66.xml"/><Relationship Id="rId130" Type="http://schemas.openxmlformats.org/officeDocument/2006/relationships/image" Target="../media/image65.png"/><Relationship Id="rId13" Type="http://schemas.openxmlformats.org/officeDocument/2006/relationships/customXml" Target="../ink/ink7.xml"/><Relationship Id="rId129" Type="http://schemas.openxmlformats.org/officeDocument/2006/relationships/customXml" Target="../ink/ink65.xml"/><Relationship Id="rId128" Type="http://schemas.openxmlformats.org/officeDocument/2006/relationships/image" Target="../media/image64.png"/><Relationship Id="rId127" Type="http://schemas.openxmlformats.org/officeDocument/2006/relationships/customXml" Target="../ink/ink64.xml"/><Relationship Id="rId126" Type="http://schemas.openxmlformats.org/officeDocument/2006/relationships/image" Target="../media/image63.png"/><Relationship Id="rId125" Type="http://schemas.openxmlformats.org/officeDocument/2006/relationships/customXml" Target="../ink/ink63.xml"/><Relationship Id="rId124" Type="http://schemas.openxmlformats.org/officeDocument/2006/relationships/image" Target="../media/image62.png"/><Relationship Id="rId123" Type="http://schemas.openxmlformats.org/officeDocument/2006/relationships/customXml" Target="../ink/ink62.xml"/><Relationship Id="rId122" Type="http://schemas.openxmlformats.org/officeDocument/2006/relationships/image" Target="../media/image61.png"/><Relationship Id="rId121" Type="http://schemas.openxmlformats.org/officeDocument/2006/relationships/customXml" Target="../ink/ink61.xml"/><Relationship Id="rId120" Type="http://schemas.openxmlformats.org/officeDocument/2006/relationships/image" Target="../media/image60.png"/><Relationship Id="rId12" Type="http://schemas.openxmlformats.org/officeDocument/2006/relationships/image" Target="../media/image6.png"/><Relationship Id="rId119" Type="http://schemas.openxmlformats.org/officeDocument/2006/relationships/customXml" Target="../ink/ink60.xml"/><Relationship Id="rId118" Type="http://schemas.openxmlformats.org/officeDocument/2006/relationships/image" Target="../media/image59.png"/><Relationship Id="rId117" Type="http://schemas.openxmlformats.org/officeDocument/2006/relationships/customXml" Target="../ink/ink59.xml"/><Relationship Id="rId116" Type="http://schemas.openxmlformats.org/officeDocument/2006/relationships/image" Target="../media/image58.png"/><Relationship Id="rId115" Type="http://schemas.openxmlformats.org/officeDocument/2006/relationships/customXml" Target="../ink/ink58.xml"/><Relationship Id="rId114" Type="http://schemas.openxmlformats.org/officeDocument/2006/relationships/image" Target="../media/image57.png"/><Relationship Id="rId113" Type="http://schemas.openxmlformats.org/officeDocument/2006/relationships/customXml" Target="../ink/ink57.xml"/><Relationship Id="rId112" Type="http://schemas.openxmlformats.org/officeDocument/2006/relationships/image" Target="../media/image56.png"/><Relationship Id="rId111" Type="http://schemas.openxmlformats.org/officeDocument/2006/relationships/customXml" Target="../ink/ink56.xml"/><Relationship Id="rId110" Type="http://schemas.openxmlformats.org/officeDocument/2006/relationships/image" Target="../media/image55.png"/><Relationship Id="rId11" Type="http://schemas.openxmlformats.org/officeDocument/2006/relationships/customXml" Target="../ink/ink6.xml"/><Relationship Id="rId109" Type="http://schemas.openxmlformats.org/officeDocument/2006/relationships/customXml" Target="../ink/ink55.xml"/><Relationship Id="rId108" Type="http://schemas.openxmlformats.org/officeDocument/2006/relationships/image" Target="../media/image54.png"/><Relationship Id="rId107" Type="http://schemas.openxmlformats.org/officeDocument/2006/relationships/customXml" Target="../ink/ink54.xml"/><Relationship Id="rId106" Type="http://schemas.openxmlformats.org/officeDocument/2006/relationships/image" Target="../media/image53.png"/><Relationship Id="rId105" Type="http://schemas.openxmlformats.org/officeDocument/2006/relationships/customXml" Target="../ink/ink53.xml"/><Relationship Id="rId104" Type="http://schemas.openxmlformats.org/officeDocument/2006/relationships/image" Target="../media/image52.png"/><Relationship Id="rId103" Type="http://schemas.openxmlformats.org/officeDocument/2006/relationships/customXml" Target="../ink/ink52.xml"/><Relationship Id="rId102" Type="http://schemas.openxmlformats.org/officeDocument/2006/relationships/image" Target="../media/image51.png"/><Relationship Id="rId101" Type="http://schemas.openxmlformats.org/officeDocument/2006/relationships/customXml" Target="../ink/ink51.xml"/><Relationship Id="rId100" Type="http://schemas.openxmlformats.org/officeDocument/2006/relationships/image" Target="../media/image50.png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en-US" altLang="zh-CN" sz="4000" dirty="0"/>
              <a:t>2.6.2 x86</a:t>
            </a:r>
            <a:r>
              <a:rPr lang="zh-CN" altLang="en-US" sz="4000" dirty="0"/>
              <a:t>基本指令概述 </a:t>
            </a:r>
            <a:endParaRPr lang="zh-CN" altLang="en-US" sz="4000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362950" cy="4857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数据传送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MOV,PUSH,POP,XCHG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LEA, CBW, IN, OUT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算术运算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ADD, SUB, MUL,DIV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逻辑运算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移位运算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AND,OR,NOT,XOR, SHL,SHR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转移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JMP,Jcc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CALL,RET,INT,IRET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CLC,STC,CMC, CLI,STI,CLD,STD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450" y="274955"/>
            <a:ext cx="249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http://60.204.250.30/asm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charRg st="5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7875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7875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7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7875">
                                            <p:txEl>
                                              <p:charRg st="75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9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7875">
                                            <p:txEl>
                                              <p:charRg st="99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0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7875">
                                            <p:txEl>
                                              <p:charRg st="104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7875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3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7875">
                                            <p:txEl>
                                              <p:charRg st="137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07875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ldLvl="2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21945"/>
            <a:ext cx="10968990" cy="5927725"/>
          </a:xfrm>
        </p:spPr>
        <p:txBody>
          <a:bodyPr>
            <a:normAutofit lnSpcReduction="20000"/>
          </a:bodyPr>
          <a:p>
            <a:r>
              <a:rPr lang="zh-CN" altLang="en-US"/>
              <a:t>（</a:t>
            </a:r>
            <a:r>
              <a:rPr lang="en-US" altLang="zh-CN"/>
              <a:t>4)SUB</a:t>
            </a:r>
            <a:r>
              <a:rPr lang="zh-CN" altLang="en-US"/>
              <a:t>减法指令</a:t>
            </a:r>
            <a:r>
              <a:rPr lang="en-US" altLang="zh-CN"/>
              <a:t>--DEST-SRC,</a:t>
            </a:r>
            <a:r>
              <a:rPr lang="zh-CN" altLang="en-US"/>
              <a:t>存在</a:t>
            </a:r>
            <a:r>
              <a:rPr lang="en-US" altLang="zh-CN"/>
              <a:t>DEST</a:t>
            </a:r>
            <a:r>
              <a:rPr lang="zh-CN" altLang="en-US"/>
              <a:t>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SUB  DEST,SRC           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同加法指令的理解。</a:t>
            </a: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SBB</a:t>
            </a:r>
            <a:r>
              <a:rPr lang="zh-CN" altLang="en-US">
                <a:sym typeface="+mn-ea"/>
              </a:rPr>
              <a:t>相同，无符号数运算，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判断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标志只能用减法</a:t>
            </a:r>
            <a:r>
              <a:rPr lang="zh-CN" altLang="en-US">
                <a:sym typeface="+mn-ea"/>
              </a:rPr>
              <a:t>，不能使用补码</a:t>
            </a:r>
            <a:r>
              <a:rPr lang="zh-CN" altLang="en-US">
                <a:sym typeface="+mn-ea"/>
              </a:rPr>
              <a:t>加法。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SBB</a:t>
            </a:r>
            <a:r>
              <a:rPr lang="zh-CN" altLang="en-US">
                <a:sym typeface="+mn-ea"/>
              </a:rPr>
              <a:t>带借位减法指令</a:t>
            </a:r>
            <a:r>
              <a:rPr lang="en-US" altLang="zh-CN">
                <a:sym typeface="+mn-ea"/>
              </a:rPr>
              <a:t>---DEST-SRC-CF,</a:t>
            </a:r>
            <a:r>
              <a:rPr lang="zh-CN" altLang="en-US">
                <a:sym typeface="+mn-ea"/>
              </a:rPr>
              <a:t>结果存在</a:t>
            </a:r>
            <a:r>
              <a:rPr lang="en-US" altLang="zh-CN">
                <a:sym typeface="+mn-ea"/>
              </a:rPr>
              <a:t>DEST</a:t>
            </a:r>
            <a:r>
              <a:rPr lang="zh-CN" altLang="en-US">
                <a:sym typeface="+mn-ea"/>
              </a:rPr>
              <a:t>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      SBB   DEST,SRC            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DEC</a:t>
            </a:r>
            <a:r>
              <a:rPr lang="zh-CN" altLang="en-US">
                <a:sym typeface="+mn-ea"/>
              </a:rPr>
              <a:t>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指令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DEC  DEST                   </a:t>
            </a:r>
            <a:r>
              <a:rPr lang="zh-CN" altLang="en-US">
                <a:sym typeface="+mn-ea"/>
              </a:rPr>
              <a:t>标志位影响：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不影响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>
                <a:sym typeface="+mn-ea"/>
              </a:rPr>
              <a:t>，影响其他五个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NEG</a:t>
            </a:r>
            <a:r>
              <a:rPr lang="zh-CN" altLang="en-US">
                <a:sym typeface="+mn-ea"/>
              </a:rPr>
              <a:t>求相反数指令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NEG DEST              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操作数解释为补码，运算结果要保留在</a:t>
            </a:r>
            <a:r>
              <a:rPr lang="en-US" altLang="zh-CN">
                <a:sym typeface="+mn-ea"/>
              </a:rPr>
              <a:t>DEST        2.</a:t>
            </a:r>
            <a:r>
              <a:rPr lang="zh-CN" altLang="en-US">
                <a:sym typeface="+mn-ea"/>
              </a:rPr>
              <a:t>操作数不能超过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位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CMP</a:t>
            </a:r>
            <a:r>
              <a:rPr lang="zh-CN" altLang="en-US">
                <a:sym typeface="+mn-ea"/>
              </a:rPr>
              <a:t>比较指令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CMP  DEST,SRC        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不保存运算结果，与</a:t>
            </a:r>
            <a:r>
              <a:rPr lang="en-US" altLang="zh-CN">
                <a:sym typeface="+mn-ea"/>
              </a:rPr>
              <a:t>SUB</a:t>
            </a:r>
            <a:r>
              <a:rPr lang="zh-CN" altLang="en-US">
                <a:sym typeface="+mn-ea"/>
              </a:rPr>
              <a:t>同</a:t>
            </a:r>
            <a:r>
              <a:rPr lang="en-US" altLang="zh-CN">
                <a:sym typeface="+mn-ea"/>
              </a:rPr>
              <a:t>           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乘法指令</a:t>
            </a:r>
            <a:endParaRPr lang="zh-CN" altLang="en-US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75565" y="1490345"/>
            <a:ext cx="11501755" cy="47593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对于无符号数和补码数，</a:t>
            </a:r>
            <a:r>
              <a:rPr lang="en-US" altLang="zh-CN" b="1" dirty="0"/>
              <a:t>80x86</a:t>
            </a:r>
            <a:r>
              <a:rPr lang="zh-CN" altLang="en-US" b="1" dirty="0"/>
              <a:t>使用不同的处理规则，所以有两类乘法指令：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MUL</a:t>
            </a:r>
            <a:r>
              <a:rPr lang="zh-CN" altLang="en-US" b="1" dirty="0"/>
              <a:t>无符号数乘法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IMUL</a:t>
            </a:r>
            <a:r>
              <a:rPr lang="zh-CN" altLang="en-US" b="1" dirty="0"/>
              <a:t>有符号数乘法。 </a:t>
            </a:r>
            <a:endParaRPr lang="zh-CN" altLang="en-US" b="1" dirty="0"/>
          </a:p>
          <a:p>
            <a:pPr marL="457200" lvl="1" indent="0" eaLnBrk="1" hangingPunct="1">
              <a:buNone/>
            </a:pPr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4. 除法指令</a:t>
            </a:r>
            <a:endParaRPr lang="en-US" altLang="zh-CN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 lvl="1" algn="l" defTabSz="914400" eaLnBrk="1" hangingPunct="1">
              <a:buClrTx/>
              <a:buSzTx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zh-CN" altLang="en-US" sz="1600" b="1" dirty="0">
                <a:sym typeface="+mn-ea"/>
              </a:rPr>
              <a:t>对应无符号数和补码数，分别有DIV无符号数除法和IDIV有符号数除法。</a:t>
            </a:r>
            <a:endParaRPr lang="zh-CN" altLang="en-US" sz="1600" b="1" dirty="0"/>
          </a:p>
          <a:p>
            <a:pPr lvl="1" algn="l" defTabSz="914400" eaLnBrk="1" hangingPunct="1">
              <a:buClrTx/>
              <a:buSzTx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要求被除数的位数必须是除数的两倍</a:t>
            </a:r>
            <a:r>
              <a:rPr lang="zh-CN" altLang="en-US" sz="1600" b="1" dirty="0">
                <a:sym typeface="+mn-ea"/>
              </a:rPr>
              <a:t> </a:t>
            </a:r>
            <a:endParaRPr lang="zh-CN" altLang="en-US" sz="1600" b="1" dirty="0"/>
          </a:p>
          <a:p>
            <a:pPr marL="457200" lvl="1" indent="0" eaLnBrk="1" hangingPunct="1">
              <a:buNone/>
            </a:pPr>
            <a:endParaRPr lang="en-US" altLang="zh-CN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1" indent="0" eaLnBrk="1" hangingPunct="1"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1)  MUL/IMUL</a:t>
            </a:r>
            <a:r>
              <a:rPr lang="zh-CN" altLang="en-US" dirty="0"/>
              <a:t>指令 </a:t>
            </a:r>
            <a:endParaRPr lang="zh-CN" altLang="en-US" dirty="0"/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29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格式：</a:t>
            </a:r>
            <a:r>
              <a:rPr lang="en-US" altLang="zh-CN" b="1" dirty="0"/>
              <a:t>MUL/IMUL </a:t>
            </a:r>
            <a:r>
              <a:rPr lang="zh-CN" altLang="en-US" b="1" dirty="0"/>
              <a:t>源操作数。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功能：	无</a:t>
            </a:r>
            <a:r>
              <a:rPr lang="en-US" altLang="zh-CN" b="1" dirty="0"/>
              <a:t>/</a:t>
            </a:r>
            <a:r>
              <a:rPr lang="zh-CN" altLang="en-US" b="1" dirty="0"/>
              <a:t>有符号数乘指令。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8</a:t>
            </a:r>
            <a:r>
              <a:rPr lang="zh-CN" altLang="en-US" b="1" dirty="0"/>
              <a:t>位</a:t>
            </a:r>
            <a:r>
              <a:rPr lang="en-US" altLang="zh-CN" b="1" dirty="0"/>
              <a:t>(</a:t>
            </a:r>
            <a:r>
              <a:rPr lang="zh-CN" altLang="en-US" b="1" dirty="0"/>
              <a:t>字节</a:t>
            </a:r>
            <a:r>
              <a:rPr lang="en-US" altLang="zh-CN" b="1" dirty="0"/>
              <a:t>)</a:t>
            </a:r>
            <a:r>
              <a:rPr lang="zh-CN" altLang="en-US" b="1" dirty="0"/>
              <a:t>：	</a:t>
            </a:r>
            <a:r>
              <a:rPr lang="en-US" altLang="zh-CN" b="1" dirty="0"/>
              <a:t>AL×</a:t>
            </a:r>
            <a:r>
              <a:rPr lang="zh-CN" altLang="en-US" b="1" dirty="0"/>
              <a:t>源操作数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AX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/>
              <a:t>16</a:t>
            </a:r>
            <a:r>
              <a:rPr lang="zh-CN" altLang="en-US" b="1" dirty="0"/>
              <a:t>位</a:t>
            </a:r>
            <a:r>
              <a:rPr lang="en-US" altLang="zh-CN" b="1" dirty="0"/>
              <a:t>(</a:t>
            </a:r>
            <a:r>
              <a:rPr lang="zh-CN" altLang="en-US" b="1" dirty="0"/>
              <a:t>字</a:t>
            </a:r>
            <a:r>
              <a:rPr lang="en-US" altLang="zh-CN" b="1" dirty="0"/>
              <a:t>)</a:t>
            </a:r>
            <a:r>
              <a:rPr lang="zh-CN" altLang="en-US" b="1" dirty="0"/>
              <a:t>：	</a:t>
            </a:r>
            <a:r>
              <a:rPr lang="en-US" altLang="zh-CN" b="1" dirty="0"/>
              <a:t>AX×</a:t>
            </a:r>
            <a:r>
              <a:rPr lang="zh-CN" altLang="en-US" b="1" dirty="0"/>
              <a:t>源操作数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DX:AX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/>
              <a:t>32</a:t>
            </a:r>
            <a:r>
              <a:rPr lang="zh-CN" altLang="en-US" b="1" dirty="0"/>
              <a:t>位</a:t>
            </a:r>
            <a:r>
              <a:rPr lang="en-US" altLang="zh-CN" b="1" dirty="0"/>
              <a:t>(</a:t>
            </a:r>
            <a:r>
              <a:rPr lang="zh-CN" altLang="en-US" b="1" dirty="0"/>
              <a:t>双字</a:t>
            </a:r>
            <a:r>
              <a:rPr lang="en-US" altLang="zh-CN" b="1" dirty="0"/>
              <a:t>)</a:t>
            </a:r>
            <a:r>
              <a:rPr lang="zh-CN" altLang="en-US" b="1" dirty="0"/>
              <a:t>：	</a:t>
            </a:r>
            <a:r>
              <a:rPr lang="en-US" altLang="zh-CN" b="1" dirty="0"/>
              <a:t>EAX×</a:t>
            </a:r>
            <a:r>
              <a:rPr lang="zh-CN" altLang="en-US" b="1" dirty="0"/>
              <a:t>源操作数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EDX:EAX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操作数寻址方式：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/>
              <a:t>MUL/IMUL </a:t>
            </a:r>
            <a:r>
              <a:rPr lang="en-US" altLang="zh-CN" b="1" i="1" dirty="0"/>
              <a:t>reg</a:t>
            </a:r>
            <a:r>
              <a:rPr lang="en-US" altLang="zh-CN" b="1" dirty="0"/>
              <a:t>/</a:t>
            </a:r>
            <a:r>
              <a:rPr lang="en-US" altLang="zh-CN" b="1" i="1" dirty="0"/>
              <a:t>mem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两者的区别在于：</a:t>
            </a:r>
            <a:r>
              <a:rPr lang="en-US" altLang="zh-CN" b="1" dirty="0"/>
              <a:t>MUL</a:t>
            </a:r>
            <a:r>
              <a:rPr lang="zh-CN" altLang="en-US" b="1" dirty="0"/>
              <a:t>的操作数内容看作无符号数，</a:t>
            </a:r>
            <a:r>
              <a:rPr lang="en-US" altLang="zh-CN" b="1" dirty="0"/>
              <a:t>IMUL</a:t>
            </a:r>
            <a:r>
              <a:rPr lang="zh-CN" altLang="en-US" b="1" dirty="0"/>
              <a:t>操作数内容看作补码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9091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乘法指令运算示意</a:t>
            </a:r>
            <a:endParaRPr lang="zh-CN" altLang="en-US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1981200" y="3357563"/>
            <a:ext cx="8229600" cy="3095625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/>
            <a:r>
              <a:rPr lang="zh-CN" altLang="en-US" sz="2800" b="1" dirty="0"/>
              <a:t>影响</a:t>
            </a:r>
            <a:r>
              <a:rPr lang="en-US" altLang="zh-CN" sz="2800" b="1" dirty="0"/>
              <a:t>CF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OF,</a:t>
            </a:r>
            <a:r>
              <a:rPr lang="zh-CN" altLang="en-US" sz="2800" b="1" dirty="0"/>
              <a:t>不影响其他标志位 </a:t>
            </a:r>
            <a:endParaRPr lang="zh-CN" altLang="en-US" sz="2800" b="1" dirty="0"/>
          </a:p>
          <a:p>
            <a:pPr lvl="1" eaLnBrk="1" hangingPunct="1"/>
            <a:r>
              <a:rPr lang="en-US" altLang="zh-CN" sz="2400" b="1" dirty="0"/>
              <a:t>MUL</a:t>
            </a:r>
            <a:r>
              <a:rPr lang="zh-CN" altLang="en-US" sz="2400" b="1" dirty="0"/>
              <a:t>，乘积的高半部分为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均为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，否则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均为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IMUL</a:t>
            </a:r>
            <a:r>
              <a:rPr lang="zh-CN" altLang="en-US" sz="2400" b="1" dirty="0"/>
              <a:t>，乘积的高半部分是低半部分的符号扩展，则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均为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，否则均为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通过测试这两个标志位，就能够知道乘积的高半部分是否有效数字 </a:t>
            </a:r>
            <a:endParaRPr lang="zh-CN" altLang="en-US" sz="2800" b="1" dirty="0"/>
          </a:p>
        </p:txBody>
      </p:sp>
      <p:pic>
        <p:nvPicPr>
          <p:cNvPr id="9216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19288" y="1377950"/>
            <a:ext cx="7974012" cy="1763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21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charRg st="1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5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2163">
                                            <p:txEl>
                                              <p:charRg st="5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9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2163">
                                            <p:txEl>
                                              <p:charRg st="94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例</a:t>
            </a:r>
            <a:endParaRPr lang="en-US" altLang="zh-CN" dirty="0"/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1981200" y="1268413"/>
            <a:ext cx="8229600" cy="49244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字节单元</a:t>
            </a:r>
            <a:r>
              <a:rPr lang="en-US" altLang="zh-CN" b="1" dirty="0"/>
              <a:t>[1000h]</a:t>
            </a:r>
            <a:r>
              <a:rPr lang="zh-CN" altLang="en-US" b="1" dirty="0"/>
              <a:t>和</a:t>
            </a:r>
            <a:r>
              <a:rPr lang="en-US" altLang="zh-CN" b="1" dirty="0"/>
              <a:t>[2000h]</a:t>
            </a:r>
            <a:r>
              <a:rPr lang="zh-CN" altLang="en-US" b="1" dirty="0"/>
              <a:t>内容为</a:t>
            </a:r>
            <a:r>
              <a:rPr lang="en-US" altLang="zh-CN" b="1" dirty="0"/>
              <a:t>FEh</a:t>
            </a:r>
            <a:r>
              <a:rPr lang="zh-CN" altLang="en-US" b="1" dirty="0"/>
              <a:t>和</a:t>
            </a:r>
            <a:r>
              <a:rPr lang="en-US" altLang="zh-CN" b="1" dirty="0"/>
              <a:t>05h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①</a:t>
            </a:r>
            <a:r>
              <a:rPr lang="zh-CN" altLang="en-US" b="1" dirty="0"/>
              <a:t>执行指令：	</a:t>
            </a:r>
            <a:r>
              <a:rPr lang="en-US" altLang="zh-CN" sz="2800" b="1" dirty="0"/>
              <a:t>MOV	AL, [1000h]	</a:t>
            </a:r>
            <a:endParaRPr lang="en-US" altLang="zh-CN" sz="2800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/>
              <a:t>				MUL	Byte Ptr[2000h]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/>
              <a:t>				MOV	[3000h], AX	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字单元</a:t>
            </a:r>
            <a:r>
              <a:rPr lang="en-US" altLang="zh-CN" b="1" dirty="0">
                <a:solidFill>
                  <a:schemeClr val="hlink"/>
                </a:solidFill>
              </a:rPr>
              <a:t>[3000h]:04F6h</a:t>
            </a:r>
            <a:r>
              <a:rPr lang="zh-CN" altLang="en-US" b="1" dirty="0">
                <a:solidFill>
                  <a:schemeClr val="hlink"/>
                </a:solidFill>
              </a:rPr>
              <a:t>，</a:t>
            </a:r>
            <a:r>
              <a:rPr lang="en-US" altLang="zh-CN" b="1" dirty="0">
                <a:solidFill>
                  <a:schemeClr val="hlink"/>
                </a:solidFill>
              </a:rPr>
              <a:t>CF</a:t>
            </a:r>
            <a:r>
              <a:rPr lang="zh-CN" altLang="en-US" b="1" dirty="0">
                <a:solidFill>
                  <a:schemeClr val="hlink"/>
                </a:solidFill>
              </a:rPr>
              <a:t>＝</a:t>
            </a:r>
            <a:r>
              <a:rPr lang="en-US" altLang="zh-CN" b="1" dirty="0">
                <a:solidFill>
                  <a:schemeClr val="hlink"/>
                </a:solidFill>
              </a:rPr>
              <a:t>OF</a:t>
            </a:r>
            <a:r>
              <a:rPr lang="zh-CN" altLang="en-US" b="1" dirty="0">
                <a:solidFill>
                  <a:schemeClr val="hlink"/>
                </a:solidFill>
              </a:rPr>
              <a:t>＝</a:t>
            </a:r>
            <a:r>
              <a:rPr lang="en-US" altLang="zh-CN" b="1" dirty="0">
                <a:solidFill>
                  <a:schemeClr val="hlink"/>
                </a:solidFill>
              </a:rPr>
              <a:t>1</a:t>
            </a:r>
            <a:endParaRPr lang="en-US" altLang="zh-CN" b="1" dirty="0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b="1" dirty="0"/>
              <a:t>②</a:t>
            </a:r>
            <a:r>
              <a:rPr lang="zh-CN" altLang="en-US" b="1" dirty="0"/>
              <a:t>执行指令：	</a:t>
            </a:r>
            <a:r>
              <a:rPr lang="en-US" altLang="zh-CN" sz="2800" b="1" dirty="0"/>
              <a:t>MOV		AL, [1000h]</a:t>
            </a:r>
            <a:endParaRPr lang="en-US" altLang="zh-CN" sz="2800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/>
              <a:t>				IMUL	Byte Ptr[200h]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/>
              <a:t>				MOV		[3000h], AX 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字单元</a:t>
            </a:r>
            <a:r>
              <a:rPr lang="en-US" altLang="zh-CN" b="1" dirty="0">
                <a:solidFill>
                  <a:schemeClr val="hlink"/>
                </a:solidFill>
              </a:rPr>
              <a:t>[3000h]:FFF6h</a:t>
            </a:r>
            <a:r>
              <a:rPr lang="zh-CN" altLang="en-US" b="1" dirty="0">
                <a:solidFill>
                  <a:schemeClr val="hlink"/>
                </a:solidFill>
              </a:rPr>
              <a:t>，</a:t>
            </a:r>
            <a:r>
              <a:rPr lang="en-US" altLang="zh-CN" b="1" dirty="0">
                <a:solidFill>
                  <a:schemeClr val="hlink"/>
                </a:solidFill>
              </a:rPr>
              <a:t>CF</a:t>
            </a:r>
            <a:r>
              <a:rPr lang="zh-CN" altLang="en-US" b="1" dirty="0">
                <a:solidFill>
                  <a:schemeClr val="hlink"/>
                </a:solidFill>
              </a:rPr>
              <a:t>＝</a:t>
            </a:r>
            <a:r>
              <a:rPr lang="en-US" altLang="zh-CN" b="1" dirty="0">
                <a:solidFill>
                  <a:schemeClr val="hlink"/>
                </a:solidFill>
              </a:rPr>
              <a:t>OF</a:t>
            </a:r>
            <a:r>
              <a:rPr lang="zh-CN" altLang="en-US" b="1" dirty="0">
                <a:solidFill>
                  <a:schemeClr val="hlink"/>
                </a:solidFill>
              </a:rPr>
              <a:t>＝</a:t>
            </a:r>
            <a:r>
              <a:rPr lang="en-US" altLang="zh-CN" b="1" dirty="0">
                <a:solidFill>
                  <a:schemeClr val="hlink"/>
                </a:solidFill>
              </a:rPr>
              <a:t>0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93188" name="Rectangle 4"/>
          <p:cNvSpPr/>
          <p:nvPr/>
        </p:nvSpPr>
        <p:spPr>
          <a:xfrm>
            <a:off x="8183563" y="3197225"/>
            <a:ext cx="20694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254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×5=1270</a:t>
            </a:r>
            <a:endParaRPr lang="en-US" altLang="en-US" sz="28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189" name="Rectangle 5"/>
          <p:cNvSpPr/>
          <p:nvPr/>
        </p:nvSpPr>
        <p:spPr>
          <a:xfrm>
            <a:off x="8256588" y="5084763"/>
            <a:ext cx="17138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×5=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en-US" sz="28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3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charRg st="3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9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charRg st="99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24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93187">
                                            <p:txEl>
                                              <p:charRg st="124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93187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7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3187">
                                            <p:txEl>
                                              <p:charRg st="172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9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3187">
                                            <p:txEl>
                                              <p:charRg st="194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ldLvl="2" build="p"/>
      <p:bldP spid="93188" grpId="0"/>
      <p:bldP spid="931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DIV/IDIV 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435975" cy="4852988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/>
            <a:r>
              <a:rPr lang="zh-CN" altLang="en-US" sz="2800" b="1" dirty="0"/>
              <a:t>格式：</a:t>
            </a:r>
            <a:r>
              <a:rPr lang="en-US" altLang="zh-CN" sz="2800" b="1" dirty="0"/>
              <a:t>DIV/IDIV</a:t>
            </a:r>
            <a:r>
              <a:rPr lang="zh-CN" altLang="en-US" sz="2800" b="1" dirty="0"/>
              <a:t>源操作数。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功能：无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有符号数除法指令。</a:t>
            </a:r>
            <a:endParaRPr lang="zh-CN" altLang="en-US" sz="2800" b="1" dirty="0"/>
          </a:p>
          <a:p>
            <a:pPr lvl="1" eaLnBrk="1" hangingPunct="1">
              <a:buNone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字节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AX</a:t>
            </a:r>
            <a:r>
              <a:rPr lang="en-US" altLang="zh-CN" sz="2400" b="1" dirty="0">
                <a:cs typeface="Times New Roman" panose="02020603050405020304" pitchFamily="18" charset="0"/>
              </a:rPr>
              <a:t>÷</a:t>
            </a:r>
            <a:r>
              <a:rPr lang="zh-CN" altLang="en-US" sz="2400" b="1" dirty="0"/>
              <a:t>源操作数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商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AL, </a:t>
            </a:r>
            <a:r>
              <a:rPr lang="zh-CN" altLang="en-US" sz="2400" b="1" dirty="0"/>
              <a:t>余数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AH</a:t>
            </a:r>
            <a:endParaRPr lang="en-US" altLang="zh-CN" sz="2400" b="1" dirty="0"/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16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字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DX,AX</a:t>
            </a:r>
            <a:r>
              <a:rPr lang="en-US" altLang="zh-CN" sz="2400" b="1" dirty="0">
                <a:cs typeface="Times New Roman" panose="02020603050405020304" pitchFamily="18" charset="0"/>
              </a:rPr>
              <a:t>÷</a:t>
            </a:r>
            <a:r>
              <a:rPr lang="zh-CN" altLang="en-US" sz="2400" b="1" dirty="0"/>
              <a:t>源操作数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商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AX,</a:t>
            </a:r>
            <a:r>
              <a:rPr lang="zh-CN" altLang="en-US" sz="2400" b="1" dirty="0"/>
              <a:t>余数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DX</a:t>
            </a:r>
            <a:endParaRPr lang="en-US" altLang="zh-CN" sz="2400" b="1" dirty="0"/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32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双字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EDX,EAX</a:t>
            </a:r>
            <a:r>
              <a:rPr lang="en-US" altLang="zh-CN" sz="2400" b="1" dirty="0">
                <a:cs typeface="Times New Roman" panose="02020603050405020304" pitchFamily="18" charset="0"/>
              </a:rPr>
              <a:t>÷</a:t>
            </a:r>
            <a:r>
              <a:rPr lang="zh-CN" altLang="en-US" sz="2400" b="1" dirty="0"/>
              <a:t>源操作数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商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EAX,</a:t>
            </a:r>
            <a:r>
              <a:rPr lang="zh-CN" altLang="en-US" sz="2400" b="1" dirty="0"/>
              <a:t>余数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EDX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/>
              <a:t>操作数的寻址方式为：</a:t>
            </a:r>
            <a:endParaRPr lang="zh-CN" altLang="en-US" sz="2800" b="1" dirty="0"/>
          </a:p>
          <a:p>
            <a:pPr lvl="1" eaLnBrk="1" hangingPunct="1">
              <a:buNone/>
            </a:pPr>
            <a:r>
              <a:rPr lang="en-US" altLang="zh-CN" sz="2400" b="1" dirty="0"/>
              <a:t>DIV/IDIV </a:t>
            </a:r>
            <a:r>
              <a:rPr lang="en-US" altLang="zh-CN" sz="2400" b="1" i="1" dirty="0"/>
              <a:t>reg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mem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/>
              <a:t>两者的区别在于：</a:t>
            </a:r>
            <a:r>
              <a:rPr lang="en-US" altLang="zh-CN" sz="2800" b="1" dirty="0"/>
              <a:t>DIV</a:t>
            </a:r>
            <a:r>
              <a:rPr lang="zh-CN" altLang="en-US" sz="2800" b="1" dirty="0"/>
              <a:t>的操作数是无符号数，商和余数均为无符号数；</a:t>
            </a:r>
            <a:r>
              <a:rPr lang="en-US" altLang="zh-CN" sz="2800" b="1" dirty="0"/>
              <a:t>IDIV</a:t>
            </a:r>
            <a:r>
              <a:rPr lang="zh-CN" altLang="en-US" sz="2800" b="1" dirty="0"/>
              <a:t>操作数是补码，商和余数均为有符号数，余数符号与被除数符号相同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6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charRg st="6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2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charRg st="123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51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charRg st="151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除法指令运算示意</a:t>
            </a:r>
            <a:endParaRPr lang="zh-CN" altLang="en-US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1981200" y="3860800"/>
            <a:ext cx="8229600" cy="2159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可能导致两类错误：除数为零，</a:t>
            </a:r>
            <a:r>
              <a:rPr lang="zh-CN" altLang="en-US" b="1" dirty="0">
                <a:solidFill>
                  <a:srgbClr val="FF0000"/>
                </a:solidFill>
              </a:rPr>
              <a:t>商溢出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当除法运算所得的商超过表示范围时，就产生商溢出。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除法指令对所有标志位无定义 </a:t>
            </a:r>
            <a:endParaRPr lang="zh-CN" altLang="en-US" b="1" dirty="0"/>
          </a:p>
        </p:txBody>
      </p:sp>
      <p:pic>
        <p:nvPicPr>
          <p:cNvPr id="9830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1950" y="1716088"/>
            <a:ext cx="8818563" cy="1712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830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4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charRg st="4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例</a:t>
            </a:r>
            <a:endParaRPr lang="en-US" altLang="zh-CN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字单元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[1000h]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中内容为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0105h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，字节单元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[2000h]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中内容为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81h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执行指令：	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		AX, [1000h]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		DIV		Byte Ptr[2000h]	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		MOV		[3000h], AL		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		MOV		[4000h], AH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字节单元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[3000h]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[4000h]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内容分别是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02h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03h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执行指令：	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		AX, [1000h]</a:t>
            </a:r>
            <a:endParaRPr kumimoji="0" lang="pt-BR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	IDIV		Byte Ptr[2000h]</a:t>
            </a:r>
            <a:endParaRPr kumimoji="0" lang="pt-BR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	MOV		[3000h], AL</a:t>
            </a:r>
            <a:endParaRPr kumimoji="0" lang="pt-BR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	MOV		[4000h], AH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字节单元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[3000h]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[4000h]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内容分别是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FEh和07h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8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charRg st="89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1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charRg st="11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3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charRg st="133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6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charRg st="165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89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9331">
                                            <p:txEl>
                                              <p:charRg st="189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214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charRg st="214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23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9331">
                                            <p:txEl>
                                              <p:charRg st="234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25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9331">
                                            <p:txEl>
                                              <p:charRg st="254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逻辑指令</a:t>
            </a:r>
            <a:r>
              <a:rPr lang="en-US" altLang="zh-CN"/>
              <a:t>   </a:t>
            </a:r>
            <a:r>
              <a:rPr lang="en-US" altLang="zh-CN" sz="2400"/>
              <a:t>--</a:t>
            </a:r>
            <a:r>
              <a:rPr lang="zh-CN" altLang="en-US" sz="2400"/>
              <a:t>逻辑运算和移位指令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710" y="1404620"/>
            <a:ext cx="10968990" cy="5625465"/>
          </a:xfrm>
        </p:spPr>
        <p:txBody>
          <a:bodyPr>
            <a:normAutofit fontScale="90000"/>
          </a:bodyPr>
          <a:p>
            <a:r>
              <a:rPr lang="zh-CN" altLang="en-US"/>
              <a:t>逻辑指令：按位</a:t>
            </a:r>
            <a:r>
              <a:rPr lang="zh-CN" altLang="en-US"/>
              <a:t>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1.AND</a:t>
            </a:r>
            <a:r>
              <a:rPr lang="zh-CN" altLang="en-US"/>
              <a:t>指令：</a:t>
            </a:r>
            <a:r>
              <a:rPr lang="en-US" altLang="zh-CN"/>
              <a:t>AND </a:t>
            </a:r>
            <a:r>
              <a:rPr lang="zh-CN" altLang="en-US"/>
              <a:t>目的操作数，源操作数</a:t>
            </a:r>
            <a:r>
              <a:rPr lang="en-US" altLang="zh-CN"/>
              <a:t>    </a:t>
            </a:r>
            <a:r>
              <a:rPr lang="zh-CN" altLang="en-US"/>
              <a:t>结果存入</a:t>
            </a:r>
            <a:r>
              <a:rPr lang="zh-CN" altLang="en-US"/>
              <a:t>目的操作数</a:t>
            </a:r>
            <a:endParaRPr lang="zh-CN" altLang="en-US"/>
          </a:p>
          <a:p>
            <a:pPr marL="0" lvl="1" indent="0" eaLnBrk="1" hangingPunct="1">
              <a:buNone/>
            </a:pPr>
            <a:r>
              <a:rPr lang="en-US" altLang="zh-CN"/>
              <a:t>                </a:t>
            </a:r>
            <a:r>
              <a:rPr lang="zh-CN" altLang="en-US" sz="1800" b="1" dirty="0">
                <a:sym typeface="+mn-ea"/>
              </a:rPr>
              <a:t>操作数的寻址方式：</a:t>
            </a:r>
            <a:r>
              <a:rPr lang="en-US" altLang="zh-CN" sz="1800" b="1" dirty="0">
                <a:sym typeface="+mn-ea"/>
              </a:rPr>
              <a:t>AND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AND 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endParaRPr lang="en-US" altLang="zh-CN" sz="1800" b="1" i="1" dirty="0"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 sz="1800" b="1" i="1" dirty="0">
                <a:sym typeface="+mn-ea"/>
              </a:rPr>
              <a:t>    </a:t>
            </a:r>
            <a:r>
              <a:rPr lang="en-US" altLang="zh-CN" sz="1800">
                <a:sym typeface="+mn-ea"/>
              </a:rPr>
              <a:t> 2.OR指令：OR </a:t>
            </a:r>
            <a:r>
              <a:rPr lang="en-US" altLang="zh-CN" sz="1800" b="1" i="1" dirty="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目的操作数，源操作数</a:t>
            </a:r>
            <a:r>
              <a:rPr lang="en-US" altLang="zh-CN" sz="1800">
                <a:sym typeface="+mn-ea"/>
              </a:rPr>
              <a:t>       </a:t>
            </a:r>
            <a:r>
              <a:rPr lang="zh-CN" altLang="en-US" sz="1800">
                <a:sym typeface="+mn-ea"/>
              </a:rPr>
              <a:t>结果存入目的操作数</a:t>
            </a:r>
            <a:endParaRPr lang="zh-CN" altLang="en-US" sz="1800">
              <a:sym typeface="+mn-ea"/>
            </a:endParaRPr>
          </a:p>
          <a:p>
            <a:pPr marL="0" lvl="1" eaLnBrk="1" hangingPunct="1">
              <a:buNone/>
            </a:pP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           </a:t>
            </a:r>
            <a:r>
              <a:rPr lang="zh-CN" altLang="en-US" sz="1800" b="1" dirty="0">
                <a:sym typeface="+mn-ea"/>
              </a:rPr>
              <a:t>操作数的寻址方式</a:t>
            </a:r>
            <a:r>
              <a:rPr lang="en-US" altLang="zh-CN" sz="1800" b="1" dirty="0">
                <a:sym typeface="+mn-ea"/>
              </a:rPr>
              <a:t>: </a:t>
            </a:r>
            <a:r>
              <a:rPr lang="en-US" altLang="zh-CN" sz="1800" b="1" dirty="0">
                <a:sym typeface="+mn-ea"/>
              </a:rPr>
              <a:t>OR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OR mem, reg/</a:t>
            </a:r>
            <a:r>
              <a:rPr lang="en-US" altLang="zh-CN" sz="1800" b="1" i="1" dirty="0">
                <a:sym typeface="+mn-ea"/>
              </a:rPr>
              <a:t>imm</a:t>
            </a:r>
            <a:endParaRPr lang="en-US" altLang="zh-CN" sz="1800" b="1" i="1" dirty="0">
              <a:sym typeface="+mn-ea"/>
            </a:endParaRPr>
          </a:p>
          <a:p>
            <a:pPr marL="0" lvl="1" eaLnBrk="1" hangingPunct="1">
              <a:buNone/>
            </a:pPr>
            <a:r>
              <a:rPr lang="en-US" altLang="zh-CN" sz="1800" b="1" i="1" dirty="0">
                <a:sym typeface="+mn-ea"/>
              </a:rPr>
              <a:t>    </a:t>
            </a:r>
            <a:r>
              <a:rPr lang="en-US" altLang="zh-CN" sz="1800">
                <a:sym typeface="+mn-ea"/>
              </a:rPr>
              <a:t> 3.NOT指令：NOT  目的操作数（按位取反) </a:t>
            </a:r>
            <a:r>
              <a:rPr lang="en-US" altLang="zh-CN" sz="1800" b="1" i="1" dirty="0">
                <a:sym typeface="+mn-ea"/>
              </a:rPr>
              <a:t>      </a:t>
            </a:r>
            <a:r>
              <a:rPr lang="zh-CN" altLang="en-US" sz="2400" b="1" i="1" dirty="0">
                <a:solidFill>
                  <a:srgbClr val="FF0000"/>
                </a:solidFill>
                <a:sym typeface="+mn-ea"/>
              </a:rPr>
              <a:t>不影响标志位</a:t>
            </a:r>
            <a:endParaRPr lang="en-US" altLang="zh-CN" sz="1800" b="1" i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 b="1" i="1" dirty="0">
                <a:sym typeface="+mn-ea"/>
              </a:rPr>
              <a:t>              </a:t>
            </a:r>
            <a:r>
              <a:rPr lang="zh-CN" altLang="en-US" sz="1800" b="1" dirty="0">
                <a:sym typeface="+mn-ea"/>
              </a:rPr>
              <a:t>操作数的寻址方式</a:t>
            </a:r>
            <a:r>
              <a:rPr lang="en-US" altLang="zh-CN" sz="1800" b="1" dirty="0">
                <a:sym typeface="+mn-ea"/>
              </a:rPr>
              <a:t>:NOT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         </a:t>
            </a:r>
            <a:endParaRPr lang="zh-CN" altLang="en-US" sz="1800" b="1" dirty="0"/>
          </a:p>
          <a:p>
            <a:pPr marL="0" lvl="1" eaLnBrk="1" hangingPunct="1">
              <a:buNone/>
            </a:pPr>
            <a:r>
              <a:rPr lang="en-US" altLang="zh-CN" sz="1800" b="1" dirty="0"/>
              <a:t>     </a:t>
            </a:r>
            <a:r>
              <a:rPr lang="en-US" altLang="zh-CN" sz="1800"/>
              <a:t>4.XOR指令（</a:t>
            </a:r>
            <a:r>
              <a:rPr lang="en-US" altLang="zh-CN" sz="1800">
                <a:solidFill>
                  <a:srgbClr val="FF0000"/>
                </a:solidFill>
              </a:rPr>
              <a:t>不同为1，相同为0</a:t>
            </a:r>
            <a:r>
              <a:rPr lang="en-US" altLang="zh-CN" sz="1800"/>
              <a:t>）：</a:t>
            </a:r>
            <a:r>
              <a:rPr lang="en-US" altLang="zh-CN" sz="1800">
                <a:sym typeface="+mn-ea"/>
              </a:rPr>
              <a:t>XOR目的操作数，源操作数 </a:t>
            </a:r>
            <a:r>
              <a:rPr lang="en-US" altLang="zh-CN" sz="1800" b="1" dirty="0">
                <a:sym typeface="+mn-ea"/>
              </a:rPr>
              <a:t>   </a:t>
            </a:r>
            <a:r>
              <a:rPr lang="en-US" altLang="zh-CN" sz="1800">
                <a:sym typeface="+mn-ea"/>
              </a:rPr>
              <a:t>  </a:t>
            </a:r>
            <a:r>
              <a:rPr lang="zh-CN" altLang="en-US" sz="1800">
                <a:sym typeface="+mn-ea"/>
              </a:rPr>
              <a:t>结果存入目的操作数</a:t>
            </a:r>
            <a:endParaRPr lang="zh-CN" altLang="en-US" sz="180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>
                <a:sym typeface="+mn-ea"/>
              </a:rPr>
              <a:t>             </a:t>
            </a:r>
            <a:r>
              <a:rPr lang="zh-CN" altLang="en-US" sz="1800">
                <a:sym typeface="+mn-ea"/>
              </a:rPr>
              <a:t> </a:t>
            </a:r>
            <a:r>
              <a:rPr lang="zh-CN" altLang="en-US" sz="1800" b="1" dirty="0">
                <a:sym typeface="+mn-ea"/>
              </a:rPr>
              <a:t>操作数的寻址方式：</a:t>
            </a:r>
            <a:r>
              <a:rPr lang="en-US" altLang="zh-CN" sz="1800" b="1" dirty="0">
                <a:sym typeface="+mn-ea"/>
              </a:rPr>
              <a:t>XOR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XOR 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endParaRPr lang="en-US" altLang="zh-CN" sz="1800" b="1" i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>
                <a:sym typeface="+mn-ea"/>
              </a:rPr>
              <a:t>     5.TEST指令：</a:t>
            </a:r>
            <a:r>
              <a:rPr lang="en-US" altLang="zh-CN">
                <a:sym typeface="+mn-ea"/>
              </a:rPr>
              <a:t>TEST 目的操作数，源操作数   </a:t>
            </a:r>
            <a:r>
              <a:rPr lang="en-US" altLang="zh-CN" b="1" dirty="0">
                <a:sym typeface="+mn-ea"/>
              </a:rPr>
              <a:t>       </a:t>
            </a:r>
            <a:endParaRPr lang="en-US" altLang="zh-CN" b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+mn-ea"/>
              </a:rPr>
              <a:t>              </a:t>
            </a:r>
            <a:r>
              <a:rPr lang="zh-CN" altLang="en-US" sz="1800" b="1" dirty="0">
                <a:sym typeface="+mn-ea"/>
              </a:rPr>
              <a:t>操作数的寻址方式为：</a:t>
            </a:r>
            <a:r>
              <a:rPr lang="en-US" altLang="zh-CN" sz="1800" b="1" dirty="0">
                <a:sym typeface="+mn-ea"/>
              </a:rPr>
              <a:t>TEST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TEST 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endParaRPr lang="zh-CN" altLang="en-US" sz="1800" b="1" dirty="0"/>
          </a:p>
          <a:p>
            <a:pPr marL="0" indent="0" eaLnBrk="1" hangingPunct="1">
              <a:buNone/>
            </a:pPr>
            <a:endParaRPr lang="zh-CN" altLang="en-US" sz="1800" b="1" dirty="0"/>
          </a:p>
          <a:p>
            <a:pPr marL="0" lvl="1" eaLnBrk="1" hangingPunct="1">
              <a:buNone/>
            </a:pPr>
            <a:endParaRPr lang="zh-CN" altLang="en-US" sz="1800" b="1" dirty="0"/>
          </a:p>
          <a:p>
            <a:pPr lvl="1" eaLnBrk="1" hangingPunct="1">
              <a:buNone/>
            </a:pPr>
            <a:endParaRPr lang="zh-CN" altLang="en-US" sz="1800" b="1" dirty="0"/>
          </a:p>
          <a:p>
            <a:pPr marL="0" lvl="1" indent="0" eaLnBrk="1" hangingPunct="1">
              <a:buNone/>
            </a:pPr>
            <a:endParaRPr lang="zh-CN" altLang="en-US" sz="1800"/>
          </a:p>
          <a:p>
            <a:pPr marL="0" lvl="1" indent="0" eaLnBrk="1" hangingPunct="1">
              <a:buNone/>
            </a:pPr>
            <a:endParaRPr lang="zh-CN" altLang="en-US" sz="1800" b="1" dirty="0"/>
          </a:p>
          <a:p>
            <a:pPr marL="0" lvl="1" indent="0" eaLnBrk="1" hangingPunct="1">
              <a:buNone/>
            </a:pPr>
            <a:endParaRPr lang="zh-CN" altLang="en-US" sz="1800" b="1" dirty="0"/>
          </a:p>
          <a:p>
            <a:pPr marL="0" indent="0" eaLnBrk="1" hangingPunct="1">
              <a:buNone/>
            </a:pPr>
            <a:endParaRPr lang="zh-CN" altLang="en-US" sz="1800" b="1" dirty="0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27185" y="4963160"/>
            <a:ext cx="274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TEST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AND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都是两操作数按位“逻辑与”，但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TEST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的结果不保存。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例</a:t>
            </a:r>
            <a:r>
              <a:rPr lang="en-US" altLang="zh-CN" sz="4000" b="1" dirty="0"/>
              <a:t>  </a:t>
            </a:r>
            <a:r>
              <a:rPr lang="zh-CN" altLang="en-US" sz="4000" b="1" dirty="0"/>
              <a:t>指出下列令执行逻辑指令时的状态变化</a:t>
            </a:r>
            <a:endParaRPr lang="zh-CN" altLang="en-US" sz="4000" b="1" dirty="0"/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085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MOV	AX,43E9h	;43E9h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AX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AND	AX,AX		;AX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无变化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但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CF=OF=0,SF=0,ZF=0,PF=0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AND	AL,6Eh	;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清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0, AL:68h,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				;CF=O,F=0,SF=0,ZF=0,PF=0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OR		AH,AH		;AH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无变化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,CF=O,F=0,SF=0,ZF=0,PF=0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OR		AH,80h	;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置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1,AH:C3h,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				;CF=O,F=0,SF=1,ZF=0,PF=1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XOR	AX, 304h	;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变反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,AX:C06Ch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				;CF=OF=0,SF=1,ZF=0,PF=1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NOT	AX		;AX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各位取反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,AX:3F93h,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标志位无变化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2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6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2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6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93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22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256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284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指令操作数的说明</a:t>
            </a:r>
            <a:endParaRPr lang="zh-CN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一般情况下，指令源、目的操作数类型要一致；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立即数要在目的操作数类型值范围内；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类型均不明确时，须用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指定操作数类型。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Byte Ptr		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指定字节类型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(8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位数据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Word Ptr		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指定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类型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(16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位数据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DWord Ptr	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指定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4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双字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类型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(32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位数据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FWord Ptr	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指定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6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字节类型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(48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位数据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QWord Ptr 	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指定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8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四字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类型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(64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位数据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TByte Ptr		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指定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10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字节类型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(80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位数据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 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6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charRg st="6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charRg st="85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1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charRg st="113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6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charRg st="167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97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8915">
                                            <p:txEl>
                                              <p:charRg st="197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经常用逻辑指令设置指定位</a:t>
            </a:r>
            <a:endParaRPr lang="zh-CN" altLang="en-US" b="1" dirty="0"/>
          </a:p>
        </p:txBody>
      </p:sp>
      <p:sp>
        <p:nvSpPr>
          <p:cNvPr id="208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指定位清</a:t>
            </a:r>
            <a:r>
              <a:rPr lang="en-US" altLang="zh-CN" b="1" dirty="0"/>
              <a:t>0   AND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需清</a:t>
            </a:r>
            <a:r>
              <a:rPr lang="en-US" altLang="zh-CN" b="1" dirty="0"/>
              <a:t>0</a:t>
            </a:r>
            <a:r>
              <a:rPr lang="zh-CN" altLang="en-US" b="1" dirty="0"/>
              <a:t>的位赋</a:t>
            </a:r>
            <a:r>
              <a:rPr lang="en-US" altLang="zh-CN" b="1" dirty="0"/>
              <a:t>0,</a:t>
            </a:r>
            <a:r>
              <a:rPr lang="zh-CN" altLang="en-US" b="1" dirty="0"/>
              <a:t>其他位赋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指定位置</a:t>
            </a:r>
            <a:r>
              <a:rPr lang="en-US" altLang="zh-CN" b="1" dirty="0"/>
              <a:t>1   OR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需置</a:t>
            </a:r>
            <a:r>
              <a:rPr lang="en-US" altLang="zh-CN" b="1" dirty="0"/>
              <a:t>1</a:t>
            </a:r>
            <a:r>
              <a:rPr lang="zh-CN" altLang="en-US" b="1" dirty="0"/>
              <a:t>的位赋</a:t>
            </a:r>
            <a:r>
              <a:rPr lang="en-US" altLang="zh-CN" b="1" dirty="0"/>
              <a:t>1,</a:t>
            </a:r>
            <a:r>
              <a:rPr lang="zh-CN" altLang="en-US" b="1" dirty="0"/>
              <a:t>其他位赋</a:t>
            </a:r>
            <a:r>
              <a:rPr lang="en-US" altLang="zh-CN" b="1" dirty="0"/>
              <a:t>0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指定位变反   </a:t>
            </a:r>
            <a:r>
              <a:rPr lang="en-US" altLang="zh-CN" b="1" dirty="0"/>
              <a:t>XOR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需变反的位赋</a:t>
            </a:r>
            <a:r>
              <a:rPr lang="en-US" altLang="zh-CN" b="1" dirty="0"/>
              <a:t>1,</a:t>
            </a:r>
            <a:r>
              <a:rPr lang="zh-CN" altLang="en-US" b="1" dirty="0"/>
              <a:t>其他位赋</a:t>
            </a:r>
            <a:r>
              <a:rPr lang="en-US" altLang="zh-CN" b="1" dirty="0"/>
              <a:t>0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287270" y="4768850"/>
            <a:ext cx="3957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TEST </a:t>
            </a:r>
            <a:r>
              <a:rPr lang="zh-CN" altLang="en-US" sz="2800">
                <a:solidFill>
                  <a:srgbClr val="FF0000"/>
                </a:solidFill>
              </a:rPr>
              <a:t>则是检测指定位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9510" y="1124585"/>
            <a:ext cx="3370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要清零的位置对应的数字位为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，保持不变的位数处置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3610" y="2204720"/>
            <a:ext cx="3808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要置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的位置对应的数字位为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，保持不变的位数处</a:t>
            </a:r>
            <a:r>
              <a:rPr lang="en-US" altLang="zh-CN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7275" y="3552825"/>
            <a:ext cx="1614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不同为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7416800" y="2527300"/>
              <a:ext cx="3816350" cy="3117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7416800" y="2527300"/>
                <a:ext cx="3816350" cy="311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10121900" y="3613150"/>
              <a:ext cx="711200" cy="438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10121900" y="3613150"/>
                <a:ext cx="7112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8959850" y="2813050"/>
              <a:ext cx="774700" cy="647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8959850" y="2813050"/>
                <a:ext cx="774700" cy="6477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8899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8899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495" y="522605"/>
            <a:ext cx="10968990" cy="5956300"/>
          </a:xfrm>
        </p:spPr>
        <p:txBody>
          <a:bodyPr/>
          <a:p>
            <a:r>
              <a:rPr lang="zh-CN" altLang="en-US"/>
              <a:t>移位运算指令：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/>
              <a:t>   1.</a:t>
            </a:r>
            <a:r>
              <a:rPr lang="zh-CN" altLang="en-US"/>
              <a:t>逻辑移位指令（缺的不管啥，都补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b="1">
                <a:solidFill>
                  <a:srgbClr val="FF0000"/>
                </a:solidFill>
              </a:rPr>
              <a:t> SHL</a:t>
            </a:r>
            <a:r>
              <a:rPr lang="en-US" altLang="zh-CN"/>
              <a:t>:</a:t>
            </a:r>
            <a:r>
              <a:rPr lang="en-US" altLang="zh-CN">
                <a:sym typeface="+mn-ea"/>
              </a:rPr>
              <a:t>SHL 目的操作数，移动位数</a:t>
            </a:r>
            <a:r>
              <a:rPr lang="en-US" altLang="zh-CN" b="1" dirty="0">
                <a:sym typeface="+mn-ea"/>
              </a:rPr>
              <a:t>                 </a:t>
            </a:r>
            <a:r>
              <a:rPr lang="zh-CN" altLang="en-US" b="1" dirty="0">
                <a:sym typeface="+mn-ea"/>
              </a:rPr>
              <a:t>目的操作数逻辑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左移</a:t>
            </a:r>
            <a:r>
              <a:rPr lang="zh-CN" altLang="en-US" b="1" dirty="0">
                <a:sym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最后移出</a:t>
            </a:r>
            <a:r>
              <a:rPr lang="zh-CN" altLang="en-US" b="1" dirty="0">
                <a:sym typeface="+mn-ea"/>
              </a:rPr>
              <a:t>的位进入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 b="1" dirty="0">
                <a:sym typeface="+mn-ea"/>
              </a:rPr>
              <a:t>，</a:t>
            </a:r>
            <a:endParaRPr lang="zh-CN" altLang="en-US" b="1" dirty="0"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            </a:t>
            </a:r>
            <a:r>
              <a:rPr lang="zh-CN" altLang="en-US" b="1" dirty="0">
                <a:highlight>
                  <a:srgbClr val="FFFF00"/>
                </a:highlight>
                <a:sym typeface="+mn-ea"/>
              </a:rPr>
              <a:t>操作数的寻址方式为</a:t>
            </a:r>
            <a:r>
              <a:rPr lang="zh-CN" altLang="en-US" b="1" dirty="0">
                <a:sym typeface="+mn-ea"/>
              </a:rPr>
              <a:t>：</a:t>
            </a:r>
            <a:r>
              <a:rPr lang="en-US" altLang="zh-CN" b="1" dirty="0">
                <a:sym typeface="+mn-ea"/>
              </a:rPr>
              <a:t>                 </a:t>
            </a:r>
            <a:r>
              <a:rPr lang="en-US" altLang="zh-CN" b="1" dirty="0">
                <a:sym typeface="+mn-ea"/>
              </a:rPr>
              <a:t>             </a:t>
            </a:r>
            <a:r>
              <a:rPr lang="zh-CN" altLang="en-US" b="1" dirty="0">
                <a:sym typeface="+mn-ea"/>
              </a:rPr>
              <a:t>最低位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填充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lvl="1" eaLnBrk="1" hangingPunct="1">
              <a:buNone/>
            </a:pPr>
            <a:r>
              <a:rPr lang="en-US" altLang="zh-CN" sz="1800" b="1" dirty="0">
                <a:sym typeface="+mn-ea"/>
              </a:rPr>
              <a:t>     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SHL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reg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/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mem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,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imm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8/CL(</a:t>
            </a:r>
            <a:r>
              <a:rPr lang="zh-CN" altLang="en-US" sz="1800" b="1" dirty="0">
                <a:highlight>
                  <a:srgbClr val="FFFF00"/>
                </a:highlight>
                <a:sym typeface="+mn-ea"/>
              </a:rPr>
              <a:t>八位立即数）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       </a:t>
            </a:r>
            <a:endParaRPr lang="en-US" altLang="zh-CN" sz="1800" b="1" dirty="0">
              <a:highlight>
                <a:srgbClr val="FFFF00"/>
              </a:highlight>
              <a:sym typeface="+mn-ea"/>
            </a:endParaRPr>
          </a:p>
          <a:p>
            <a:pPr lvl="1" eaLnBrk="1" hangingPunct="1">
              <a:buNone/>
            </a:pPr>
            <a:r>
              <a:rPr lang="zh-CN" altLang="en-US" sz="1800">
                <a:sym typeface="+mn-ea"/>
              </a:rPr>
              <a:t>2.算术移位指令(高位缺位补符号）</a:t>
            </a:r>
            <a:endParaRPr lang="zh-CN" altLang="en-US" sz="1800">
              <a:sym typeface="+mn-ea"/>
            </a:endParaRPr>
          </a:p>
          <a:p>
            <a:pPr lvl="1" eaLnBrk="1" hangingPunct="1">
              <a:buNone/>
            </a:pP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  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 SAR</a:t>
            </a:r>
            <a:r>
              <a:rPr lang="en-US" altLang="zh-CN" sz="1800">
                <a:sym typeface="+mn-ea"/>
              </a:rPr>
              <a:t>:SAR 目的操作数，移动位数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          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</a:t>
            </a:r>
            <a:r>
              <a:rPr lang="zh-CN" altLang="en-US" sz="1800" b="1" dirty="0">
                <a:sym typeface="+mn-ea"/>
              </a:rPr>
              <a:t> 目的操作数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算术右移</a:t>
            </a:r>
            <a:r>
              <a:rPr lang="zh-CN" altLang="en-US" sz="1800" b="1" dirty="0">
                <a:sym typeface="+mn-ea"/>
              </a:rPr>
              <a:t>，最后移出的位进入</a:t>
            </a:r>
            <a:endParaRPr lang="zh-CN" altLang="en-US" sz="1800" b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ym typeface="+mn-ea"/>
              </a:rPr>
              <a:t>            </a:t>
            </a:r>
            <a:r>
              <a:rPr lang="zh-CN" altLang="en-US" sz="1800" b="1" dirty="0">
                <a:highlight>
                  <a:srgbClr val="FFFF00"/>
                </a:highlight>
                <a:sym typeface="+mn-ea"/>
              </a:rPr>
              <a:t>操作数的寻址方式为</a:t>
            </a:r>
            <a:r>
              <a:rPr lang="zh-CN" altLang="en-US" sz="1800" b="1" dirty="0">
                <a:sym typeface="+mn-ea"/>
              </a:rPr>
              <a:t>：</a:t>
            </a:r>
            <a:r>
              <a:rPr lang="en-US" altLang="zh-CN" sz="1800" b="1" dirty="0">
                <a:sym typeface="+mn-ea"/>
              </a:rPr>
              <a:t>                        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 b="1" dirty="0">
                <a:sym typeface="+mn-ea"/>
              </a:rPr>
              <a:t>，高位用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符号位</a:t>
            </a:r>
            <a:r>
              <a:rPr lang="zh-CN" altLang="en-US" b="1" dirty="0">
                <a:sym typeface="+mn-ea"/>
              </a:rPr>
              <a:t>填充 </a:t>
            </a:r>
            <a:r>
              <a:rPr lang="zh-CN" altLang="en-US" b="1" dirty="0">
                <a:highlight>
                  <a:srgbClr val="FFFF00"/>
                </a:highlight>
                <a:sym typeface="+mn-ea"/>
              </a:rPr>
              <a:t> </a:t>
            </a:r>
            <a:endParaRPr lang="zh-CN" altLang="en-US" sz="1800" b="1" dirty="0">
              <a:highlight>
                <a:srgbClr val="FFFF00"/>
              </a:highlight>
            </a:endParaRPr>
          </a:p>
          <a:p>
            <a:pPr lvl="1" eaLnBrk="1" hangingPunct="1">
              <a:buNone/>
            </a:pPr>
            <a:r>
              <a:rPr lang="en-US" altLang="zh-CN" sz="1800" b="1" dirty="0">
                <a:sym typeface="+mn-ea"/>
              </a:rPr>
              <a:t>       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SAR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reg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/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mem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,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imm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8/CL</a:t>
            </a:r>
            <a:endParaRPr lang="en-US" altLang="zh-CN" sz="1800" b="1" dirty="0">
              <a:highlight>
                <a:srgbClr val="FFFF00"/>
              </a:highlight>
              <a:sym typeface="+mn-ea"/>
            </a:endParaRPr>
          </a:p>
          <a:p>
            <a:pPr lvl="1" eaLnBrk="1" hangingPunct="1">
              <a:buNone/>
            </a:pPr>
            <a:r>
              <a:rPr lang="zh-CN" altLang="en-US" sz="1800" b="1" dirty="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3.循环移位指令：</a:t>
            </a:r>
            <a:r>
              <a:rPr lang="en-US" altLang="zh-CN" sz="1800">
                <a:sym typeface="+mn-ea"/>
              </a:rPr>
              <a:t>ROL\ROR\RCL\RCR</a:t>
            </a:r>
            <a:r>
              <a:rPr lang="zh-CN" altLang="en-US" sz="1800" b="1" dirty="0">
                <a:sym typeface="+mn-ea"/>
              </a:rPr>
              <a:t>                                                                 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                                         </a:t>
            </a:r>
            <a:endParaRPr lang="en-US" altLang="zh-CN" sz="1800" b="1" dirty="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065" y="522605"/>
            <a:ext cx="255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SHR</a:t>
            </a:r>
            <a:r>
              <a:rPr lang="zh-CN" altLang="en-US" sz="2400" b="1">
                <a:solidFill>
                  <a:srgbClr val="FF0000"/>
                </a:solidFill>
              </a:rPr>
              <a:t>指令类似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4830" y="2613660"/>
            <a:ext cx="338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SAL SHL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是相同指令，同一机器码，不同助记符而已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传送类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8096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）数据传送</a:t>
            </a:r>
            <a:r>
              <a:rPr lang="zh-CN" altLang="en-US"/>
              <a:t>指令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 sz="2000" b="1"/>
              <a:t>   MOV</a:t>
            </a:r>
            <a:r>
              <a:rPr lang="en-US" altLang="zh-CN"/>
              <a:t>  DEST,SRC    </a:t>
            </a:r>
            <a:r>
              <a:rPr lang="zh-CN" altLang="en-US"/>
              <a:t>只能有一个内存操作数出现，若要实现</a:t>
            </a:r>
            <a:r>
              <a:rPr lang="zh-CN" altLang="en-US">
                <a:solidFill>
                  <a:srgbClr val="FF0000"/>
                </a:solidFill>
              </a:rPr>
              <a:t>两个内存单元</a:t>
            </a:r>
            <a:r>
              <a:rPr lang="zh-CN" altLang="en-US"/>
              <a:t>的数据传送，则需要使用两条</a:t>
            </a:r>
            <a:r>
              <a:rPr lang="en-US" altLang="zh-CN"/>
              <a:t>mov</a:t>
            </a:r>
            <a:r>
              <a:rPr lang="zh-CN" altLang="en-US"/>
              <a:t>指令，并通过通用寄存器中转才能实现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两个段寄存器</a:t>
            </a:r>
            <a:r>
              <a:rPr lang="zh-CN" altLang="en-US"/>
              <a:t>也是</a:t>
            </a:r>
            <a:r>
              <a:rPr lang="zh-CN" altLang="en-US"/>
              <a:t>如此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）交换</a:t>
            </a:r>
            <a:r>
              <a:rPr lang="zh-CN" altLang="en-US"/>
              <a:t>指令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en-US" altLang="zh-CN" sz="2000" b="1"/>
              <a:t>XCHG</a:t>
            </a:r>
            <a:r>
              <a:rPr lang="en-US" altLang="zh-CN"/>
              <a:t>   DEST,SRC    </a:t>
            </a:r>
            <a:r>
              <a:rPr lang="zh-CN" altLang="en-US"/>
              <a:t>源操作数和目的操作数交换保存</a:t>
            </a:r>
            <a:r>
              <a:rPr lang="en-US" altLang="zh-CN"/>
              <a:t>        </a:t>
            </a:r>
            <a:r>
              <a:rPr lang="zh-CN" altLang="en-US">
                <a:solidFill>
                  <a:srgbClr val="FF0000"/>
                </a:solidFill>
              </a:rPr>
              <a:t>不能使用立即数和段寄存器，最多一个内存操作数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）入栈</a:t>
            </a:r>
            <a:r>
              <a:rPr lang="zh-CN" altLang="en-US"/>
              <a:t>命令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2000" b="1"/>
              <a:t> PUSH</a:t>
            </a:r>
            <a:r>
              <a:rPr lang="en-US" altLang="zh-CN"/>
              <a:t> SRC           </a:t>
            </a:r>
            <a:r>
              <a:rPr lang="zh-CN" altLang="en-US"/>
              <a:t>先将（</a:t>
            </a:r>
            <a:r>
              <a:rPr lang="en-US" altLang="zh-CN"/>
              <a:t>sp)-2,</a:t>
            </a:r>
            <a:r>
              <a:rPr lang="zh-CN" altLang="en-US"/>
              <a:t>使之指向一个空的栈顶，再将源操作数传送到栈顶</a:t>
            </a:r>
            <a:r>
              <a:rPr lang="zh-CN" altLang="en-US"/>
              <a:t>保存。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必须是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位寄存器或内存单元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不能是立即数和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FF0000"/>
                </a:solidFill>
              </a:rPr>
              <a:t>位寄存器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）出栈</a:t>
            </a:r>
            <a:r>
              <a:rPr lang="zh-CN" altLang="en-US"/>
              <a:t>命令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2000" b="1"/>
              <a:t>POP</a:t>
            </a:r>
            <a:r>
              <a:rPr lang="en-US" altLang="zh-CN"/>
              <a:t>   DEST            </a:t>
            </a:r>
            <a:r>
              <a:rPr lang="zh-CN" altLang="en-US"/>
              <a:t>先将栈顶字单元中的数据传送到目标操作数保存，然后将（</a:t>
            </a:r>
            <a:r>
              <a:rPr lang="en-US" altLang="zh-CN"/>
              <a:t>sp</a:t>
            </a:r>
            <a:r>
              <a:rPr lang="zh-CN" altLang="en-US"/>
              <a:t>）</a:t>
            </a:r>
            <a:r>
              <a:rPr lang="en-US" altLang="zh-CN"/>
              <a:t>+2</a:t>
            </a:r>
            <a:r>
              <a:rPr lang="zh-CN" altLang="en-US"/>
              <a:t>，以丢弃出栈数据并修改栈顶。</a:t>
            </a:r>
            <a:r>
              <a:rPr lang="en-US" altLang="zh-CN"/>
              <a:t>                    </a:t>
            </a:r>
            <a:r>
              <a:rPr lang="zh-CN" altLang="en-US">
                <a:solidFill>
                  <a:srgbClr val="FF0000"/>
                </a:solidFill>
              </a:rPr>
              <a:t>目的操作数只能是字类型（</a:t>
            </a:r>
            <a:r>
              <a:rPr lang="en-US" altLang="zh-CN">
                <a:solidFill>
                  <a:srgbClr val="FF0000"/>
                </a:solidFill>
              </a:rPr>
              <a:t>16bit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44620" y="443230"/>
            <a:ext cx="5600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DEST:</a:t>
            </a:r>
            <a:r>
              <a:rPr lang="zh-CN" altLang="en-US" sz="2000">
                <a:solidFill>
                  <a:srgbClr val="FF0000"/>
                </a:solidFill>
              </a:rPr>
              <a:t>目的操作数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SRC:</a:t>
            </a:r>
            <a:r>
              <a:rPr lang="zh-CN" altLang="en-US" sz="2000">
                <a:solidFill>
                  <a:srgbClr val="FF0000"/>
                </a:solidFill>
              </a:rPr>
              <a:t>源操作数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5580" y="94615"/>
            <a:ext cx="3964940" cy="179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（5）</a:t>
            </a:r>
            <a:r>
              <a:rPr lang="en-US" altLang="zh-CN">
                <a:solidFill>
                  <a:srgbClr val="FF0000"/>
                </a:solidFill>
              </a:rPr>
              <a:t>LEA</a:t>
            </a:r>
            <a:r>
              <a:rPr lang="en-US" altLang="zh-CN"/>
              <a:t>:</a:t>
            </a:r>
            <a:r>
              <a:rPr lang="zh-CN" altLang="en-US"/>
              <a:t>装入有效地址指令</a:t>
            </a:r>
            <a:r>
              <a:rPr lang="en-US" altLang="zh-CN"/>
              <a:t>---</a:t>
            </a:r>
            <a:r>
              <a:rPr lang="zh-CN" altLang="en-US" sz="1400"/>
              <a:t>将源操作数的有效地址传送至目的操作数并保存</a:t>
            </a:r>
            <a:r>
              <a:rPr lang="en-US" altLang="zh-CN"/>
              <a:t>          </a:t>
            </a:r>
            <a:endParaRPr lang="en-US" altLang="zh-CN"/>
          </a:p>
          <a:p>
            <a:r>
              <a:rPr lang="en-US" altLang="zh-CN"/>
              <a:t>               </a:t>
            </a:r>
            <a:r>
              <a:rPr lang="en-US" altLang="zh-CN" b="1"/>
              <a:t>LEA</a:t>
            </a:r>
            <a:r>
              <a:rPr lang="en-US" altLang="zh-CN"/>
              <a:t>     DEST,SRC</a:t>
            </a:r>
            <a:endParaRPr lang="en-US" altLang="zh-CN"/>
          </a:p>
          <a:p>
            <a:r>
              <a:rPr lang="en-US" altLang="zh-CN" sz="1600"/>
              <a:t>1.</a:t>
            </a:r>
            <a:r>
              <a:rPr lang="zh-CN" altLang="en-US" sz="1600">
                <a:solidFill>
                  <a:srgbClr val="FF0000"/>
                </a:solidFill>
              </a:rPr>
              <a:t>源操作数只能是内存单元</a:t>
            </a:r>
            <a:r>
              <a:rPr lang="zh-CN" altLang="en-US" sz="1600"/>
              <a:t>（因为只有内存单元是</a:t>
            </a:r>
            <a:r>
              <a:rPr lang="en-US" altLang="zh-CN" sz="1600"/>
              <a:t> </a:t>
            </a:r>
            <a:r>
              <a:rPr lang="zh-CN" altLang="en-US" sz="1600"/>
              <a:t>具有有效地址概念并且可以存储）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有效地址</a:t>
            </a:r>
            <a:r>
              <a:rPr lang="en-US" altLang="zh-CN" sz="1600"/>
              <a:t>16</a:t>
            </a:r>
            <a:r>
              <a:rPr lang="zh-CN" altLang="en-US" sz="1600"/>
              <a:t>位</a:t>
            </a:r>
            <a:r>
              <a:rPr lang="en-US" altLang="zh-CN" sz="1600"/>
              <a:t>    </a:t>
            </a:r>
            <a:r>
              <a:rPr lang="zh-CN" altLang="en-US" sz="1600">
                <a:solidFill>
                  <a:srgbClr val="FF0000"/>
                </a:solidFill>
              </a:rPr>
              <a:t>目的操作数只能是</a:t>
            </a:r>
            <a:r>
              <a:rPr lang="en-US" altLang="zh-CN" sz="1600">
                <a:solidFill>
                  <a:srgbClr val="FF0000"/>
                </a:solidFill>
              </a:rPr>
              <a:t>16</a:t>
            </a:r>
            <a:r>
              <a:rPr lang="zh-CN" altLang="en-US" sz="1600">
                <a:solidFill>
                  <a:srgbClr val="FF0000"/>
                </a:solidFill>
              </a:rPr>
              <a:t>位通用寄存器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1790" y="2374265"/>
            <a:ext cx="33528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LEA</a:t>
            </a:r>
            <a:r>
              <a:rPr lang="zh-CN" altLang="en-US" sz="1400" b="1"/>
              <a:t>和</a:t>
            </a:r>
            <a:r>
              <a:rPr lang="en-US" altLang="zh-CN" sz="1400" b="1"/>
              <a:t>MOV</a:t>
            </a:r>
            <a:r>
              <a:rPr lang="zh-CN" altLang="en-US" sz="1400" b="1">
                <a:solidFill>
                  <a:srgbClr val="FF0000"/>
                </a:solidFill>
              </a:rPr>
              <a:t>区别</a:t>
            </a:r>
            <a:r>
              <a:rPr lang="zh-CN" altLang="en-US" sz="1400" b="1"/>
              <a:t>：</a:t>
            </a:r>
            <a:endParaRPr lang="zh-CN" altLang="en-US" sz="1400" b="1"/>
          </a:p>
          <a:p>
            <a:r>
              <a:rPr lang="en-US" altLang="zh-CN" sz="1400" b="1"/>
              <a:t> MOV</a:t>
            </a:r>
            <a:r>
              <a:rPr lang="zh-CN" altLang="en-US" sz="1400" b="1"/>
              <a:t>访问源操作数数据</a:t>
            </a:r>
            <a:endParaRPr lang="zh-CN" altLang="en-US" sz="1400" b="1"/>
          </a:p>
          <a:p>
            <a:r>
              <a:rPr lang="en-US" altLang="zh-CN" sz="1400" b="1"/>
              <a:t> LEA</a:t>
            </a:r>
            <a:r>
              <a:rPr lang="zh-CN" altLang="en-US" sz="1400" b="1"/>
              <a:t>访问源操作数的有效地址</a:t>
            </a:r>
            <a:endParaRPr lang="zh-CN" altLang="en-US" sz="14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栈操作说明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主要指令是</a:t>
            </a:r>
            <a:r>
              <a:rPr lang="en-US" altLang="zh-CN" b="1" dirty="0"/>
              <a:t>PUSH</a:t>
            </a:r>
            <a:r>
              <a:rPr lang="zh-CN" altLang="en-US" b="1" dirty="0"/>
              <a:t>和</a:t>
            </a:r>
            <a:r>
              <a:rPr lang="en-US" altLang="zh-CN" b="1" dirty="0"/>
              <a:t>POP</a:t>
            </a:r>
            <a:r>
              <a:rPr lang="zh-CN" altLang="en-US" b="1" dirty="0"/>
              <a:t>指令</a:t>
            </a:r>
            <a:endParaRPr lang="zh-CN" altLang="en-US" b="1" dirty="0"/>
          </a:p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</a:rPr>
              <a:t>(E)SP</a:t>
            </a:r>
            <a:r>
              <a:rPr lang="zh-CN" altLang="en-US" sz="3200" b="1" dirty="0">
                <a:solidFill>
                  <a:srgbClr val="FF0000"/>
                </a:solidFill>
              </a:rPr>
              <a:t>密切相关，不宜将</a:t>
            </a:r>
            <a:r>
              <a:rPr lang="en-US" altLang="zh-CN" sz="3200" b="1" dirty="0">
                <a:solidFill>
                  <a:srgbClr val="FF0000"/>
                </a:solidFill>
              </a:rPr>
              <a:t>(E)SP</a:t>
            </a:r>
            <a:r>
              <a:rPr lang="zh-CN" altLang="en-US" sz="3200" b="1" dirty="0">
                <a:solidFill>
                  <a:srgbClr val="FF0000"/>
                </a:solidFill>
              </a:rPr>
              <a:t>用作数据寄存器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4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charRg st="4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标志位传送指令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1981200" y="1341438"/>
            <a:ext cx="8229600" cy="5256212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1)  LAHF</a:t>
            </a:r>
            <a:r>
              <a:rPr lang="zh-CN" altLang="en-US" sz="2800" dirty="0"/>
              <a:t>指令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格式：</a:t>
            </a:r>
            <a:r>
              <a:rPr lang="en-US" altLang="zh-CN" sz="2400" dirty="0"/>
              <a:t>LAHF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功能：将</a:t>
            </a:r>
            <a:r>
              <a:rPr lang="en-US" altLang="zh-CN" sz="2400" dirty="0"/>
              <a:t>FLAGS</a:t>
            </a:r>
            <a:r>
              <a:rPr lang="zh-CN" altLang="en-US" sz="2400" dirty="0"/>
              <a:t>的低</a:t>
            </a:r>
            <a:r>
              <a:rPr lang="en-US" altLang="zh-CN" sz="2400" dirty="0"/>
              <a:t>8</a:t>
            </a:r>
            <a:r>
              <a:rPr lang="zh-CN" altLang="en-US" sz="2400" dirty="0"/>
              <a:t>位送至</a:t>
            </a:r>
            <a:r>
              <a:rPr lang="en-US" altLang="zh-CN" sz="2400" dirty="0"/>
              <a:t>AH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2)  SAHF</a:t>
            </a:r>
            <a:r>
              <a:rPr lang="zh-CN" altLang="en-US" sz="2800" dirty="0"/>
              <a:t>指令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格式：</a:t>
            </a:r>
            <a:r>
              <a:rPr lang="en-US" altLang="zh-CN" sz="2400" dirty="0"/>
              <a:t>SAHF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功能：将</a:t>
            </a:r>
            <a:r>
              <a:rPr lang="en-US" altLang="zh-CN" sz="2400" dirty="0"/>
              <a:t>AH</a:t>
            </a:r>
            <a:r>
              <a:rPr lang="zh-CN" altLang="en-US" sz="2400" dirty="0"/>
              <a:t>内容送至标志寄存器低</a:t>
            </a:r>
            <a:r>
              <a:rPr lang="en-US" altLang="zh-CN" sz="2400" dirty="0"/>
              <a:t>8</a:t>
            </a:r>
            <a:r>
              <a:rPr lang="zh-CN" altLang="en-US" sz="2400" dirty="0"/>
              <a:t>位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3)  PUSHF/PUSHFD</a:t>
            </a:r>
            <a:r>
              <a:rPr lang="zh-CN" altLang="en-US" sz="2800" dirty="0"/>
              <a:t>指令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格式：</a:t>
            </a:r>
            <a:r>
              <a:rPr lang="en-US" altLang="zh-CN" sz="2400" dirty="0"/>
              <a:t>PUSHF/PUSHFD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功能：</a:t>
            </a:r>
            <a:r>
              <a:rPr lang="en-US" altLang="zh-CN" sz="2400" dirty="0"/>
              <a:t>16/32</a:t>
            </a:r>
            <a:r>
              <a:rPr lang="zh-CN" altLang="en-US" sz="2400" dirty="0"/>
              <a:t>位标志寄存器</a:t>
            </a:r>
            <a:r>
              <a:rPr lang="en-US" altLang="zh-CN" sz="2400" dirty="0"/>
              <a:t>FLAGS/EFLAGS</a:t>
            </a:r>
            <a:r>
              <a:rPr lang="zh-CN" altLang="en-US" sz="2400" dirty="0"/>
              <a:t>内容进栈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4)  POPF/POPFD</a:t>
            </a:r>
            <a:r>
              <a:rPr lang="zh-CN" altLang="en-US" sz="2800" dirty="0"/>
              <a:t>指令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格式：</a:t>
            </a:r>
            <a:r>
              <a:rPr lang="en-US" altLang="zh-CN" sz="2400" dirty="0"/>
              <a:t>POPF/POPFD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功能：从栈弹出</a:t>
            </a:r>
            <a:r>
              <a:rPr lang="en-US" altLang="zh-CN" sz="2400" dirty="0"/>
              <a:t>16/32</a:t>
            </a:r>
            <a:r>
              <a:rPr lang="zh-CN" altLang="en-US" sz="2400" dirty="0"/>
              <a:t>位数据</a:t>
            </a:r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FLAGS/EFLAGS 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5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charRg st="57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4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6563">
                                            <p:txEl>
                                              <p:charRg st="143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6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6563">
                                            <p:txEl>
                                              <p:charRg st="160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7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6563">
                                            <p:txEl>
                                              <p:charRg st="175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ldLvl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符号扩展：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CBW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CWD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25603" name="文本框 1"/>
          <p:cNvSpPr txBox="1"/>
          <p:nvPr/>
        </p:nvSpPr>
        <p:spPr>
          <a:xfrm>
            <a:off x="3705225" y="1541463"/>
            <a:ext cx="5537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将字节扩展成字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16bit(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符号扩展）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文本框 2"/>
          <p:cNvSpPr txBox="1"/>
          <p:nvPr/>
        </p:nvSpPr>
        <p:spPr>
          <a:xfrm>
            <a:off x="3714750" y="3429000"/>
            <a:ext cx="5607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将字扩展成双字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32bit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（符号扩展）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270250" y="2235200"/>
              <a:ext cx="95250" cy="114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270250" y="2235200"/>
                <a:ext cx="952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403600" y="2222500"/>
              <a:ext cx="114300" cy="247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403600" y="2222500"/>
                <a:ext cx="1143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191000" y="2266950"/>
              <a:ext cx="63500" cy="95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191000" y="2266950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324350" y="2241550"/>
              <a:ext cx="82550" cy="76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324350" y="2241550"/>
                <a:ext cx="82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502150" y="2260600"/>
              <a:ext cx="50800" cy="88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502150" y="2260600"/>
                <a:ext cx="50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641850" y="2203450"/>
              <a:ext cx="50800" cy="146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641850" y="2203450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997450" y="2216150"/>
              <a:ext cx="6350" cy="152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997450" y="2216150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080000" y="2254250"/>
              <a:ext cx="57150" cy="69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080000" y="2254250"/>
                <a:ext cx="57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194300" y="2228850"/>
              <a:ext cx="25400" cy="114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194300" y="222885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302250" y="2292350"/>
              <a:ext cx="69850" cy="69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302250" y="2292350"/>
                <a:ext cx="698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607050" y="2330450"/>
              <a:ext cx="2540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607050" y="2330450"/>
                <a:ext cx="2540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784850" y="2298700"/>
              <a:ext cx="101600" cy="952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784850" y="2298700"/>
                <a:ext cx="1016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165600" y="2400300"/>
              <a:ext cx="16510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165600" y="2400300"/>
                <a:ext cx="165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140450" y="2266950"/>
              <a:ext cx="76200" cy="120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140450" y="2266950"/>
                <a:ext cx="762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280150" y="2254250"/>
              <a:ext cx="57150" cy="139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280150" y="2254250"/>
                <a:ext cx="571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381750" y="2235200"/>
              <a:ext cx="76200" cy="114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381750" y="2235200"/>
                <a:ext cx="762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521450" y="2273300"/>
              <a:ext cx="107950" cy="127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521450" y="2273300"/>
                <a:ext cx="107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927850" y="2241550"/>
              <a:ext cx="69850" cy="1270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927850" y="2241550"/>
                <a:ext cx="698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7048500" y="2241550"/>
              <a:ext cx="69850" cy="1206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7048500" y="2241550"/>
                <a:ext cx="69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7194550" y="2247900"/>
              <a:ext cx="76200" cy="1079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7194550" y="2247900"/>
                <a:ext cx="762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7315200" y="2247900"/>
              <a:ext cx="101600" cy="114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7315200" y="2247900"/>
                <a:ext cx="1016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7816850" y="2241550"/>
              <a:ext cx="95250" cy="1206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7816850" y="2241550"/>
                <a:ext cx="952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007350" y="2247900"/>
              <a:ext cx="57150" cy="1079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007350" y="224790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166100" y="2273300"/>
              <a:ext cx="4445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8166100" y="2273300"/>
                <a:ext cx="44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8274050" y="2216150"/>
              <a:ext cx="6350" cy="2222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8274050" y="2216150"/>
                <a:ext cx="6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8737600" y="2184400"/>
              <a:ext cx="38100" cy="146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8737600" y="2184400"/>
                <a:ext cx="381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8788400" y="2266950"/>
              <a:ext cx="63500" cy="25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8788400" y="2266950"/>
                <a:ext cx="63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8794750" y="2178050"/>
              <a:ext cx="88900" cy="889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8794750" y="2178050"/>
                <a:ext cx="88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8940800" y="2165350"/>
              <a:ext cx="57150" cy="139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8940800" y="2165350"/>
                <a:ext cx="571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9074150" y="2222500"/>
              <a:ext cx="69850" cy="762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9074150" y="2222500"/>
                <a:ext cx="698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4489450" y="2527300"/>
              <a:ext cx="101600" cy="234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4489450" y="2527300"/>
                <a:ext cx="1016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4591050" y="2559050"/>
              <a:ext cx="44450" cy="1651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4591050" y="2559050"/>
                <a:ext cx="44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4572000" y="2635250"/>
              <a:ext cx="127000" cy="25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4572000" y="2635250"/>
                <a:ext cx="127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4737100" y="2552700"/>
              <a:ext cx="127000" cy="2349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4737100" y="2552700"/>
                <a:ext cx="1270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6667500" y="2451100"/>
              <a:ext cx="152400" cy="2794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6667500" y="2451100"/>
                <a:ext cx="1524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6813550" y="2425700"/>
              <a:ext cx="44450" cy="2413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6813550" y="242570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6750050" y="2616200"/>
              <a:ext cx="127000" cy="317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6750050" y="2616200"/>
                <a:ext cx="127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6946900" y="2520950"/>
              <a:ext cx="95250" cy="177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6946900" y="2520950"/>
                <a:ext cx="952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6921500" y="2514600"/>
              <a:ext cx="107950" cy="1968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6921500" y="2514600"/>
                <a:ext cx="1079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7385050" y="2197100"/>
              <a:ext cx="139700" cy="3175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7385050" y="2197100"/>
                <a:ext cx="1397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6070600" y="2228850"/>
              <a:ext cx="393700" cy="2603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6070600" y="2228850"/>
                <a:ext cx="3937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6515100" y="1987550"/>
              <a:ext cx="107950" cy="1524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6515100" y="1987550"/>
                <a:ext cx="1079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6578600" y="2006600"/>
              <a:ext cx="69850" cy="1587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6578600" y="2006600"/>
                <a:ext cx="698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6559550" y="2120900"/>
              <a:ext cx="57150" cy="3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6559550" y="2120900"/>
                <a:ext cx="57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6699250" y="2032000"/>
              <a:ext cx="25400" cy="1143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6699250" y="203200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6724650" y="2114550"/>
              <a:ext cx="82550" cy="254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6724650" y="2114550"/>
                <a:ext cx="82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6813550" y="2051050"/>
              <a:ext cx="360" cy="1270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6813550" y="2051050"/>
                <a:ext cx="36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3848100" y="4362450"/>
              <a:ext cx="177800" cy="1016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3848100" y="4362450"/>
                <a:ext cx="1778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4051300" y="4368800"/>
              <a:ext cx="209550" cy="2413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4051300" y="4368800"/>
                <a:ext cx="2095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4591050" y="4362450"/>
              <a:ext cx="31750" cy="1079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4591050" y="4362450"/>
                <a:ext cx="31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4724400" y="4318000"/>
              <a:ext cx="6350" cy="1524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4724400" y="4318000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4845050" y="4406900"/>
              <a:ext cx="69850" cy="952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4845050" y="4406900"/>
                <a:ext cx="69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4959350" y="4362450"/>
              <a:ext cx="69850" cy="698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4959350" y="4362450"/>
                <a:ext cx="698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5416550" y="4368800"/>
              <a:ext cx="101600" cy="825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5416550" y="4368800"/>
                <a:ext cx="1016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5575300" y="4337050"/>
              <a:ext cx="95250" cy="698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5575300" y="4337050"/>
                <a:ext cx="95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5708650" y="4343400"/>
              <a:ext cx="82550" cy="508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5708650" y="4343400"/>
                <a:ext cx="82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5759450" y="4343400"/>
              <a:ext cx="146050" cy="952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5759450" y="4343400"/>
                <a:ext cx="146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6089650" y="4337050"/>
              <a:ext cx="19050" cy="1270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6089650" y="4337050"/>
                <a:ext cx="190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6159500" y="4375150"/>
              <a:ext cx="57150" cy="444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6159500" y="4375150"/>
                <a:ext cx="57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墨迹 62"/>
              <p14:cNvContentPartPr/>
              <p14:nvPr/>
            </p14:nvContentPartPr>
            <p14:xfrm>
              <a:off x="6261100" y="4375150"/>
              <a:ext cx="57150" cy="698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6261100" y="4375150"/>
                <a:ext cx="57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墨迹 63"/>
              <p14:cNvContentPartPr/>
              <p14:nvPr/>
            </p14:nvContentPartPr>
            <p14:xfrm>
              <a:off x="6343650" y="4362450"/>
              <a:ext cx="82550" cy="2159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6343650" y="4362450"/>
                <a:ext cx="825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墨迹 64"/>
              <p14:cNvContentPartPr/>
              <p14:nvPr/>
            </p14:nvContentPartPr>
            <p14:xfrm>
              <a:off x="6756400" y="4286250"/>
              <a:ext cx="25400" cy="1524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6756400" y="4286250"/>
                <a:ext cx="25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墨迹 65"/>
              <p14:cNvContentPartPr/>
              <p14:nvPr/>
            </p14:nvContentPartPr>
            <p14:xfrm>
              <a:off x="6819900" y="4343400"/>
              <a:ext cx="88900" cy="698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6819900" y="4343400"/>
                <a:ext cx="889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墨迹 66"/>
              <p14:cNvContentPartPr/>
              <p14:nvPr/>
            </p14:nvContentPartPr>
            <p14:xfrm>
              <a:off x="6953250" y="4292600"/>
              <a:ext cx="360" cy="1587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6953250" y="4292600"/>
                <a:ext cx="36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墨迹 67"/>
              <p14:cNvContentPartPr/>
              <p14:nvPr/>
            </p14:nvContentPartPr>
            <p14:xfrm>
              <a:off x="6934200" y="4356100"/>
              <a:ext cx="146050" cy="57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6934200" y="4356100"/>
                <a:ext cx="146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墨迹 68"/>
              <p14:cNvContentPartPr/>
              <p14:nvPr/>
            </p14:nvContentPartPr>
            <p14:xfrm>
              <a:off x="4476750" y="4559300"/>
              <a:ext cx="101600" cy="3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4476750" y="455930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墨迹 69"/>
              <p14:cNvContentPartPr/>
              <p14:nvPr/>
            </p14:nvContentPartPr>
            <p14:xfrm>
              <a:off x="5378450" y="4743450"/>
              <a:ext cx="127000" cy="3556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5378450" y="4743450"/>
                <a:ext cx="1270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墨迹 70"/>
              <p14:cNvContentPartPr/>
              <p14:nvPr/>
            </p14:nvContentPartPr>
            <p14:xfrm>
              <a:off x="5321300" y="4991100"/>
              <a:ext cx="254000" cy="1714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5321300" y="4991100"/>
                <a:ext cx="254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墨迹 71"/>
              <p14:cNvContentPartPr/>
              <p14:nvPr/>
            </p14:nvContentPartPr>
            <p14:xfrm>
              <a:off x="4146550" y="5480050"/>
              <a:ext cx="31750" cy="1206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4146550" y="5480050"/>
                <a:ext cx="31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墨迹 72"/>
              <p14:cNvContentPartPr/>
              <p14:nvPr/>
            </p14:nvContentPartPr>
            <p14:xfrm>
              <a:off x="4241800" y="5480050"/>
              <a:ext cx="360" cy="1524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0"/>
            </p:blipFill>
            <p:spPr>
              <a:xfrm>
                <a:off x="4241800" y="5480050"/>
                <a:ext cx="3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墨迹 73"/>
              <p14:cNvContentPartPr/>
              <p14:nvPr/>
            </p14:nvContentPartPr>
            <p14:xfrm>
              <a:off x="4330700" y="5480050"/>
              <a:ext cx="360" cy="825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2"/>
            </p:blipFill>
            <p:spPr>
              <a:xfrm>
                <a:off x="4330700" y="5480050"/>
                <a:ext cx="36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墨迹 74"/>
              <p14:cNvContentPartPr/>
              <p14:nvPr/>
            </p14:nvContentPartPr>
            <p14:xfrm>
              <a:off x="4425950" y="5461000"/>
              <a:ext cx="12700" cy="825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4"/>
            </p:blipFill>
            <p:spPr>
              <a:xfrm>
                <a:off x="4425950" y="5461000"/>
                <a:ext cx="127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墨迹 75"/>
              <p14:cNvContentPartPr/>
              <p14:nvPr/>
            </p14:nvContentPartPr>
            <p14:xfrm>
              <a:off x="4749800" y="5435600"/>
              <a:ext cx="69850" cy="1016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6"/>
            </p:blipFill>
            <p:spPr>
              <a:xfrm>
                <a:off x="4749800" y="5435600"/>
                <a:ext cx="698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墨迹 76"/>
              <p14:cNvContentPartPr/>
              <p14:nvPr/>
            </p14:nvContentPartPr>
            <p14:xfrm>
              <a:off x="4845050" y="5327650"/>
              <a:ext cx="63500" cy="2032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8"/>
            </p:blipFill>
            <p:spPr>
              <a:xfrm>
                <a:off x="4845050" y="5327650"/>
                <a:ext cx="635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墨迹 77"/>
              <p14:cNvContentPartPr/>
              <p14:nvPr/>
            </p14:nvContentPartPr>
            <p14:xfrm>
              <a:off x="4921250" y="5454650"/>
              <a:ext cx="12700" cy="1079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0"/>
            </p:blipFill>
            <p:spPr>
              <a:xfrm>
                <a:off x="4921250" y="5454650"/>
                <a:ext cx="12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墨迹 78"/>
              <p14:cNvContentPartPr/>
              <p14:nvPr/>
            </p14:nvContentPartPr>
            <p14:xfrm>
              <a:off x="5003800" y="5448300"/>
              <a:ext cx="360" cy="1206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2"/>
            </p:blipFill>
            <p:spPr>
              <a:xfrm>
                <a:off x="5003800" y="5448300"/>
                <a:ext cx="36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墨迹 79"/>
              <p14:cNvContentPartPr/>
              <p14:nvPr/>
            </p14:nvContentPartPr>
            <p14:xfrm>
              <a:off x="5384800" y="5492750"/>
              <a:ext cx="25400" cy="1143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4"/>
            </p:blipFill>
            <p:spPr>
              <a:xfrm>
                <a:off x="5384800" y="549275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墨迹 80"/>
              <p14:cNvContentPartPr/>
              <p14:nvPr/>
            </p14:nvContentPartPr>
            <p14:xfrm>
              <a:off x="5454650" y="5518150"/>
              <a:ext cx="6350" cy="762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6"/>
            </p:blipFill>
            <p:spPr>
              <a:xfrm>
                <a:off x="5454650" y="551815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墨迹 81"/>
              <p14:cNvContentPartPr/>
              <p14:nvPr/>
            </p14:nvContentPartPr>
            <p14:xfrm>
              <a:off x="5511800" y="5549900"/>
              <a:ext cx="360" cy="190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8"/>
            </p:blipFill>
            <p:spPr>
              <a:xfrm>
                <a:off x="5511800" y="554990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墨迹 82"/>
              <p14:cNvContentPartPr/>
              <p14:nvPr/>
            </p14:nvContentPartPr>
            <p14:xfrm>
              <a:off x="5562600" y="5499100"/>
              <a:ext cx="31750" cy="1079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0"/>
            </p:blipFill>
            <p:spPr>
              <a:xfrm>
                <a:off x="5562600" y="5499100"/>
                <a:ext cx="31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墨迹 83"/>
              <p14:cNvContentPartPr/>
              <p14:nvPr/>
            </p14:nvContentPartPr>
            <p14:xfrm>
              <a:off x="5918200" y="5505450"/>
              <a:ext cx="12700" cy="698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2"/>
            </p:blipFill>
            <p:spPr>
              <a:xfrm>
                <a:off x="5918200" y="5505450"/>
                <a:ext cx="12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墨迹 84"/>
              <p14:cNvContentPartPr/>
              <p14:nvPr/>
            </p14:nvContentPartPr>
            <p14:xfrm>
              <a:off x="6076950" y="5505450"/>
              <a:ext cx="360" cy="762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4"/>
            </p:blipFill>
            <p:spPr>
              <a:xfrm>
                <a:off x="6076950" y="5505450"/>
                <a:ext cx="36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墨迹 85"/>
              <p14:cNvContentPartPr/>
              <p14:nvPr/>
            </p14:nvContentPartPr>
            <p14:xfrm>
              <a:off x="6134100" y="5511800"/>
              <a:ext cx="38100" cy="762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6"/>
            </p:blipFill>
            <p:spPr>
              <a:xfrm>
                <a:off x="6134100" y="5511800"/>
                <a:ext cx="38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墨迹 86"/>
              <p14:cNvContentPartPr/>
              <p14:nvPr/>
            </p14:nvContentPartPr>
            <p14:xfrm>
              <a:off x="6216650" y="5518150"/>
              <a:ext cx="6350" cy="635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8"/>
            </p:blipFill>
            <p:spPr>
              <a:xfrm>
                <a:off x="6216650" y="551815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墨迹 87"/>
              <p14:cNvContentPartPr/>
              <p14:nvPr/>
            </p14:nvContentPartPr>
            <p14:xfrm>
              <a:off x="6718300" y="5461000"/>
              <a:ext cx="6350" cy="381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0"/>
            </p:blipFill>
            <p:spPr>
              <a:xfrm>
                <a:off x="6718300" y="5461000"/>
                <a:ext cx="6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墨迹 88"/>
              <p14:cNvContentPartPr/>
              <p14:nvPr/>
            </p14:nvContentPartPr>
            <p14:xfrm>
              <a:off x="6813550" y="5429250"/>
              <a:ext cx="360" cy="635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2"/>
            </p:blipFill>
            <p:spPr>
              <a:xfrm>
                <a:off x="6813550" y="5429250"/>
                <a:ext cx="36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墨迹 89"/>
              <p14:cNvContentPartPr/>
              <p14:nvPr/>
            </p14:nvContentPartPr>
            <p14:xfrm>
              <a:off x="6781800" y="5448300"/>
              <a:ext cx="69850" cy="635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4"/>
            </p:blipFill>
            <p:spPr>
              <a:xfrm>
                <a:off x="6781800" y="5448300"/>
                <a:ext cx="69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墨迹 90"/>
              <p14:cNvContentPartPr/>
              <p14:nvPr/>
            </p14:nvContentPartPr>
            <p14:xfrm>
              <a:off x="6673850" y="5461000"/>
              <a:ext cx="12700" cy="36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6"/>
            </p:blipFill>
            <p:spPr>
              <a:xfrm>
                <a:off x="6673850" y="5461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墨迹 91"/>
              <p14:cNvContentPartPr/>
              <p14:nvPr/>
            </p14:nvContentPartPr>
            <p14:xfrm>
              <a:off x="6680200" y="5461000"/>
              <a:ext cx="360" cy="1079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8"/>
            </p:blipFill>
            <p:spPr>
              <a:xfrm>
                <a:off x="6680200" y="5461000"/>
                <a:ext cx="36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墨迹 92"/>
              <p14:cNvContentPartPr/>
              <p14:nvPr/>
            </p14:nvContentPartPr>
            <p14:xfrm>
              <a:off x="6985000" y="5397500"/>
              <a:ext cx="114300" cy="1016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0"/>
            </p:blipFill>
            <p:spPr>
              <a:xfrm>
                <a:off x="6985000" y="5397500"/>
                <a:ext cx="1143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墨迹 93"/>
              <p14:cNvContentPartPr/>
              <p14:nvPr/>
            </p14:nvContentPartPr>
            <p14:xfrm>
              <a:off x="7499350" y="5473700"/>
              <a:ext cx="114300" cy="762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2"/>
            </p:blipFill>
            <p:spPr>
              <a:xfrm>
                <a:off x="7499350" y="5473700"/>
                <a:ext cx="1143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墨迹 94"/>
              <p14:cNvContentPartPr/>
              <p14:nvPr/>
            </p14:nvContentPartPr>
            <p14:xfrm>
              <a:off x="7645400" y="5429250"/>
              <a:ext cx="107950" cy="762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4"/>
            </p:blipFill>
            <p:spPr>
              <a:xfrm>
                <a:off x="7645400" y="5429250"/>
                <a:ext cx="107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墨迹 95"/>
              <p14:cNvContentPartPr/>
              <p14:nvPr/>
            </p14:nvContentPartPr>
            <p14:xfrm>
              <a:off x="7912100" y="5429250"/>
              <a:ext cx="44450" cy="635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6"/>
            </p:blipFill>
            <p:spPr>
              <a:xfrm>
                <a:off x="7912100" y="5429250"/>
                <a:ext cx="44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墨迹 96"/>
              <p14:cNvContentPartPr/>
              <p14:nvPr/>
            </p14:nvContentPartPr>
            <p14:xfrm>
              <a:off x="8077200" y="5454650"/>
              <a:ext cx="165100" cy="762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8"/>
            </p:blipFill>
            <p:spPr>
              <a:xfrm>
                <a:off x="8077200" y="5454650"/>
                <a:ext cx="165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墨迹 97"/>
              <p14:cNvContentPartPr/>
              <p14:nvPr/>
            </p14:nvContentPartPr>
            <p14:xfrm>
              <a:off x="8604250" y="5416550"/>
              <a:ext cx="38100" cy="1270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0"/>
            </p:blipFill>
            <p:spPr>
              <a:xfrm>
                <a:off x="8604250" y="5416550"/>
                <a:ext cx="381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墨迹 98"/>
              <p14:cNvContentPartPr/>
              <p14:nvPr/>
            </p14:nvContentPartPr>
            <p14:xfrm>
              <a:off x="8674100" y="5429250"/>
              <a:ext cx="69850" cy="571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2"/>
            </p:blipFill>
            <p:spPr>
              <a:xfrm>
                <a:off x="8674100" y="5429250"/>
                <a:ext cx="69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墨迹 99"/>
              <p14:cNvContentPartPr/>
              <p14:nvPr/>
            </p14:nvContentPartPr>
            <p14:xfrm>
              <a:off x="8788400" y="5422900"/>
              <a:ext cx="101600" cy="952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4"/>
            </p:blipFill>
            <p:spPr>
              <a:xfrm>
                <a:off x="8788400" y="5422900"/>
                <a:ext cx="1016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墨迹 100"/>
              <p14:cNvContentPartPr/>
              <p14:nvPr/>
            </p14:nvContentPartPr>
            <p14:xfrm>
              <a:off x="8947150" y="5372100"/>
              <a:ext cx="38100" cy="1714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6"/>
            </p:blipFill>
            <p:spPr>
              <a:xfrm>
                <a:off x="8947150" y="5372100"/>
                <a:ext cx="38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墨迹 101"/>
              <p14:cNvContentPartPr/>
              <p14:nvPr/>
            </p14:nvContentPartPr>
            <p14:xfrm>
              <a:off x="9512300" y="5334000"/>
              <a:ext cx="38100" cy="1460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8"/>
            </p:blipFill>
            <p:spPr>
              <a:xfrm>
                <a:off x="9512300" y="5334000"/>
                <a:ext cx="381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墨迹 102"/>
              <p14:cNvContentPartPr/>
              <p14:nvPr/>
            </p14:nvContentPartPr>
            <p14:xfrm>
              <a:off x="9632950" y="5353050"/>
              <a:ext cx="101600" cy="825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0"/>
            </p:blipFill>
            <p:spPr>
              <a:xfrm>
                <a:off x="9632950" y="5353050"/>
                <a:ext cx="1016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墨迹 103"/>
              <p14:cNvContentPartPr/>
              <p14:nvPr/>
            </p14:nvContentPartPr>
            <p14:xfrm>
              <a:off x="9810750" y="5276850"/>
              <a:ext cx="19050" cy="2413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2"/>
            </p:blipFill>
            <p:spPr>
              <a:xfrm>
                <a:off x="9810750" y="5276850"/>
                <a:ext cx="190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墨迹 104"/>
              <p14:cNvContentPartPr/>
              <p14:nvPr/>
            </p14:nvContentPartPr>
            <p14:xfrm>
              <a:off x="9874250" y="5372100"/>
              <a:ext cx="57150" cy="825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4"/>
            </p:blipFill>
            <p:spPr>
              <a:xfrm>
                <a:off x="9874250" y="5372100"/>
                <a:ext cx="57150" cy="825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1)  IN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格式：</a:t>
            </a:r>
            <a:r>
              <a:rPr lang="en-US" altLang="zh-CN" b="1" dirty="0"/>
              <a:t>IN </a:t>
            </a:r>
            <a:r>
              <a:rPr lang="zh-CN" altLang="en-US" b="1" dirty="0"/>
              <a:t>累加器，端口地址。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功能：</a:t>
            </a:r>
            <a:r>
              <a:rPr lang="en-US" altLang="zh-CN" b="1" dirty="0"/>
              <a:t>1/2/4</a:t>
            </a:r>
            <a:r>
              <a:rPr lang="zh-CN" altLang="en-US" b="1" dirty="0"/>
              <a:t>字节端口数据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AL 8bit/AX 16bit/EAX 32bit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端口地址范围：</a:t>
            </a:r>
            <a:r>
              <a:rPr lang="en-US" altLang="zh-CN" b="1" dirty="0"/>
              <a:t>0000h~FFFFh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eaLnBrk="1" hangingPunct="1"/>
            <a:r>
              <a:rPr lang="en-US" altLang="zh-CN" b="1" i="1" dirty="0"/>
              <a:t>imm</a:t>
            </a:r>
            <a:r>
              <a:rPr lang="en-US" altLang="zh-CN" b="1" dirty="0"/>
              <a:t>8</a:t>
            </a:r>
            <a:r>
              <a:rPr lang="zh-CN" altLang="en-US" b="1" dirty="0"/>
              <a:t>形式，指令中的端口范围：</a:t>
            </a:r>
            <a:r>
              <a:rPr lang="en-US" altLang="zh-CN" b="1" dirty="0"/>
              <a:t>00h</a:t>
            </a:r>
            <a:r>
              <a:rPr lang="zh-CN" altLang="en-US" b="1" dirty="0"/>
              <a:t>～</a:t>
            </a:r>
            <a:r>
              <a:rPr lang="en-US" altLang="zh-CN" b="1" dirty="0"/>
              <a:t>FFh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DX</a:t>
            </a:r>
            <a:r>
              <a:rPr lang="zh-CN" altLang="en-US" b="1" dirty="0"/>
              <a:t>存放端口，指令中的端口：</a:t>
            </a:r>
            <a:r>
              <a:rPr lang="en-US" altLang="zh-CN" b="1" dirty="0"/>
              <a:t>0000h~FFFFh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和内存操作数不同的是，</a:t>
            </a:r>
            <a:r>
              <a:rPr lang="en-US" altLang="zh-CN" b="1" dirty="0"/>
              <a:t>IN</a:t>
            </a:r>
            <a:r>
              <a:rPr lang="zh-CN" altLang="en-US" b="1" dirty="0"/>
              <a:t>指令的源操作数据是来自</a:t>
            </a:r>
            <a:r>
              <a:rPr lang="en-US" altLang="zh-CN" b="1" dirty="0"/>
              <a:t>I/O</a:t>
            </a:r>
            <a:r>
              <a:rPr lang="zh-CN" altLang="en-US" b="1" dirty="0"/>
              <a:t>端口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6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16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8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charRg st="85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1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charRg st="111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2)  OUT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格式：</a:t>
            </a:r>
            <a:r>
              <a:rPr lang="en-US" altLang="zh-CN" b="1" dirty="0"/>
              <a:t>OUT </a:t>
            </a:r>
            <a:r>
              <a:rPr lang="zh-CN" altLang="en-US" b="1" dirty="0"/>
              <a:t>端口地址，累加器。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功能：</a:t>
            </a:r>
            <a:r>
              <a:rPr lang="en-US" altLang="zh-CN" b="1" dirty="0"/>
              <a:t>AL/AX/EAX</a:t>
            </a:r>
            <a:r>
              <a:rPr lang="zh-CN" altLang="en-US" b="1" dirty="0"/>
              <a:t>内容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1/2/4</a:t>
            </a:r>
            <a:r>
              <a:rPr lang="zh-CN" altLang="en-US" b="1" dirty="0"/>
              <a:t>字节端口</a:t>
            </a:r>
            <a:endParaRPr lang="zh-CN" altLang="en-US" b="1" dirty="0"/>
          </a:p>
          <a:p>
            <a:pPr lvl="1" eaLnBrk="1" hangingPunct="1"/>
            <a:r>
              <a:rPr lang="en-US" altLang="zh-CN" b="1" i="1" dirty="0"/>
              <a:t>imm</a:t>
            </a:r>
            <a:r>
              <a:rPr lang="en-US" altLang="zh-CN" b="1" dirty="0"/>
              <a:t>8</a:t>
            </a:r>
            <a:r>
              <a:rPr lang="zh-CN" altLang="en-US" b="1" dirty="0"/>
              <a:t>形式，指令中的端口范围：</a:t>
            </a:r>
            <a:r>
              <a:rPr lang="en-US" altLang="zh-CN" b="1" dirty="0"/>
              <a:t>00h</a:t>
            </a:r>
            <a:r>
              <a:rPr lang="zh-CN" altLang="en-US" b="1" dirty="0"/>
              <a:t>～</a:t>
            </a:r>
            <a:r>
              <a:rPr lang="en-US" altLang="zh-CN" b="1" dirty="0"/>
              <a:t>FFh</a:t>
            </a:r>
            <a:endParaRPr lang="en-US" altLang="zh-CN" b="1" dirty="0"/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</a:rPr>
              <a:t>DX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in/out</a:t>
            </a:r>
            <a:r>
              <a:rPr lang="zh-CN" altLang="en-US" b="1" dirty="0">
                <a:solidFill>
                  <a:srgbClr val="FF0000"/>
                </a:solidFill>
              </a:rPr>
              <a:t>只用</a:t>
            </a:r>
            <a:r>
              <a:rPr lang="en-US" altLang="zh-CN" b="1" dirty="0">
                <a:solidFill>
                  <a:srgbClr val="FF0000"/>
                </a:solidFill>
              </a:rPr>
              <a:t>DX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存放端口，指令中的端口：</a:t>
            </a:r>
            <a:r>
              <a:rPr lang="en-US" altLang="zh-CN" b="1" dirty="0"/>
              <a:t>0000h~FFFFh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和内存操作数不同的是，</a:t>
            </a:r>
            <a:r>
              <a:rPr lang="en-US" altLang="zh-CN" b="1" dirty="0"/>
              <a:t>OUT</a:t>
            </a:r>
            <a:r>
              <a:rPr lang="zh-CN" altLang="en-US" b="1" dirty="0"/>
              <a:t>指令的目的操作数据将传送到</a:t>
            </a:r>
            <a:r>
              <a:rPr lang="en-US" altLang="zh-CN" b="1" dirty="0"/>
              <a:t>I/O</a:t>
            </a:r>
            <a:r>
              <a:rPr lang="zh-CN" altLang="en-US" b="1" dirty="0"/>
              <a:t>端口中去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4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charRg st="42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9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charRg st="92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ldLvl="2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算数运算类指令</a:t>
            </a:r>
            <a:r>
              <a:rPr lang="en-US" altLang="zh-CN"/>
              <a:t>     </a:t>
            </a:r>
            <a:r>
              <a:rPr lang="en-US" altLang="zh-CN" sz="2000">
                <a:solidFill>
                  <a:srgbClr val="FF0000"/>
                </a:solidFill>
              </a:rPr>
              <a:t> (</a:t>
            </a:r>
            <a:r>
              <a:rPr lang="zh-CN" altLang="en-US" sz="2000">
                <a:solidFill>
                  <a:srgbClr val="FF0000"/>
                </a:solidFill>
              </a:rPr>
              <a:t>注意理解各个指令对标志位的影响）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0968990" cy="537591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ADD</a:t>
            </a:r>
            <a:r>
              <a:rPr lang="zh-CN" altLang="en-US"/>
              <a:t>加法</a:t>
            </a:r>
            <a:r>
              <a:rPr lang="zh-CN" altLang="en-US"/>
              <a:t>指令：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sz="2000" b="1"/>
              <a:t>  ADD</a:t>
            </a:r>
            <a:r>
              <a:rPr lang="en-US" altLang="zh-CN"/>
              <a:t>    DEST,SRC      </a:t>
            </a:r>
            <a:r>
              <a:rPr lang="zh-CN" altLang="en-US"/>
              <a:t>标志位影响：影响所有状态标志（</a:t>
            </a:r>
            <a:r>
              <a:rPr lang="en-US" altLang="zh-CN"/>
              <a:t>OF\SF\ZF\CF\AF\PF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运算结果保留在目的操作数</a:t>
            </a:r>
            <a:r>
              <a:rPr lang="en-US" altLang="zh-CN"/>
              <a:t>   </a:t>
            </a:r>
            <a:r>
              <a:rPr lang="zh-CN" altLang="en-US"/>
              <a:t>目的操作数不能使用立即数。</a:t>
            </a:r>
            <a:r>
              <a:rPr lang="en-US" altLang="zh-CN"/>
              <a:t>2.</a:t>
            </a:r>
            <a:r>
              <a:rPr lang="zh-CN" altLang="en-US"/>
              <a:t>至多出现</a:t>
            </a:r>
            <a:r>
              <a:rPr lang="zh-CN" altLang="en-US">
                <a:solidFill>
                  <a:srgbClr val="FF0000"/>
                </a:solidFill>
              </a:rPr>
              <a:t>一个内存单元</a:t>
            </a:r>
            <a:r>
              <a:rPr lang="en-US" altLang="zh-CN"/>
              <a:t>   3.</a:t>
            </a:r>
            <a:r>
              <a:rPr lang="zh-CN" altLang="en-US" sz="1600">
                <a:sym typeface="+mn-ea"/>
              </a:rPr>
              <a:t>无符号数加法，其运算结果溢出与否是通过CF指示出来的</a:t>
            </a:r>
            <a:r>
              <a:rPr lang="en-US" altLang="zh-CN" sz="1600">
                <a:sym typeface="+mn-ea"/>
              </a:rPr>
              <a:t>;</a:t>
            </a:r>
            <a:r>
              <a:rPr lang="zh-CN" altLang="en-US" sz="1600">
                <a:sym typeface="+mn-ea"/>
              </a:rPr>
              <a:t>对于补码数加法，其运算结果溢出与否是通过OF指示出来的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执行一条加法指令实际同时完成了两种不同解释的运算，即无符号数编码运算和补码运算：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对编码运算的理解取决于人</a:t>
            </a:r>
            <a:r>
              <a:rPr lang="en-US" altLang="zh-CN" sz="1600">
                <a:sym typeface="+mn-ea"/>
              </a:rPr>
              <a:t>--</a:t>
            </a:r>
            <a:r>
              <a:rPr lang="zh-CN" altLang="en-US" sz="1600">
                <a:sym typeface="+mn-ea"/>
              </a:rPr>
              <a:t>解释为无符号数编码时，</a:t>
            </a:r>
            <a:r>
              <a:rPr lang="en-US" altLang="zh-CN" sz="1600">
                <a:sym typeface="+mn-ea"/>
              </a:rPr>
              <a:t>OF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SF</a:t>
            </a:r>
            <a:r>
              <a:rPr lang="zh-CN" altLang="en-US" sz="1600">
                <a:sym typeface="+mn-ea"/>
              </a:rPr>
              <a:t>无意义；解释为补码运算时，</a:t>
            </a:r>
            <a:r>
              <a:rPr lang="en-US" altLang="zh-CN" sz="1600">
                <a:sym typeface="+mn-ea"/>
              </a:rPr>
              <a:t>CF</a:t>
            </a:r>
            <a:r>
              <a:rPr lang="zh-CN" altLang="en-US" sz="1600">
                <a:sym typeface="+mn-ea"/>
              </a:rPr>
              <a:t>失效。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2) ADC</a:t>
            </a:r>
            <a:r>
              <a:rPr lang="zh-CN" altLang="en-US"/>
              <a:t>带进位加法指令</a:t>
            </a:r>
            <a:r>
              <a:rPr lang="en-US" altLang="zh-CN"/>
              <a:t>--DEST+SRC+</a:t>
            </a:r>
            <a:r>
              <a:rPr lang="zh-CN" altLang="en-US"/>
              <a:t>（</a:t>
            </a:r>
            <a:r>
              <a:rPr lang="en-US" altLang="zh-CN"/>
              <a:t>CF</a:t>
            </a:r>
            <a:r>
              <a:rPr lang="zh-CN" altLang="en-US"/>
              <a:t>），然后存在</a:t>
            </a:r>
            <a:r>
              <a:rPr lang="en-US" altLang="zh-CN"/>
              <a:t>DEST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 sz="2000" b="1"/>
              <a:t>ADC</a:t>
            </a:r>
            <a:r>
              <a:rPr lang="en-US" altLang="zh-CN"/>
              <a:t>  DEST,SRC       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加在最低位</a:t>
            </a:r>
            <a:r>
              <a:rPr lang="zh-CN" altLang="en-US">
                <a:sym typeface="+mn-ea"/>
              </a:rPr>
              <a:t>，该指令用于长度超过机器字长限制的加法，保证长操作数的连贯性、正确性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高字节</a:t>
            </a:r>
            <a:r>
              <a:rPr lang="zh-CN" altLang="en-US">
                <a:sym typeface="+mn-ea"/>
              </a:rPr>
              <a:t>加法完成后，分别用</a:t>
            </a:r>
            <a:r>
              <a:rPr lang="en-US" altLang="zh-CN">
                <a:sym typeface="+mn-ea"/>
              </a:rPr>
              <a:t>CF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OF</a:t>
            </a:r>
            <a:r>
              <a:rPr lang="zh-CN" altLang="en-US">
                <a:sym typeface="+mn-ea"/>
              </a:rPr>
              <a:t>对无符号数、补码的溢出进行判断才是正确的。</a:t>
            </a:r>
            <a:endParaRPr lang="zh-CN" altLang="en-US">
              <a:sym typeface="+mn-ea"/>
            </a:endParaRP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INC</a:t>
            </a:r>
            <a:r>
              <a:rPr lang="zh-CN" altLang="en-US"/>
              <a:t>加</a:t>
            </a:r>
            <a:r>
              <a:rPr lang="en-US" altLang="zh-CN"/>
              <a:t>1</a:t>
            </a:r>
            <a:r>
              <a:rPr lang="zh-CN" altLang="en-US"/>
              <a:t>指令</a:t>
            </a:r>
            <a:r>
              <a:rPr lang="en-US" altLang="zh-CN"/>
              <a:t>--</a:t>
            </a:r>
            <a:r>
              <a:rPr lang="zh-CN" altLang="en-US"/>
              <a:t>将目的操作数加</a:t>
            </a:r>
            <a:r>
              <a:rPr lang="en-US" altLang="zh-CN"/>
              <a:t>1</a:t>
            </a:r>
            <a:r>
              <a:rPr lang="zh-CN" altLang="en-US"/>
              <a:t>后保存回目的操作数地址。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sz="2000" b="1"/>
              <a:t> INC</a:t>
            </a:r>
            <a:r>
              <a:rPr lang="en-US" altLang="zh-CN"/>
              <a:t>   DEST                  </a:t>
            </a:r>
            <a:r>
              <a:rPr lang="zh-CN" altLang="en-US">
                <a:sym typeface="+mn-ea"/>
              </a:rPr>
              <a:t>标志位影响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除了</a:t>
            </a:r>
            <a:r>
              <a:rPr lang="en-US" altLang="zh-CN">
                <a:sym typeface="+mn-ea"/>
              </a:rPr>
              <a:t>CF</a:t>
            </a:r>
            <a:r>
              <a:rPr lang="zh-CN" altLang="en-US">
                <a:sym typeface="+mn-ea"/>
              </a:rPr>
              <a:t>外的其他五个状态标志</a:t>
            </a:r>
            <a:r>
              <a:rPr lang="en-US" altLang="zh-CN">
                <a:sym typeface="+mn-ea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不影响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CF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不能使用立即数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用于循环结构中计数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修改下标，逐个访问数组中的元素。</a:t>
            </a: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commondata" val="eyJoZGlkIjoiMDk0MzliODQ5Mzc3ZDY1ZTI0ZWQ3NWJkMjdkYzllN2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5630</Words>
  <Application>WPS 演示</Application>
  <PresentationFormat>宽屏</PresentationFormat>
  <Paragraphs>282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Times New Roman</vt:lpstr>
      <vt:lpstr>黑体</vt:lpstr>
      <vt:lpstr>Symbol</vt:lpstr>
      <vt:lpstr>微软雅黑</vt:lpstr>
      <vt:lpstr>Arial Unicode MS</vt:lpstr>
      <vt:lpstr>Calibri</vt:lpstr>
      <vt:lpstr>Courier New</vt:lpstr>
      <vt:lpstr>WPS</vt:lpstr>
      <vt:lpstr>默认设计模板</vt:lpstr>
      <vt:lpstr>1_默认设计模板</vt:lpstr>
      <vt:lpstr>2.6.2 x86基本指令概述 </vt:lpstr>
      <vt:lpstr>指令操作数的说明</vt:lpstr>
      <vt:lpstr>传送类命令</vt:lpstr>
      <vt:lpstr>栈操作说明</vt:lpstr>
      <vt:lpstr>3. 标志位传送指令</vt:lpstr>
      <vt:lpstr>符号扩展：</vt:lpstr>
      <vt:lpstr>1)  IN指令</vt:lpstr>
      <vt:lpstr>2)  OUT指令</vt:lpstr>
      <vt:lpstr>算数运算类指令      (注意理解各个指令对标志位的影响）</vt:lpstr>
      <vt:lpstr> </vt:lpstr>
      <vt:lpstr>3. 乘法指令</vt:lpstr>
      <vt:lpstr>1)  MUL/IMUL指令 </vt:lpstr>
      <vt:lpstr>乘法指令运算示意</vt:lpstr>
      <vt:lpstr>例</vt:lpstr>
      <vt:lpstr>DIV/IDIV 指令</vt:lpstr>
      <vt:lpstr>除法指令运算示意</vt:lpstr>
      <vt:lpstr>例</vt:lpstr>
      <vt:lpstr>逻辑运算指令</vt:lpstr>
      <vt:lpstr>例  指出下列令执行逻辑指令时的状态变化</vt:lpstr>
      <vt:lpstr>经常用逻辑指令设置指定位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王皙晶</cp:lastModifiedBy>
  <cp:revision>161</cp:revision>
  <dcterms:created xsi:type="dcterms:W3CDTF">2019-06-19T02:08:00Z</dcterms:created>
  <dcterms:modified xsi:type="dcterms:W3CDTF">2024-08-04T10:30:42Z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