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63" r:id="rId5"/>
    <p:sldId id="264" r:id="rId6"/>
    <p:sldId id="266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80" r:id="rId16"/>
    <p:sldId id="258" r:id="rId17"/>
    <p:sldId id="268" r:id="rId18"/>
    <p:sldId id="259" r:id="rId19"/>
    <p:sldId id="260" r:id="rId20"/>
    <p:sldId id="261" r:id="rId21"/>
    <p:sldId id="26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6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2T13:38: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467 736,'4'0,"-1"0,1-1,0 0,-1-1,-1-1,1 2,0-1,0 1,0 1,0 0,3 1,-3 0,1-1,-1 0,0 1,1 1,-1-2,0 0,1 1,-1-1,1 1,0-1,-1 0,0 1,2-1,-2 0,0 0,0 0,1 0,-1 0,2 0,-2 0,2 0,-2 0,1-1,2 0,-1 1,-2 0,0-2,0 2,0 0,0 0,1 0,0 0,-1 0,0 0,0 0,2 0,-2 0,1-1,-1 1,0 0,2-1,0 0,-2 1,0 0,0-1,0 1,0 0,0 0,-1 4,-4-1,-1-2,0 0,0 3,0-1,1 1,0 0,2-1,-1 1,0-1,1 0,0 1,-1-1,1 0,-1 1,1-1,0 0,-1 1,0 0,1 0,-1-1,1 0,-1 0,1 0,0 1,0-1,-1 0,1 1,0-1,0 1,0-1,0 0,0 0,-1 2,-1-1,1 0,-1 0,1-1,-1 0,2 0,-1 0,-2 1,2 1,-1-2,1 1,-1 0,0-1,1 1,0-1,1 0,-1 0,1 0,-1 0,1 0,0 1,1-1,0 1,-1-1,1 1,-2 1,0-2,0 1,-1 0,1-1,0 0,1 0,1 0,-1 0,0 1,0 2,0-2,-1 1,1-2,0 2,0-2,0 1,-1 0,1 2,0-1,0 1,0 0,-1 0,1-1,0-1,0 1,0-2,0 0,0 0,3-1,0 0,1-1,-1 1,0 1,0-1,1 2,-1-2,0 1,0-2,0 1,-1 1,2-1,-1-1,0-1,0 0,0 0,3 0,-1 0,-2 0,3 0,-1 0,-2 0,0 0,0 0,3 0,-3 0,3 0,-1 0,-2 0,0 0,4 0,-4 0,1 0,2 0,-3 0,2 0,-1 0,1 0,-2 0,2 0,-2 0,1 0,0 0,1 0,1 0,-3 0,0 0,0-1,0 2,4-4,-4 1,2-1,-1 1,2 1,1-1,0 0,0 1,-1-1,-1 1,-2 0,1 1,0-1,0 0,1 0,-1 1,-1 0,3-1,-2 1,1-2,-2 2,1-1,1 0,-1 1,-1 0,1 0,-1-1,3 1,-2-1,3 0,-1 1,-1-1,0 1,0-1,0-1,-1 2,2-1,-2 0,3 0,-1 1,-2 0,2 0,-2-1,1 0,0 1,-1-1,2 0,-1 0,-1 0,-1 1,1-1,-1 0,2 0,1-1,-1 2,1-1,2 0,-2 0,0 1,1-1,-3 1,2 0,-2 0,0 0,0 0,-1 0,1 0,-1 0,2 0,-2 0,0 0,1 0,-1 0,0-1,0 1,1-1,0-1,1 2,-1-2,-1 2,1-2,-1 2,0-2,-1-1,1 0,-3 0,1-1,0 1,-1 0,-4-1,1 3,0-1,0 0,-1-1,0-1,1 0,2 1,-1 0,-1 2,-1-2,1 2,-1-1,1 1,0 0,-1 0,1 0,-1 1,1-1,-3 0,-1 0,2 0,0 0,1 1,-2-1,2 1,0-1,1 1,0 0,0-1,-1 0,1 1,0-1,0 0,0 0,-1 0,0 0,-1 1,0-1,2 0,0 1,-2-3,2 3,-2-1,2 1,-1 0,-2-1,3 1,0-1,0 1,-2-1,2 1,0 0,-1 0,0 0,0 0,1 0,0 0,-1 0,0 0,1 0,0-1,0 1,0-1,-1 1,1-1,-1 1,1 0,-1 0,1 0,0-1,-1 1,1 0,0-1,0 1,-2 0,1-1,0 0,1 1,-1-1,1 1,-1 0,1-1,0-1,-2 1,2 1,-1-1,1 1,-1 0,1-1,-3 0,2 0,-1 1,0-1,0 1,2-1,-2 0,1 1,0-1,-1 0,-1 1,3-1,-4 1,2 0,-1-1,0 1,-1 0,3 0,-3 0,3 0,-3 0,0 1,2-1,-2 1,3-1,-2 1,1-1,2 2,0-2,0 0,-1 1,0 0,-1-1,2 0,-1 1,1-1,0 0,0 0,-1-1,1 0,-1 1,1 0,0-2,0 2,0 0,0 0,0 0,-1 0,1 0,-2 0,2 0,0 0,0 0,0 0,0 0,0 0,0 0,0 0,0 0,0 0,-1 0,1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控制转移类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 dirty="0">
                <a:highlight>
                  <a:srgbClr val="FFFF00"/>
                </a:highlight>
                <a:sym typeface="+mn-ea"/>
              </a:rPr>
              <a:t>CS:(E)IP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指向下一条要执行的指令在内存中的地址，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控制转移指令实际上通过改变</a:t>
            </a:r>
            <a:r>
              <a:rPr lang="en-US" altLang="zh-CN" b="1" dirty="0">
                <a:highlight>
                  <a:srgbClr val="FFFF00"/>
                </a:highlight>
                <a:sym typeface="+mn-ea"/>
              </a:rPr>
              <a:t>CS:(E)IP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来达到控制程序的执行流程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。</a:t>
            </a:r>
            <a:endParaRPr lang="zh-CN" altLang="en-US" dirty="0">
              <a:highlight>
                <a:srgbClr val="FFFF00"/>
              </a:highlight>
              <a:sym typeface="+mn-ea"/>
            </a:endParaRPr>
          </a:p>
          <a:p>
            <a:pPr eaLnBrk="1" hangingPunct="1"/>
            <a:r>
              <a:rPr lang="zh-CN" altLang="en-US" dirty="0">
                <a:sym typeface="+mn-ea"/>
              </a:rPr>
              <a:t>仅能改变</a:t>
            </a:r>
            <a:r>
              <a:rPr lang="en-US" altLang="zh-CN" b="1" dirty="0">
                <a:sym typeface="+mn-ea"/>
              </a:rPr>
              <a:t>(E)IP</a:t>
            </a:r>
            <a:r>
              <a:rPr lang="zh-CN" altLang="en-US" dirty="0">
                <a:sym typeface="+mn-ea"/>
              </a:rPr>
              <a:t>，是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近转移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b="1" dirty="0">
                <a:ea typeface="黑体" panose="02010609060101010101" pitchFamily="2" charset="-122"/>
                <a:sym typeface="+mn-ea"/>
              </a:rPr>
              <a:t>段内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转移</a:t>
            </a:r>
            <a:endParaRPr lang="zh-CN" altLang="en-US" dirty="0"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dirty="0">
                <a:sym typeface="+mn-ea"/>
              </a:rPr>
              <a:t>能改变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(E)IP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CS</a:t>
            </a:r>
            <a:r>
              <a:rPr lang="zh-CN" altLang="en-US" dirty="0">
                <a:sym typeface="+mn-ea"/>
              </a:rPr>
              <a:t>，是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远转移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段间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转移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1.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无条件转移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指令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+mn-ea"/>
              </a:rPr>
              <a:t>   JMP   </a:t>
            </a:r>
            <a:r>
              <a:rPr lang="zh-CN" altLang="en-US" b="1" dirty="0">
                <a:sym typeface="+mn-ea"/>
              </a:rPr>
              <a:t>目标地址</a:t>
            </a:r>
            <a:r>
              <a:rPr lang="en-US" altLang="zh-CN" b="1" dirty="0">
                <a:sym typeface="+mn-ea"/>
              </a:rPr>
              <a:t>                   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 无条件转移到目标地址，执行从该地址开始的指令序列。</a:t>
            </a: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2.条件转移指令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b="1" dirty="0">
                <a:sym typeface="+mn-ea"/>
              </a:rPr>
              <a:t> 具体指令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b="1" dirty="0">
                <a:sym typeface="+mn-ea"/>
              </a:rPr>
              <a:t> 标号                  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条件转移指令都是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段内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直接近转移条件；</a:t>
            </a:r>
            <a:endParaRPr lang="zh-CN" altLang="en-US" dirty="0"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                                          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由CF, PF, AF, ZF, SF, OF组合，形成多达16条条件转移指令</a:t>
            </a:r>
            <a:endParaRPr lang="zh-CN" altLang="en-US" dirty="0"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.2.3 </a:t>
            </a:r>
            <a:r>
              <a:rPr lang="zh-CN" altLang="en-US" dirty="0"/>
              <a:t>有符号数比较的条件转移</a:t>
            </a:r>
            <a:endParaRPr lang="zh-CN" altLang="en-US" dirty="0"/>
          </a:p>
        </p:txBody>
      </p:sp>
      <p:sp>
        <p:nvSpPr>
          <p:cNvPr id="168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有符号数比较时，根据</a:t>
            </a:r>
            <a:r>
              <a:rPr lang="en-US" altLang="zh-CN" dirty="0"/>
              <a:t>SF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来确定大小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168964" name="Group 4"/>
          <p:cNvGraphicFramePr>
            <a:graphicFrameLocks noGrp="1"/>
          </p:cNvGraphicFramePr>
          <p:nvPr/>
        </p:nvGraphicFramePr>
        <p:xfrm>
          <a:off x="1703388" y="2587625"/>
          <a:ext cx="8642350" cy="2603500"/>
        </p:xfrm>
        <a:graphic>
          <a:graphicData uri="http://schemas.openxmlformats.org/drawingml/2006/table">
            <a:tbl>
              <a:tblPr/>
              <a:tblGrid>
                <a:gridCol w="1524000"/>
                <a:gridCol w="2552700"/>
                <a:gridCol w="4565650"/>
              </a:tblGrid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检测条件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 能 描 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JG/JNLE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若大于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不小于等于，则转移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JGE/JNL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若大于等于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不小于，则转移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JL/JNGE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若小于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不大于等于，则转移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JLE/JNG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(SF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若小于等于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不大于，则转移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46806" marB="468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  <p:bldP spid="168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例</a:t>
            </a:r>
            <a:r>
              <a:rPr lang="en-US" altLang="zh-CN" sz="4000" dirty="0"/>
              <a:t>  </a:t>
            </a:r>
            <a:r>
              <a:rPr lang="zh-CN" altLang="en-US" sz="4000" dirty="0"/>
              <a:t>将首址为</a:t>
            </a:r>
            <a:r>
              <a:rPr lang="en-US" altLang="zh-CN" sz="4000" dirty="0"/>
              <a:t>1000h</a:t>
            </a:r>
            <a:r>
              <a:rPr lang="zh-CN" altLang="en-US" sz="4000" dirty="0"/>
              <a:t>的</a:t>
            </a:r>
            <a:r>
              <a:rPr lang="en-US" altLang="zh-CN" sz="4000" dirty="0"/>
              <a:t>500h</a:t>
            </a:r>
            <a:r>
              <a:rPr lang="zh-CN" altLang="en-US" sz="4000" dirty="0"/>
              <a:t>字节的内存块内容</a:t>
            </a:r>
            <a:r>
              <a:rPr lang="zh-CN" altLang="en-US" sz="4000" dirty="0">
                <a:sym typeface="Symbol" panose="05050102010706020507" pitchFamily="18" charset="2"/>
              </a:rPr>
              <a:t></a:t>
            </a:r>
            <a:r>
              <a:rPr lang="zh-CN" altLang="en-US" sz="4000" dirty="0"/>
              <a:t>首址为</a:t>
            </a:r>
            <a:r>
              <a:rPr lang="en-US" altLang="zh-CN" sz="4000" dirty="0"/>
              <a:t>2000h</a:t>
            </a:r>
            <a:r>
              <a:rPr lang="zh-CN" altLang="en-US" sz="4000" dirty="0"/>
              <a:t>内存块，并将小写字母转成大写 </a:t>
            </a:r>
            <a:endParaRPr lang="zh-CN" altLang="en-US" sz="4000" dirty="0"/>
          </a:p>
        </p:txBody>
      </p:sp>
      <p:sp>
        <p:nvSpPr>
          <p:cNvPr id="172035" name="Rectangle 3"/>
          <p:cNvSpPr>
            <a:spLocks noGrp="1"/>
          </p:cNvSpPr>
          <p:nvPr>
            <p:ph idx="1"/>
          </p:nvPr>
        </p:nvSpPr>
        <p:spPr>
          <a:xfrm>
            <a:off x="1981200" y="1855788"/>
            <a:ext cx="8229600" cy="45259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MOV	SI, 1000h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MOV	DI, 2000h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MOV	CX, 500h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Loc10:	MOV	AL, [SI]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CMP	AL, 61h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JB	Loc20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CMP	AL, </a:t>
            </a:r>
            <a:r>
              <a:rPr lang="en-US" altLang="zh-CN" sz="2400" dirty="0"/>
              <a:t>'z'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JA	Loc20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SUB	AL, 20h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Loc20:	MOV	[DI],AL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INC	SI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INC	DI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DEC	CX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		JNZ	Loc10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3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8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9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1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5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6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7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charRg st="18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/>
      <p:bldP spid="1720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4.3.3  </a:t>
            </a:r>
            <a:r>
              <a:rPr lang="zh-CN" altLang="en-US" dirty="0"/>
              <a:t>循环指令</a:t>
            </a:r>
            <a:endParaRPr lang="zh-CN" altLang="en-US" dirty="0"/>
          </a:p>
        </p:txBody>
      </p:sp>
      <p:sp>
        <p:nvSpPr>
          <p:cNvPr id="174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1)  LOOP</a:t>
            </a:r>
            <a:r>
              <a:rPr lang="zh-CN" altLang="en-US" sz="2400" dirty="0"/>
              <a:t>指令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格式：</a:t>
            </a:r>
            <a:r>
              <a:rPr lang="en-US" altLang="zh-CN" sz="2400" dirty="0"/>
              <a:t>LOOP </a:t>
            </a:r>
            <a:r>
              <a:rPr lang="zh-CN" altLang="en-US" sz="2400" dirty="0"/>
              <a:t>地址标号。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功能：先执行</a:t>
            </a:r>
            <a:r>
              <a:rPr lang="en-US" altLang="zh-CN" sz="2400" dirty="0"/>
              <a:t>(E)CX-1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(E)CX</a:t>
            </a:r>
            <a:r>
              <a:rPr lang="zh-CN" altLang="en-US" sz="2400" dirty="0"/>
              <a:t>，若</a:t>
            </a:r>
            <a:r>
              <a:rPr lang="en-US" altLang="zh-CN" sz="2400" dirty="0"/>
              <a:t>(E)CX≠0</a:t>
            </a:r>
            <a:r>
              <a:rPr lang="zh-CN" altLang="en-US" sz="2400" dirty="0"/>
              <a:t>，则转移。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dirty="0"/>
              <a:t>2)  LOOPZ/LOOPE</a:t>
            </a:r>
            <a:r>
              <a:rPr lang="zh-CN" altLang="en-US" sz="2400" dirty="0"/>
              <a:t>指令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格式：</a:t>
            </a:r>
            <a:r>
              <a:rPr lang="en-US" altLang="zh-CN" sz="2400" dirty="0"/>
              <a:t>LOOPZ/LOOPE </a:t>
            </a:r>
            <a:r>
              <a:rPr lang="zh-CN" altLang="en-US" sz="2400" dirty="0"/>
              <a:t>地址标号。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功能：</a:t>
            </a:r>
            <a:r>
              <a:rPr lang="en-US" altLang="zh-CN" sz="2400" dirty="0"/>
              <a:t>(E)CX-1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(E)CX</a:t>
            </a:r>
            <a:r>
              <a:rPr lang="zh-CN" altLang="en-US" sz="2400" dirty="0"/>
              <a:t>，若</a:t>
            </a:r>
            <a:r>
              <a:rPr lang="en-US" altLang="zh-CN" sz="2400" dirty="0"/>
              <a:t>ZF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且</a:t>
            </a:r>
            <a:r>
              <a:rPr lang="en-US" altLang="zh-CN" sz="2400" dirty="0"/>
              <a:t>(E)CX≠0</a:t>
            </a:r>
            <a:r>
              <a:rPr lang="zh-CN" altLang="en-US" sz="2400" dirty="0"/>
              <a:t>，则转移。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dirty="0"/>
              <a:t>3)  LOOPNZ/LOOPNE</a:t>
            </a:r>
            <a:r>
              <a:rPr lang="zh-CN" altLang="en-US" sz="2400" dirty="0"/>
              <a:t>指令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格式：</a:t>
            </a:r>
            <a:r>
              <a:rPr lang="en-US" altLang="zh-CN" sz="2400" dirty="0"/>
              <a:t>LOOPNZ/LOOPNE </a:t>
            </a:r>
            <a:r>
              <a:rPr lang="zh-CN" altLang="en-US" sz="2400" dirty="0"/>
              <a:t>地址标号。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功能：</a:t>
            </a:r>
            <a:r>
              <a:rPr lang="en-US" altLang="zh-CN" sz="2400" dirty="0"/>
              <a:t>(E)CX-1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(E)CX</a:t>
            </a:r>
            <a:r>
              <a:rPr lang="zh-CN" altLang="en-US" sz="2400" dirty="0"/>
              <a:t>，若</a:t>
            </a:r>
            <a:r>
              <a:rPr lang="en-US" altLang="zh-CN" sz="2400" dirty="0"/>
              <a:t>ZF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且</a:t>
            </a:r>
            <a:r>
              <a:rPr lang="en-US" altLang="zh-CN" sz="2400" dirty="0"/>
              <a:t>(E)CX≠0</a:t>
            </a:r>
            <a:r>
              <a:rPr lang="zh-CN" altLang="en-US" sz="2400" dirty="0"/>
              <a:t>，则转移。</a:t>
            </a:r>
            <a:endParaRPr lang="zh-CN" altLang="en-US" sz="2400" dirty="0"/>
          </a:p>
        </p:txBody>
      </p:sp>
      <p:sp>
        <p:nvSpPr>
          <p:cNvPr id="27651" name="文本框 1"/>
          <p:cNvSpPr txBox="1"/>
          <p:nvPr/>
        </p:nvSpPr>
        <p:spPr>
          <a:xfrm>
            <a:off x="4006850" y="1628775"/>
            <a:ext cx="4110038" cy="1095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LOOP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指令不影响标志位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4083">
                                            <p:txEl>
                                              <p:charRg st="1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2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4083">
                                            <p:txEl>
                                              <p:charRg st="2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4083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7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4083">
                                            <p:txEl>
                                              <p:charRg st="77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9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74083">
                                            <p:txEl>
                                              <p:charRg st="98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3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74083">
                                            <p:txEl>
                                              <p:charRg st="13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74083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charRg st="17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74083">
                                            <p:txEl>
                                              <p:charRg st="177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en-US" altLang="zh-CN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62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1981200" y="4445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1) </a:t>
            </a:r>
            <a:r>
              <a:rPr lang="zh-CN" altLang="en-US" dirty="0"/>
              <a:t>段内直接近转移</a:t>
            </a:r>
            <a:endParaRPr lang="zh-CN" altLang="en-US" dirty="0"/>
          </a:p>
        </p:txBody>
      </p:sp>
      <p:sp>
        <p:nvSpPr>
          <p:cNvPr id="157699" name="Rectangle 3"/>
          <p:cNvSpPr>
            <a:spLocks noGrp="1"/>
          </p:cNvSpPr>
          <p:nvPr>
            <p:ph idx="1"/>
          </p:nvPr>
        </p:nvSpPr>
        <p:spPr>
          <a:xfrm>
            <a:off x="1981200" y="1370013"/>
            <a:ext cx="8229600" cy="506888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只包含目标地址的偏移地址</a:t>
            </a:r>
            <a:r>
              <a:rPr lang="en-US" altLang="zh-CN" dirty="0"/>
              <a:t>,</a:t>
            </a:r>
            <a:r>
              <a:rPr lang="zh-CN" altLang="en-US" dirty="0"/>
              <a:t>如：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JMP	Near Ptr 0102</a:t>
            </a:r>
            <a:endParaRPr lang="en-US" altLang="zh-CN" dirty="0"/>
          </a:p>
          <a:p>
            <a:pPr eaLnBrk="1" hangingPunct="1"/>
            <a:r>
              <a:rPr lang="zh-CN" altLang="en-US" dirty="0"/>
              <a:t>汇编格式：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JMP Near Ptr </a:t>
            </a:r>
            <a:r>
              <a:rPr lang="zh-CN" altLang="en-US" dirty="0"/>
              <a:t>标号</a:t>
            </a:r>
            <a:endParaRPr lang="zh-CN" altLang="en-US" dirty="0"/>
          </a:p>
          <a:p>
            <a:pPr eaLnBrk="1" hangingPunct="1"/>
            <a:r>
              <a:rPr lang="zh-CN" altLang="en-US" dirty="0"/>
              <a:t>表明目标地址和当前指令在同一个段</a:t>
            </a:r>
            <a:endParaRPr lang="zh-CN" altLang="en-US" dirty="0"/>
          </a:p>
          <a:p>
            <a:pPr eaLnBrk="1" hangingPunct="1"/>
            <a:r>
              <a:rPr lang="zh-CN" altLang="en-US" dirty="0"/>
              <a:t>例如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Loc1:	ADD	AX, 1234h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			JS	Loc2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			JMP	Near Ptr Loc1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Loc2:	CMP	AX, 0A000h 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5448300" y="1974850"/>
            <a:ext cx="3600450" cy="431800"/>
            <a:chOff x="2472" y="1244"/>
            <a:chExt cx="2268" cy="272"/>
          </a:xfrm>
        </p:grpSpPr>
        <p:sp>
          <p:nvSpPr>
            <p:cNvPr id="12292" name="Rectangle 4"/>
            <p:cNvSpPr/>
            <p:nvPr/>
          </p:nvSpPr>
          <p:spPr>
            <a:xfrm>
              <a:off x="2472" y="1289"/>
              <a:ext cx="499" cy="22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AutoShape 5"/>
            <p:cNvSpPr/>
            <p:nvPr/>
          </p:nvSpPr>
          <p:spPr>
            <a:xfrm>
              <a:off x="3152" y="1244"/>
              <a:ext cx="1588" cy="227"/>
            </a:xfrm>
            <a:prstGeom prst="wedgeRectCallout">
              <a:avLst>
                <a:gd name="adj1" fmla="val -61019"/>
                <a:gd name="adj2" fmla="val -6389"/>
              </a:avLst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目标地址仅有偏移地址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6383338" y="5556250"/>
            <a:ext cx="2449512" cy="431800"/>
            <a:chOff x="3061" y="3451"/>
            <a:chExt cx="1543" cy="272"/>
          </a:xfrm>
        </p:grpSpPr>
        <p:sp>
          <p:nvSpPr>
            <p:cNvPr id="12295" name="Rectangle 6"/>
            <p:cNvSpPr/>
            <p:nvPr/>
          </p:nvSpPr>
          <p:spPr>
            <a:xfrm>
              <a:off x="3061" y="3496"/>
              <a:ext cx="499" cy="22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AutoShape 7"/>
            <p:cNvSpPr/>
            <p:nvPr/>
          </p:nvSpPr>
          <p:spPr>
            <a:xfrm>
              <a:off x="3741" y="3451"/>
              <a:ext cx="863" cy="227"/>
            </a:xfrm>
            <a:prstGeom prst="wedgeRectCallout">
              <a:avLst>
                <a:gd name="adj1" fmla="val -70278"/>
                <a:gd name="adj2" fmla="val -6389"/>
              </a:avLst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目标标号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2449513" y="4391025"/>
            <a:ext cx="2854325" cy="719138"/>
            <a:chOff x="583" y="2717"/>
            <a:chExt cx="1798" cy="453"/>
          </a:xfrm>
        </p:grpSpPr>
        <p:sp>
          <p:nvSpPr>
            <p:cNvPr id="12298" name="Rectangle 8"/>
            <p:cNvSpPr/>
            <p:nvPr/>
          </p:nvSpPr>
          <p:spPr>
            <a:xfrm>
              <a:off x="583" y="2943"/>
              <a:ext cx="499" cy="22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AutoShape 9"/>
            <p:cNvSpPr/>
            <p:nvPr/>
          </p:nvSpPr>
          <p:spPr>
            <a:xfrm>
              <a:off x="1337" y="2717"/>
              <a:ext cx="1044" cy="227"/>
            </a:xfrm>
            <a:prstGeom prst="wedgeRectCallout">
              <a:avLst>
                <a:gd name="adj1" fmla="val -74231"/>
                <a:gd name="adj2" fmla="val 62333"/>
              </a:avLst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定义一个标号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3287713" y="2565400"/>
            <a:ext cx="5184775" cy="935038"/>
            <a:chOff x="1111" y="1616"/>
            <a:chExt cx="3266" cy="589"/>
          </a:xfrm>
        </p:grpSpPr>
        <p:sp>
          <p:nvSpPr>
            <p:cNvPr id="12301" name="Rectangle 15"/>
            <p:cNvSpPr/>
            <p:nvPr/>
          </p:nvSpPr>
          <p:spPr>
            <a:xfrm>
              <a:off x="1111" y="1978"/>
              <a:ext cx="771" cy="22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AutoShape 16"/>
            <p:cNvSpPr/>
            <p:nvPr/>
          </p:nvSpPr>
          <p:spPr>
            <a:xfrm>
              <a:off x="2426" y="1616"/>
              <a:ext cx="1951" cy="363"/>
            </a:xfrm>
            <a:prstGeom prst="wedgeRectCallout">
              <a:avLst>
                <a:gd name="adj1" fmla="val -92491"/>
                <a:gd name="adj2" fmla="val 48069"/>
              </a:avLst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指明为近转移，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目标地址和当前指令在同一个段可省略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。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03" name="文本框 5"/>
          <p:cNvSpPr txBox="1"/>
          <p:nvPr/>
        </p:nvSpPr>
        <p:spPr>
          <a:xfrm>
            <a:off x="6702425" y="4721225"/>
            <a:ext cx="38576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FAR PTR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很少用捏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一般都默认用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NEAR PTR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1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7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12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1) </a:t>
            </a:r>
            <a:r>
              <a:rPr lang="zh-CN" altLang="en-US" dirty="0"/>
              <a:t>段内直接近转移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58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/>
            <a:r>
              <a:rPr lang="zh-CN" altLang="en-US" strike="noStrike" noProof="1" dirty="0"/>
              <a:t>实际上，指令中存放的目标地址的</a:t>
            </a:r>
            <a:r>
              <a:rPr lang="zh-CN" altLang="en-US" b="1" strike="noStrike" noProof="1" dirty="0">
                <a:solidFill>
                  <a:srgbClr val="0000FF"/>
                </a:solidFill>
              </a:rPr>
              <a:t>相对位移量</a:t>
            </a:r>
            <a:r>
              <a:rPr lang="zh-CN" altLang="en-US" strike="noStrike" noProof="1" dirty="0"/>
              <a:t>，即目标地址和</a:t>
            </a:r>
            <a:r>
              <a:rPr lang="en-US" altLang="zh-CN" strike="noStrike" noProof="1" dirty="0">
                <a:solidFill>
                  <a:srgbClr val="FF0000"/>
                </a:solidFill>
                <a:highlight>
                  <a:srgbClr val="FFFF00"/>
                </a:highlight>
              </a:rPr>
              <a:t>JMP</a:t>
            </a:r>
            <a:r>
              <a:rPr lang="zh-CN" altLang="en-US" strike="noStrike" noProof="1" dirty="0">
                <a:solidFill>
                  <a:srgbClr val="FF0000"/>
                </a:solidFill>
                <a:highlight>
                  <a:srgbClr val="FFFF00"/>
                </a:highlight>
              </a:rPr>
              <a:t>指令的下一条指令</a:t>
            </a:r>
            <a:r>
              <a:rPr lang="zh-CN" altLang="en-US" strike="noStrike" noProof="1" dirty="0"/>
              <a:t>的地址的相对位移。</a:t>
            </a:r>
            <a:r>
              <a:rPr lang="zh-CN" altLang="en-US" strike="noStrike" noProof="1" dirty="0">
                <a:solidFill>
                  <a:srgbClr val="FF0000"/>
                </a:solidFill>
              </a:rPr>
              <a:t>用补码表示</a:t>
            </a:r>
            <a:r>
              <a:rPr lang="zh-CN" altLang="en-US" strike="noStrike" noProof="1" dirty="0"/>
              <a:t>。</a:t>
            </a:r>
            <a:endParaRPr lang="zh-CN" altLang="en-US" strike="noStrike" noProof="1" dirty="0"/>
          </a:p>
          <a:p>
            <a:pPr lvl="1" eaLnBrk="1" fontAlgn="base" hangingPunct="1"/>
            <a:r>
              <a:rPr lang="en-US" altLang="zh-CN" strike="noStrike" noProof="1" dirty="0"/>
              <a:t>16</a:t>
            </a:r>
            <a:r>
              <a:rPr lang="zh-CN" altLang="en-US" strike="noStrike" noProof="1" dirty="0"/>
              <a:t>位模式，相对量用</a:t>
            </a:r>
            <a:r>
              <a:rPr lang="en-US" altLang="zh-CN" strike="noStrike" noProof="1" dirty="0"/>
              <a:t>8-bit</a:t>
            </a:r>
            <a:r>
              <a:rPr lang="zh-CN" altLang="en-US" strike="noStrike" noProof="1" dirty="0"/>
              <a:t>或</a:t>
            </a:r>
            <a:r>
              <a:rPr lang="en-US" altLang="zh-CN" strike="noStrike" noProof="1" dirty="0"/>
              <a:t>16-bit</a:t>
            </a:r>
            <a:r>
              <a:rPr lang="zh-CN" altLang="en-US" strike="noStrike" noProof="1" dirty="0"/>
              <a:t>补码表示</a:t>
            </a:r>
            <a:endParaRPr lang="zh-CN" altLang="en-US" strike="noStrike" noProof="1" dirty="0"/>
          </a:p>
          <a:p>
            <a:pPr lvl="1" eaLnBrk="1" fontAlgn="base" hangingPunct="1"/>
            <a:r>
              <a:rPr lang="en-US" altLang="zh-CN" strike="noStrike" noProof="1" dirty="0"/>
              <a:t>32</a:t>
            </a:r>
            <a:r>
              <a:rPr lang="zh-CN" altLang="en-US" strike="noStrike" noProof="1" dirty="0"/>
              <a:t>位地址，相对量用</a:t>
            </a:r>
            <a:r>
              <a:rPr lang="en-US" altLang="zh-CN" strike="noStrike" noProof="1" dirty="0"/>
              <a:t>8-bit</a:t>
            </a:r>
            <a:r>
              <a:rPr lang="zh-CN" altLang="en-US" strike="noStrike" noProof="1" dirty="0"/>
              <a:t>或</a:t>
            </a:r>
            <a:r>
              <a:rPr lang="en-US" altLang="zh-CN" strike="noStrike" noProof="1" dirty="0"/>
              <a:t>32-bit</a:t>
            </a:r>
            <a:r>
              <a:rPr lang="zh-CN" altLang="en-US" strike="noStrike" noProof="1" dirty="0"/>
              <a:t>补码表示</a:t>
            </a:r>
            <a:endParaRPr lang="zh-CN" altLang="en-US" strike="noStrike" noProof="1" dirty="0"/>
          </a:p>
          <a:p>
            <a:pPr eaLnBrk="1" fontAlgn="base" hangingPunct="1"/>
            <a:r>
              <a:rPr lang="zh-CN" altLang="en-US" strike="noStrike" noProof="1" dirty="0"/>
              <a:t>当位移量用</a:t>
            </a:r>
            <a:r>
              <a:rPr lang="en-US" altLang="zh-CN" strike="noStrike" noProof="1" dirty="0">
                <a:solidFill>
                  <a:srgbClr val="FF0000"/>
                </a:solidFill>
              </a:rPr>
              <a:t>8</a:t>
            </a:r>
            <a:r>
              <a:rPr lang="zh-CN" altLang="en-US" strike="noStrike" noProof="1" dirty="0">
                <a:solidFill>
                  <a:srgbClr val="FF0000"/>
                </a:solidFill>
              </a:rPr>
              <a:t>位补码</a:t>
            </a:r>
            <a:r>
              <a:rPr lang="zh-CN" altLang="en-US" strike="noStrike" noProof="1" dirty="0"/>
              <a:t>表示，这样形式的转移指令称为直接</a:t>
            </a:r>
            <a:r>
              <a:rPr lang="zh-CN" altLang="en-US" b="1" strike="noStrike" noProof="1" dirty="0"/>
              <a:t>短转移</a:t>
            </a:r>
            <a:r>
              <a:rPr lang="en-US" altLang="zh-CN" strike="noStrike" noProof="1" dirty="0"/>
              <a:t>, </a:t>
            </a:r>
            <a:r>
              <a:rPr lang="zh-CN" altLang="en-US" strike="noStrike" noProof="1" dirty="0"/>
              <a:t>格式：</a:t>
            </a:r>
            <a:r>
              <a:rPr lang="zh-CN" altLang="en-US" sz="2000" strike="noStrike" noProof="1" dirty="0">
                <a:solidFill>
                  <a:srgbClr val="FF0000"/>
                </a:solidFill>
              </a:rPr>
              <a:t>（机器码中</a:t>
            </a:r>
            <a:r>
              <a:rPr lang="en-US" altLang="zh-CN" sz="2000" strike="noStrike" noProof="1" dirty="0">
                <a:solidFill>
                  <a:srgbClr val="FF0000"/>
                </a:solidFill>
              </a:rPr>
              <a:t>EB</a:t>
            </a:r>
            <a:r>
              <a:rPr lang="zh-CN" altLang="en-US" sz="2000" strike="noStrike" noProof="1" dirty="0">
                <a:solidFill>
                  <a:srgbClr val="FF0000"/>
                </a:solidFill>
              </a:rPr>
              <a:t>代表</a:t>
            </a:r>
            <a:r>
              <a:rPr lang="en-US" altLang="zh-CN" sz="2000" strike="noStrike" noProof="1" dirty="0">
                <a:solidFill>
                  <a:srgbClr val="FF0000"/>
                </a:solidFill>
              </a:rPr>
              <a:t>JUMP     </a:t>
            </a:r>
            <a:r>
              <a:rPr lang="zh-CN" altLang="en-US" sz="2000" strike="noStrike" noProof="1" dirty="0">
                <a:solidFill>
                  <a:srgbClr val="FF0000"/>
                </a:solidFill>
              </a:rPr>
              <a:t>然后后面两个代表的就是八位补码）</a:t>
            </a:r>
            <a:endParaRPr lang="zh-CN" altLang="en-US" sz="2000" b="1" strike="noStrike" noProof="1" dirty="0">
              <a:solidFill>
                <a:srgbClr val="FF0000"/>
              </a:solidFill>
            </a:endParaRPr>
          </a:p>
          <a:p>
            <a:pPr lvl="1" eaLnBrk="1" fontAlgn="base" hangingPunct="1">
              <a:buNone/>
            </a:pPr>
            <a:r>
              <a:rPr lang="en-US" altLang="zh-CN" strike="noStrike" noProof="1" dirty="0"/>
              <a:t>JMP Short </a:t>
            </a:r>
            <a:r>
              <a:rPr lang="zh-CN" altLang="en-US" strike="noStrike" noProof="1" dirty="0"/>
              <a:t>标号</a:t>
            </a:r>
            <a:endParaRPr lang="zh-CN" altLang="en-US" strike="noStrike" noProof="1" dirty="0"/>
          </a:p>
        </p:txBody>
      </p:sp>
      <p:sp>
        <p:nvSpPr>
          <p:cNvPr id="13315" name="文本框 1"/>
          <p:cNvSpPr txBox="1"/>
          <p:nvPr/>
        </p:nvSpPr>
        <p:spPr>
          <a:xfrm>
            <a:off x="5467350" y="5986463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转移范围：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-128~+127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（八位补码的范围）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4489450" y="4603750"/>
              <a:ext cx="4705350" cy="2247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489450" y="4603750"/>
                <a:ext cx="4705350" cy="2247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8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charRg st="8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0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charRg st="108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4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charRg st="142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2)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段间直接远转移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9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包含了目标地址的段和偏移地址两部分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JMP	001A:016A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/>
              <a:t>汇编格式：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JMP Far Ptr </a:t>
            </a:r>
            <a:r>
              <a:rPr lang="zh-CN" altLang="en-US" dirty="0"/>
              <a:t>标号 </a:t>
            </a:r>
            <a:endParaRPr lang="zh-CN" altLang="en-US" dirty="0"/>
          </a:p>
          <a:p>
            <a:pPr eaLnBrk="1" hangingPunct="1"/>
            <a:r>
              <a:rPr lang="zh-CN" altLang="en-US" dirty="0"/>
              <a:t>表明目标地址和当前指令分属不同的段</a:t>
            </a:r>
            <a:endParaRPr lang="zh-CN" alt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3863975" y="2276475"/>
            <a:ext cx="5545138" cy="393700"/>
            <a:chOff x="1474" y="1434"/>
            <a:chExt cx="3493" cy="248"/>
          </a:xfrm>
        </p:grpSpPr>
        <p:sp>
          <p:nvSpPr>
            <p:cNvPr id="16388" name="Rectangle 4"/>
            <p:cNvSpPr/>
            <p:nvPr/>
          </p:nvSpPr>
          <p:spPr>
            <a:xfrm>
              <a:off x="1474" y="1455"/>
              <a:ext cx="1081" cy="22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AutoShape 5"/>
            <p:cNvSpPr/>
            <p:nvPr/>
          </p:nvSpPr>
          <p:spPr>
            <a:xfrm>
              <a:off x="3107" y="1434"/>
              <a:ext cx="1860" cy="227"/>
            </a:xfrm>
            <a:prstGeom prst="wedgeRectCallout">
              <a:avLst>
                <a:gd name="adj1" fmla="val -80324"/>
                <a:gd name="adj2" fmla="val 222"/>
              </a:avLst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目标地址包括段和偏移地址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3216275" y="2781300"/>
            <a:ext cx="5184775" cy="935038"/>
            <a:chOff x="1111" y="1616"/>
            <a:chExt cx="3266" cy="589"/>
          </a:xfrm>
        </p:grpSpPr>
        <p:sp>
          <p:nvSpPr>
            <p:cNvPr id="16391" name="Rectangle 7"/>
            <p:cNvSpPr/>
            <p:nvPr/>
          </p:nvSpPr>
          <p:spPr>
            <a:xfrm>
              <a:off x="1111" y="1978"/>
              <a:ext cx="771" cy="22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AutoShape 8"/>
            <p:cNvSpPr/>
            <p:nvPr/>
          </p:nvSpPr>
          <p:spPr>
            <a:xfrm>
              <a:off x="2426" y="1616"/>
              <a:ext cx="1951" cy="363"/>
            </a:xfrm>
            <a:prstGeom prst="wedgeRectCallout">
              <a:avLst>
                <a:gd name="adj1" fmla="val -92491"/>
                <a:gd name="adj2" fmla="val 48069"/>
              </a:avLst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指明为远转移，目标地址和当前指令分属不同的段时可省略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53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488" y="44450"/>
            <a:ext cx="6275387" cy="458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352040" y="4854575"/>
            <a:ext cx="638047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</a:pP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分析解释：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0740:0102  EBFA      JMP     00FE  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为例</a:t>
            </a:r>
            <a:endParaRPr kumimoji="0" lang="zh-CN" altLang="en-US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</a:pP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意思为从该处跳转到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0740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00FE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处开始执行</a:t>
            </a:r>
            <a:endParaRPr kumimoji="0" lang="zh-CN" altLang="en-US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</a:pP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EBFA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意思是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EB 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代表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的机器码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FA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代表移动的相对位移量的补码（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-6</a:t>
            </a:r>
            <a:r>
              <a:rPr kumimoji="0" lang="zh-CN" altLang="en-US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）即</a:t>
            </a:r>
            <a:r>
              <a:rPr kumimoji="0" lang="zh-CN" altLang="en-US" kern="1200" cap="none" spc="0" normalizeH="0" baseline="0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目标地址和</a:t>
            </a:r>
            <a:r>
              <a:rPr kumimoji="0" lang="en-US" altLang="zh-CN" kern="1200" cap="none" spc="0" normalizeH="0" baseline="0" noProof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JMP</a:t>
            </a:r>
            <a:r>
              <a:rPr kumimoji="0" lang="zh-CN" altLang="en-US" kern="1200" cap="none" spc="0" normalizeH="0" baseline="0" noProof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指令的下一条指令</a:t>
            </a:r>
            <a:r>
              <a:rPr kumimoji="0" lang="zh-CN" altLang="en-US" kern="1200" cap="none" spc="0" normalizeH="0" baseline="0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的地址的相对位移（</a:t>
            </a:r>
            <a:r>
              <a:rPr kumimoji="0" lang="en-US" altLang="zh-CN" kern="1200" cap="none" spc="0" normalizeH="0" baseline="0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EB FA EB 06 90 90 </a:t>
            </a:r>
            <a:r>
              <a:rPr kumimoji="0" lang="zh-CN" altLang="en-US" kern="1200" cap="none" spc="0" normalizeH="0" baseline="0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六个位移量到达</a:t>
            </a:r>
            <a:r>
              <a:rPr kumimoji="0" lang="en-US" altLang="zh-CN" kern="1200" cap="none" spc="0" normalizeH="0" baseline="0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00FE)</a:t>
            </a:r>
            <a:endParaRPr kumimoji="0" lang="en-US" altLang="zh-CN" kern="1200" cap="none" spc="0" normalizeH="0" baseline="0" noProof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1) </a:t>
            </a:r>
            <a:r>
              <a:rPr lang="zh-CN" altLang="en-US" dirty="0"/>
              <a:t>段内间接近转移</a:t>
            </a:r>
            <a:endParaRPr lang="zh-CN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8560"/>
            <a:ext cx="10972800" cy="5435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寄存器或者内存单元存放的是转移目标的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偏移地址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汇编格式：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JMP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16/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(16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位地址模式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JMP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32/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(32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位地址模式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2800" dirty="0">
                <a:sym typeface="+mn-ea"/>
              </a:rPr>
              <a:t>转移目标的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偏移地址和段地址</a:t>
            </a:r>
            <a:r>
              <a:rPr lang="zh-CN" altLang="en-US" sz="2800" dirty="0">
                <a:sym typeface="+mn-ea"/>
              </a:rPr>
              <a:t>都存放在内存单元中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sym typeface="+mn-ea"/>
              </a:rPr>
              <a:t>汇编格式：</a:t>
            </a:r>
            <a:endParaRPr lang="zh-CN" altLang="en-US" sz="2800" dirty="0"/>
          </a:p>
          <a:p>
            <a:pPr lvl="1" eaLnBrk="1" hangingPunct="1">
              <a:buNone/>
            </a:pPr>
            <a:r>
              <a:rPr lang="en-US" altLang="zh-CN" sz="2800" dirty="0">
                <a:sym typeface="+mn-ea"/>
              </a:rPr>
              <a:t>JMP </a:t>
            </a:r>
            <a:r>
              <a:rPr lang="en-US" altLang="zh-CN" sz="2800" i="1" dirty="0">
                <a:sym typeface="+mn-ea"/>
              </a:rPr>
              <a:t>mem</a:t>
            </a:r>
            <a:r>
              <a:rPr lang="en-US" altLang="zh-CN" sz="2800" dirty="0">
                <a:sym typeface="+mn-ea"/>
              </a:rPr>
              <a:t>32 	(16</a:t>
            </a:r>
            <a:r>
              <a:rPr lang="zh-CN" altLang="en-US" sz="2800" dirty="0">
                <a:sym typeface="+mn-ea"/>
              </a:rPr>
              <a:t>位模式</a:t>
            </a:r>
            <a:r>
              <a:rPr lang="en-US" altLang="zh-CN" sz="2800" dirty="0">
                <a:sym typeface="+mn-ea"/>
              </a:rPr>
              <a:t>,</a:t>
            </a:r>
            <a:r>
              <a:rPr lang="zh-CN" altLang="en-US" sz="2800" dirty="0">
                <a:sym typeface="+mn-ea"/>
              </a:rPr>
              <a:t>低字是偏移</a:t>
            </a:r>
            <a:r>
              <a:rPr lang="en-US" altLang="zh-CN" sz="2800" dirty="0">
                <a:sym typeface="+mn-ea"/>
              </a:rPr>
              <a:t>,</a:t>
            </a:r>
            <a:r>
              <a:rPr lang="zh-CN" altLang="en-US" sz="2800" dirty="0">
                <a:sym typeface="+mn-ea"/>
              </a:rPr>
              <a:t>高字是段</a:t>
            </a:r>
            <a:r>
              <a:rPr lang="en-US" altLang="zh-CN" sz="2800" dirty="0">
                <a:sym typeface="+mn-ea"/>
              </a:rPr>
              <a:t>)</a:t>
            </a:r>
            <a:endParaRPr lang="en-US" altLang="zh-CN" sz="2800" dirty="0"/>
          </a:p>
          <a:p>
            <a:pPr lvl="1" eaLnBrk="1" hangingPunct="1">
              <a:buNone/>
            </a:pPr>
            <a:r>
              <a:rPr lang="en-US" altLang="zh-CN" sz="2800" dirty="0">
                <a:sym typeface="+mn-ea"/>
              </a:rPr>
              <a:t>JMP </a:t>
            </a:r>
            <a:r>
              <a:rPr lang="en-US" altLang="zh-CN" sz="2800" i="1" dirty="0">
                <a:sym typeface="+mn-ea"/>
              </a:rPr>
              <a:t>mem</a:t>
            </a:r>
            <a:r>
              <a:rPr lang="en-US" altLang="zh-CN" sz="2800" dirty="0">
                <a:sym typeface="+mn-ea"/>
              </a:rPr>
              <a:t>48 	(32</a:t>
            </a:r>
            <a:r>
              <a:rPr lang="zh-CN" altLang="en-US" sz="2800" dirty="0">
                <a:sym typeface="+mn-ea"/>
              </a:rPr>
              <a:t>位模式</a:t>
            </a:r>
            <a:r>
              <a:rPr lang="en-US" altLang="zh-CN" sz="2800" dirty="0">
                <a:sym typeface="+mn-ea"/>
              </a:rPr>
              <a:t>,</a:t>
            </a:r>
            <a:r>
              <a:rPr lang="zh-CN" altLang="en-US" sz="2800" dirty="0">
                <a:sym typeface="+mn-ea"/>
              </a:rPr>
              <a:t>低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sym typeface="+mn-ea"/>
              </a:rPr>
              <a:t>字节是偏移</a:t>
            </a:r>
            <a:r>
              <a:rPr lang="en-US" altLang="zh-CN" sz="2800" dirty="0">
                <a:sym typeface="+mn-ea"/>
              </a:rPr>
              <a:t>,</a:t>
            </a:r>
            <a:r>
              <a:rPr lang="zh-CN" altLang="en-US" sz="2800" dirty="0">
                <a:sym typeface="+mn-ea"/>
              </a:rPr>
              <a:t>高字是段</a:t>
            </a:r>
            <a:r>
              <a:rPr lang="en-US" altLang="zh-CN" sz="2800" dirty="0">
                <a:sym typeface="+mn-ea"/>
              </a:rPr>
              <a:t>) </a:t>
            </a:r>
            <a:endParaRPr lang="en-US" altLang="zh-CN" sz="2800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/>
        </p:nvSpPr>
        <p:spPr>
          <a:xfrm>
            <a:off x="727075" y="319817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dirty="0">
                <a:latin typeface="+mj-lt"/>
                <a:ea typeface="+mj-ea"/>
                <a:cs typeface="+mj-cs"/>
              </a:rPr>
              <a:t>2) 段间间接远转移</a:t>
            </a:r>
            <a:endParaRPr kumimoji="0" lang="zh-CN" altLang="en-US" sz="4400" b="0" i="0" u="none" strike="noStrike" kern="1200" cap="none" spc="0" normalizeH="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2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3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5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/>
      <p:bldP spid="161795" grpId="0" build="p"/>
      <p:bldP spid="1628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.2  </a:t>
            </a:r>
            <a:r>
              <a:rPr lang="zh-CN" altLang="en-US" dirty="0"/>
              <a:t>条件转移指令</a:t>
            </a:r>
            <a:endParaRPr lang="zh-CN" altLang="en-US" dirty="0"/>
          </a:p>
        </p:txBody>
      </p:sp>
      <p:sp>
        <p:nvSpPr>
          <p:cNvPr id="163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依据特定条件而转移的指令</a:t>
            </a:r>
            <a:endParaRPr lang="zh-CN" altLang="en-US" dirty="0"/>
          </a:p>
          <a:p>
            <a:pPr eaLnBrk="1" hangingPunct="1"/>
            <a:r>
              <a:rPr lang="zh-CN" altLang="en-US" dirty="0"/>
              <a:t>条件满足时则转移，条件不满足时，则顺序执行后面的指令</a:t>
            </a:r>
            <a:endParaRPr lang="zh-CN" altLang="en-US" dirty="0"/>
          </a:p>
          <a:p>
            <a:pPr eaLnBrk="1" hangingPunct="1"/>
            <a:r>
              <a:rPr lang="zh-CN" altLang="en-US" dirty="0"/>
              <a:t>条件由</a:t>
            </a:r>
            <a:r>
              <a:rPr lang="en-US" altLang="zh-CN" b="1" u="sng" dirty="0">
                <a:solidFill>
                  <a:srgbClr val="FF0000"/>
                </a:solidFill>
              </a:rPr>
              <a:t>CF, PF, AF, ZF, SF, OF</a:t>
            </a:r>
            <a:r>
              <a:rPr lang="zh-CN" altLang="en-US" dirty="0"/>
              <a:t>组合，形成多达</a:t>
            </a:r>
            <a:r>
              <a:rPr lang="en-US" altLang="zh-CN" dirty="0"/>
              <a:t>16</a:t>
            </a:r>
            <a:r>
              <a:rPr lang="zh-CN" altLang="en-US" dirty="0"/>
              <a:t>条条件转移指令。</a:t>
            </a:r>
            <a:endParaRPr lang="zh-CN" altLang="en-US" dirty="0"/>
          </a:p>
          <a:p>
            <a:pPr eaLnBrk="1" hangingPunct="1"/>
            <a:r>
              <a:rPr lang="zh-CN" altLang="en-US" dirty="0"/>
              <a:t>常用</a:t>
            </a:r>
            <a:r>
              <a:rPr lang="en-US" altLang="zh-CN" dirty="0"/>
              <a:t>J</a:t>
            </a:r>
            <a:r>
              <a:rPr lang="en-US" altLang="zh-CN" b="1" i="1" dirty="0">
                <a:solidFill>
                  <a:srgbClr val="0000FF"/>
                </a:solidFill>
              </a:rPr>
              <a:t>cc</a:t>
            </a:r>
            <a:r>
              <a:rPr lang="zh-CN" altLang="en-US" dirty="0"/>
              <a:t>来代表这类指令的助记符 </a:t>
            </a:r>
            <a:endParaRPr lang="zh-CN" altLang="en-US" dirty="0"/>
          </a:p>
          <a:p>
            <a:pPr eaLnBrk="1" hangingPunct="1"/>
            <a:r>
              <a:rPr lang="zh-CN" altLang="en-US" dirty="0"/>
              <a:t>格式：</a:t>
            </a:r>
            <a:r>
              <a:rPr lang="en-US" altLang="zh-CN" dirty="0"/>
              <a:t>J</a:t>
            </a:r>
            <a:r>
              <a:rPr lang="en-US" altLang="zh-CN" i="1" dirty="0"/>
              <a:t>cc</a:t>
            </a:r>
            <a:r>
              <a:rPr lang="en-US" altLang="zh-CN" dirty="0"/>
              <a:t>  </a:t>
            </a:r>
            <a:r>
              <a:rPr lang="zh-CN" altLang="en-US" dirty="0"/>
              <a:t>标号</a:t>
            </a:r>
            <a:endParaRPr lang="zh-CN" altLang="en-US" dirty="0"/>
          </a:p>
          <a:p>
            <a:pPr eaLnBrk="1" hangingPunct="1"/>
            <a:r>
              <a:rPr lang="zh-CN" altLang="en-US" dirty="0"/>
              <a:t>条件转移指令都是段内直接近转移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12790" y="3829050"/>
            <a:ext cx="4568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事实上会发现，转移指令的检测条件与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AF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无关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4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8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0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1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  <p:bldP spid="1638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.2.1 </a:t>
            </a:r>
            <a:r>
              <a:rPr lang="zh-CN" altLang="en-US" dirty="0"/>
              <a:t>单个标志位的条件转移指令</a:t>
            </a:r>
            <a:endParaRPr lang="zh-CN" altLang="en-US" dirty="0"/>
          </a:p>
        </p:txBody>
      </p:sp>
      <p:graphicFrame>
        <p:nvGraphicFramePr>
          <p:cNvPr id="165118" name="Group 254"/>
          <p:cNvGraphicFramePr>
            <a:graphicFrameLocks noGrp="1"/>
          </p:cNvGraphicFramePr>
          <p:nvPr>
            <p:ph type="body" idx="1"/>
          </p:nvPr>
        </p:nvGraphicFramePr>
        <p:xfrm>
          <a:off x="1981200" y="1600200"/>
          <a:ext cx="8229600" cy="5089525"/>
        </p:xfrm>
        <a:graphic>
          <a:graphicData uri="http://schemas.openxmlformats.org/drawingml/2006/table">
            <a:tbl>
              <a:tblPr/>
              <a:tblGrid>
                <a:gridCol w="1811655"/>
                <a:gridCol w="1947545"/>
                <a:gridCol w="4470400"/>
              </a:tblGrid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检测条件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功能描述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JE/JZ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若相等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为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JNE/JNZ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ZF=0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若不等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不为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若为负数，则转移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若为正数，则转移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若有进位，则转移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若无进位，则转移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若有溢出，则转移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若无溢出，则转移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JP/JPE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若有偶数个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JNP/JPO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若有奇数个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，则转移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7998" marB="1799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.2.2 </a:t>
            </a:r>
            <a:r>
              <a:rPr lang="zh-CN" altLang="en-US" dirty="0"/>
              <a:t>无符号数比较的条件转移 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无符号数中的大于、小于关系分别用“高于”、“低于”来表述</a:t>
            </a:r>
            <a:endParaRPr lang="zh-CN" altLang="en-US" dirty="0"/>
          </a:p>
          <a:p>
            <a:pPr eaLnBrk="1" hangingPunct="1"/>
            <a:r>
              <a:rPr lang="zh-CN" altLang="en-US" dirty="0"/>
              <a:t>无符号数比较时，根据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/>
              <a:t>来判断大小 </a:t>
            </a:r>
            <a:endParaRPr lang="zh-CN" altLang="en-US" dirty="0"/>
          </a:p>
        </p:txBody>
      </p:sp>
      <p:graphicFrame>
        <p:nvGraphicFramePr>
          <p:cNvPr id="166916" name="Group 4"/>
          <p:cNvGraphicFramePr>
            <a:graphicFrameLocks noGrp="1"/>
          </p:cNvGraphicFramePr>
          <p:nvPr/>
        </p:nvGraphicFramePr>
        <p:xfrm>
          <a:off x="1992313" y="3433763"/>
          <a:ext cx="8051800" cy="2590800"/>
        </p:xfrm>
        <a:graphic>
          <a:graphicData uri="http://schemas.openxmlformats.org/drawingml/2006/table">
            <a:tbl>
              <a:tblPr/>
              <a:tblGrid>
                <a:gridCol w="1731645"/>
                <a:gridCol w="1983105"/>
                <a:gridCol w="433705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检测条件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功能描述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JA/JNBE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CF∨ZF=0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若高于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不低于等于，转移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JAE/JNB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若高于等于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不低于，转移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JB/JNAE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若低于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不高于等于，转移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JBE/JNA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CF∨ZF=1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若低于等于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/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不高于，转移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/>
      <p:bldP spid="166915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Dk0MzliODQ5Mzc3ZDY1ZTI0ZWQ3NWJkMjdkYzllN2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演示</Application>
  <PresentationFormat>宽屏</PresentationFormat>
  <Paragraphs>261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黑体</vt:lpstr>
      <vt:lpstr>Times New Roman</vt:lpstr>
      <vt:lpstr>Symbol</vt:lpstr>
      <vt:lpstr>微软雅黑</vt:lpstr>
      <vt:lpstr>Arial Unicode MS</vt:lpstr>
      <vt:lpstr>Calibri</vt:lpstr>
      <vt:lpstr>WPS</vt:lpstr>
      <vt:lpstr>默认设计模板</vt:lpstr>
      <vt:lpstr>控制转移类指令</vt:lpstr>
      <vt:lpstr>1) 段内直接近转移</vt:lpstr>
      <vt:lpstr>1) 段内直接近转移(续)</vt:lpstr>
      <vt:lpstr>2) 段间直接远转移</vt:lpstr>
      <vt:lpstr> </vt:lpstr>
      <vt:lpstr>1) 段内间接近转移</vt:lpstr>
      <vt:lpstr>.2  条件转移指令</vt:lpstr>
      <vt:lpstr>.2.1 单个标志位的条件转移指令</vt:lpstr>
      <vt:lpstr>.2.2 无符号数比较的条件转移 </vt:lpstr>
      <vt:lpstr>.2.3 有符号数比较的条件转移</vt:lpstr>
      <vt:lpstr>例  将首址为1000h的500h字节的内存块内容首址为2000h内存块，并将小写字母转成大写 </vt:lpstr>
      <vt:lpstr>4.3.3  循环指令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王皙晶</cp:lastModifiedBy>
  <cp:revision>157</cp:revision>
  <dcterms:created xsi:type="dcterms:W3CDTF">2019-06-19T02:08:00Z</dcterms:created>
  <dcterms:modified xsi:type="dcterms:W3CDTF">2024-08-08T14:58:25Z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