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0" r:id="rId3"/>
    <p:sldId id="354" r:id="rId4"/>
    <p:sldId id="259" r:id="rId5"/>
    <p:sldId id="262" r:id="rId6"/>
    <p:sldId id="266" r:id="rId7"/>
    <p:sldId id="267" r:id="rId8"/>
    <p:sldId id="268" r:id="rId9"/>
    <p:sldId id="269" r:id="rId10"/>
    <p:sldId id="412" r:id="rId11"/>
    <p:sldId id="270" r:id="rId12"/>
    <p:sldId id="272" r:id="rId13"/>
    <p:sldId id="273" r:id="rId14"/>
    <p:sldId id="274" r:id="rId15"/>
    <p:sldId id="275" r:id="rId16"/>
    <p:sldId id="276" r:id="rId17"/>
    <p:sldId id="278" r:id="rId18"/>
    <p:sldId id="279" r:id="rId19"/>
    <p:sldId id="280" r:id="rId20"/>
    <p:sldId id="281" r:id="rId21"/>
    <p:sldId id="282" r:id="rId22"/>
    <p:sldId id="283" r:id="rId23"/>
    <p:sldId id="284" r:id="rId24"/>
    <p:sldId id="285" r:id="rId25"/>
    <p:sldId id="286" r:id="rId26"/>
    <p:sldId id="288" r:id="rId27"/>
    <p:sldId id="289" r:id="rId28"/>
    <p:sldId id="295" r:id="rId29"/>
    <p:sldId id="296"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4" r:id="rId43"/>
    <p:sldId id="315" r:id="rId44"/>
    <p:sldId id="316" r:id="rId45"/>
    <p:sldId id="317" r:id="rId46"/>
    <p:sldId id="318" r:id="rId47"/>
    <p:sldId id="319" r:id="rId48"/>
    <p:sldId id="320" r:id="rId49"/>
    <p:sldId id="321" r:id="rId50"/>
    <p:sldId id="322" r:id="rId51"/>
    <p:sldId id="323" r:id="rId52"/>
    <p:sldId id="324" r:id="rId53"/>
    <p:sldId id="411" r:id="rId54"/>
    <p:sldId id="359"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381" r:id="rId77"/>
    <p:sldId id="382" r:id="rId78"/>
    <p:sldId id="383" r:id="rId79"/>
    <p:sldId id="384" r:id="rId80"/>
    <p:sldId id="385" r:id="rId81"/>
    <p:sldId id="386" r:id="rId82"/>
    <p:sldId id="387" r:id="rId83"/>
    <p:sldId id="388" r:id="rId84"/>
    <p:sldId id="389" r:id="rId85"/>
    <p:sldId id="390" r:id="rId86"/>
    <p:sldId id="391" r:id="rId87"/>
    <p:sldId id="392" r:id="rId88"/>
    <p:sldId id="393" r:id="rId89"/>
    <p:sldId id="394" r:id="rId90"/>
    <p:sldId id="395" r:id="rId91"/>
    <p:sldId id="396" r:id="rId92"/>
    <p:sldId id="397" r:id="rId93"/>
    <p:sldId id="398" r:id="rId94"/>
    <p:sldId id="399" r:id="rId95"/>
    <p:sldId id="400" r:id="rId96"/>
    <p:sldId id="401" r:id="rId97"/>
    <p:sldId id="402" r:id="rId98"/>
    <p:sldId id="403" r:id="rId99"/>
    <p:sldId id="404" r:id="rId100"/>
    <p:sldId id="405" r:id="rId101"/>
  </p:sldIdLst>
  <p:sldSz cx="9144000" cy="6858000" type="screen4x3"/>
  <p:notesSz cx="6858000" cy="9144000"/>
  <p:custDataLst>
    <p:tags r:id="rId105"/>
  </p:custDataLst>
  <p:defaultTextStyle>
    <a:defPPr>
      <a:defRPr lang="zh-CN"/>
    </a:defPPr>
    <a:lvl1pPr marL="0" lvl="0"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D60093"/>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457"/>
    <p:restoredTop sz="94660"/>
  </p:normalViewPr>
  <p:slideViewPr>
    <p:cSldViewPr showGuides="1">
      <p:cViewPr varScale="1">
        <p:scale>
          <a:sx n="114" d="100"/>
          <a:sy n="114" d="100"/>
        </p:scale>
        <p:origin x="-165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5" Type="http://schemas.openxmlformats.org/officeDocument/2006/relationships/tags" Target="tags/tag1.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07950"/>
            <a:ext cx="2057400" cy="61293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07950"/>
            <a:ext cx="6019800" cy="61293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196975"/>
            <a:ext cx="403860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196975"/>
            <a:ext cx="4038600" cy="5040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Pct val="9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107950"/>
            <a:ext cx="8229600" cy="944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457200" y="1196975"/>
            <a:ext cx="8229600" cy="504031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algn="l" eaLnBrk="1" hangingPunct="1">
              <a:defRPr sz="14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b="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a:defRPr sz="1400" b="0"/>
            </a:lvl1pPr>
          </a:lstStyle>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ea typeface="黑体" panose="02010609060101010101" pitchFamily="2" charset="-122"/>
        </a:defRPr>
      </a:lvl2pPr>
      <a:lvl3pPr algn="l" rtl="0" eaLnBrk="0" fontAlgn="base" hangingPunct="0">
        <a:spcBef>
          <a:spcPct val="0"/>
        </a:spcBef>
        <a:spcAft>
          <a:spcPct val="0"/>
        </a:spcAft>
        <a:defRPr sz="4400">
          <a:solidFill>
            <a:schemeClr val="tx2"/>
          </a:solidFill>
          <a:latin typeface="Arial" panose="020B0604020202020204" pitchFamily="34" charset="0"/>
          <a:ea typeface="黑体" panose="02010609060101010101" pitchFamily="2" charset="-122"/>
        </a:defRPr>
      </a:lvl3pPr>
      <a:lvl4pPr algn="l" rtl="0" eaLnBrk="0" fontAlgn="base" hangingPunct="0">
        <a:spcBef>
          <a:spcPct val="0"/>
        </a:spcBef>
        <a:spcAft>
          <a:spcPct val="0"/>
        </a:spcAft>
        <a:defRPr sz="4400">
          <a:solidFill>
            <a:schemeClr val="tx2"/>
          </a:solidFill>
          <a:latin typeface="Arial" panose="020B0604020202020204" pitchFamily="34" charset="0"/>
          <a:ea typeface="黑体" panose="02010609060101010101" pitchFamily="2" charset="-122"/>
        </a:defRPr>
      </a:lvl4pPr>
      <a:lvl5pPr algn="l" rtl="0" eaLnBrk="0" fontAlgn="base" hangingPunct="0">
        <a:spcBef>
          <a:spcPct val="0"/>
        </a:spcBef>
        <a:spcAft>
          <a:spcPct val="0"/>
        </a:spcAft>
        <a:defRPr sz="4400">
          <a:solidFill>
            <a:schemeClr val="tx2"/>
          </a:solidFill>
          <a:latin typeface="Arial" panose="020B0604020202020204" pitchFamily="34" charset="0"/>
          <a:ea typeface="黑体" panose="02010609060101010101" pitchFamily="2" charset="-122"/>
        </a:defRPr>
      </a:lvl5pPr>
      <a:lvl6pPr marL="457200" algn="l" rtl="0" fontAlgn="base">
        <a:spcBef>
          <a:spcPct val="0"/>
        </a:spcBef>
        <a:spcAft>
          <a:spcPct val="0"/>
        </a:spcAft>
        <a:defRPr sz="4400">
          <a:solidFill>
            <a:schemeClr val="tx2"/>
          </a:solidFill>
          <a:latin typeface="Arial" panose="020B0604020202020204" pitchFamily="34" charset="0"/>
          <a:ea typeface="黑体" panose="02010609060101010101" pitchFamily="2" charset="-122"/>
        </a:defRPr>
      </a:lvl6pPr>
      <a:lvl7pPr marL="914400" algn="l" rtl="0" fontAlgn="base">
        <a:spcBef>
          <a:spcPct val="0"/>
        </a:spcBef>
        <a:spcAft>
          <a:spcPct val="0"/>
        </a:spcAft>
        <a:defRPr sz="4400">
          <a:solidFill>
            <a:schemeClr val="tx2"/>
          </a:solidFill>
          <a:latin typeface="Arial" panose="020B0604020202020204" pitchFamily="34" charset="0"/>
          <a:ea typeface="黑体" panose="02010609060101010101" pitchFamily="2" charset="-122"/>
        </a:defRPr>
      </a:lvl7pPr>
      <a:lvl8pPr marL="1371600" algn="l" rtl="0" fontAlgn="base">
        <a:spcBef>
          <a:spcPct val="0"/>
        </a:spcBef>
        <a:spcAft>
          <a:spcPct val="0"/>
        </a:spcAft>
        <a:defRPr sz="4400">
          <a:solidFill>
            <a:schemeClr val="tx2"/>
          </a:solidFill>
          <a:latin typeface="Arial" panose="020B0604020202020204" pitchFamily="34" charset="0"/>
          <a:ea typeface="黑体" panose="02010609060101010101" pitchFamily="2" charset="-122"/>
        </a:defRPr>
      </a:lvl8pPr>
      <a:lvl9pPr marL="1828800" algn="l" rtl="0" fontAlgn="base">
        <a:spcBef>
          <a:spcPct val="0"/>
        </a:spcBef>
        <a:spcAft>
          <a:spcPct val="0"/>
        </a:spcAft>
        <a:defRPr sz="4400">
          <a:solidFill>
            <a:schemeClr val="tx2"/>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SzPct val="9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Rectangle 2"/>
          <p:cNvSpPr>
            <a:spLocks noGrp="1"/>
          </p:cNvSpPr>
          <p:nvPr>
            <p:ph type="title"/>
          </p:nvPr>
        </p:nvSpPr>
        <p:spPr>
          <a:xfrm>
            <a:off x="457200" y="274638"/>
            <a:ext cx="8229600" cy="3875087"/>
          </a:xfrm>
        </p:spPr>
        <p:txBody>
          <a:bodyPr vert="horz" wrap="square" lIns="91440" tIns="45720" rIns="91440" bIns="45720" anchor="ctr" anchorCtr="0"/>
          <a:p>
            <a:pPr algn="ctr" eaLnBrk="1" hangingPunct="1"/>
            <a:r>
              <a:rPr lang="zh-CN" altLang="en-US" sz="4000" dirty="0"/>
              <a:t>第</a:t>
            </a:r>
            <a:r>
              <a:rPr lang="en-US" altLang="zh-CN" sz="4000" dirty="0"/>
              <a:t>4</a:t>
            </a:r>
            <a:r>
              <a:rPr lang="zh-CN" altLang="en-US" sz="4000" dirty="0"/>
              <a:t>次课</a:t>
            </a:r>
            <a:br>
              <a:rPr lang="en-US" altLang="zh-CN" sz="4000" dirty="0"/>
            </a:br>
            <a:r>
              <a:rPr lang="zh-CN" altLang="en-US" sz="4000" dirty="0"/>
              <a:t>源程序结构</a:t>
            </a:r>
            <a:br>
              <a:rPr lang="en-US" altLang="zh-CN" sz="4000" dirty="0"/>
            </a:br>
            <a:r>
              <a:rPr lang="zh-CN" altLang="en-US" sz="4000" dirty="0"/>
              <a:t>运算指令</a:t>
            </a:r>
            <a:br>
              <a:rPr lang="en-US" altLang="zh-CN" sz="4000" dirty="0"/>
            </a:br>
            <a:r>
              <a:rPr lang="zh-CN" altLang="en-US" sz="4000" dirty="0"/>
              <a:t>顺序结构程序</a:t>
            </a:r>
            <a:endParaRPr lang="zh-CN"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p:txBody>
          <a:bodyPr vert="horz" wrap="square" lIns="91440" tIns="45720" rIns="91440" bIns="45720" anchor="ctr" anchorCtr="0"/>
          <a:p>
            <a:pPr eaLnBrk="1" hangingPunct="1"/>
            <a:r>
              <a:rPr lang="en-US" altLang="zh-CN" dirty="0"/>
              <a:t> </a:t>
            </a:r>
            <a:r>
              <a:rPr lang="zh-CN" altLang="en-US" dirty="0"/>
              <a:t>汇编语言程序的运行平台</a:t>
            </a:r>
            <a:endParaRPr lang="zh-CN" altLang="en-US" dirty="0"/>
          </a:p>
        </p:txBody>
      </p:sp>
      <p:sp>
        <p:nvSpPr>
          <p:cNvPr id="57347" name="Rectangle 3"/>
          <p:cNvSpPr>
            <a:spLocks noGrp="1"/>
          </p:cNvSpPr>
          <p:nvPr>
            <p:ph idx="1"/>
          </p:nvPr>
        </p:nvSpPr>
        <p:spPr/>
        <p:txBody>
          <a:bodyPr vert="horz" wrap="square" lIns="91440" tIns="45720" rIns="91440" bIns="45720" anchor="t" anchorCtr="0"/>
          <a:p>
            <a:pPr eaLnBrk="1" hangingPunct="1"/>
            <a:r>
              <a:rPr lang="zh-CN" altLang="en-US" dirty="0"/>
              <a:t>汇编语言可开发运行在不同的系统平台上的应用程序</a:t>
            </a:r>
            <a:endParaRPr lang="zh-CN" altLang="en-US" dirty="0"/>
          </a:p>
          <a:p>
            <a:pPr eaLnBrk="1" hangingPunct="1"/>
            <a:r>
              <a:rPr lang="zh-CN" altLang="en-US" dirty="0"/>
              <a:t>基本框架结构相似，但是在具体的系统功能调用不同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slide(fromBottom)">
                                      <p:cBhvr>
                                        <p:cTn id="7" dur="500"/>
                                        <p:tgtEl>
                                          <p:spTgt spid="5734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57347">
                                            <p:txEl>
                                              <p:charRg st="0" end="24"/>
                                            </p:txEl>
                                          </p:spTgt>
                                        </p:tgtEl>
                                        <p:attrNameLst>
                                          <p:attrName>style.visibility</p:attrName>
                                        </p:attrNameLst>
                                      </p:cBhvr>
                                      <p:to>
                                        <p:strVal val="visible"/>
                                      </p:to>
                                    </p:set>
                                    <p:animEffect transition="in" filter="slide(fromBottom)">
                                      <p:cBhvr>
                                        <p:cTn id="10" dur="500"/>
                                        <p:tgtEl>
                                          <p:spTgt spid="57347">
                                            <p:txEl>
                                              <p:charRg st="0" end="2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57347">
                                            <p:txEl>
                                              <p:charRg st="24" end="48"/>
                                            </p:txEl>
                                          </p:spTgt>
                                        </p:tgtEl>
                                        <p:attrNameLst>
                                          <p:attrName>style.visibility</p:attrName>
                                        </p:attrNameLst>
                                      </p:cBhvr>
                                      <p:to>
                                        <p:strVal val="visible"/>
                                      </p:to>
                                    </p:set>
                                    <p:animEffect transition="in" filter="slide(fromBottom)">
                                      <p:cBhvr>
                                        <p:cTn id="15" dur="500"/>
                                        <p:tgtEl>
                                          <p:spTgt spid="57347">
                                            <p:txEl>
                                              <p:charRg st="24"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573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p:txBody>
          <a:bodyPr vert="horz" wrap="square" lIns="91440" tIns="45720" rIns="91440" bIns="45720" anchor="ctr" anchorCtr="0"/>
          <a:p>
            <a:pPr eaLnBrk="1" hangingPunct="1"/>
            <a:r>
              <a:rPr lang="en-US" altLang="zh-CN" b="1" dirty="0"/>
              <a:t> </a:t>
            </a:r>
            <a:r>
              <a:rPr lang="zh-CN" altLang="en-US" b="1" dirty="0"/>
              <a:t>常数、变量和标号</a:t>
            </a:r>
            <a:endParaRPr lang="zh-CN" altLang="en-US" b="1" dirty="0"/>
          </a:p>
        </p:txBody>
      </p:sp>
      <p:sp>
        <p:nvSpPr>
          <p:cNvPr id="60419" name="Rectangle 3"/>
          <p:cNvSpPr>
            <a:spLocks noGrp="1"/>
          </p:cNvSpPr>
          <p:nvPr>
            <p:ph idx="1"/>
          </p:nvPr>
        </p:nvSpPr>
        <p:spPr/>
        <p:txBody>
          <a:bodyPr vert="horz" wrap="square" lIns="91440" tIns="45720" rIns="91440" bIns="45720" anchor="t" anchorCtr="0"/>
          <a:p>
            <a:pPr eaLnBrk="1" hangingPunct="1"/>
            <a:r>
              <a:rPr lang="zh-CN" altLang="en-US" sz="2800" b="1" dirty="0"/>
              <a:t>汇编语言程序其他两方面内容：</a:t>
            </a:r>
            <a:endParaRPr lang="zh-CN" altLang="en-US" sz="2800" b="1" dirty="0"/>
          </a:p>
          <a:p>
            <a:pPr lvl="1" eaLnBrk="1" hangingPunct="1"/>
            <a:r>
              <a:rPr lang="zh-CN" altLang="en-US" sz="2400" b="1" dirty="0"/>
              <a:t>与数据相关的常量与变量；</a:t>
            </a:r>
            <a:endParaRPr lang="zh-CN" altLang="en-US" sz="2400" b="1" dirty="0"/>
          </a:p>
          <a:p>
            <a:pPr lvl="1" eaLnBrk="1" hangingPunct="1"/>
            <a:r>
              <a:rPr lang="zh-CN" altLang="en-US" sz="2400" b="1" dirty="0"/>
              <a:t>与转移地址相关的标号与过程</a:t>
            </a:r>
            <a:endParaRPr lang="zh-CN" altLang="en-US" sz="2400" b="1" dirty="0"/>
          </a:p>
          <a:p>
            <a:pPr eaLnBrk="1" hangingPunct="1"/>
            <a:r>
              <a:rPr lang="zh-CN" altLang="en-US" sz="2800" b="1" dirty="0"/>
              <a:t>标号名、变量名、过程名、段名等称为标识符</a:t>
            </a:r>
            <a:endParaRPr lang="zh-CN" altLang="en-US" sz="2800" b="1" dirty="0"/>
          </a:p>
          <a:p>
            <a:pPr lvl="1" eaLnBrk="1" hangingPunct="1"/>
            <a:r>
              <a:rPr lang="zh-CN" altLang="en-US" sz="2400" b="1" dirty="0"/>
              <a:t>组成标识符字符：字母</a:t>
            </a:r>
            <a:r>
              <a:rPr lang="en-US" altLang="zh-CN" sz="2400" b="1" dirty="0"/>
              <a:t>(A</a:t>
            </a:r>
            <a:r>
              <a:rPr lang="zh-CN" altLang="en-US" sz="2400" b="1" dirty="0"/>
              <a:t>～</a:t>
            </a:r>
            <a:r>
              <a:rPr lang="en-US" altLang="zh-CN" sz="2400" b="1" dirty="0"/>
              <a:t>Z, a</a:t>
            </a:r>
            <a:r>
              <a:rPr lang="zh-CN" altLang="en-US" sz="2400" b="1" dirty="0"/>
              <a:t>～</a:t>
            </a:r>
            <a:r>
              <a:rPr lang="en-US" altLang="zh-CN" sz="2400" b="1" dirty="0"/>
              <a:t>z)</a:t>
            </a:r>
            <a:r>
              <a:rPr lang="zh-CN" altLang="en-US" sz="2400" b="1" dirty="0"/>
              <a:t>、数字</a:t>
            </a:r>
            <a:r>
              <a:rPr lang="en-US" altLang="zh-CN" sz="2400" b="1" dirty="0"/>
              <a:t>(0</a:t>
            </a:r>
            <a:r>
              <a:rPr lang="zh-CN" altLang="en-US" sz="2400" b="1" dirty="0"/>
              <a:t>～</a:t>
            </a:r>
            <a:r>
              <a:rPr lang="en-US" altLang="zh-CN" sz="2400" b="1" dirty="0"/>
              <a:t>9)</a:t>
            </a:r>
            <a:r>
              <a:rPr lang="zh-CN" altLang="en-US" sz="2400" b="1" dirty="0"/>
              <a:t>及</a:t>
            </a:r>
            <a:r>
              <a:rPr lang="en-US" altLang="zh-CN" sz="2400" b="1" dirty="0"/>
              <a:t>?</a:t>
            </a:r>
            <a:r>
              <a:rPr lang="zh-CN" altLang="en-US" sz="2400" b="1" dirty="0"/>
              <a:t>、</a:t>
            </a:r>
            <a:r>
              <a:rPr lang="en-US" altLang="zh-CN" sz="2400" b="1" dirty="0"/>
              <a:t>.</a:t>
            </a:r>
            <a:r>
              <a:rPr lang="zh-CN" altLang="en-US" sz="2400" b="1" dirty="0"/>
              <a:t>、</a:t>
            </a:r>
            <a:r>
              <a:rPr lang="en-US" altLang="zh-CN" sz="2400" b="1" dirty="0"/>
              <a:t>@</a:t>
            </a:r>
            <a:r>
              <a:rPr lang="zh-CN" altLang="en-US" sz="2400" b="1" dirty="0"/>
              <a:t>、</a:t>
            </a:r>
            <a:r>
              <a:rPr lang="en-US" altLang="zh-CN" sz="2400" b="1" dirty="0"/>
              <a:t>$</a:t>
            </a:r>
            <a:r>
              <a:rPr lang="zh-CN" altLang="en-US" sz="2400" b="1" dirty="0"/>
              <a:t>和</a:t>
            </a:r>
            <a:r>
              <a:rPr lang="en-US" altLang="zh-CN" sz="2400" b="1" dirty="0"/>
              <a:t>_(</a:t>
            </a:r>
            <a:r>
              <a:rPr lang="zh-CN" altLang="en-US" sz="2400" b="1" dirty="0"/>
              <a:t>下画线</a:t>
            </a:r>
            <a:r>
              <a:rPr lang="en-US" altLang="zh-CN" sz="2400" b="1" dirty="0"/>
              <a:t>)</a:t>
            </a:r>
            <a:r>
              <a:rPr lang="zh-CN" altLang="en-US" sz="2400" b="1" dirty="0"/>
              <a:t>。</a:t>
            </a:r>
            <a:endParaRPr lang="zh-CN" altLang="en-US" sz="2400" b="1" dirty="0"/>
          </a:p>
          <a:p>
            <a:pPr lvl="1" eaLnBrk="1" hangingPunct="1"/>
            <a:r>
              <a:rPr lang="zh-CN" altLang="en-US" sz="2400" b="1" dirty="0"/>
              <a:t>数字不能作首字符，</a:t>
            </a:r>
            <a:r>
              <a:rPr lang="en-US" altLang="zh-CN" sz="2400" b="1" dirty="0"/>
              <a:t>'.'</a:t>
            </a:r>
            <a:r>
              <a:rPr lang="zh-CN" altLang="en-US" sz="2400" b="1" dirty="0"/>
              <a:t>只能作为标识符的首字符。</a:t>
            </a:r>
            <a:endParaRPr lang="zh-CN" altLang="en-US" sz="2400" b="1" dirty="0"/>
          </a:p>
          <a:p>
            <a:pPr lvl="1" eaLnBrk="1" hangingPunct="1"/>
            <a:r>
              <a:rPr lang="zh-CN" altLang="en-US" sz="2400" b="1" dirty="0"/>
              <a:t>标识符的长度没有严格限制，一般不应超过</a:t>
            </a:r>
            <a:r>
              <a:rPr lang="en-US" altLang="zh-CN" sz="2400" b="1" dirty="0"/>
              <a:t>31</a:t>
            </a:r>
            <a:r>
              <a:rPr lang="zh-CN" altLang="en-US" sz="2400" b="1" dirty="0"/>
              <a:t>字符</a:t>
            </a:r>
            <a:endParaRPr lang="zh-CN" altLang="en-US" sz="2400" b="1" dirty="0"/>
          </a:p>
          <a:p>
            <a:pPr lvl="1" eaLnBrk="1" hangingPunct="1"/>
            <a:r>
              <a:rPr lang="zh-CN" altLang="en-US" sz="2400" b="1" dirty="0"/>
              <a:t>保留字不能作为标识符使用。</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slide(fromBottom)">
                                      <p:cBhvr>
                                        <p:cTn id="7" dur="500"/>
                                        <p:tgtEl>
                                          <p:spTgt spid="604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0419">
                                            <p:txEl>
                                              <p:charRg st="0" end="15"/>
                                            </p:txEl>
                                          </p:spTgt>
                                        </p:tgtEl>
                                        <p:attrNameLst>
                                          <p:attrName>style.visibility</p:attrName>
                                        </p:attrNameLst>
                                      </p:cBhvr>
                                      <p:to>
                                        <p:strVal val="visible"/>
                                      </p:to>
                                    </p:set>
                                    <p:animEffect transition="in" filter="slide(fromBottom)">
                                      <p:cBhvr>
                                        <p:cTn id="12" dur="500"/>
                                        <p:tgtEl>
                                          <p:spTgt spid="60419">
                                            <p:txEl>
                                              <p:charRg st="0"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0419">
                                            <p:txEl>
                                              <p:charRg st="15" end="28"/>
                                            </p:txEl>
                                          </p:spTgt>
                                        </p:tgtEl>
                                        <p:attrNameLst>
                                          <p:attrName>style.visibility</p:attrName>
                                        </p:attrNameLst>
                                      </p:cBhvr>
                                      <p:to>
                                        <p:strVal val="visible"/>
                                      </p:to>
                                    </p:set>
                                    <p:animEffect transition="in" filter="slide(fromBottom)">
                                      <p:cBhvr>
                                        <p:cTn id="17" dur="500"/>
                                        <p:tgtEl>
                                          <p:spTgt spid="60419">
                                            <p:txEl>
                                              <p:charRg st="15"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0419">
                                            <p:txEl>
                                              <p:charRg st="28" end="42"/>
                                            </p:txEl>
                                          </p:spTgt>
                                        </p:tgtEl>
                                        <p:attrNameLst>
                                          <p:attrName>style.visibility</p:attrName>
                                        </p:attrNameLst>
                                      </p:cBhvr>
                                      <p:to>
                                        <p:strVal val="visible"/>
                                      </p:to>
                                    </p:set>
                                    <p:animEffect transition="in" filter="slide(fromBottom)">
                                      <p:cBhvr>
                                        <p:cTn id="22" dur="500"/>
                                        <p:tgtEl>
                                          <p:spTgt spid="60419">
                                            <p:txEl>
                                              <p:charRg st="28" end="4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0419">
                                            <p:txEl>
                                              <p:charRg st="42" end="63"/>
                                            </p:txEl>
                                          </p:spTgt>
                                        </p:tgtEl>
                                        <p:attrNameLst>
                                          <p:attrName>style.visibility</p:attrName>
                                        </p:attrNameLst>
                                      </p:cBhvr>
                                      <p:to>
                                        <p:strVal val="visible"/>
                                      </p:to>
                                    </p:set>
                                    <p:animEffect transition="in" filter="slide(fromBottom)">
                                      <p:cBhvr>
                                        <p:cTn id="27" dur="500"/>
                                        <p:tgtEl>
                                          <p:spTgt spid="60419">
                                            <p:txEl>
                                              <p:charRg st="42" end="6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0419">
                                            <p:txEl>
                                              <p:charRg st="63" end="108"/>
                                            </p:txEl>
                                          </p:spTgt>
                                        </p:tgtEl>
                                        <p:attrNameLst>
                                          <p:attrName>style.visibility</p:attrName>
                                        </p:attrNameLst>
                                      </p:cBhvr>
                                      <p:to>
                                        <p:strVal val="visible"/>
                                      </p:to>
                                    </p:set>
                                    <p:animEffect transition="in" filter="slide(fromBottom)">
                                      <p:cBhvr>
                                        <p:cTn id="32" dur="500"/>
                                        <p:tgtEl>
                                          <p:spTgt spid="60419">
                                            <p:txEl>
                                              <p:charRg st="63" end="10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0419">
                                            <p:txEl>
                                              <p:charRg st="108" end="133"/>
                                            </p:txEl>
                                          </p:spTgt>
                                        </p:tgtEl>
                                        <p:attrNameLst>
                                          <p:attrName>style.visibility</p:attrName>
                                        </p:attrNameLst>
                                      </p:cBhvr>
                                      <p:to>
                                        <p:strVal val="visible"/>
                                      </p:to>
                                    </p:set>
                                    <p:animEffect transition="in" filter="slide(fromBottom)">
                                      <p:cBhvr>
                                        <p:cTn id="37" dur="500"/>
                                        <p:tgtEl>
                                          <p:spTgt spid="60419">
                                            <p:txEl>
                                              <p:charRg st="108" end="13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0419">
                                            <p:txEl>
                                              <p:charRg st="133" end="157"/>
                                            </p:txEl>
                                          </p:spTgt>
                                        </p:tgtEl>
                                        <p:attrNameLst>
                                          <p:attrName>style.visibility</p:attrName>
                                        </p:attrNameLst>
                                      </p:cBhvr>
                                      <p:to>
                                        <p:strVal val="visible"/>
                                      </p:to>
                                    </p:set>
                                    <p:animEffect transition="in" filter="slide(fromBottom)">
                                      <p:cBhvr>
                                        <p:cTn id="42" dur="500"/>
                                        <p:tgtEl>
                                          <p:spTgt spid="60419">
                                            <p:txEl>
                                              <p:charRg st="133" end="15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60419">
                                            <p:txEl>
                                              <p:charRg st="157" end="171"/>
                                            </p:txEl>
                                          </p:spTgt>
                                        </p:tgtEl>
                                        <p:attrNameLst>
                                          <p:attrName>style.visibility</p:attrName>
                                        </p:attrNameLst>
                                      </p:cBhvr>
                                      <p:to>
                                        <p:strVal val="visible"/>
                                      </p:to>
                                    </p:set>
                                    <p:animEffect transition="in" filter="slide(fromBottom)">
                                      <p:cBhvr>
                                        <p:cTn id="47" dur="500"/>
                                        <p:tgtEl>
                                          <p:spTgt spid="60419">
                                            <p:txEl>
                                              <p:charRg st="157" end="1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a:spLocks noGrp="1"/>
          </p:cNvSpPr>
          <p:nvPr>
            <p:ph type="title"/>
          </p:nvPr>
        </p:nvSpPr>
        <p:spPr/>
        <p:txBody>
          <a:bodyPr vert="horz" wrap="square" lIns="91440" tIns="45720" rIns="91440" bIns="45720" anchor="ctr" anchorCtr="0"/>
          <a:p>
            <a:pPr eaLnBrk="1" hangingPunct="1"/>
            <a:r>
              <a:rPr lang="en-US" altLang="zh-CN" dirty="0"/>
              <a:t>1  </a:t>
            </a:r>
            <a:r>
              <a:rPr lang="zh-CN" altLang="en-US" dirty="0"/>
              <a:t>常数</a:t>
            </a:r>
            <a:endParaRPr lang="zh-CN" altLang="en-US" dirty="0"/>
          </a:p>
        </p:txBody>
      </p:sp>
      <p:sp>
        <p:nvSpPr>
          <p:cNvPr id="61443" name="Rectangle 3"/>
          <p:cNvSpPr>
            <a:spLocks noGrp="1"/>
          </p:cNvSpPr>
          <p:nvPr>
            <p:ph idx="1"/>
          </p:nvPr>
        </p:nvSpPr>
        <p:spPr/>
        <p:txBody>
          <a:bodyPr vert="horz" wrap="square" lIns="91440" tIns="45720" rIns="91440" bIns="45720" anchor="t" anchorCtr="0"/>
          <a:p>
            <a:pPr eaLnBrk="1" hangingPunct="1"/>
            <a:r>
              <a:rPr lang="zh-CN" altLang="en-US" dirty="0"/>
              <a:t>常量是数的本身，不对应任何存储单元</a:t>
            </a:r>
            <a:r>
              <a:rPr lang="en-US" altLang="zh-CN" dirty="0"/>
              <a:t>(</a:t>
            </a:r>
            <a:r>
              <a:rPr lang="zh-CN" altLang="en-US" dirty="0"/>
              <a:t>寄存器或内存单元</a:t>
            </a:r>
            <a:r>
              <a:rPr lang="en-US" altLang="zh-CN" dirty="0"/>
              <a:t>)</a:t>
            </a:r>
            <a:r>
              <a:rPr lang="zh-CN" altLang="en-US" dirty="0"/>
              <a:t>，其数值在汇编期间已能够完全确定，且在程序运行期间也不会发生变化。</a:t>
            </a:r>
            <a:endParaRPr lang="zh-CN" altLang="en-US" dirty="0"/>
          </a:p>
          <a:p>
            <a:pPr eaLnBrk="1" hangingPunct="1"/>
            <a:r>
              <a:rPr lang="zh-CN" altLang="en-US" dirty="0"/>
              <a:t>常量一般可分为：</a:t>
            </a:r>
            <a:endParaRPr lang="zh-CN" altLang="en-US" dirty="0"/>
          </a:p>
          <a:p>
            <a:pPr lvl="1" eaLnBrk="1" hangingPunct="1"/>
            <a:r>
              <a:rPr lang="zh-CN" altLang="en-US" dirty="0"/>
              <a:t>数值常数</a:t>
            </a:r>
            <a:endParaRPr lang="zh-CN" altLang="en-US" dirty="0"/>
          </a:p>
          <a:p>
            <a:pPr lvl="1" eaLnBrk="1" hangingPunct="1"/>
            <a:r>
              <a:rPr lang="zh-CN" altLang="en-US" dirty="0"/>
              <a:t>字符串常数。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slide(fromBottom)">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443">
                                            <p:txEl>
                                              <p:charRg st="0" end="61"/>
                                            </p:txEl>
                                          </p:spTgt>
                                        </p:tgtEl>
                                        <p:attrNameLst>
                                          <p:attrName>style.visibility</p:attrName>
                                        </p:attrNameLst>
                                      </p:cBhvr>
                                      <p:to>
                                        <p:strVal val="visible"/>
                                      </p:to>
                                    </p:set>
                                    <p:animEffect transition="in" filter="slide(fromBottom)">
                                      <p:cBhvr>
                                        <p:cTn id="12" dur="500"/>
                                        <p:tgtEl>
                                          <p:spTgt spid="61443">
                                            <p:txEl>
                                              <p:charRg st="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1443">
                                            <p:txEl>
                                              <p:charRg st="61" end="70"/>
                                            </p:txEl>
                                          </p:spTgt>
                                        </p:tgtEl>
                                        <p:attrNameLst>
                                          <p:attrName>style.visibility</p:attrName>
                                        </p:attrNameLst>
                                      </p:cBhvr>
                                      <p:to>
                                        <p:strVal val="visible"/>
                                      </p:to>
                                    </p:set>
                                    <p:animEffect transition="in" filter="slide(fromBottom)">
                                      <p:cBhvr>
                                        <p:cTn id="17" dur="500"/>
                                        <p:tgtEl>
                                          <p:spTgt spid="61443">
                                            <p:txEl>
                                              <p:charRg st="61"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1443">
                                            <p:txEl>
                                              <p:charRg st="70" end="75"/>
                                            </p:txEl>
                                          </p:spTgt>
                                        </p:tgtEl>
                                        <p:attrNameLst>
                                          <p:attrName>style.visibility</p:attrName>
                                        </p:attrNameLst>
                                      </p:cBhvr>
                                      <p:to>
                                        <p:strVal val="visible"/>
                                      </p:to>
                                    </p:set>
                                    <p:animEffect transition="in" filter="slide(fromBottom)">
                                      <p:cBhvr>
                                        <p:cTn id="22" dur="500"/>
                                        <p:tgtEl>
                                          <p:spTgt spid="61443">
                                            <p:txEl>
                                              <p:charRg st="70"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1443">
                                            <p:txEl>
                                              <p:charRg st="75" end="82"/>
                                            </p:txEl>
                                          </p:spTgt>
                                        </p:tgtEl>
                                        <p:attrNameLst>
                                          <p:attrName>style.visibility</p:attrName>
                                        </p:attrNameLst>
                                      </p:cBhvr>
                                      <p:to>
                                        <p:strVal val="visible"/>
                                      </p:to>
                                    </p:set>
                                    <p:animEffect transition="in" filter="slide(fromBottom)">
                                      <p:cBhvr>
                                        <p:cTn id="27" dur="500"/>
                                        <p:tgtEl>
                                          <p:spTgt spid="61443">
                                            <p:txEl>
                                              <p:charRg st="75"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P spid="614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p:txBody>
          <a:bodyPr vert="horz" wrap="square" lIns="91440" tIns="45720" rIns="91440" bIns="45720" anchor="ctr" anchorCtr="0"/>
          <a:p>
            <a:pPr eaLnBrk="1" hangingPunct="1"/>
            <a:r>
              <a:rPr lang="en-US" altLang="zh-CN" dirty="0"/>
              <a:t>1.1 </a:t>
            </a:r>
            <a:r>
              <a:rPr lang="zh-CN" altLang="en-US" dirty="0"/>
              <a:t>数值常数</a:t>
            </a:r>
            <a:endParaRPr lang="zh-CN" altLang="en-US" dirty="0"/>
          </a:p>
        </p:txBody>
      </p:sp>
      <p:sp>
        <p:nvSpPr>
          <p:cNvPr id="62467" name="Rectangle 3"/>
          <p:cNvSpPr>
            <a:spLocks noGrp="1"/>
          </p:cNvSpPr>
          <p:nvPr>
            <p:ph idx="1"/>
          </p:nvPr>
        </p:nvSpPr>
        <p:spPr/>
        <p:txBody>
          <a:bodyPr vert="horz" wrap="square" lIns="91440" tIns="45720" rIns="91440" bIns="45720" anchor="t" anchorCtr="0"/>
          <a:p>
            <a:pPr eaLnBrk="1" hangingPunct="1">
              <a:buNone/>
            </a:pPr>
            <a:r>
              <a:rPr lang="en-US" altLang="zh-CN" sz="2800" dirty="0"/>
              <a:t>(1) </a:t>
            </a:r>
            <a:r>
              <a:rPr lang="zh-CN" altLang="en-US" sz="2800" dirty="0"/>
              <a:t>整数常数</a:t>
            </a:r>
            <a:endParaRPr lang="zh-CN" altLang="en-US" sz="2800" dirty="0"/>
          </a:p>
          <a:p>
            <a:pPr eaLnBrk="1" hangingPunct="1"/>
            <a:r>
              <a:rPr lang="zh-CN" altLang="en-US" sz="2800" dirty="0"/>
              <a:t>十进制常数：</a:t>
            </a:r>
            <a:r>
              <a:rPr lang="en-US" altLang="zh-CN" sz="2800" dirty="0"/>
              <a:t>0~9</a:t>
            </a:r>
            <a:r>
              <a:rPr lang="zh-CN" altLang="en-US" sz="2800" dirty="0"/>
              <a:t>组成，以</a:t>
            </a:r>
            <a:r>
              <a:rPr lang="en-US" altLang="zh-CN" sz="2800" dirty="0"/>
              <a:t>D</a:t>
            </a:r>
            <a:r>
              <a:rPr lang="zh-CN" altLang="en-US" sz="2800" dirty="0"/>
              <a:t>或</a:t>
            </a:r>
            <a:r>
              <a:rPr lang="en-US" altLang="zh-CN" sz="2800" dirty="0"/>
              <a:t>d</a:t>
            </a:r>
            <a:r>
              <a:rPr lang="zh-CN" altLang="en-US" sz="2800" dirty="0"/>
              <a:t>结尾</a:t>
            </a:r>
            <a:r>
              <a:rPr lang="en-US" altLang="zh-CN" sz="2800" dirty="0"/>
              <a:t>,</a:t>
            </a:r>
            <a:r>
              <a:rPr lang="zh-CN" altLang="en-US" sz="2800" dirty="0"/>
              <a:t>如： </a:t>
            </a:r>
            <a:r>
              <a:rPr lang="en-US" altLang="zh-CN" sz="2800" dirty="0"/>
              <a:t>255D</a:t>
            </a:r>
            <a:endParaRPr lang="en-US" altLang="zh-CN" sz="2800" dirty="0"/>
          </a:p>
          <a:p>
            <a:pPr eaLnBrk="1" hangingPunct="1"/>
            <a:r>
              <a:rPr lang="zh-CN" altLang="en-US" sz="2800" dirty="0"/>
              <a:t>十六进制常数：</a:t>
            </a:r>
            <a:r>
              <a:rPr lang="en-US" altLang="zh-CN" sz="2800" dirty="0"/>
              <a:t>0~9, A~F</a:t>
            </a:r>
            <a:r>
              <a:rPr lang="zh-CN" altLang="en-US" sz="2800" dirty="0"/>
              <a:t>或</a:t>
            </a:r>
            <a:r>
              <a:rPr lang="en-US" altLang="zh-CN" sz="2800" dirty="0"/>
              <a:t>a~f</a:t>
            </a:r>
            <a:r>
              <a:rPr lang="zh-CN" altLang="en-US" sz="2800" dirty="0"/>
              <a:t>组成，以</a:t>
            </a:r>
            <a:r>
              <a:rPr lang="en-US" altLang="zh-CN" sz="2800" dirty="0"/>
              <a:t>H</a:t>
            </a:r>
            <a:r>
              <a:rPr lang="zh-CN" altLang="en-US" sz="2800" dirty="0"/>
              <a:t>或</a:t>
            </a:r>
            <a:r>
              <a:rPr lang="en-US" altLang="zh-CN" sz="2800" dirty="0"/>
              <a:t>h</a:t>
            </a:r>
            <a:r>
              <a:rPr lang="zh-CN" altLang="en-US" sz="2800" dirty="0"/>
              <a:t>结尾，如：</a:t>
            </a:r>
            <a:r>
              <a:rPr lang="en-US" altLang="zh-CN" sz="2800" dirty="0"/>
              <a:t>64h, 0B8h</a:t>
            </a:r>
            <a:r>
              <a:rPr lang="zh-CN" altLang="en-US" sz="2800" dirty="0"/>
              <a:t>。</a:t>
            </a:r>
            <a:endParaRPr lang="zh-CN" altLang="en-US" sz="2800" dirty="0"/>
          </a:p>
          <a:p>
            <a:pPr lvl="1" eaLnBrk="1" hangingPunct="1"/>
            <a:r>
              <a:rPr lang="zh-CN" altLang="en-US" sz="2400" dirty="0"/>
              <a:t>为区别于标识符，字母开头的十六进制数前须加</a:t>
            </a:r>
            <a:r>
              <a:rPr lang="en-US" altLang="zh-CN" sz="2400" dirty="0"/>
              <a:t>0</a:t>
            </a:r>
            <a:endParaRPr lang="en-US" altLang="zh-CN" sz="2400" dirty="0"/>
          </a:p>
          <a:p>
            <a:pPr eaLnBrk="1" hangingPunct="1"/>
            <a:r>
              <a:rPr lang="zh-CN" altLang="en-US" sz="2800" dirty="0"/>
              <a:t>二进制常数：由</a:t>
            </a:r>
            <a:r>
              <a:rPr lang="en-US" altLang="zh-CN" sz="2800" dirty="0"/>
              <a:t>0, 1</a:t>
            </a:r>
            <a:r>
              <a:rPr lang="zh-CN" altLang="en-US" sz="2800" dirty="0"/>
              <a:t>组成</a:t>
            </a:r>
            <a:r>
              <a:rPr lang="en-US" altLang="zh-CN" sz="2800" dirty="0"/>
              <a:t>,</a:t>
            </a:r>
            <a:r>
              <a:rPr lang="zh-CN" altLang="en-US" sz="2800" dirty="0"/>
              <a:t>以</a:t>
            </a:r>
            <a:r>
              <a:rPr lang="en-US" altLang="zh-CN" sz="2800" dirty="0"/>
              <a:t>B</a:t>
            </a:r>
            <a:r>
              <a:rPr lang="zh-CN" altLang="en-US" sz="2800" dirty="0"/>
              <a:t>或</a:t>
            </a:r>
            <a:r>
              <a:rPr lang="en-US" altLang="zh-CN" sz="2800" dirty="0"/>
              <a:t>b</a:t>
            </a:r>
            <a:r>
              <a:rPr lang="zh-CN" altLang="en-US" sz="2800" dirty="0"/>
              <a:t>结尾，如：</a:t>
            </a:r>
            <a:r>
              <a:rPr lang="en-US" altLang="zh-CN" sz="2800" dirty="0"/>
              <a:t>1100B</a:t>
            </a:r>
            <a:endParaRPr lang="en-US" altLang="zh-CN" sz="2800" dirty="0"/>
          </a:p>
          <a:p>
            <a:pPr eaLnBrk="1" hangingPunct="1"/>
            <a:r>
              <a:rPr lang="zh-CN" altLang="en-US" sz="2800" dirty="0"/>
              <a:t>八进制常数：由</a:t>
            </a:r>
            <a:r>
              <a:rPr lang="en-US" altLang="zh-CN" sz="2800" dirty="0"/>
              <a:t>0</a:t>
            </a:r>
            <a:r>
              <a:rPr lang="zh-CN" altLang="en-US" sz="2800" dirty="0"/>
              <a:t>～</a:t>
            </a:r>
            <a:r>
              <a:rPr lang="en-US" altLang="zh-CN" sz="2800" dirty="0"/>
              <a:t>7</a:t>
            </a:r>
            <a:r>
              <a:rPr lang="zh-CN" altLang="en-US" sz="2800" dirty="0"/>
              <a:t>组成，以</a:t>
            </a:r>
            <a:r>
              <a:rPr lang="en-US" altLang="zh-CN" sz="2800" dirty="0"/>
              <a:t>Q</a:t>
            </a:r>
            <a:r>
              <a:rPr lang="zh-CN" altLang="en-US" sz="2800" dirty="0"/>
              <a:t>或</a:t>
            </a:r>
            <a:r>
              <a:rPr lang="en-US" altLang="zh-CN" sz="2800" dirty="0"/>
              <a:t>q</a:t>
            </a:r>
            <a:r>
              <a:rPr lang="zh-CN" altLang="en-US" sz="2800" dirty="0"/>
              <a:t>，如：</a:t>
            </a:r>
            <a:r>
              <a:rPr lang="en-US" altLang="zh-CN" sz="2800" dirty="0"/>
              <a:t>144Q</a:t>
            </a:r>
            <a:endParaRPr lang="en-US" altLang="zh-CN" sz="2800" dirty="0"/>
          </a:p>
          <a:p>
            <a:pPr eaLnBrk="1" hangingPunct="1"/>
            <a:r>
              <a:rPr lang="zh-CN" altLang="en-US" sz="2800" dirty="0"/>
              <a:t>通常常数默认为十进制，此时后面</a:t>
            </a:r>
            <a:r>
              <a:rPr lang="en-US" altLang="zh-CN" sz="2800" dirty="0"/>
              <a:t>D</a:t>
            </a:r>
            <a:r>
              <a:rPr lang="zh-CN" altLang="en-US" sz="2800" dirty="0"/>
              <a:t>或</a:t>
            </a:r>
            <a:r>
              <a:rPr lang="en-US" altLang="zh-CN" sz="2800" dirty="0"/>
              <a:t>d</a:t>
            </a:r>
            <a:r>
              <a:rPr lang="zh-CN" altLang="en-US" sz="2800" dirty="0"/>
              <a:t>可省略</a:t>
            </a:r>
            <a:endParaRPr lang="zh-CN" altLang="en-US" sz="2800" dirty="0"/>
          </a:p>
          <a:p>
            <a:pPr lvl="1" eaLnBrk="1" hangingPunct="1"/>
            <a:r>
              <a:rPr lang="zh-CN" altLang="en-US" sz="2400" dirty="0"/>
              <a:t>可以用伪指令</a:t>
            </a:r>
            <a:r>
              <a:rPr lang="en-US" altLang="zh-CN" sz="2400" dirty="0"/>
              <a:t>RADIX</a:t>
            </a:r>
            <a:r>
              <a:rPr lang="zh-CN" altLang="en-US" sz="2400" dirty="0"/>
              <a:t>改变默认的数制，其格式为：</a:t>
            </a:r>
            <a:endParaRPr lang="zh-CN" altLang="en-US" sz="2400" b="1" dirty="0"/>
          </a:p>
          <a:p>
            <a:pPr lvl="1" eaLnBrk="1" hangingPunct="1"/>
            <a:r>
              <a:rPr lang="en-US" altLang="zh-CN" sz="2400" b="1" dirty="0"/>
              <a:t>.</a:t>
            </a:r>
            <a:r>
              <a:rPr lang="en-US" altLang="zh-CN" sz="2400" dirty="0"/>
              <a:t>RADIX  </a:t>
            </a:r>
            <a:r>
              <a:rPr lang="zh-CN" altLang="en-US" sz="2400" dirty="0"/>
              <a:t>用十进制形式表示的基数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slide(fromBottom)">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467">
                                            <p:txEl>
                                              <p:charRg st="0" end="9"/>
                                            </p:txEl>
                                          </p:spTgt>
                                        </p:tgtEl>
                                        <p:attrNameLst>
                                          <p:attrName>style.visibility</p:attrName>
                                        </p:attrNameLst>
                                      </p:cBhvr>
                                      <p:to>
                                        <p:strVal val="visible"/>
                                      </p:to>
                                    </p:set>
                                    <p:animEffect transition="in" filter="slide(fromBottom)">
                                      <p:cBhvr>
                                        <p:cTn id="12" dur="500"/>
                                        <p:tgtEl>
                                          <p:spTgt spid="62467">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2467">
                                            <p:txEl>
                                              <p:charRg st="9" end="36"/>
                                            </p:txEl>
                                          </p:spTgt>
                                        </p:tgtEl>
                                        <p:attrNameLst>
                                          <p:attrName>style.visibility</p:attrName>
                                        </p:attrNameLst>
                                      </p:cBhvr>
                                      <p:to>
                                        <p:strVal val="visible"/>
                                      </p:to>
                                    </p:set>
                                    <p:animEffect transition="in" filter="slide(fromBottom)">
                                      <p:cBhvr>
                                        <p:cTn id="17" dur="500"/>
                                        <p:tgtEl>
                                          <p:spTgt spid="62467">
                                            <p:txEl>
                                              <p:charRg st="9" end="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2467">
                                            <p:txEl>
                                              <p:charRg st="36" end="78"/>
                                            </p:txEl>
                                          </p:spTgt>
                                        </p:tgtEl>
                                        <p:attrNameLst>
                                          <p:attrName>style.visibility</p:attrName>
                                        </p:attrNameLst>
                                      </p:cBhvr>
                                      <p:to>
                                        <p:strVal val="visible"/>
                                      </p:to>
                                    </p:set>
                                    <p:animEffect transition="in" filter="slide(fromBottom)">
                                      <p:cBhvr>
                                        <p:cTn id="22" dur="500"/>
                                        <p:tgtEl>
                                          <p:spTgt spid="62467">
                                            <p:txEl>
                                              <p:charRg st="36" end="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2467">
                                            <p:txEl>
                                              <p:charRg st="78" end="101"/>
                                            </p:txEl>
                                          </p:spTgt>
                                        </p:tgtEl>
                                        <p:attrNameLst>
                                          <p:attrName>style.visibility</p:attrName>
                                        </p:attrNameLst>
                                      </p:cBhvr>
                                      <p:to>
                                        <p:strVal val="visible"/>
                                      </p:to>
                                    </p:set>
                                    <p:animEffect transition="in" filter="slide(fromBottom)">
                                      <p:cBhvr>
                                        <p:cTn id="27" dur="500"/>
                                        <p:tgtEl>
                                          <p:spTgt spid="62467">
                                            <p:txEl>
                                              <p:charRg st="78" end="10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2467">
                                            <p:txEl>
                                              <p:charRg st="101" end="130"/>
                                            </p:txEl>
                                          </p:spTgt>
                                        </p:tgtEl>
                                        <p:attrNameLst>
                                          <p:attrName>style.visibility</p:attrName>
                                        </p:attrNameLst>
                                      </p:cBhvr>
                                      <p:to>
                                        <p:strVal val="visible"/>
                                      </p:to>
                                    </p:set>
                                    <p:animEffect transition="in" filter="slide(fromBottom)">
                                      <p:cBhvr>
                                        <p:cTn id="32" dur="500"/>
                                        <p:tgtEl>
                                          <p:spTgt spid="62467">
                                            <p:txEl>
                                              <p:charRg st="101" end="13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2467">
                                            <p:txEl>
                                              <p:charRg st="130" end="155"/>
                                            </p:txEl>
                                          </p:spTgt>
                                        </p:tgtEl>
                                        <p:attrNameLst>
                                          <p:attrName>style.visibility</p:attrName>
                                        </p:attrNameLst>
                                      </p:cBhvr>
                                      <p:to>
                                        <p:strVal val="visible"/>
                                      </p:to>
                                    </p:set>
                                    <p:animEffect transition="in" filter="slide(fromBottom)">
                                      <p:cBhvr>
                                        <p:cTn id="37" dur="500"/>
                                        <p:tgtEl>
                                          <p:spTgt spid="62467">
                                            <p:txEl>
                                              <p:charRg st="130" end="15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2467">
                                            <p:txEl>
                                              <p:charRg st="155" end="177"/>
                                            </p:txEl>
                                          </p:spTgt>
                                        </p:tgtEl>
                                        <p:attrNameLst>
                                          <p:attrName>style.visibility</p:attrName>
                                        </p:attrNameLst>
                                      </p:cBhvr>
                                      <p:to>
                                        <p:strVal val="visible"/>
                                      </p:to>
                                    </p:set>
                                    <p:animEffect transition="in" filter="slide(fromBottom)">
                                      <p:cBhvr>
                                        <p:cTn id="42" dur="500"/>
                                        <p:tgtEl>
                                          <p:spTgt spid="62467">
                                            <p:txEl>
                                              <p:charRg st="155" end="17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62467">
                                            <p:txEl>
                                              <p:charRg st="177" end="202"/>
                                            </p:txEl>
                                          </p:spTgt>
                                        </p:tgtEl>
                                        <p:attrNameLst>
                                          <p:attrName>style.visibility</p:attrName>
                                        </p:attrNameLst>
                                      </p:cBhvr>
                                      <p:to>
                                        <p:strVal val="visible"/>
                                      </p:to>
                                    </p:set>
                                    <p:animEffect transition="in" filter="slide(fromBottom)">
                                      <p:cBhvr>
                                        <p:cTn id="47" dur="500"/>
                                        <p:tgtEl>
                                          <p:spTgt spid="62467">
                                            <p:txEl>
                                              <p:charRg st="177" end="20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62467">
                                            <p:txEl>
                                              <p:charRg st="202" end="223"/>
                                            </p:txEl>
                                          </p:spTgt>
                                        </p:tgtEl>
                                        <p:attrNameLst>
                                          <p:attrName>style.visibility</p:attrName>
                                        </p:attrNameLst>
                                      </p:cBhvr>
                                      <p:to>
                                        <p:strVal val="visible"/>
                                      </p:to>
                                    </p:set>
                                    <p:animEffect transition="in" filter="slide(fromBottom)">
                                      <p:cBhvr>
                                        <p:cTn id="52" dur="500"/>
                                        <p:tgtEl>
                                          <p:spTgt spid="62467">
                                            <p:txEl>
                                              <p:charRg st="202" end="2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p:txBody>
          <a:bodyPr vert="horz" wrap="square" lIns="91440" tIns="45720" rIns="91440" bIns="45720" anchor="ctr" anchorCtr="0"/>
          <a:p>
            <a:pPr eaLnBrk="1" hangingPunct="1"/>
            <a:r>
              <a:rPr lang="en-US" altLang="zh-CN" dirty="0"/>
              <a:t>(2) </a:t>
            </a:r>
            <a:r>
              <a:rPr lang="zh-CN" altLang="en-US" dirty="0"/>
              <a:t>实数常数</a:t>
            </a:r>
            <a:endParaRPr lang="zh-CN" altLang="en-US" dirty="0"/>
          </a:p>
        </p:txBody>
      </p:sp>
      <p:sp>
        <p:nvSpPr>
          <p:cNvPr id="63491" name="Rectangle 3"/>
          <p:cNvSpPr>
            <a:spLocks noGrp="1"/>
          </p:cNvSpPr>
          <p:nvPr>
            <p:ph idx="1"/>
          </p:nvPr>
        </p:nvSpPr>
        <p:spPr/>
        <p:txBody>
          <a:bodyPr vert="horz" wrap="square" lIns="91440" tIns="45720" rIns="91440" bIns="45720" anchor="t" anchorCtr="0"/>
          <a:p>
            <a:pPr eaLnBrk="1" hangingPunct="1"/>
            <a:r>
              <a:rPr lang="zh-CN" altLang="en-US" dirty="0"/>
              <a:t>实数其实就是带小数点的数。</a:t>
            </a:r>
            <a:endParaRPr lang="zh-CN" altLang="en-US" dirty="0"/>
          </a:p>
          <a:p>
            <a:pPr eaLnBrk="1" hangingPunct="1"/>
            <a:r>
              <a:rPr lang="zh-CN" altLang="en-US" dirty="0"/>
              <a:t>实数常数有两种形式表示：</a:t>
            </a:r>
            <a:endParaRPr lang="zh-CN" altLang="en-US" dirty="0"/>
          </a:p>
          <a:p>
            <a:pPr lvl="1" eaLnBrk="1" hangingPunct="1"/>
            <a:r>
              <a:rPr lang="zh-CN" altLang="en-US" dirty="0"/>
              <a:t>带小数点的十进制数形式，例如： </a:t>
            </a:r>
            <a:r>
              <a:rPr lang="en-US" altLang="zh-CN" dirty="0"/>
              <a:t>-1.414</a:t>
            </a:r>
            <a:endParaRPr lang="en-US" altLang="zh-CN" dirty="0"/>
          </a:p>
          <a:p>
            <a:pPr lvl="1" eaLnBrk="1" hangingPunct="1"/>
            <a:r>
              <a:rPr lang="zh-CN" altLang="en-US" dirty="0"/>
              <a:t>指数形式，例如： </a:t>
            </a:r>
            <a:r>
              <a:rPr lang="en-US" altLang="zh-CN" dirty="0"/>
              <a:t>4.56E-2, -1.732E+10</a:t>
            </a:r>
            <a:endParaRPr lang="en-US" altLang="zh-CN" dirty="0"/>
          </a:p>
          <a:p>
            <a:pPr eaLnBrk="1" hangingPunct="1"/>
            <a:r>
              <a:rPr lang="zh-CN" altLang="en-US" dirty="0"/>
              <a:t>实常数以浮点格式存放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slide(fromBottom)">
                                      <p:cBhvr>
                                        <p:cTn id="7" dur="500"/>
                                        <p:tgtEl>
                                          <p:spTgt spid="6349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3491">
                                            <p:txEl>
                                              <p:charRg st="0" end="14"/>
                                            </p:txEl>
                                          </p:spTgt>
                                        </p:tgtEl>
                                        <p:attrNameLst>
                                          <p:attrName>style.visibility</p:attrName>
                                        </p:attrNameLst>
                                      </p:cBhvr>
                                      <p:to>
                                        <p:strVal val="visible"/>
                                      </p:to>
                                    </p:set>
                                    <p:animEffect transition="in" filter="slide(fromBottom)">
                                      <p:cBhvr>
                                        <p:cTn id="12" dur="500"/>
                                        <p:tgtEl>
                                          <p:spTgt spid="63491">
                                            <p:txEl>
                                              <p:charRg st="0"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3491">
                                            <p:txEl>
                                              <p:charRg st="14" end="27"/>
                                            </p:txEl>
                                          </p:spTgt>
                                        </p:tgtEl>
                                        <p:attrNameLst>
                                          <p:attrName>style.visibility</p:attrName>
                                        </p:attrNameLst>
                                      </p:cBhvr>
                                      <p:to>
                                        <p:strVal val="visible"/>
                                      </p:to>
                                    </p:set>
                                    <p:animEffect transition="in" filter="slide(fromBottom)">
                                      <p:cBhvr>
                                        <p:cTn id="17" dur="500"/>
                                        <p:tgtEl>
                                          <p:spTgt spid="63491">
                                            <p:txEl>
                                              <p:charRg st="14"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3491">
                                            <p:txEl>
                                              <p:charRg st="27" end="50"/>
                                            </p:txEl>
                                          </p:spTgt>
                                        </p:tgtEl>
                                        <p:attrNameLst>
                                          <p:attrName>style.visibility</p:attrName>
                                        </p:attrNameLst>
                                      </p:cBhvr>
                                      <p:to>
                                        <p:strVal val="visible"/>
                                      </p:to>
                                    </p:set>
                                    <p:animEffect transition="in" filter="slide(fromBottom)">
                                      <p:cBhvr>
                                        <p:cTn id="22" dur="500"/>
                                        <p:tgtEl>
                                          <p:spTgt spid="63491">
                                            <p:txEl>
                                              <p:charRg st="27" end="5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3491">
                                            <p:txEl>
                                              <p:charRg st="50" end="79"/>
                                            </p:txEl>
                                          </p:spTgt>
                                        </p:tgtEl>
                                        <p:attrNameLst>
                                          <p:attrName>style.visibility</p:attrName>
                                        </p:attrNameLst>
                                      </p:cBhvr>
                                      <p:to>
                                        <p:strVal val="visible"/>
                                      </p:to>
                                    </p:set>
                                    <p:animEffect transition="in" filter="slide(fromBottom)">
                                      <p:cBhvr>
                                        <p:cTn id="27" dur="500"/>
                                        <p:tgtEl>
                                          <p:spTgt spid="63491">
                                            <p:txEl>
                                              <p:charRg st="50" end="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3491">
                                            <p:txEl>
                                              <p:charRg st="79" end="90"/>
                                            </p:txEl>
                                          </p:spTgt>
                                        </p:tgtEl>
                                        <p:attrNameLst>
                                          <p:attrName>style.visibility</p:attrName>
                                        </p:attrNameLst>
                                      </p:cBhvr>
                                      <p:to>
                                        <p:strVal val="visible"/>
                                      </p:to>
                                    </p:set>
                                    <p:animEffect transition="in" filter="slide(fromBottom)">
                                      <p:cBhvr>
                                        <p:cTn id="32" dur="500"/>
                                        <p:tgtEl>
                                          <p:spTgt spid="63491">
                                            <p:txEl>
                                              <p:charRg st="79"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349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p:txBody>
          <a:bodyPr vert="horz" wrap="square" lIns="91440" tIns="45720" rIns="91440" bIns="45720" anchor="ctr" anchorCtr="0"/>
          <a:p>
            <a:pPr eaLnBrk="1" hangingPunct="1"/>
            <a:r>
              <a:rPr lang="en-US" altLang="zh-CN" dirty="0"/>
              <a:t>1.2 </a:t>
            </a:r>
            <a:r>
              <a:rPr lang="zh-CN" altLang="en-US" dirty="0"/>
              <a:t>字符常数、字符串常数</a:t>
            </a:r>
            <a:endParaRPr lang="zh-CN" altLang="en-US" dirty="0"/>
          </a:p>
        </p:txBody>
      </p:sp>
      <p:sp>
        <p:nvSpPr>
          <p:cNvPr id="64515" name="Rectangle 3"/>
          <p:cNvSpPr>
            <a:spLocks noGrp="1"/>
          </p:cNvSpPr>
          <p:nvPr>
            <p:ph idx="1"/>
          </p:nvPr>
        </p:nvSpPr>
        <p:spPr>
          <a:xfrm>
            <a:off x="457200" y="1196975"/>
            <a:ext cx="8229600" cy="5400675"/>
          </a:xfrm>
        </p:spPr>
        <p:txBody>
          <a:bodyPr vert="horz" wrap="square" lIns="91440" tIns="45720" rIns="91440" bIns="45720" anchor="t" anchorCtr="0"/>
          <a:p>
            <a:pPr eaLnBrk="1" hangingPunct="1"/>
            <a:r>
              <a:rPr lang="zh-CN" altLang="en-US" dirty="0"/>
              <a:t>字符串常数是用“</a:t>
            </a:r>
            <a:r>
              <a:rPr lang="en-US" altLang="zh-CN" dirty="0"/>
              <a:t>'</a:t>
            </a:r>
            <a:r>
              <a:rPr lang="zh-CN" altLang="en-US" dirty="0"/>
              <a:t>”</a:t>
            </a:r>
            <a:r>
              <a:rPr lang="en-US" altLang="zh-CN" dirty="0"/>
              <a:t>(</a:t>
            </a:r>
            <a:r>
              <a:rPr lang="zh-CN" altLang="en-US" dirty="0"/>
              <a:t>单撇号</a:t>
            </a:r>
            <a:r>
              <a:rPr lang="en-US" altLang="zh-CN" dirty="0"/>
              <a:t>)</a:t>
            </a:r>
            <a:r>
              <a:rPr lang="zh-CN" altLang="en-US" dirty="0"/>
              <a:t>或“</a:t>
            </a:r>
            <a:r>
              <a:rPr lang="en-US" altLang="zh-CN" dirty="0"/>
              <a:t>"</a:t>
            </a:r>
            <a:r>
              <a:rPr lang="zh-CN" altLang="en-US" dirty="0"/>
              <a:t>”</a:t>
            </a:r>
            <a:r>
              <a:rPr lang="en-US" altLang="zh-CN" dirty="0"/>
              <a:t>(</a:t>
            </a:r>
            <a:r>
              <a:rPr lang="zh-CN" altLang="en-US" dirty="0"/>
              <a:t>双撇号</a:t>
            </a:r>
            <a:r>
              <a:rPr lang="en-US" altLang="zh-CN" dirty="0"/>
              <a:t>)</a:t>
            </a:r>
            <a:r>
              <a:rPr lang="zh-CN" altLang="en-US" dirty="0"/>
              <a:t>括起来的单个字符或多个字符</a:t>
            </a:r>
            <a:endParaRPr lang="zh-CN" altLang="en-US" dirty="0"/>
          </a:p>
          <a:p>
            <a:pPr eaLnBrk="1" hangingPunct="1"/>
            <a:r>
              <a:rPr lang="zh-CN" altLang="en-US" dirty="0"/>
              <a:t>对于</a:t>
            </a:r>
            <a:r>
              <a:rPr lang="en-US" altLang="zh-CN" dirty="0"/>
              <a:t>ASCII</a:t>
            </a:r>
            <a:r>
              <a:rPr lang="zh-CN" altLang="en-US" dirty="0"/>
              <a:t>字符来说，其数值是字符对应的</a:t>
            </a:r>
            <a:r>
              <a:rPr lang="en-US" altLang="zh-CN" dirty="0"/>
              <a:t>ASCII</a:t>
            </a:r>
            <a:r>
              <a:rPr lang="zh-CN" altLang="en-US" dirty="0"/>
              <a:t>码的值，例如：</a:t>
            </a:r>
            <a:endParaRPr lang="zh-CN" altLang="en-US" dirty="0"/>
          </a:p>
          <a:p>
            <a:pPr lvl="1" eaLnBrk="1" hangingPunct="1"/>
            <a:r>
              <a:rPr lang="en-US" altLang="zh-CN" dirty="0"/>
              <a:t>'d'</a:t>
            </a:r>
            <a:r>
              <a:rPr lang="zh-CN" altLang="en-US" dirty="0"/>
              <a:t>对应的是</a:t>
            </a:r>
            <a:r>
              <a:rPr lang="en-US" altLang="zh-CN" dirty="0"/>
              <a:t>64h</a:t>
            </a:r>
            <a:endParaRPr lang="en-US" altLang="zh-CN" dirty="0"/>
          </a:p>
          <a:p>
            <a:pPr lvl="1" eaLnBrk="1" hangingPunct="1"/>
            <a:r>
              <a:rPr lang="en-US" altLang="zh-CN" dirty="0"/>
              <a:t>'AB'</a:t>
            </a:r>
            <a:r>
              <a:rPr lang="zh-CN" altLang="en-US" dirty="0"/>
              <a:t>对应的是</a:t>
            </a:r>
            <a:r>
              <a:rPr lang="en-US" altLang="zh-CN" dirty="0"/>
              <a:t>41h, 42h</a:t>
            </a:r>
            <a:endParaRPr lang="en-US" altLang="zh-CN" dirty="0"/>
          </a:p>
          <a:p>
            <a:pPr lvl="1" eaLnBrk="1" hangingPunct="1"/>
            <a:r>
              <a:rPr lang="en-US" altLang="zh-CN" dirty="0"/>
              <a:t>"Hello, World!"</a:t>
            </a:r>
            <a:r>
              <a:rPr lang="zh-CN" altLang="en-US" dirty="0"/>
              <a:t>对应的是</a:t>
            </a:r>
            <a:r>
              <a:rPr lang="en-US" altLang="zh-CN" dirty="0"/>
              <a:t>48h, 65h, 6Ch, 6Ch, 6Fh, 2Ch, 20h, 57h, 6Fh, 72h, 6Ch, 64h, 21h</a:t>
            </a:r>
            <a:endParaRPr lang="en-US" altLang="zh-CN" dirty="0"/>
          </a:p>
          <a:p>
            <a:pPr eaLnBrk="1" hangingPunct="1"/>
            <a:r>
              <a:rPr lang="zh-CN" altLang="en-US" dirty="0"/>
              <a:t>对于汉字来说，其数值是汉字的内码</a:t>
            </a:r>
            <a:r>
              <a:rPr lang="en-US" altLang="zh-CN" dirty="0"/>
              <a:t>,</a:t>
            </a:r>
            <a:r>
              <a:rPr lang="zh-CN" altLang="en-US" dirty="0"/>
              <a:t>如：</a:t>
            </a:r>
            <a:endParaRPr lang="zh-CN" altLang="en-US" dirty="0"/>
          </a:p>
          <a:p>
            <a:pPr lvl="1" eaLnBrk="1" hangingPunct="1"/>
            <a:r>
              <a:rPr lang="en-US" altLang="zh-CN" dirty="0"/>
              <a:t>'</a:t>
            </a:r>
            <a:r>
              <a:rPr lang="zh-CN" altLang="en-US" dirty="0"/>
              <a:t>你好</a:t>
            </a:r>
            <a:r>
              <a:rPr lang="en-US" altLang="zh-CN" dirty="0"/>
              <a:t>!'</a:t>
            </a:r>
            <a:r>
              <a:rPr lang="zh-CN" altLang="en-US" dirty="0"/>
              <a:t>，对应是：</a:t>
            </a:r>
            <a:r>
              <a:rPr lang="en-US" altLang="zh-CN" dirty="0"/>
              <a:t>0C4h, 0E3h 0Bah, 0C3h, 21h</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slide(fromBottom)">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4515">
                                            <p:txEl>
                                              <p:charRg st="0" end="38"/>
                                            </p:txEl>
                                          </p:spTgt>
                                        </p:tgtEl>
                                        <p:attrNameLst>
                                          <p:attrName>style.visibility</p:attrName>
                                        </p:attrNameLst>
                                      </p:cBhvr>
                                      <p:to>
                                        <p:strVal val="visible"/>
                                      </p:to>
                                    </p:set>
                                    <p:animEffect transition="in" filter="slide(fromBottom)">
                                      <p:cBhvr>
                                        <p:cTn id="12" dur="500"/>
                                        <p:tgtEl>
                                          <p:spTgt spid="64515">
                                            <p:txEl>
                                              <p:charRg st="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4515">
                                            <p:txEl>
                                              <p:charRg st="38" end="72"/>
                                            </p:txEl>
                                          </p:spTgt>
                                        </p:tgtEl>
                                        <p:attrNameLst>
                                          <p:attrName>style.visibility</p:attrName>
                                        </p:attrNameLst>
                                      </p:cBhvr>
                                      <p:to>
                                        <p:strVal val="visible"/>
                                      </p:to>
                                    </p:set>
                                    <p:animEffect transition="in" filter="slide(fromBottom)">
                                      <p:cBhvr>
                                        <p:cTn id="17" dur="500"/>
                                        <p:tgtEl>
                                          <p:spTgt spid="64515">
                                            <p:txEl>
                                              <p:charRg st="38"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4515">
                                            <p:txEl>
                                              <p:charRg st="72" end="83"/>
                                            </p:txEl>
                                          </p:spTgt>
                                        </p:tgtEl>
                                        <p:attrNameLst>
                                          <p:attrName>style.visibility</p:attrName>
                                        </p:attrNameLst>
                                      </p:cBhvr>
                                      <p:to>
                                        <p:strVal val="visible"/>
                                      </p:to>
                                    </p:set>
                                    <p:animEffect transition="in" filter="slide(fromBottom)">
                                      <p:cBhvr>
                                        <p:cTn id="22" dur="500"/>
                                        <p:tgtEl>
                                          <p:spTgt spid="64515">
                                            <p:txEl>
                                              <p:charRg st="72" end="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4515">
                                            <p:txEl>
                                              <p:charRg st="83" end="100"/>
                                            </p:txEl>
                                          </p:spTgt>
                                        </p:tgtEl>
                                        <p:attrNameLst>
                                          <p:attrName>style.visibility</p:attrName>
                                        </p:attrNameLst>
                                      </p:cBhvr>
                                      <p:to>
                                        <p:strVal val="visible"/>
                                      </p:to>
                                    </p:set>
                                    <p:animEffect transition="in" filter="slide(fromBottom)">
                                      <p:cBhvr>
                                        <p:cTn id="27" dur="500"/>
                                        <p:tgtEl>
                                          <p:spTgt spid="64515">
                                            <p:txEl>
                                              <p:charRg st="83" end="10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4515">
                                            <p:txEl>
                                              <p:charRg st="100" end="183"/>
                                            </p:txEl>
                                          </p:spTgt>
                                        </p:tgtEl>
                                        <p:attrNameLst>
                                          <p:attrName>style.visibility</p:attrName>
                                        </p:attrNameLst>
                                      </p:cBhvr>
                                      <p:to>
                                        <p:strVal val="visible"/>
                                      </p:to>
                                    </p:set>
                                    <p:animEffect transition="in" filter="slide(fromBottom)">
                                      <p:cBhvr>
                                        <p:cTn id="32" dur="500"/>
                                        <p:tgtEl>
                                          <p:spTgt spid="64515">
                                            <p:txEl>
                                              <p:charRg st="100" end="18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4515">
                                            <p:txEl>
                                              <p:charRg st="183" end="203"/>
                                            </p:txEl>
                                          </p:spTgt>
                                        </p:tgtEl>
                                        <p:attrNameLst>
                                          <p:attrName>style.visibility</p:attrName>
                                        </p:attrNameLst>
                                      </p:cBhvr>
                                      <p:to>
                                        <p:strVal val="visible"/>
                                      </p:to>
                                    </p:set>
                                    <p:animEffect transition="in" filter="slide(fromBottom)">
                                      <p:cBhvr>
                                        <p:cTn id="37" dur="500"/>
                                        <p:tgtEl>
                                          <p:spTgt spid="64515">
                                            <p:txEl>
                                              <p:charRg st="183" end="20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4515">
                                            <p:txEl>
                                              <p:charRg st="203" end="240"/>
                                            </p:txEl>
                                          </p:spTgt>
                                        </p:tgtEl>
                                        <p:attrNameLst>
                                          <p:attrName>style.visibility</p:attrName>
                                        </p:attrNameLst>
                                      </p:cBhvr>
                                      <p:to>
                                        <p:strVal val="visible"/>
                                      </p:to>
                                    </p:set>
                                    <p:animEffect transition="in" filter="slide(fromBottom)">
                                      <p:cBhvr>
                                        <p:cTn id="42" dur="500"/>
                                        <p:tgtEl>
                                          <p:spTgt spid="64515">
                                            <p:txEl>
                                              <p:charRg st="203" end="2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p:txBody>
          <a:bodyPr vert="horz" wrap="square" lIns="91440" tIns="45720" rIns="91440" bIns="45720" anchor="ctr" anchorCtr="0"/>
          <a:p>
            <a:pPr eaLnBrk="1" hangingPunct="1"/>
            <a:r>
              <a:rPr lang="en-US" altLang="zh-CN" dirty="0"/>
              <a:t>2  </a:t>
            </a:r>
            <a:r>
              <a:rPr lang="zh-CN" altLang="en-US" dirty="0"/>
              <a:t>变量</a:t>
            </a:r>
            <a:endParaRPr lang="zh-CN" altLang="en-US" dirty="0"/>
          </a:p>
        </p:txBody>
      </p:sp>
      <p:sp>
        <p:nvSpPr>
          <p:cNvPr id="66563" name="Rectangle 3"/>
          <p:cNvSpPr>
            <a:spLocks noGrp="1"/>
          </p:cNvSpPr>
          <p:nvPr>
            <p:ph idx="1"/>
          </p:nvPr>
        </p:nvSpPr>
        <p:spPr/>
        <p:txBody>
          <a:bodyPr vert="horz" wrap="square" lIns="91440" tIns="45720" rIns="91440" bIns="45720" anchor="t" anchorCtr="0"/>
          <a:p>
            <a:pPr eaLnBrk="1" hangingPunct="1"/>
            <a:r>
              <a:rPr lang="zh-CN" altLang="en-US" dirty="0"/>
              <a:t>变量是存放数据的内存单元名称</a:t>
            </a:r>
            <a:endParaRPr lang="zh-CN" altLang="en-US" dirty="0"/>
          </a:p>
          <a:p>
            <a:pPr lvl="1" eaLnBrk="1" hangingPunct="1"/>
            <a:r>
              <a:rPr lang="zh-CN" altLang="en-US" dirty="0"/>
              <a:t>变量名是符号地址</a:t>
            </a:r>
            <a:endParaRPr lang="zh-CN" altLang="en-US" dirty="0"/>
          </a:p>
          <a:p>
            <a:pPr lvl="1" eaLnBrk="1" hangingPunct="1"/>
            <a:r>
              <a:rPr lang="zh-CN" altLang="en-US" dirty="0"/>
              <a:t>具有类型属性：字节、字、双字</a:t>
            </a:r>
            <a:r>
              <a:rPr lang="en-US" altLang="zh-CN" dirty="0"/>
              <a:t>…</a:t>
            </a:r>
            <a:endParaRPr lang="en-US" altLang="zh-CN" dirty="0"/>
          </a:p>
          <a:p>
            <a:pPr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slide(fromBottom)">
                                      <p:cBhvr>
                                        <p:cTn id="7" dur="500"/>
                                        <p:tgtEl>
                                          <p:spTgt spid="6656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6563">
                                            <p:txEl>
                                              <p:charRg st="0" end="15"/>
                                            </p:txEl>
                                          </p:spTgt>
                                        </p:tgtEl>
                                        <p:attrNameLst>
                                          <p:attrName>style.visibility</p:attrName>
                                        </p:attrNameLst>
                                      </p:cBhvr>
                                      <p:to>
                                        <p:strVal val="visible"/>
                                      </p:to>
                                    </p:set>
                                    <p:animEffect transition="in" filter="slide(fromBottom)">
                                      <p:cBhvr>
                                        <p:cTn id="12" dur="500"/>
                                        <p:tgtEl>
                                          <p:spTgt spid="66563">
                                            <p:txEl>
                                              <p:charRg st="0"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6563">
                                            <p:txEl>
                                              <p:charRg st="15" end="24"/>
                                            </p:txEl>
                                          </p:spTgt>
                                        </p:tgtEl>
                                        <p:attrNameLst>
                                          <p:attrName>style.visibility</p:attrName>
                                        </p:attrNameLst>
                                      </p:cBhvr>
                                      <p:to>
                                        <p:strVal val="visible"/>
                                      </p:to>
                                    </p:set>
                                    <p:animEffect transition="in" filter="slide(fromBottom)">
                                      <p:cBhvr>
                                        <p:cTn id="17" dur="500"/>
                                        <p:tgtEl>
                                          <p:spTgt spid="66563">
                                            <p:txEl>
                                              <p:charRg st="15" end="2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6563">
                                            <p:txEl>
                                              <p:charRg st="24" end="40"/>
                                            </p:txEl>
                                          </p:spTgt>
                                        </p:tgtEl>
                                        <p:attrNameLst>
                                          <p:attrName>style.visibility</p:attrName>
                                        </p:attrNameLst>
                                      </p:cBhvr>
                                      <p:to>
                                        <p:strVal val="visible"/>
                                      </p:to>
                                    </p:set>
                                    <p:animEffect transition="in" filter="slide(fromBottom)">
                                      <p:cBhvr>
                                        <p:cTn id="22" dur="500"/>
                                        <p:tgtEl>
                                          <p:spTgt spid="66563">
                                            <p:txEl>
                                              <p:charRg st="24"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p:txBody>
          <a:bodyPr vert="horz" wrap="square" lIns="91440" tIns="45720" rIns="91440" bIns="45720" anchor="ctr" anchorCtr="0"/>
          <a:p>
            <a:pPr eaLnBrk="1" hangingPunct="1"/>
            <a:r>
              <a:rPr lang="en-US" altLang="zh-CN" dirty="0"/>
              <a:t>2.1 </a:t>
            </a:r>
            <a:r>
              <a:rPr lang="zh-CN" altLang="en-US" dirty="0"/>
              <a:t>变量的定义</a:t>
            </a:r>
            <a:endParaRPr lang="zh-CN" altLang="en-US" dirty="0"/>
          </a:p>
        </p:txBody>
      </p:sp>
      <p:sp>
        <p:nvSpPr>
          <p:cNvPr id="67587" name="Rectangle 3"/>
          <p:cNvSpPr>
            <a:spLocks noGrp="1"/>
          </p:cNvSpPr>
          <p:nvPr>
            <p:ph idx="1"/>
          </p:nvPr>
        </p:nvSpPr>
        <p:spPr/>
        <p:txBody>
          <a:bodyPr vert="horz" wrap="square" lIns="91440" tIns="45720" rIns="91440" bIns="45720" anchor="t" anchorCtr="0"/>
          <a:p>
            <a:pPr eaLnBrk="1" hangingPunct="1"/>
            <a:r>
              <a:rPr lang="zh-CN" altLang="en-US" dirty="0"/>
              <a:t>数据定义伪指令的格式是：</a:t>
            </a:r>
            <a:endParaRPr lang="zh-CN" altLang="en-US" dirty="0"/>
          </a:p>
          <a:p>
            <a:pPr lvl="1" eaLnBrk="1" hangingPunct="1">
              <a:buNone/>
            </a:pPr>
            <a:r>
              <a:rPr lang="en-US" altLang="zh-CN" dirty="0"/>
              <a:t>[</a:t>
            </a:r>
            <a:r>
              <a:rPr lang="zh-CN" altLang="en-US" dirty="0"/>
              <a:t>变量名</a:t>
            </a:r>
            <a:r>
              <a:rPr lang="en-US" altLang="zh-CN" dirty="0"/>
              <a:t>]  </a:t>
            </a:r>
            <a:r>
              <a:rPr lang="zh-CN" altLang="en-US" dirty="0"/>
              <a:t>数据定义伪指令  初值表  </a:t>
            </a:r>
            <a:r>
              <a:rPr lang="en-US" altLang="zh-CN" dirty="0"/>
              <a:t>[;</a:t>
            </a:r>
            <a:r>
              <a:rPr lang="zh-CN" altLang="en-US" dirty="0"/>
              <a:t>注释</a:t>
            </a:r>
            <a:r>
              <a:rPr lang="en-US" altLang="zh-CN" dirty="0"/>
              <a:t>] </a:t>
            </a:r>
            <a:endParaRPr lang="en-US" altLang="zh-CN" dirty="0"/>
          </a:p>
          <a:p>
            <a:pPr eaLnBrk="1" hangingPunct="1"/>
            <a:r>
              <a:rPr lang="zh-CN" altLang="en-US" dirty="0"/>
              <a:t>分配一个或多个指定类型的内存单元，并可用变量表示该内存单元</a:t>
            </a:r>
            <a:endParaRPr lang="zh-CN" altLang="en-US" dirty="0"/>
          </a:p>
          <a:p>
            <a:pPr eaLnBrk="1" hangingPunct="1"/>
            <a:r>
              <a:rPr lang="zh-CN" altLang="en-US" dirty="0"/>
              <a:t>如果有变量名，那么它仅代表所定义的数据存储区的第一个单元地址</a:t>
            </a:r>
            <a:endParaRPr lang="zh-CN" altLang="en-US" dirty="0"/>
          </a:p>
          <a:p>
            <a:pPr eaLnBrk="1" hangingPunct="1"/>
            <a:r>
              <a:rPr lang="zh-CN" altLang="en-US" dirty="0"/>
              <a:t>用</a:t>
            </a:r>
            <a:r>
              <a:rPr lang="en-US" altLang="zh-CN" dirty="0">
                <a:solidFill>
                  <a:srgbClr val="FF0066"/>
                </a:solidFill>
              </a:rPr>
              <a:t>DB</a:t>
            </a:r>
            <a:r>
              <a:rPr lang="zh-CN" altLang="en-US" dirty="0"/>
              <a:t>、</a:t>
            </a:r>
            <a:r>
              <a:rPr lang="en-US" altLang="zh-CN" dirty="0">
                <a:solidFill>
                  <a:srgbClr val="CC3300"/>
                </a:solidFill>
              </a:rPr>
              <a:t>DW</a:t>
            </a:r>
            <a:r>
              <a:rPr lang="zh-CN" altLang="en-US" dirty="0"/>
              <a:t>、</a:t>
            </a:r>
            <a:r>
              <a:rPr lang="en-US" altLang="zh-CN" dirty="0">
                <a:solidFill>
                  <a:srgbClr val="FF0066"/>
                </a:solidFill>
              </a:rPr>
              <a:t>DD</a:t>
            </a:r>
            <a:r>
              <a:rPr lang="zh-CN" altLang="en-US" dirty="0"/>
              <a:t>、</a:t>
            </a:r>
            <a:r>
              <a:rPr lang="en-US" altLang="zh-CN" dirty="0">
                <a:solidFill>
                  <a:srgbClr val="FF0066"/>
                </a:solidFill>
              </a:rPr>
              <a:t>DF</a:t>
            </a:r>
            <a:r>
              <a:rPr lang="zh-CN" altLang="en-US" dirty="0"/>
              <a:t>、</a:t>
            </a:r>
            <a:r>
              <a:rPr lang="en-US" altLang="zh-CN" dirty="0">
                <a:solidFill>
                  <a:srgbClr val="FF0066"/>
                </a:solidFill>
              </a:rPr>
              <a:t>DQ</a:t>
            </a:r>
            <a:r>
              <a:rPr lang="zh-CN" altLang="en-US" dirty="0"/>
              <a:t>、</a:t>
            </a:r>
            <a:r>
              <a:rPr lang="en-US" altLang="zh-CN" dirty="0">
                <a:solidFill>
                  <a:srgbClr val="FF0066"/>
                </a:solidFill>
              </a:rPr>
              <a:t>DT</a:t>
            </a:r>
            <a:r>
              <a:rPr lang="en-US" altLang="zh-CN" dirty="0"/>
              <a:t> </a:t>
            </a:r>
            <a:r>
              <a:rPr lang="zh-CN" altLang="en-US" dirty="0"/>
              <a:t>定义并分配</a:t>
            </a:r>
            <a:r>
              <a:rPr lang="en-US" altLang="zh-CN" dirty="0"/>
              <a:t>1</a:t>
            </a:r>
            <a:r>
              <a:rPr lang="zh-CN" altLang="en-US" dirty="0"/>
              <a:t>个或多个</a:t>
            </a:r>
            <a:r>
              <a:rPr lang="en-US" altLang="zh-CN" dirty="0">
                <a:solidFill>
                  <a:srgbClr val="FF0066"/>
                </a:solidFill>
              </a:rPr>
              <a:t>1B</a:t>
            </a:r>
            <a:r>
              <a:rPr lang="zh-CN" altLang="en-US" dirty="0"/>
              <a:t>、 </a:t>
            </a:r>
            <a:r>
              <a:rPr lang="en-US" altLang="zh-CN" dirty="0">
                <a:solidFill>
                  <a:srgbClr val="CC3300"/>
                </a:solidFill>
              </a:rPr>
              <a:t>2B</a:t>
            </a:r>
            <a:r>
              <a:rPr lang="zh-CN" altLang="en-US" dirty="0"/>
              <a:t>、 </a:t>
            </a:r>
            <a:r>
              <a:rPr lang="en-US" altLang="zh-CN" dirty="0">
                <a:solidFill>
                  <a:srgbClr val="FF0066"/>
                </a:solidFill>
              </a:rPr>
              <a:t>4B</a:t>
            </a:r>
            <a:r>
              <a:rPr lang="zh-CN" altLang="en-US" dirty="0"/>
              <a:t>、 </a:t>
            </a:r>
            <a:r>
              <a:rPr lang="en-US" altLang="zh-CN" dirty="0">
                <a:solidFill>
                  <a:srgbClr val="FF0066"/>
                </a:solidFill>
              </a:rPr>
              <a:t>6B</a:t>
            </a:r>
            <a:r>
              <a:rPr lang="zh-CN" altLang="en-US" dirty="0"/>
              <a:t>、</a:t>
            </a:r>
            <a:r>
              <a:rPr lang="en-US" altLang="zh-CN" dirty="0">
                <a:solidFill>
                  <a:srgbClr val="FF0066"/>
                </a:solidFill>
              </a:rPr>
              <a:t>8B</a:t>
            </a:r>
            <a:r>
              <a:rPr lang="zh-CN" altLang="en-US" dirty="0"/>
              <a:t>、 </a:t>
            </a:r>
            <a:r>
              <a:rPr lang="en-US" altLang="zh-CN" dirty="0">
                <a:solidFill>
                  <a:srgbClr val="FF0066"/>
                </a:solidFill>
              </a:rPr>
              <a:t>10B</a:t>
            </a:r>
            <a:r>
              <a:rPr lang="zh-CN" altLang="en-US" dirty="0"/>
              <a:t>类型的存储单元</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slide(fromBottom)">
                                      <p:cBhvr>
                                        <p:cTn id="7" dur="5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7587">
                                            <p:txEl>
                                              <p:charRg st="0" end="13"/>
                                            </p:txEl>
                                          </p:spTgt>
                                        </p:tgtEl>
                                        <p:attrNameLst>
                                          <p:attrName>style.visibility</p:attrName>
                                        </p:attrNameLst>
                                      </p:cBhvr>
                                      <p:to>
                                        <p:strVal val="visible"/>
                                      </p:to>
                                    </p:set>
                                    <p:animEffect transition="in" filter="slide(fromBottom)">
                                      <p:cBhvr>
                                        <p:cTn id="12" dur="500"/>
                                        <p:tgtEl>
                                          <p:spTgt spid="67587">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7587">
                                            <p:txEl>
                                              <p:charRg st="13" end="41"/>
                                            </p:txEl>
                                          </p:spTgt>
                                        </p:tgtEl>
                                        <p:attrNameLst>
                                          <p:attrName>style.visibility</p:attrName>
                                        </p:attrNameLst>
                                      </p:cBhvr>
                                      <p:to>
                                        <p:strVal val="visible"/>
                                      </p:to>
                                    </p:set>
                                    <p:animEffect transition="in" filter="slide(fromBottom)">
                                      <p:cBhvr>
                                        <p:cTn id="17" dur="500"/>
                                        <p:tgtEl>
                                          <p:spTgt spid="67587">
                                            <p:txEl>
                                              <p:charRg st="13" end="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7587">
                                            <p:txEl>
                                              <p:charRg st="41" end="71"/>
                                            </p:txEl>
                                          </p:spTgt>
                                        </p:tgtEl>
                                        <p:attrNameLst>
                                          <p:attrName>style.visibility</p:attrName>
                                        </p:attrNameLst>
                                      </p:cBhvr>
                                      <p:to>
                                        <p:strVal val="visible"/>
                                      </p:to>
                                    </p:set>
                                    <p:animEffect transition="in" filter="slide(fromBottom)">
                                      <p:cBhvr>
                                        <p:cTn id="22" dur="500"/>
                                        <p:tgtEl>
                                          <p:spTgt spid="67587">
                                            <p:txEl>
                                              <p:charRg st="41"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7587">
                                            <p:txEl>
                                              <p:charRg st="71" end="102"/>
                                            </p:txEl>
                                          </p:spTgt>
                                        </p:tgtEl>
                                        <p:attrNameLst>
                                          <p:attrName>style.visibility</p:attrName>
                                        </p:attrNameLst>
                                      </p:cBhvr>
                                      <p:to>
                                        <p:strVal val="visible"/>
                                      </p:to>
                                    </p:set>
                                    <p:animEffect transition="in" filter="slide(fromBottom)">
                                      <p:cBhvr>
                                        <p:cTn id="27" dur="500"/>
                                        <p:tgtEl>
                                          <p:spTgt spid="67587">
                                            <p:txEl>
                                              <p:charRg st="71" end="10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7587">
                                            <p:txEl>
                                              <p:charRg st="102" end="161"/>
                                            </p:txEl>
                                          </p:spTgt>
                                        </p:tgtEl>
                                        <p:attrNameLst>
                                          <p:attrName>style.visibility</p:attrName>
                                        </p:attrNameLst>
                                      </p:cBhvr>
                                      <p:to>
                                        <p:strVal val="visible"/>
                                      </p:to>
                                    </p:set>
                                    <p:animEffect transition="in" filter="slide(fromBottom)">
                                      <p:cBhvr>
                                        <p:cTn id="32" dur="500"/>
                                        <p:tgtEl>
                                          <p:spTgt spid="67587">
                                            <p:txEl>
                                              <p:charRg st="102"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p:txBody>
          <a:bodyPr vert="horz" wrap="square" lIns="91440" tIns="45720" rIns="91440" bIns="45720" anchor="ctr" anchorCtr="0"/>
          <a:p>
            <a:pPr eaLnBrk="1" hangingPunct="1"/>
            <a:r>
              <a:rPr lang="zh-CN" altLang="en-US" dirty="0"/>
              <a:t>变量定义示例</a:t>
            </a:r>
            <a:endParaRPr lang="zh-CN" altLang="en-US" dirty="0"/>
          </a:p>
        </p:txBody>
      </p:sp>
      <p:sp>
        <p:nvSpPr>
          <p:cNvPr id="68611" name="Rectangle 3"/>
          <p:cNvSpPr>
            <a:spLocks noGrp="1"/>
          </p:cNvSpPr>
          <p:nvPr>
            <p:ph idx="1"/>
          </p:nvPr>
        </p:nvSpPr>
        <p:spPr/>
        <p:txBody>
          <a:bodyPr vert="horz" wrap="square" lIns="91440" tIns="45720" rIns="91440" bIns="45720" anchor="t" anchorCtr="0"/>
          <a:p>
            <a:pPr eaLnBrk="1" hangingPunct="1">
              <a:buNone/>
            </a:pPr>
            <a:r>
              <a:rPr lang="en-US" altLang="zh-CN" sz="2400" dirty="0"/>
              <a:t>Msg	DB	 "Hello"     ;</a:t>
            </a:r>
            <a:r>
              <a:rPr lang="zh-CN" altLang="en-US" sz="2400" dirty="0"/>
              <a:t>定义变量</a:t>
            </a:r>
            <a:r>
              <a:rPr lang="en-US" altLang="zh-CN" sz="2400" dirty="0"/>
              <a:t>,</a:t>
            </a:r>
            <a:r>
              <a:rPr lang="zh-CN" altLang="en-US" sz="2400" dirty="0"/>
              <a:t>分配</a:t>
            </a:r>
            <a:r>
              <a:rPr lang="en-US" altLang="zh-CN" sz="2400" dirty="0"/>
              <a:t>5</a:t>
            </a:r>
            <a:r>
              <a:rPr lang="zh-CN" altLang="en-US" sz="2400" dirty="0"/>
              <a:t>个</a:t>
            </a:r>
            <a:r>
              <a:rPr lang="en-US" altLang="zh-CN" sz="2400" dirty="0"/>
              <a:t>1B</a:t>
            </a:r>
            <a:r>
              <a:rPr lang="zh-CN" altLang="en-US" sz="2400" dirty="0"/>
              <a:t>空间</a:t>
            </a:r>
            <a:r>
              <a:rPr lang="en-US" altLang="zh-CN" sz="2400" dirty="0"/>
              <a:t>,</a:t>
            </a:r>
            <a:r>
              <a:rPr lang="zh-CN" altLang="en-US" sz="2400" dirty="0"/>
              <a:t>置初值</a:t>
            </a:r>
            <a:endParaRPr lang="zh-CN" altLang="en-US" sz="2400" dirty="0"/>
          </a:p>
          <a:p>
            <a:pPr eaLnBrk="1" hangingPunct="1">
              <a:buNone/>
            </a:pPr>
            <a:r>
              <a:rPr lang="zh-CN" altLang="en-US" sz="2400" dirty="0"/>
              <a:t>		</a:t>
            </a:r>
            <a:r>
              <a:rPr lang="en-US" altLang="zh-CN" sz="2400" dirty="0"/>
              <a:t>DB	13, 10, '$'   ;</a:t>
            </a:r>
            <a:r>
              <a:rPr lang="zh-CN" altLang="en-US" sz="2400" dirty="0"/>
              <a:t>分配</a:t>
            </a:r>
            <a:r>
              <a:rPr lang="en-US" altLang="zh-CN" sz="2400" dirty="0"/>
              <a:t>3</a:t>
            </a:r>
            <a:r>
              <a:rPr lang="zh-CN" altLang="en-US" sz="2400" dirty="0"/>
              <a:t>个</a:t>
            </a:r>
            <a:r>
              <a:rPr lang="en-US" altLang="zh-CN" sz="2400" dirty="0"/>
              <a:t>B</a:t>
            </a:r>
            <a:r>
              <a:rPr lang="zh-CN" altLang="en-US" sz="2400" dirty="0"/>
              <a:t>空间</a:t>
            </a:r>
            <a:r>
              <a:rPr lang="en-US" altLang="zh-CN" sz="2400" dirty="0"/>
              <a:t>,</a:t>
            </a:r>
            <a:r>
              <a:rPr lang="zh-CN" altLang="en-US" sz="2400" dirty="0"/>
              <a:t>置初值</a:t>
            </a:r>
            <a:endParaRPr lang="zh-CN" altLang="en-US" sz="2400" dirty="0"/>
          </a:p>
          <a:p>
            <a:pPr eaLnBrk="1" hangingPunct="1">
              <a:buNone/>
            </a:pPr>
            <a:r>
              <a:rPr lang="en-US" altLang="zh-CN" sz="2400" dirty="0"/>
              <a:t>Cnt	DW	5*20, -2    ;</a:t>
            </a:r>
            <a:r>
              <a:rPr lang="zh-CN" altLang="en-US" sz="2400" dirty="0"/>
              <a:t>定义变量</a:t>
            </a:r>
            <a:r>
              <a:rPr lang="en-US" altLang="zh-CN" sz="2400" dirty="0"/>
              <a:t>,</a:t>
            </a:r>
            <a:r>
              <a:rPr lang="zh-CN" altLang="en-US" sz="2400" dirty="0"/>
              <a:t>分配</a:t>
            </a:r>
            <a:r>
              <a:rPr lang="en-US" altLang="zh-CN" sz="2400" dirty="0"/>
              <a:t>2</a:t>
            </a:r>
            <a:r>
              <a:rPr lang="zh-CN" altLang="en-US" sz="2400" dirty="0"/>
              <a:t>个</a:t>
            </a:r>
            <a:r>
              <a:rPr lang="en-US" altLang="zh-CN" sz="2400" dirty="0"/>
              <a:t>2B</a:t>
            </a:r>
            <a:r>
              <a:rPr lang="zh-CN" altLang="en-US" sz="2400" dirty="0"/>
              <a:t>空间</a:t>
            </a:r>
            <a:r>
              <a:rPr lang="en-US" altLang="zh-CN" sz="2400" dirty="0"/>
              <a:t>,</a:t>
            </a:r>
            <a:r>
              <a:rPr lang="zh-CN" altLang="en-US" sz="2400" dirty="0"/>
              <a:t>置初值</a:t>
            </a:r>
            <a:endParaRPr lang="zh-CN" altLang="en-US" sz="2400" dirty="0"/>
          </a:p>
          <a:p>
            <a:pPr eaLnBrk="1" hangingPunct="1">
              <a:buNone/>
            </a:pPr>
            <a:r>
              <a:rPr lang="zh-CN" altLang="en-US" sz="2400" dirty="0"/>
              <a:t> </a:t>
            </a:r>
            <a:r>
              <a:rPr lang="en-US" altLang="zh-CN" sz="2400" dirty="0"/>
              <a:t>S1	DB	?, ?, ?, ?     ;</a:t>
            </a:r>
            <a:r>
              <a:rPr lang="zh-CN" altLang="en-US" sz="2400" dirty="0"/>
              <a:t>定义变量</a:t>
            </a:r>
            <a:r>
              <a:rPr lang="en-US" altLang="zh-CN" sz="2400" dirty="0"/>
              <a:t>,</a:t>
            </a:r>
            <a:r>
              <a:rPr lang="zh-CN" altLang="en-US" sz="2400" dirty="0"/>
              <a:t>分配</a:t>
            </a:r>
            <a:r>
              <a:rPr lang="en-US" altLang="zh-CN" sz="2400" dirty="0"/>
              <a:t>4</a:t>
            </a:r>
            <a:r>
              <a:rPr lang="zh-CN" altLang="en-US" sz="2400" dirty="0"/>
              <a:t>个</a:t>
            </a:r>
            <a:r>
              <a:rPr lang="en-US" altLang="zh-CN" sz="2400" dirty="0"/>
              <a:t>1B</a:t>
            </a:r>
            <a:r>
              <a:rPr lang="zh-CN" altLang="en-US" sz="2400" dirty="0"/>
              <a:t>空间</a:t>
            </a:r>
            <a:r>
              <a:rPr lang="en-US" altLang="zh-CN" sz="2400" dirty="0"/>
              <a:t>,</a:t>
            </a:r>
            <a:r>
              <a:rPr lang="zh-CN" altLang="en-US" sz="2400" dirty="0"/>
              <a:t>未置初值</a:t>
            </a:r>
            <a:endParaRPr lang="zh-CN" altLang="en-US" sz="2400" dirty="0"/>
          </a:p>
          <a:p>
            <a:pPr eaLnBrk="1" hangingPunct="1">
              <a:buNone/>
            </a:pPr>
            <a:r>
              <a:rPr lang="zh-CN" altLang="en-US" sz="2400" dirty="0"/>
              <a:t>		</a:t>
            </a:r>
            <a:r>
              <a:rPr lang="en-US" altLang="zh-CN" sz="2400" dirty="0"/>
              <a:t>DD	123456h,? ;</a:t>
            </a:r>
            <a:r>
              <a:rPr lang="zh-CN" altLang="en-US" sz="2400" dirty="0"/>
              <a:t>分配</a:t>
            </a:r>
            <a:r>
              <a:rPr lang="en-US" altLang="zh-CN" sz="2400" dirty="0"/>
              <a:t>2</a:t>
            </a:r>
            <a:r>
              <a:rPr lang="zh-CN" altLang="en-US" sz="2400" dirty="0"/>
              <a:t>个</a:t>
            </a:r>
            <a:r>
              <a:rPr lang="en-US" altLang="zh-CN" sz="2400" dirty="0"/>
              <a:t>4B</a:t>
            </a:r>
            <a:r>
              <a:rPr lang="zh-CN" altLang="en-US" sz="2400" dirty="0"/>
              <a:t>空间</a:t>
            </a:r>
            <a:endParaRPr lang="zh-CN" altLang="en-US" sz="2400" dirty="0"/>
          </a:p>
          <a:p>
            <a:pPr eaLnBrk="1" hangingPunct="1"/>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slide(fromBottom)">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8611">
                                            <p:txEl>
                                              <p:charRg st="0" end="39"/>
                                            </p:txEl>
                                          </p:spTgt>
                                        </p:tgtEl>
                                        <p:attrNameLst>
                                          <p:attrName>style.visibility</p:attrName>
                                        </p:attrNameLst>
                                      </p:cBhvr>
                                      <p:to>
                                        <p:strVal val="visible"/>
                                      </p:to>
                                    </p:set>
                                    <p:animEffect transition="in" filter="slide(fromBottom)">
                                      <p:cBhvr>
                                        <p:cTn id="12" dur="500"/>
                                        <p:tgtEl>
                                          <p:spTgt spid="68611">
                                            <p:txEl>
                                              <p:charRg st="0"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8611">
                                            <p:txEl>
                                              <p:charRg st="39" end="71"/>
                                            </p:txEl>
                                          </p:spTgt>
                                        </p:tgtEl>
                                        <p:attrNameLst>
                                          <p:attrName>style.visibility</p:attrName>
                                        </p:attrNameLst>
                                      </p:cBhvr>
                                      <p:to>
                                        <p:strVal val="visible"/>
                                      </p:to>
                                    </p:set>
                                    <p:animEffect transition="in" filter="slide(fromBottom)">
                                      <p:cBhvr>
                                        <p:cTn id="17" dur="500"/>
                                        <p:tgtEl>
                                          <p:spTgt spid="68611">
                                            <p:txEl>
                                              <p:charRg st="39" end="7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8611">
                                            <p:txEl>
                                              <p:charRg st="71" end="109"/>
                                            </p:txEl>
                                          </p:spTgt>
                                        </p:tgtEl>
                                        <p:attrNameLst>
                                          <p:attrName>style.visibility</p:attrName>
                                        </p:attrNameLst>
                                      </p:cBhvr>
                                      <p:to>
                                        <p:strVal val="visible"/>
                                      </p:to>
                                    </p:set>
                                    <p:animEffect transition="in" filter="slide(fromBottom)">
                                      <p:cBhvr>
                                        <p:cTn id="22" dur="500"/>
                                        <p:tgtEl>
                                          <p:spTgt spid="68611">
                                            <p:txEl>
                                              <p:charRg st="71"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8611">
                                            <p:txEl>
                                              <p:charRg st="109" end="151"/>
                                            </p:txEl>
                                          </p:spTgt>
                                        </p:tgtEl>
                                        <p:attrNameLst>
                                          <p:attrName>style.visibility</p:attrName>
                                        </p:attrNameLst>
                                      </p:cBhvr>
                                      <p:to>
                                        <p:strVal val="visible"/>
                                      </p:to>
                                    </p:set>
                                    <p:animEffect transition="in" filter="slide(fromBottom)">
                                      <p:cBhvr>
                                        <p:cTn id="27" dur="500"/>
                                        <p:tgtEl>
                                          <p:spTgt spid="68611">
                                            <p:txEl>
                                              <p:charRg st="109" end="15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8611">
                                            <p:txEl>
                                              <p:charRg st="151" end="176"/>
                                            </p:txEl>
                                          </p:spTgt>
                                        </p:tgtEl>
                                        <p:attrNameLst>
                                          <p:attrName>style.visibility</p:attrName>
                                        </p:attrNameLst>
                                      </p:cBhvr>
                                      <p:to>
                                        <p:strVal val="visible"/>
                                      </p:to>
                                    </p:set>
                                    <p:animEffect transition="in" filter="slide(fromBottom)">
                                      <p:cBhvr>
                                        <p:cTn id="32" dur="500"/>
                                        <p:tgtEl>
                                          <p:spTgt spid="68611">
                                            <p:txEl>
                                              <p:charRg st="151" end="1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p:txBody>
          <a:bodyPr vert="horz" wrap="square" lIns="91440" tIns="45720" rIns="91440" bIns="45720" anchor="ctr" anchorCtr="0"/>
          <a:p>
            <a:pPr eaLnBrk="1" hangingPunct="1"/>
            <a:r>
              <a:rPr lang="en-US" altLang="zh-CN" dirty="0"/>
              <a:t>2.1.1 </a:t>
            </a:r>
            <a:r>
              <a:rPr lang="zh-CN" altLang="en-US" dirty="0"/>
              <a:t>变量的定义</a:t>
            </a:r>
            <a:r>
              <a:rPr lang="en-US" altLang="zh-CN" dirty="0"/>
              <a:t>—</a:t>
            </a:r>
            <a:r>
              <a:rPr lang="zh-CN" altLang="en-US" dirty="0"/>
              <a:t>初值表</a:t>
            </a:r>
            <a:endParaRPr lang="zh-CN" altLang="en-US" dirty="0"/>
          </a:p>
        </p:txBody>
      </p:sp>
      <p:sp>
        <p:nvSpPr>
          <p:cNvPr id="69635" name="Rectangle 3"/>
          <p:cNvSpPr>
            <a:spLocks noGrp="1"/>
          </p:cNvSpPr>
          <p:nvPr>
            <p:ph idx="1"/>
          </p:nvPr>
        </p:nvSpPr>
        <p:spPr/>
        <p:txBody>
          <a:bodyPr vert="horz" wrap="square" lIns="91440" tIns="45720" rIns="91440" bIns="45720" anchor="t" anchorCtr="0"/>
          <a:p>
            <a:pPr eaLnBrk="1" hangingPunct="1"/>
            <a:r>
              <a:rPr lang="zh-CN" altLang="en-US" dirty="0"/>
              <a:t>用逗号分隔的若干个数据项，每项是定义并分配的存储单元的一个初始内容 </a:t>
            </a:r>
            <a:endParaRPr lang="zh-CN" altLang="en-US" dirty="0"/>
          </a:p>
          <a:p>
            <a:pPr eaLnBrk="1" hangingPunct="1">
              <a:buNone/>
            </a:pPr>
            <a:r>
              <a:rPr lang="en-US" altLang="zh-CN" dirty="0"/>
              <a:t>(1) </a:t>
            </a:r>
            <a:r>
              <a:rPr lang="zh-CN" altLang="en-US" dirty="0"/>
              <a:t>常数或常数表达式</a:t>
            </a:r>
            <a:endParaRPr lang="zh-CN" altLang="en-US" dirty="0"/>
          </a:p>
          <a:p>
            <a:pPr lvl="1" eaLnBrk="1" hangingPunct="1">
              <a:spcBef>
                <a:spcPct val="0"/>
              </a:spcBef>
              <a:buNone/>
            </a:pPr>
            <a:r>
              <a:rPr lang="en-US" altLang="zh-CN" dirty="0">
                <a:latin typeface="宋体" panose="02010600030101010101" pitchFamily="2" charset="-122"/>
              </a:rPr>
              <a:t>Msg	DB	"Hello"</a:t>
            </a:r>
            <a:endParaRPr lang="en-US" altLang="zh-CN" dirty="0">
              <a:latin typeface="宋体" panose="02010600030101010101" pitchFamily="2" charset="-122"/>
            </a:endParaRPr>
          </a:p>
          <a:p>
            <a:pPr lvl="1" eaLnBrk="1" hangingPunct="1">
              <a:spcBef>
                <a:spcPct val="0"/>
              </a:spcBef>
              <a:buNone/>
            </a:pPr>
            <a:r>
              <a:rPr lang="en-US" altLang="zh-CN" dirty="0">
                <a:latin typeface="宋体" panose="02010600030101010101" pitchFamily="2" charset="-122"/>
              </a:rPr>
              <a:t>			DB	13, 10, "$"</a:t>
            </a:r>
            <a:endParaRPr lang="en-US" altLang="zh-CN" dirty="0">
              <a:latin typeface="宋体" panose="02010600030101010101" pitchFamily="2" charset="-122"/>
            </a:endParaRPr>
          </a:p>
          <a:p>
            <a:pPr lvl="1" eaLnBrk="1" hangingPunct="1">
              <a:spcBef>
                <a:spcPct val="0"/>
              </a:spcBef>
              <a:buNone/>
            </a:pPr>
            <a:r>
              <a:rPr lang="en-US" altLang="zh-CN" dirty="0">
                <a:latin typeface="宋体" panose="02010600030101010101" pitchFamily="2" charset="-122"/>
              </a:rPr>
              <a:t>Cnt	DW	5*20, -2</a:t>
            </a:r>
            <a:endParaRPr lang="en-US" altLang="zh-CN" dirty="0">
              <a:latin typeface="宋体" panose="02010600030101010101" pitchFamily="2" charset="-122"/>
            </a:endParaRPr>
          </a:p>
          <a:p>
            <a:pPr lvl="1" eaLnBrk="1" hangingPunct="1">
              <a:spcBef>
                <a:spcPct val="0"/>
              </a:spcBef>
              <a:buNone/>
            </a:pPr>
            <a:r>
              <a:rPr lang="en-US" altLang="zh-CN" dirty="0">
                <a:latin typeface="宋体" panose="02010600030101010101" pitchFamily="2" charset="-122"/>
              </a:rPr>
              <a:t>L			DD	1234A1B2h, 87654321h</a:t>
            </a:r>
            <a:endParaRPr lang="en-US" altLang="zh-CN" dirty="0">
              <a:latin typeface="宋体" panose="02010600030101010101" pitchFamily="2" charset="-122"/>
            </a:endParaRPr>
          </a:p>
          <a:p>
            <a:pPr lvl="1" eaLnBrk="1" hangingPunct="1">
              <a:spcBef>
                <a:spcPct val="0"/>
              </a:spcBef>
              <a:buNone/>
            </a:pPr>
            <a:r>
              <a:rPr lang="en-US" altLang="zh-CN" dirty="0">
                <a:latin typeface="宋体" panose="02010600030101010101" pitchFamily="2" charset="-122"/>
              </a:rPr>
              <a:t>F			DQ	1.5</a:t>
            </a:r>
            <a:endParaRPr lang="en-US" altLang="zh-CN" sz="2000" dirty="0">
              <a:latin typeface="宋体" panose="02010600030101010101" pitchFamily="2" charset="-122"/>
            </a:endParaRPr>
          </a:p>
          <a:p>
            <a:pPr lvl="1" eaLnBrk="1" hangingPunct="1"/>
            <a:r>
              <a:rPr lang="zh-CN" altLang="en-US" dirty="0"/>
              <a:t>定义并分配的数据存储单元及初始化情况</a:t>
            </a:r>
            <a:endParaRPr lang="zh-CN" altLang="en-US" dirty="0"/>
          </a:p>
        </p:txBody>
      </p:sp>
      <p:pic>
        <p:nvPicPr>
          <p:cNvPr id="69636" name="Picture 4"/>
          <p:cNvPicPr>
            <a:picLocks noChangeAspect="1"/>
          </p:cNvPicPr>
          <p:nvPr/>
        </p:nvPicPr>
        <p:blipFill>
          <a:blip r:embed="rId1"/>
          <a:stretch>
            <a:fillRect/>
          </a:stretch>
        </p:blipFill>
        <p:spPr>
          <a:xfrm>
            <a:off x="107950" y="5607050"/>
            <a:ext cx="8950325" cy="6302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slide(fromBottom)">
                                      <p:cBhvr>
                                        <p:cTn id="7" dur="500"/>
                                        <p:tgtEl>
                                          <p:spTgt spid="6963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9635">
                                            <p:txEl>
                                              <p:charRg st="0" end="35"/>
                                            </p:txEl>
                                          </p:spTgt>
                                        </p:tgtEl>
                                        <p:attrNameLst>
                                          <p:attrName>style.visibility</p:attrName>
                                        </p:attrNameLst>
                                      </p:cBhvr>
                                      <p:to>
                                        <p:strVal val="visible"/>
                                      </p:to>
                                    </p:set>
                                    <p:animEffect transition="in" filter="slide(fromBottom)">
                                      <p:cBhvr>
                                        <p:cTn id="12" dur="500"/>
                                        <p:tgtEl>
                                          <p:spTgt spid="69635">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9635">
                                            <p:txEl>
                                              <p:charRg st="35" end="48"/>
                                            </p:txEl>
                                          </p:spTgt>
                                        </p:tgtEl>
                                        <p:attrNameLst>
                                          <p:attrName>style.visibility</p:attrName>
                                        </p:attrNameLst>
                                      </p:cBhvr>
                                      <p:to>
                                        <p:strVal val="visible"/>
                                      </p:to>
                                    </p:set>
                                    <p:animEffect transition="in" filter="slide(fromBottom)">
                                      <p:cBhvr>
                                        <p:cTn id="17" dur="500"/>
                                        <p:tgtEl>
                                          <p:spTgt spid="69635">
                                            <p:txEl>
                                              <p:charRg st="35"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9635">
                                            <p:txEl>
                                              <p:charRg st="48" end="63"/>
                                            </p:txEl>
                                          </p:spTgt>
                                        </p:tgtEl>
                                        <p:attrNameLst>
                                          <p:attrName>style.visibility</p:attrName>
                                        </p:attrNameLst>
                                      </p:cBhvr>
                                      <p:to>
                                        <p:strVal val="visible"/>
                                      </p:to>
                                    </p:set>
                                    <p:animEffect transition="in" filter="slide(fromBottom)">
                                      <p:cBhvr>
                                        <p:cTn id="22" dur="500"/>
                                        <p:tgtEl>
                                          <p:spTgt spid="69635">
                                            <p:txEl>
                                              <p:charRg st="48" end="6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9635">
                                            <p:txEl>
                                              <p:charRg st="63" end="81"/>
                                            </p:txEl>
                                          </p:spTgt>
                                        </p:tgtEl>
                                        <p:attrNameLst>
                                          <p:attrName>style.visibility</p:attrName>
                                        </p:attrNameLst>
                                      </p:cBhvr>
                                      <p:to>
                                        <p:strVal val="visible"/>
                                      </p:to>
                                    </p:set>
                                    <p:animEffect transition="in" filter="slide(fromBottom)">
                                      <p:cBhvr>
                                        <p:cTn id="27" dur="500"/>
                                        <p:tgtEl>
                                          <p:spTgt spid="69635">
                                            <p:txEl>
                                              <p:charRg st="63" end="8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69635">
                                            <p:txEl>
                                              <p:charRg st="81" end="97"/>
                                            </p:txEl>
                                          </p:spTgt>
                                        </p:tgtEl>
                                        <p:attrNameLst>
                                          <p:attrName>style.visibility</p:attrName>
                                        </p:attrNameLst>
                                      </p:cBhvr>
                                      <p:to>
                                        <p:strVal val="visible"/>
                                      </p:to>
                                    </p:set>
                                    <p:animEffect transition="in" filter="slide(fromBottom)">
                                      <p:cBhvr>
                                        <p:cTn id="32" dur="500"/>
                                        <p:tgtEl>
                                          <p:spTgt spid="69635">
                                            <p:txEl>
                                              <p:charRg st="81" end="9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9635">
                                            <p:txEl>
                                              <p:charRg st="97" end="125"/>
                                            </p:txEl>
                                          </p:spTgt>
                                        </p:tgtEl>
                                        <p:attrNameLst>
                                          <p:attrName>style.visibility</p:attrName>
                                        </p:attrNameLst>
                                      </p:cBhvr>
                                      <p:to>
                                        <p:strVal val="visible"/>
                                      </p:to>
                                    </p:set>
                                    <p:animEffect transition="in" filter="slide(fromBottom)">
                                      <p:cBhvr>
                                        <p:cTn id="37" dur="500"/>
                                        <p:tgtEl>
                                          <p:spTgt spid="69635">
                                            <p:txEl>
                                              <p:charRg st="97" end="12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9635">
                                            <p:txEl>
                                              <p:charRg st="125" end="136"/>
                                            </p:txEl>
                                          </p:spTgt>
                                        </p:tgtEl>
                                        <p:attrNameLst>
                                          <p:attrName>style.visibility</p:attrName>
                                        </p:attrNameLst>
                                      </p:cBhvr>
                                      <p:to>
                                        <p:strVal val="visible"/>
                                      </p:to>
                                    </p:set>
                                    <p:animEffect transition="in" filter="slide(fromBottom)">
                                      <p:cBhvr>
                                        <p:cTn id="42" dur="500"/>
                                        <p:tgtEl>
                                          <p:spTgt spid="69635">
                                            <p:txEl>
                                              <p:charRg st="125" end="13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69635">
                                            <p:txEl>
                                              <p:charRg st="136" end="155"/>
                                            </p:txEl>
                                          </p:spTgt>
                                        </p:tgtEl>
                                        <p:attrNameLst>
                                          <p:attrName>style.visibility</p:attrName>
                                        </p:attrNameLst>
                                      </p:cBhvr>
                                      <p:to>
                                        <p:strVal val="visible"/>
                                      </p:to>
                                    </p:set>
                                    <p:animEffect transition="in" filter="slide(fromBottom)">
                                      <p:cBhvr>
                                        <p:cTn id="47" dur="500"/>
                                        <p:tgtEl>
                                          <p:spTgt spid="69635">
                                            <p:txEl>
                                              <p:charRg st="136" end="15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69636"/>
                                        </p:tgtEl>
                                        <p:attrNameLst>
                                          <p:attrName>style.visibility</p:attrName>
                                        </p:attrNameLst>
                                      </p:cBhvr>
                                      <p:to>
                                        <p:strVal val="visible"/>
                                      </p:to>
                                    </p:set>
                                    <p:animEffect transition="in" filter="slide(fromBottom)">
                                      <p:cBhvr>
                                        <p:cTn id="52"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title"/>
          </p:nvPr>
        </p:nvSpPr>
        <p:spPr/>
        <p:txBody>
          <a:bodyPr vert="horz" wrap="square" lIns="91440" tIns="45720" rIns="91440" bIns="45720" anchor="ctr" anchorCtr="0"/>
          <a:p>
            <a:pPr algn="ctr" eaLnBrk="1" hangingPunct="1"/>
            <a:r>
              <a:rPr lang="zh-CN" altLang="en-US" sz="4800" dirty="0"/>
              <a:t>汇编语言程序设计初步</a:t>
            </a:r>
            <a:endParaRPr lang="zh-CN" altLang="en-US" sz="4800" dirty="0"/>
          </a:p>
        </p:txBody>
      </p:sp>
      <p:sp>
        <p:nvSpPr>
          <p:cNvPr id="147459" name="Rectangle 3"/>
          <p:cNvSpPr>
            <a:spLocks noGrp="1"/>
          </p:cNvSpPr>
          <p:nvPr>
            <p:ph idx="1"/>
          </p:nvPr>
        </p:nvSpPr>
        <p:spPr>
          <a:xfrm>
            <a:off x="457200" y="1639888"/>
            <a:ext cx="8362950" cy="4525962"/>
          </a:xfrm>
        </p:spPr>
        <p:txBody>
          <a:bodyPr vert="horz" wrap="square" lIns="91440" tIns="45720" rIns="91440" bIns="45720" anchor="t" anchorCtr="0"/>
          <a:p>
            <a:pPr eaLnBrk="1" hangingPunct="1"/>
            <a:r>
              <a:rPr lang="zh-CN" altLang="en-US" b="1" dirty="0"/>
              <a:t>源程序的一般结构，及常用伪指令</a:t>
            </a:r>
            <a:endParaRPr lang="zh-CN" altLang="en-US" b="1" dirty="0"/>
          </a:p>
          <a:p>
            <a:pPr lvl="1" eaLnBrk="1" hangingPunct="1"/>
            <a:r>
              <a:rPr lang="zh-CN" altLang="en-US" b="1" dirty="0"/>
              <a:t>汇编语言源程序的框架结构。</a:t>
            </a:r>
            <a:endParaRPr lang="zh-CN" altLang="en-US" b="1" dirty="0"/>
          </a:p>
          <a:p>
            <a:pPr lvl="1" eaLnBrk="1" hangingPunct="1"/>
            <a:r>
              <a:rPr lang="zh-CN" altLang="en-US" b="1" dirty="0"/>
              <a:t>常量的使用，变量定义及使用，标号的定义与使用。</a:t>
            </a:r>
            <a:endParaRPr lang="zh-CN" altLang="en-US" b="1" dirty="0"/>
          </a:p>
          <a:p>
            <a:pPr lvl="1" eaLnBrk="1" hangingPunct="1"/>
            <a:r>
              <a:rPr lang="zh-CN" altLang="en-US" b="1" dirty="0"/>
              <a:t>常用的基本伪指令和操作符。</a:t>
            </a:r>
            <a:endParaRPr lang="zh-CN" altLang="en-US" b="1" dirty="0"/>
          </a:p>
          <a:p>
            <a:pPr lvl="1" eaLnBrk="1" hangingPunct="1"/>
            <a:r>
              <a:rPr lang="zh-CN" altLang="en-US" b="1" dirty="0"/>
              <a:t>汇编语言程序的编辑、汇编、连接和调试的过程。</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7459">
                                            <p:txEl>
                                              <p:charRg st="0" end="16"/>
                                            </p:txEl>
                                          </p:spTgt>
                                        </p:tgtEl>
                                        <p:attrNameLst>
                                          <p:attrName>style.visibility</p:attrName>
                                        </p:attrNameLst>
                                      </p:cBhvr>
                                      <p:to>
                                        <p:strVal val="visible"/>
                                      </p:to>
                                    </p:set>
                                    <p:animEffect transition="in" filter="slide(fromBottom)">
                                      <p:cBhvr>
                                        <p:cTn id="7" dur="500"/>
                                        <p:tgtEl>
                                          <p:spTgt spid="147459">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7459">
                                            <p:txEl>
                                              <p:charRg st="16" end="30"/>
                                            </p:txEl>
                                          </p:spTgt>
                                        </p:tgtEl>
                                        <p:attrNameLst>
                                          <p:attrName>style.visibility</p:attrName>
                                        </p:attrNameLst>
                                      </p:cBhvr>
                                      <p:to>
                                        <p:strVal val="visible"/>
                                      </p:to>
                                    </p:set>
                                    <p:animEffect transition="in" filter="slide(fromBottom)">
                                      <p:cBhvr>
                                        <p:cTn id="12" dur="500"/>
                                        <p:tgtEl>
                                          <p:spTgt spid="147459">
                                            <p:txEl>
                                              <p:charRg st="16"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7459">
                                            <p:txEl>
                                              <p:charRg st="30" end="54"/>
                                            </p:txEl>
                                          </p:spTgt>
                                        </p:tgtEl>
                                        <p:attrNameLst>
                                          <p:attrName>style.visibility</p:attrName>
                                        </p:attrNameLst>
                                      </p:cBhvr>
                                      <p:to>
                                        <p:strVal val="visible"/>
                                      </p:to>
                                    </p:set>
                                    <p:animEffect transition="in" filter="slide(fromBottom)">
                                      <p:cBhvr>
                                        <p:cTn id="17" dur="500"/>
                                        <p:tgtEl>
                                          <p:spTgt spid="147459">
                                            <p:txEl>
                                              <p:charRg st="30" end="5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47459">
                                            <p:txEl>
                                              <p:charRg st="54" end="68"/>
                                            </p:txEl>
                                          </p:spTgt>
                                        </p:tgtEl>
                                        <p:attrNameLst>
                                          <p:attrName>style.visibility</p:attrName>
                                        </p:attrNameLst>
                                      </p:cBhvr>
                                      <p:to>
                                        <p:strVal val="visible"/>
                                      </p:to>
                                    </p:set>
                                    <p:animEffect transition="in" filter="slide(fromBottom)">
                                      <p:cBhvr>
                                        <p:cTn id="22" dur="500"/>
                                        <p:tgtEl>
                                          <p:spTgt spid="147459">
                                            <p:txEl>
                                              <p:charRg st="54" end="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ldLvl="2"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70659" name="Rectangle 3"/>
          <p:cNvSpPr>
            <a:spLocks noGrp="1"/>
          </p:cNvSpPr>
          <p:nvPr>
            <p:ph idx="1"/>
          </p:nvPr>
        </p:nvSpPr>
        <p:spPr/>
        <p:txBody>
          <a:bodyPr vert="horz" wrap="square" lIns="91440" tIns="45720" rIns="91440" bIns="45720" anchor="t" anchorCtr="0"/>
          <a:p>
            <a:pPr eaLnBrk="1" hangingPunct="1">
              <a:buNone/>
            </a:pPr>
            <a:r>
              <a:rPr lang="en-US" altLang="zh-CN" dirty="0"/>
              <a:t>(2)“?”</a:t>
            </a:r>
            <a:r>
              <a:rPr lang="zh-CN" altLang="en-US" dirty="0"/>
              <a:t>形式</a:t>
            </a:r>
            <a:endParaRPr lang="zh-CN" altLang="en-US" dirty="0"/>
          </a:p>
          <a:p>
            <a:pPr lvl="1" eaLnBrk="1" hangingPunct="1"/>
            <a:r>
              <a:rPr lang="zh-CN" altLang="en-US" dirty="0"/>
              <a:t>分配一个或多个存储单元，但不初始化。</a:t>
            </a:r>
            <a:endParaRPr lang="zh-CN" altLang="en-US" dirty="0"/>
          </a:p>
          <a:p>
            <a:pPr lvl="1" eaLnBrk="1" hangingPunct="1"/>
            <a:r>
              <a:rPr lang="zh-CN" altLang="en-US" dirty="0"/>
              <a:t>一般情况下，程序在汇编时以</a:t>
            </a:r>
            <a:r>
              <a:rPr lang="en-US" altLang="zh-CN" dirty="0"/>
              <a:t>0</a:t>
            </a:r>
            <a:r>
              <a:rPr lang="zh-CN" altLang="en-US" dirty="0"/>
              <a:t>填充。</a:t>
            </a:r>
            <a:endParaRPr lang="zh-CN" altLang="en-US" dirty="0"/>
          </a:p>
          <a:p>
            <a:pPr eaLnBrk="1" hangingPunct="1">
              <a:buNone/>
            </a:pPr>
            <a:r>
              <a:rPr lang="en-US" altLang="zh-CN" dirty="0"/>
              <a:t>(3) </a:t>
            </a:r>
            <a:r>
              <a:rPr lang="zh-CN" altLang="en-US" dirty="0"/>
              <a:t>符号地址及地址表达式 </a:t>
            </a:r>
            <a:endParaRPr lang="zh-CN" altLang="en-US" dirty="0"/>
          </a:p>
          <a:p>
            <a:pPr lvl="1" eaLnBrk="1" hangingPunct="1"/>
            <a:r>
              <a:rPr lang="zh-CN" altLang="en-US" dirty="0"/>
              <a:t>符号地址对应的地址编号</a:t>
            </a:r>
            <a:endParaRPr lang="zh-CN" altLang="en-US" dirty="0"/>
          </a:p>
          <a:p>
            <a:pPr lvl="1" eaLnBrk="1" hangingPunct="1"/>
            <a:r>
              <a:rPr lang="zh-CN" altLang="en-US" dirty="0"/>
              <a:t>是无符号整型常数</a:t>
            </a:r>
            <a:endParaRPr lang="zh-CN" altLang="en-US" dirty="0"/>
          </a:p>
          <a:p>
            <a:pPr lvl="1" eaLnBrk="1" hangingPunct="1">
              <a:lnSpc>
                <a:spcPct val="90000"/>
              </a:lnSpc>
              <a:spcBef>
                <a:spcPct val="0"/>
              </a:spcBef>
              <a:buNone/>
            </a:pPr>
            <a:r>
              <a:rPr lang="en-US" altLang="zh-CN" dirty="0">
                <a:latin typeface="宋体" panose="02010600030101010101" pitchFamily="2" charset="-122"/>
              </a:rPr>
              <a:t>Msg	DB	"Hello" 13, 10, "$"</a:t>
            </a:r>
            <a:endParaRPr lang="en-US" altLang="zh-CN" dirty="0">
              <a:latin typeface="宋体" panose="02010600030101010101" pitchFamily="2" charset="-122"/>
            </a:endParaRPr>
          </a:p>
          <a:p>
            <a:pPr lvl="1" eaLnBrk="1" hangingPunct="1">
              <a:lnSpc>
                <a:spcPct val="90000"/>
              </a:lnSpc>
              <a:spcBef>
                <a:spcPct val="0"/>
              </a:spcBef>
              <a:buNone/>
            </a:pPr>
            <a:r>
              <a:rPr lang="en-US" altLang="zh-CN" dirty="0">
                <a:latin typeface="宋体" panose="02010600030101010101" pitchFamily="2" charset="-122"/>
              </a:rPr>
              <a:t>p1	DW	Msg, Msg+5</a:t>
            </a:r>
            <a:endParaRPr lang="en-US" altLang="zh-CN" dirty="0">
              <a:latin typeface="宋体" panose="02010600030101010101" pitchFamily="2" charset="-122"/>
            </a:endParaRPr>
          </a:p>
          <a:p>
            <a:pPr lvl="1" eaLnBrk="1" hangingPunct="1">
              <a:lnSpc>
                <a:spcPct val="90000"/>
              </a:lnSpc>
              <a:spcBef>
                <a:spcPct val="0"/>
              </a:spcBef>
              <a:buNone/>
            </a:pPr>
            <a:r>
              <a:rPr lang="en-US" altLang="zh-CN" dirty="0">
                <a:latin typeface="宋体" panose="02010600030101010101" pitchFamily="2" charset="-122"/>
              </a:rPr>
              <a:t>p2	DD	Msg, Msg+5</a:t>
            </a:r>
            <a:endParaRPr lang="en-US" altLang="zh-CN" dirty="0">
              <a:latin typeface="宋体" panose="02010600030101010101" pitchFamily="2" charset="-122"/>
            </a:endParaRPr>
          </a:p>
          <a:p>
            <a:pPr lvl="1" eaLnBrk="1" hangingPunct="1"/>
            <a:endParaRPr lang="en-US" altLang="zh-CN" dirty="0"/>
          </a:p>
        </p:txBody>
      </p:sp>
      <p:pic>
        <p:nvPicPr>
          <p:cNvPr id="70660" name="Picture 4"/>
          <p:cNvPicPr>
            <a:picLocks noChangeAspect="1"/>
          </p:cNvPicPr>
          <p:nvPr/>
        </p:nvPicPr>
        <p:blipFill>
          <a:blip r:embed="rId1"/>
          <a:stretch>
            <a:fillRect/>
          </a:stretch>
        </p:blipFill>
        <p:spPr>
          <a:xfrm>
            <a:off x="1042988" y="5805488"/>
            <a:ext cx="6481762" cy="6080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70658"/>
                                        </p:tgtEl>
                                        <p:attrNameLst>
                                          <p:attrName>style.visibility</p:attrName>
                                        </p:attrNameLst>
                                      </p:cBhvr>
                                      <p:to>
                                        <p:strVal val="visible"/>
                                      </p:to>
                                    </p:set>
                                    <p:animEffect transition="in" filter="slide(fromBottom)">
                                      <p:cBhvr>
                                        <p:cTn id="7" dur="500"/>
                                        <p:tgtEl>
                                          <p:spTgt spid="7065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0659">
                                            <p:txEl>
                                              <p:charRg st="0" end="9"/>
                                            </p:txEl>
                                          </p:spTgt>
                                        </p:tgtEl>
                                        <p:attrNameLst>
                                          <p:attrName>style.visibility</p:attrName>
                                        </p:attrNameLst>
                                      </p:cBhvr>
                                      <p:to>
                                        <p:strVal val="visible"/>
                                      </p:to>
                                    </p:set>
                                    <p:animEffect transition="in" filter="slide(fromBottom)">
                                      <p:cBhvr>
                                        <p:cTn id="12" dur="500"/>
                                        <p:tgtEl>
                                          <p:spTgt spid="70659">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0659">
                                            <p:txEl>
                                              <p:charRg st="9" end="28"/>
                                            </p:txEl>
                                          </p:spTgt>
                                        </p:tgtEl>
                                        <p:attrNameLst>
                                          <p:attrName>style.visibility</p:attrName>
                                        </p:attrNameLst>
                                      </p:cBhvr>
                                      <p:to>
                                        <p:strVal val="visible"/>
                                      </p:to>
                                    </p:set>
                                    <p:animEffect transition="in" filter="slide(fromBottom)">
                                      <p:cBhvr>
                                        <p:cTn id="17" dur="500"/>
                                        <p:tgtEl>
                                          <p:spTgt spid="70659">
                                            <p:txEl>
                                              <p:charRg st="9"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0659">
                                            <p:txEl>
                                              <p:charRg st="28" end="46"/>
                                            </p:txEl>
                                          </p:spTgt>
                                        </p:tgtEl>
                                        <p:attrNameLst>
                                          <p:attrName>style.visibility</p:attrName>
                                        </p:attrNameLst>
                                      </p:cBhvr>
                                      <p:to>
                                        <p:strVal val="visible"/>
                                      </p:to>
                                    </p:set>
                                    <p:animEffect transition="in" filter="slide(fromBottom)">
                                      <p:cBhvr>
                                        <p:cTn id="22" dur="500"/>
                                        <p:tgtEl>
                                          <p:spTgt spid="70659">
                                            <p:txEl>
                                              <p:charRg st="28"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0659">
                                            <p:txEl>
                                              <p:charRg st="46" end="62"/>
                                            </p:txEl>
                                          </p:spTgt>
                                        </p:tgtEl>
                                        <p:attrNameLst>
                                          <p:attrName>style.visibility</p:attrName>
                                        </p:attrNameLst>
                                      </p:cBhvr>
                                      <p:to>
                                        <p:strVal val="visible"/>
                                      </p:to>
                                    </p:set>
                                    <p:animEffect transition="in" filter="slide(fromBottom)">
                                      <p:cBhvr>
                                        <p:cTn id="27" dur="500"/>
                                        <p:tgtEl>
                                          <p:spTgt spid="70659">
                                            <p:txEl>
                                              <p:charRg st="46" end="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0659">
                                            <p:txEl>
                                              <p:charRg st="62" end="74"/>
                                            </p:txEl>
                                          </p:spTgt>
                                        </p:tgtEl>
                                        <p:attrNameLst>
                                          <p:attrName>style.visibility</p:attrName>
                                        </p:attrNameLst>
                                      </p:cBhvr>
                                      <p:to>
                                        <p:strVal val="visible"/>
                                      </p:to>
                                    </p:set>
                                    <p:animEffect transition="in" filter="slide(fromBottom)">
                                      <p:cBhvr>
                                        <p:cTn id="32" dur="500"/>
                                        <p:tgtEl>
                                          <p:spTgt spid="70659">
                                            <p:txEl>
                                              <p:charRg st="62" end="7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0659">
                                            <p:txEl>
                                              <p:charRg st="74" end="83"/>
                                            </p:txEl>
                                          </p:spTgt>
                                        </p:tgtEl>
                                        <p:attrNameLst>
                                          <p:attrName>style.visibility</p:attrName>
                                        </p:attrNameLst>
                                      </p:cBhvr>
                                      <p:to>
                                        <p:strVal val="visible"/>
                                      </p:to>
                                    </p:set>
                                    <p:animEffect transition="in" filter="slide(fromBottom)">
                                      <p:cBhvr>
                                        <p:cTn id="37" dur="500"/>
                                        <p:tgtEl>
                                          <p:spTgt spid="70659">
                                            <p:txEl>
                                              <p:charRg st="74" end="8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0659">
                                            <p:txEl>
                                              <p:charRg st="83" end="110"/>
                                            </p:txEl>
                                          </p:spTgt>
                                        </p:tgtEl>
                                        <p:attrNameLst>
                                          <p:attrName>style.visibility</p:attrName>
                                        </p:attrNameLst>
                                      </p:cBhvr>
                                      <p:to>
                                        <p:strVal val="visible"/>
                                      </p:to>
                                    </p:set>
                                    <p:animEffect transition="in" filter="slide(fromBottom)">
                                      <p:cBhvr>
                                        <p:cTn id="42" dur="500"/>
                                        <p:tgtEl>
                                          <p:spTgt spid="70659">
                                            <p:txEl>
                                              <p:charRg st="83" end="1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70659">
                                            <p:txEl>
                                              <p:charRg st="110" end="127"/>
                                            </p:txEl>
                                          </p:spTgt>
                                        </p:tgtEl>
                                        <p:attrNameLst>
                                          <p:attrName>style.visibility</p:attrName>
                                        </p:attrNameLst>
                                      </p:cBhvr>
                                      <p:to>
                                        <p:strVal val="visible"/>
                                      </p:to>
                                    </p:set>
                                    <p:animEffect transition="in" filter="slide(fromBottom)">
                                      <p:cBhvr>
                                        <p:cTn id="47" dur="500"/>
                                        <p:tgtEl>
                                          <p:spTgt spid="70659">
                                            <p:txEl>
                                              <p:charRg st="110" end="1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70659">
                                            <p:txEl>
                                              <p:charRg st="127" end="144"/>
                                            </p:txEl>
                                          </p:spTgt>
                                        </p:tgtEl>
                                        <p:attrNameLst>
                                          <p:attrName>style.visibility</p:attrName>
                                        </p:attrNameLst>
                                      </p:cBhvr>
                                      <p:to>
                                        <p:strVal val="visible"/>
                                      </p:to>
                                    </p:set>
                                    <p:animEffect transition="in" filter="slide(fromBottom)">
                                      <p:cBhvr>
                                        <p:cTn id="52" dur="500"/>
                                        <p:tgtEl>
                                          <p:spTgt spid="70659">
                                            <p:txEl>
                                              <p:charRg st="127" end="14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70660"/>
                                        </p:tgtEl>
                                        <p:attrNameLst>
                                          <p:attrName>style.visibility</p:attrName>
                                        </p:attrNameLst>
                                      </p:cBhvr>
                                      <p:to>
                                        <p:strVal val="visible"/>
                                      </p:to>
                                    </p:set>
                                    <p:animEffect transition="in" filter="slide(fromBottom)">
                                      <p:cBhvr>
                                        <p:cTn id="57"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p:bldP spid="706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8" name="Rectangle 8"/>
          <p:cNvSpPr/>
          <p:nvPr/>
        </p:nvSpPr>
        <p:spPr>
          <a:xfrm>
            <a:off x="4716463" y="5275263"/>
            <a:ext cx="1223962" cy="360362"/>
          </a:xfrm>
          <a:prstGeom prst="rect">
            <a:avLst/>
          </a:prstGeom>
          <a:solidFill>
            <a:srgbClr val="FFCC99">
              <a:alpha val="50195"/>
            </a:srgbClr>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sp>
        <p:nvSpPr>
          <p:cNvPr id="71686" name="Rectangle 6"/>
          <p:cNvSpPr/>
          <p:nvPr/>
        </p:nvSpPr>
        <p:spPr>
          <a:xfrm>
            <a:off x="971550" y="5229225"/>
            <a:ext cx="7561263" cy="431800"/>
          </a:xfrm>
          <a:prstGeom prst="rect">
            <a:avLst/>
          </a:prstGeom>
          <a:solidFill>
            <a:schemeClr val="accent1">
              <a:alpha val="25098"/>
            </a:schemeClr>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sp>
        <p:nvSpPr>
          <p:cNvPr id="71689" name="Rectangle 9"/>
          <p:cNvSpPr/>
          <p:nvPr/>
        </p:nvSpPr>
        <p:spPr>
          <a:xfrm>
            <a:off x="7189788" y="5275263"/>
            <a:ext cx="1223962" cy="360362"/>
          </a:xfrm>
          <a:prstGeom prst="rect">
            <a:avLst/>
          </a:prstGeom>
          <a:solidFill>
            <a:srgbClr val="FFCC99">
              <a:alpha val="50195"/>
            </a:srgbClr>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sp>
        <p:nvSpPr>
          <p:cNvPr id="22532"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71687" name="Rectangle 7"/>
          <p:cNvSpPr/>
          <p:nvPr/>
        </p:nvSpPr>
        <p:spPr>
          <a:xfrm>
            <a:off x="2195513" y="5275263"/>
            <a:ext cx="1223962" cy="360362"/>
          </a:xfrm>
          <a:prstGeom prst="rect">
            <a:avLst/>
          </a:prstGeom>
          <a:solidFill>
            <a:srgbClr val="FFCC99">
              <a:alpha val="50195"/>
            </a:srgbClr>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sp>
        <p:nvSpPr>
          <p:cNvPr id="71683" name="Rectangle 3"/>
          <p:cNvSpPr>
            <a:spLocks noGrp="1"/>
          </p:cNvSpPr>
          <p:nvPr>
            <p:ph idx="1"/>
          </p:nvPr>
        </p:nvSpPr>
        <p:spPr/>
        <p:txBody>
          <a:bodyPr vert="horz" wrap="square" lIns="91440" tIns="45720" rIns="91440" bIns="45720" anchor="t" anchorCtr="0"/>
          <a:p>
            <a:pPr eaLnBrk="1" hangingPunct="1">
              <a:buNone/>
            </a:pPr>
            <a:r>
              <a:rPr lang="en-US" altLang="zh-CN" dirty="0"/>
              <a:t>(4) </a:t>
            </a:r>
            <a:r>
              <a:rPr lang="zh-CN" altLang="en-US" dirty="0"/>
              <a:t>可用</a:t>
            </a:r>
            <a:r>
              <a:rPr lang="en-US" altLang="zh-CN" dirty="0"/>
              <a:t>DUP</a:t>
            </a:r>
            <a:r>
              <a:rPr lang="zh-CN" altLang="en-US" dirty="0"/>
              <a:t>把某项重复</a:t>
            </a:r>
            <a:r>
              <a:rPr lang="en-US" altLang="zh-CN" i="1" dirty="0"/>
              <a:t>n</a:t>
            </a:r>
            <a:r>
              <a:rPr lang="zh-CN" altLang="en-US" dirty="0"/>
              <a:t>次。其格式为：</a:t>
            </a:r>
            <a:endParaRPr lang="zh-CN" altLang="en-US" dirty="0"/>
          </a:p>
          <a:p>
            <a:pPr lvl="1" eaLnBrk="1" hangingPunct="1">
              <a:buNone/>
            </a:pPr>
            <a:r>
              <a:rPr lang="en-US" altLang="zh-CN" i="1" dirty="0"/>
              <a:t>n</a:t>
            </a:r>
            <a:r>
              <a:rPr lang="en-US" altLang="zh-CN" dirty="0"/>
              <a:t>  DUP(</a:t>
            </a:r>
            <a:r>
              <a:rPr lang="zh-CN" altLang="en-US" dirty="0"/>
              <a:t>数据项</a:t>
            </a:r>
            <a:r>
              <a:rPr lang="en-US" altLang="zh-CN" dirty="0"/>
              <a:t>) </a:t>
            </a:r>
            <a:endParaRPr lang="en-US" altLang="zh-CN" dirty="0"/>
          </a:p>
          <a:p>
            <a:pPr lvl="1" eaLnBrk="1" hangingPunct="1">
              <a:buNone/>
            </a:pPr>
            <a:r>
              <a:rPr lang="en-US" altLang="zh-CN" dirty="0">
                <a:latin typeface="宋体" panose="02010600030101010101" pitchFamily="2" charset="-122"/>
              </a:rPr>
              <a:t>s1	DB	"</a:t>
            </a:r>
            <a:r>
              <a:rPr lang="zh-CN" altLang="en-US" dirty="0">
                <a:latin typeface="宋体" panose="02010600030101010101" pitchFamily="2" charset="-122"/>
              </a:rPr>
              <a:t>你好</a:t>
            </a:r>
            <a:r>
              <a:rPr lang="en-US" altLang="zh-CN" dirty="0">
                <a:latin typeface="宋体" panose="02010600030101010101" pitchFamily="2" charset="-122"/>
              </a:rPr>
              <a:t>", </a:t>
            </a:r>
            <a:r>
              <a:rPr lang="en-US" altLang="zh-CN" b="1" dirty="0">
                <a:latin typeface="宋体" panose="02010600030101010101" pitchFamily="2" charset="-122"/>
              </a:rPr>
              <a:t>2</a:t>
            </a:r>
            <a:r>
              <a:rPr lang="en-US" altLang="zh-CN" dirty="0">
                <a:latin typeface="宋体" panose="02010600030101010101" pitchFamily="2" charset="-122"/>
              </a:rPr>
              <a:t> DUP('!'), </a:t>
            </a:r>
            <a:r>
              <a:rPr lang="en-US" altLang="zh-CN" b="1" dirty="0">
                <a:latin typeface="宋体" panose="02010600030101010101" pitchFamily="2" charset="-122"/>
              </a:rPr>
              <a:t>2</a:t>
            </a:r>
            <a:r>
              <a:rPr lang="en-US" altLang="zh-CN" dirty="0">
                <a:latin typeface="宋体" panose="02010600030101010101" pitchFamily="2" charset="-122"/>
              </a:rPr>
              <a:t> DUP ('</a:t>
            </a:r>
            <a:r>
              <a:rPr lang="en-US" altLang="zh-CN" b="1" dirty="0">
                <a:latin typeface="宋体" panose="02010600030101010101" pitchFamily="2" charset="-122"/>
              </a:rPr>
              <a:t>A</a:t>
            </a:r>
            <a:r>
              <a:rPr lang="en-US" altLang="zh-CN" dirty="0">
                <a:latin typeface="宋体" panose="02010600030101010101" pitchFamily="2" charset="-122"/>
              </a:rPr>
              <a:t>', '</a:t>
            </a:r>
            <a:r>
              <a:rPr lang="en-US" altLang="zh-CN" b="1" dirty="0">
                <a:latin typeface="宋体" panose="02010600030101010101" pitchFamily="2" charset="-122"/>
              </a:rPr>
              <a:t>B</a:t>
            </a:r>
            <a:r>
              <a:rPr lang="en-US" altLang="zh-CN" dirty="0">
                <a:latin typeface="宋体" panose="02010600030101010101" pitchFamily="2" charset="-122"/>
              </a:rPr>
              <a:t>'), 3 DUP(</a:t>
            </a:r>
            <a:r>
              <a:rPr lang="en-US" altLang="zh-CN" b="1" dirty="0">
                <a:latin typeface="宋体" panose="02010600030101010101" pitchFamily="2" charset="-122"/>
              </a:rPr>
              <a:t>1</a:t>
            </a:r>
            <a:r>
              <a:rPr lang="en-US" altLang="zh-CN" dirty="0">
                <a:latin typeface="宋体" panose="02010600030101010101" pitchFamily="2" charset="-122"/>
              </a:rPr>
              <a:t>, </a:t>
            </a:r>
            <a:r>
              <a:rPr lang="en-US" altLang="zh-CN" b="1" dirty="0">
                <a:latin typeface="宋体" panose="02010600030101010101" pitchFamily="2" charset="-122"/>
              </a:rPr>
              <a:t>2</a:t>
            </a:r>
            <a:r>
              <a:rPr lang="en-US" altLang="zh-CN" dirty="0">
                <a:latin typeface="宋体" panose="02010600030101010101" pitchFamily="2" charset="-122"/>
              </a:rPr>
              <a:t>, </a:t>
            </a:r>
            <a:r>
              <a:rPr lang="en-US" altLang="zh-CN" b="1" dirty="0">
                <a:latin typeface="宋体" panose="02010600030101010101" pitchFamily="2" charset="-122"/>
              </a:rPr>
              <a:t>2 DUP('$')</a:t>
            </a:r>
            <a:r>
              <a:rPr lang="en-US" altLang="zh-CN" dirty="0">
                <a:latin typeface="宋体" panose="02010600030101010101" pitchFamily="2" charset="-122"/>
              </a:rPr>
              <a:t>)</a:t>
            </a:r>
            <a:endParaRPr lang="en-US" altLang="zh-CN" dirty="0">
              <a:latin typeface="宋体" panose="02010600030101010101" pitchFamily="2" charset="-122"/>
            </a:endParaRPr>
          </a:p>
          <a:p>
            <a:pPr lvl="1" eaLnBrk="1" hangingPunct="1"/>
            <a:r>
              <a:rPr lang="zh-CN" altLang="en-US" dirty="0"/>
              <a:t>定义了以</a:t>
            </a:r>
            <a:r>
              <a:rPr lang="en-US" altLang="zh-CN" dirty="0"/>
              <a:t>s1</a:t>
            </a:r>
            <a:r>
              <a:rPr lang="zh-CN" altLang="en-US" dirty="0"/>
              <a:t>为首地址的</a:t>
            </a:r>
            <a:r>
              <a:rPr lang="en-US" altLang="zh-CN" dirty="0"/>
              <a:t>22</a:t>
            </a:r>
            <a:r>
              <a:rPr lang="zh-CN" altLang="en-US" dirty="0"/>
              <a:t>个字节单元，其初始内容是：</a:t>
            </a:r>
            <a:endParaRPr lang="zh-CN" altLang="en-US" dirty="0"/>
          </a:p>
          <a:p>
            <a:pPr lvl="1" eaLnBrk="1" hangingPunct="1">
              <a:buNone/>
            </a:pPr>
            <a:r>
              <a:rPr lang="en-US" altLang="zh-CN" dirty="0"/>
              <a:t>0C4h, 0E3h, 0BAh, 0C3h, 21h, 21h,</a:t>
            </a:r>
            <a:endParaRPr lang="en-US" altLang="zh-CN" dirty="0"/>
          </a:p>
          <a:p>
            <a:pPr lvl="1" eaLnBrk="1" hangingPunct="1">
              <a:buNone/>
            </a:pPr>
            <a:r>
              <a:rPr lang="en-US" altLang="zh-CN" dirty="0"/>
              <a:t> 41h, 42h, 41h, 42h, </a:t>
            </a:r>
            <a:endParaRPr lang="en-US" altLang="zh-CN" dirty="0"/>
          </a:p>
          <a:p>
            <a:pPr lvl="1" eaLnBrk="1" hangingPunct="1">
              <a:buNone/>
            </a:pPr>
            <a:r>
              <a:rPr lang="en-US" altLang="zh-CN" dirty="0"/>
              <a:t>01h,02h,24h,24h,01h,02h,24h,24h,01h,02h,24h,24h </a:t>
            </a:r>
            <a:endParaRPr lang="en-US" altLang="zh-CN" dirty="0"/>
          </a:p>
        </p:txBody>
      </p:sp>
      <p:sp>
        <p:nvSpPr>
          <p:cNvPr id="71684" name="Rectangle 4"/>
          <p:cNvSpPr/>
          <p:nvPr/>
        </p:nvSpPr>
        <p:spPr>
          <a:xfrm>
            <a:off x="4859338" y="4221163"/>
            <a:ext cx="1223962" cy="360362"/>
          </a:xfrm>
          <a:prstGeom prst="rect">
            <a:avLst/>
          </a:prstGeom>
          <a:solidFill>
            <a:schemeClr val="accent1">
              <a:alpha val="25098"/>
            </a:schemeClr>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sp>
        <p:nvSpPr>
          <p:cNvPr id="71685" name="Rectangle 5"/>
          <p:cNvSpPr/>
          <p:nvPr/>
        </p:nvSpPr>
        <p:spPr>
          <a:xfrm>
            <a:off x="1042988" y="4749800"/>
            <a:ext cx="2735262" cy="360363"/>
          </a:xfrm>
          <a:prstGeom prst="rect">
            <a:avLst/>
          </a:prstGeom>
          <a:solidFill>
            <a:schemeClr val="accent1">
              <a:alpha val="25098"/>
            </a:schemeClr>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683">
                                            <p:txEl>
                                              <p:charRg st="0" end="23"/>
                                            </p:txEl>
                                          </p:spTgt>
                                        </p:tgtEl>
                                        <p:attrNameLst>
                                          <p:attrName>style.visibility</p:attrName>
                                        </p:attrNameLst>
                                      </p:cBhvr>
                                      <p:to>
                                        <p:strVal val="visible"/>
                                      </p:to>
                                    </p:set>
                                    <p:animEffect transition="in" filter="slide(fromBottom)">
                                      <p:cBhvr>
                                        <p:cTn id="7" dur="500"/>
                                        <p:tgtEl>
                                          <p:spTgt spid="71683">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1683">
                                            <p:txEl>
                                              <p:charRg st="23" end="36"/>
                                            </p:txEl>
                                          </p:spTgt>
                                        </p:tgtEl>
                                        <p:attrNameLst>
                                          <p:attrName>style.visibility</p:attrName>
                                        </p:attrNameLst>
                                      </p:cBhvr>
                                      <p:to>
                                        <p:strVal val="visible"/>
                                      </p:to>
                                    </p:set>
                                    <p:animEffect transition="in" filter="slide(fromBottom)">
                                      <p:cBhvr>
                                        <p:cTn id="12" dur="500"/>
                                        <p:tgtEl>
                                          <p:spTgt spid="71683">
                                            <p:txEl>
                                              <p:charRg st="23"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1683">
                                            <p:txEl>
                                              <p:charRg st="36" end="102"/>
                                            </p:txEl>
                                          </p:spTgt>
                                        </p:tgtEl>
                                        <p:attrNameLst>
                                          <p:attrName>style.visibility</p:attrName>
                                        </p:attrNameLst>
                                      </p:cBhvr>
                                      <p:to>
                                        <p:strVal val="visible"/>
                                      </p:to>
                                    </p:set>
                                    <p:animEffect transition="in" filter="slide(fromBottom)">
                                      <p:cBhvr>
                                        <p:cTn id="17" dur="500"/>
                                        <p:tgtEl>
                                          <p:spTgt spid="71683">
                                            <p:txEl>
                                              <p:charRg st="36"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1683">
                                            <p:txEl>
                                              <p:charRg st="102" end="129"/>
                                            </p:txEl>
                                          </p:spTgt>
                                        </p:tgtEl>
                                        <p:attrNameLst>
                                          <p:attrName>style.visibility</p:attrName>
                                        </p:attrNameLst>
                                      </p:cBhvr>
                                      <p:to>
                                        <p:strVal val="visible"/>
                                      </p:to>
                                    </p:set>
                                    <p:animEffect transition="in" filter="slide(fromBottom)">
                                      <p:cBhvr>
                                        <p:cTn id="22" dur="500"/>
                                        <p:tgtEl>
                                          <p:spTgt spid="71683">
                                            <p:txEl>
                                              <p:charRg st="102" end="12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1683">
                                            <p:txEl>
                                              <p:charRg st="129" end="163"/>
                                            </p:txEl>
                                          </p:spTgt>
                                        </p:tgtEl>
                                        <p:attrNameLst>
                                          <p:attrName>style.visibility</p:attrName>
                                        </p:attrNameLst>
                                      </p:cBhvr>
                                      <p:to>
                                        <p:strVal val="visible"/>
                                      </p:to>
                                    </p:set>
                                    <p:animEffect transition="in" filter="slide(fromBottom)">
                                      <p:cBhvr>
                                        <p:cTn id="27" dur="500"/>
                                        <p:tgtEl>
                                          <p:spTgt spid="71683">
                                            <p:txEl>
                                              <p:charRg st="129" end="16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1683">
                                            <p:txEl>
                                              <p:charRg st="163" end="185"/>
                                            </p:txEl>
                                          </p:spTgt>
                                        </p:tgtEl>
                                        <p:attrNameLst>
                                          <p:attrName>style.visibility</p:attrName>
                                        </p:attrNameLst>
                                      </p:cBhvr>
                                      <p:to>
                                        <p:strVal val="visible"/>
                                      </p:to>
                                    </p:set>
                                    <p:animEffect transition="in" filter="slide(fromBottom)">
                                      <p:cBhvr>
                                        <p:cTn id="32" dur="500"/>
                                        <p:tgtEl>
                                          <p:spTgt spid="71683">
                                            <p:txEl>
                                              <p:charRg st="163" end="18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1683">
                                            <p:txEl>
                                              <p:charRg st="185" end="234"/>
                                            </p:txEl>
                                          </p:spTgt>
                                        </p:tgtEl>
                                        <p:attrNameLst>
                                          <p:attrName>style.visibility</p:attrName>
                                        </p:attrNameLst>
                                      </p:cBhvr>
                                      <p:to>
                                        <p:strVal val="visible"/>
                                      </p:to>
                                    </p:set>
                                    <p:animEffect transition="in" filter="slide(fromBottom)">
                                      <p:cBhvr>
                                        <p:cTn id="37" dur="500"/>
                                        <p:tgtEl>
                                          <p:spTgt spid="71683">
                                            <p:txEl>
                                              <p:charRg st="185" end="23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1684"/>
                                        </p:tgtEl>
                                        <p:attrNameLst>
                                          <p:attrName>style.visibility</p:attrName>
                                        </p:attrNameLst>
                                      </p:cBhvr>
                                      <p:to>
                                        <p:strVal val="visible"/>
                                      </p:to>
                                    </p:set>
                                    <p:animEffect transition="in" filter="slide(fromBottom)">
                                      <p:cBhvr>
                                        <p:cTn id="42" dur="500"/>
                                        <p:tgtEl>
                                          <p:spTgt spid="71684"/>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71685"/>
                                        </p:tgtEl>
                                        <p:attrNameLst>
                                          <p:attrName>style.visibility</p:attrName>
                                        </p:attrNameLst>
                                      </p:cBhvr>
                                      <p:to>
                                        <p:strVal val="visible"/>
                                      </p:to>
                                    </p:set>
                                    <p:animEffect transition="in" filter="slide(fromBottom)">
                                      <p:cBhvr>
                                        <p:cTn id="47" dur="500"/>
                                        <p:tgtEl>
                                          <p:spTgt spid="71685"/>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71688"/>
                                        </p:tgtEl>
                                        <p:attrNameLst>
                                          <p:attrName>style.visibility</p:attrName>
                                        </p:attrNameLst>
                                      </p:cBhvr>
                                      <p:to>
                                        <p:strVal val="visible"/>
                                      </p:to>
                                    </p:set>
                                    <p:animEffect transition="in" filter="slide(fromBottom)">
                                      <p:cBhvr>
                                        <p:cTn id="52" dur="500"/>
                                        <p:tgtEl>
                                          <p:spTgt spid="71688"/>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71686"/>
                                        </p:tgtEl>
                                        <p:attrNameLst>
                                          <p:attrName>style.visibility</p:attrName>
                                        </p:attrNameLst>
                                      </p:cBhvr>
                                      <p:to>
                                        <p:strVal val="visible"/>
                                      </p:to>
                                    </p:set>
                                    <p:animEffect transition="in" filter="slide(fromBottom)">
                                      <p:cBhvr>
                                        <p:cTn id="55" dur="500"/>
                                        <p:tgtEl>
                                          <p:spTgt spid="71686"/>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71689"/>
                                        </p:tgtEl>
                                        <p:attrNameLst>
                                          <p:attrName>style.visibility</p:attrName>
                                        </p:attrNameLst>
                                      </p:cBhvr>
                                      <p:to>
                                        <p:strVal val="visible"/>
                                      </p:to>
                                    </p:set>
                                    <p:animEffect transition="in" filter="slide(fromBottom)">
                                      <p:cBhvr>
                                        <p:cTn id="58" dur="500"/>
                                        <p:tgtEl>
                                          <p:spTgt spid="7168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71687"/>
                                        </p:tgtEl>
                                        <p:attrNameLst>
                                          <p:attrName>style.visibility</p:attrName>
                                        </p:attrNameLst>
                                      </p:cBhvr>
                                      <p:to>
                                        <p:strVal val="visible"/>
                                      </p:to>
                                    </p:set>
                                    <p:animEffect transition="in" filter="slide(fromBottom)">
                                      <p:cBhvr>
                                        <p:cTn id="61"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8" grpId="0" animBg="1"/>
      <p:bldP spid="71686" grpId="0" animBg="1"/>
      <p:bldP spid="71689" grpId="0" animBg="1"/>
      <p:bldP spid="71687" grpId="0" animBg="1"/>
      <p:bldP spid="71683" grpId="0" build="p"/>
      <p:bldP spid="71684" grpId="0" animBg="1"/>
      <p:bldP spid="7168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title"/>
          </p:nvPr>
        </p:nvSpPr>
        <p:spPr/>
        <p:txBody>
          <a:bodyPr vert="horz" wrap="square" lIns="91440" tIns="45720" rIns="91440" bIns="45720" anchor="ctr" anchorCtr="0"/>
          <a:p>
            <a:pPr eaLnBrk="1" hangingPunct="1"/>
            <a:r>
              <a:rPr lang="en-US" altLang="zh-CN" dirty="0"/>
              <a:t>2.2 </a:t>
            </a:r>
            <a:r>
              <a:rPr lang="zh-CN" altLang="en-US" dirty="0"/>
              <a:t>变量的属性</a:t>
            </a:r>
            <a:endParaRPr lang="zh-CN" altLang="en-US" dirty="0"/>
          </a:p>
        </p:txBody>
      </p:sp>
      <p:sp>
        <p:nvSpPr>
          <p:cNvPr id="72707" name="Rectangle 3"/>
          <p:cNvSpPr>
            <a:spLocks noGrp="1"/>
          </p:cNvSpPr>
          <p:nvPr>
            <p:ph idx="1"/>
          </p:nvPr>
        </p:nvSpPr>
        <p:spPr/>
        <p:txBody>
          <a:bodyPr vert="horz" wrap="square" lIns="91440" tIns="45720" rIns="91440" bIns="45720" anchor="t" anchorCtr="0"/>
          <a:p>
            <a:pPr eaLnBrk="1" hangingPunct="1">
              <a:buNone/>
            </a:pPr>
            <a:r>
              <a:rPr lang="en-US" altLang="zh-CN" dirty="0"/>
              <a:t>1) </a:t>
            </a:r>
            <a:r>
              <a:rPr lang="zh-CN" altLang="en-US" dirty="0"/>
              <a:t>地址属性</a:t>
            </a:r>
            <a:endParaRPr lang="zh-CN" altLang="en-US" dirty="0"/>
          </a:p>
          <a:p>
            <a:pPr lvl="1" eaLnBrk="1" hangingPunct="1"/>
            <a:r>
              <a:rPr lang="zh-CN" altLang="en-US" dirty="0"/>
              <a:t>段地址可由</a:t>
            </a:r>
            <a:r>
              <a:rPr lang="en-US" altLang="zh-CN" dirty="0"/>
              <a:t>SEG</a:t>
            </a:r>
            <a:r>
              <a:rPr lang="zh-CN" altLang="en-US" dirty="0"/>
              <a:t>运算符返回</a:t>
            </a:r>
            <a:endParaRPr lang="zh-CN" altLang="en-US" dirty="0"/>
          </a:p>
          <a:p>
            <a:pPr lvl="1" eaLnBrk="1" hangingPunct="1"/>
            <a:r>
              <a:rPr lang="zh-CN" altLang="en-US" dirty="0"/>
              <a:t>偏移地址可由运算符</a:t>
            </a:r>
            <a:r>
              <a:rPr lang="en-US" altLang="zh-CN" dirty="0"/>
              <a:t>OFFSET</a:t>
            </a:r>
            <a:r>
              <a:rPr lang="zh-CN" altLang="en-US" dirty="0"/>
              <a:t>返回 </a:t>
            </a:r>
            <a:endParaRPr lang="zh-CN" altLang="en-US" dirty="0"/>
          </a:p>
          <a:p>
            <a:pPr lvl="1" eaLnBrk="1" hangingPunct="1">
              <a:lnSpc>
                <a:spcPct val="90000"/>
              </a:lnSpc>
              <a:buNone/>
            </a:pPr>
            <a:r>
              <a:rPr lang="en-US" altLang="zh-CN" dirty="0">
                <a:latin typeface="宋体" panose="02010600030101010101" pitchFamily="2" charset="-122"/>
              </a:rPr>
              <a:t>MOV AX,SEG Msg	;</a:t>
            </a:r>
            <a:r>
              <a:rPr lang="zh-CN" altLang="en-US" dirty="0">
                <a:latin typeface="宋体" panose="02010600030101010101" pitchFamily="2" charset="-122"/>
              </a:rPr>
              <a:t>将</a:t>
            </a:r>
            <a:r>
              <a:rPr lang="en-US" altLang="zh-CN" dirty="0">
                <a:latin typeface="宋体" panose="02010600030101010101" pitchFamily="2" charset="-122"/>
              </a:rPr>
              <a:t>Msg</a:t>
            </a:r>
            <a:r>
              <a:rPr lang="zh-CN" altLang="en-US" dirty="0">
                <a:latin typeface="宋体" panose="02010600030101010101" pitchFamily="2" charset="-122"/>
              </a:rPr>
              <a:t>的段地址送到</a:t>
            </a:r>
            <a:r>
              <a:rPr lang="en-US" altLang="zh-CN" dirty="0">
                <a:latin typeface="宋体" panose="02010600030101010101" pitchFamily="2" charset="-122"/>
              </a:rPr>
              <a:t>AX</a:t>
            </a:r>
            <a:endParaRPr lang="en-US" altLang="zh-CN" dirty="0">
              <a:latin typeface="宋体" panose="02010600030101010101" pitchFamily="2" charset="-122"/>
            </a:endParaRPr>
          </a:p>
          <a:p>
            <a:pPr lvl="1" eaLnBrk="1" hangingPunct="1">
              <a:lnSpc>
                <a:spcPct val="90000"/>
              </a:lnSpc>
              <a:spcBef>
                <a:spcPct val="0"/>
              </a:spcBef>
              <a:buNone/>
            </a:pPr>
            <a:r>
              <a:rPr lang="en-US" altLang="zh-CN" dirty="0">
                <a:latin typeface="宋体" panose="02010600030101010101" pitchFamily="2" charset="-122"/>
              </a:rPr>
              <a:t>MOV BX,OFFSET Msg	;</a:t>
            </a:r>
            <a:r>
              <a:rPr lang="zh-CN" altLang="en-US" dirty="0">
                <a:latin typeface="宋体" panose="02010600030101010101" pitchFamily="2" charset="-122"/>
              </a:rPr>
              <a:t>将</a:t>
            </a:r>
            <a:r>
              <a:rPr lang="en-US" altLang="zh-CN" dirty="0">
                <a:latin typeface="宋体" panose="02010600030101010101" pitchFamily="2" charset="-122"/>
              </a:rPr>
              <a:t>Msg</a:t>
            </a:r>
            <a:r>
              <a:rPr lang="zh-CN" altLang="en-US" dirty="0">
                <a:latin typeface="宋体" panose="02010600030101010101" pitchFamily="2" charset="-122"/>
              </a:rPr>
              <a:t>的偏移地址送到</a:t>
            </a:r>
            <a:r>
              <a:rPr lang="en-US" altLang="zh-CN" dirty="0">
                <a:latin typeface="宋体" panose="02010600030101010101" pitchFamily="2" charset="-122"/>
              </a:rPr>
              <a:t>BX</a:t>
            </a:r>
            <a:endParaRPr lang="en-US" altLang="zh-CN" dirty="0">
              <a:latin typeface="宋体" panose="02010600030101010101" pitchFamily="2" charset="-122"/>
            </a:endParaRPr>
          </a:p>
          <a:p>
            <a:pPr eaLnBrk="1" hangingPunct="1">
              <a:lnSpc>
                <a:spcPct val="90000"/>
              </a:lnSpc>
              <a:spcBef>
                <a:spcPct val="0"/>
              </a:spcBef>
            </a:pPr>
            <a:r>
              <a:rPr lang="zh-CN" altLang="en-US" dirty="0"/>
              <a:t>当需要存取某一变量时，必须先将该段的段地址放到相应的段寄存器</a:t>
            </a:r>
            <a:r>
              <a:rPr lang="en-US" altLang="zh-CN" dirty="0"/>
              <a:t>(</a:t>
            </a:r>
            <a:r>
              <a:rPr lang="zh-CN" altLang="en-US" dirty="0"/>
              <a:t>如</a:t>
            </a:r>
            <a:r>
              <a:rPr lang="en-US" altLang="zh-CN" dirty="0"/>
              <a:t>DS</a:t>
            </a:r>
            <a:r>
              <a:rPr lang="zh-CN" altLang="en-US" dirty="0"/>
              <a:t>、</a:t>
            </a:r>
            <a:r>
              <a:rPr lang="en-US" altLang="zh-CN" dirty="0"/>
              <a:t>ES</a:t>
            </a:r>
            <a:r>
              <a:rPr lang="zh-CN" altLang="en-US" dirty="0"/>
              <a:t>等</a:t>
            </a:r>
            <a:r>
              <a:rPr lang="en-US" altLang="zh-CN" dirty="0"/>
              <a:t>) </a:t>
            </a:r>
            <a:endParaRPr lang="en-US" altLang="zh-CN" dirty="0"/>
          </a:p>
          <a:p>
            <a:pPr lvl="1" eaLnBrk="1" hangingPunct="1">
              <a:lnSpc>
                <a:spcPct val="90000"/>
              </a:lnSpc>
              <a:buNone/>
            </a:pPr>
            <a:r>
              <a:rPr lang="en-US" altLang="zh-CN" dirty="0">
                <a:latin typeface="宋体" panose="02010600030101010101" pitchFamily="2" charset="-122"/>
              </a:rPr>
              <a:t>MOV	AX, _DATA</a:t>
            </a:r>
            <a:endParaRPr lang="en-US" altLang="zh-CN" dirty="0">
              <a:latin typeface="宋体" panose="02010600030101010101" pitchFamily="2" charset="-122"/>
            </a:endParaRPr>
          </a:p>
          <a:p>
            <a:pPr lvl="1" eaLnBrk="1" hangingPunct="1">
              <a:lnSpc>
                <a:spcPct val="90000"/>
              </a:lnSpc>
              <a:buNone/>
            </a:pPr>
            <a:r>
              <a:rPr lang="en-US" altLang="zh-CN" dirty="0">
                <a:latin typeface="宋体" panose="02010600030101010101" pitchFamily="2" charset="-122"/>
              </a:rPr>
              <a:t>MOV	DS, AX </a:t>
            </a:r>
            <a:endParaRPr lang="en-US" altLang="zh-CN"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slide(fromBottom)">
                                      <p:cBhvr>
                                        <p:cTn id="7" dur="500"/>
                                        <p:tgtEl>
                                          <p:spTgt spid="727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2707">
                                            <p:txEl>
                                              <p:charRg st="0" end="8"/>
                                            </p:txEl>
                                          </p:spTgt>
                                        </p:tgtEl>
                                        <p:attrNameLst>
                                          <p:attrName>style.visibility</p:attrName>
                                        </p:attrNameLst>
                                      </p:cBhvr>
                                      <p:to>
                                        <p:strVal val="visible"/>
                                      </p:to>
                                    </p:set>
                                    <p:animEffect transition="in" filter="slide(fromBottom)">
                                      <p:cBhvr>
                                        <p:cTn id="12" dur="500"/>
                                        <p:tgtEl>
                                          <p:spTgt spid="72707">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2707">
                                            <p:txEl>
                                              <p:charRg st="8" end="22"/>
                                            </p:txEl>
                                          </p:spTgt>
                                        </p:tgtEl>
                                        <p:attrNameLst>
                                          <p:attrName>style.visibility</p:attrName>
                                        </p:attrNameLst>
                                      </p:cBhvr>
                                      <p:to>
                                        <p:strVal val="visible"/>
                                      </p:to>
                                    </p:set>
                                    <p:animEffect transition="in" filter="slide(fromBottom)">
                                      <p:cBhvr>
                                        <p:cTn id="17" dur="500"/>
                                        <p:tgtEl>
                                          <p:spTgt spid="72707">
                                            <p:txEl>
                                              <p:charRg st="8"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2707">
                                            <p:txEl>
                                              <p:charRg st="22" end="41"/>
                                            </p:txEl>
                                          </p:spTgt>
                                        </p:tgtEl>
                                        <p:attrNameLst>
                                          <p:attrName>style.visibility</p:attrName>
                                        </p:attrNameLst>
                                      </p:cBhvr>
                                      <p:to>
                                        <p:strVal val="visible"/>
                                      </p:to>
                                    </p:set>
                                    <p:animEffect transition="in" filter="slide(fromBottom)">
                                      <p:cBhvr>
                                        <p:cTn id="22" dur="500"/>
                                        <p:tgtEl>
                                          <p:spTgt spid="72707">
                                            <p:txEl>
                                              <p:charRg st="22" end="4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2707">
                                            <p:txEl>
                                              <p:charRg st="41" end="70"/>
                                            </p:txEl>
                                          </p:spTgt>
                                        </p:tgtEl>
                                        <p:attrNameLst>
                                          <p:attrName>style.visibility</p:attrName>
                                        </p:attrNameLst>
                                      </p:cBhvr>
                                      <p:to>
                                        <p:strVal val="visible"/>
                                      </p:to>
                                    </p:set>
                                    <p:animEffect transition="in" filter="slide(fromBottom)">
                                      <p:cBhvr>
                                        <p:cTn id="27" dur="500"/>
                                        <p:tgtEl>
                                          <p:spTgt spid="72707">
                                            <p:txEl>
                                              <p:charRg st="41" end="7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2707">
                                            <p:txEl>
                                              <p:charRg st="70" end="103"/>
                                            </p:txEl>
                                          </p:spTgt>
                                        </p:tgtEl>
                                        <p:attrNameLst>
                                          <p:attrName>style.visibility</p:attrName>
                                        </p:attrNameLst>
                                      </p:cBhvr>
                                      <p:to>
                                        <p:strVal val="visible"/>
                                      </p:to>
                                    </p:set>
                                    <p:animEffect transition="in" filter="slide(fromBottom)">
                                      <p:cBhvr>
                                        <p:cTn id="32" dur="500"/>
                                        <p:tgtEl>
                                          <p:spTgt spid="72707">
                                            <p:txEl>
                                              <p:charRg st="70" end="10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2707">
                                            <p:txEl>
                                              <p:charRg st="103" end="144"/>
                                            </p:txEl>
                                          </p:spTgt>
                                        </p:tgtEl>
                                        <p:attrNameLst>
                                          <p:attrName>style.visibility</p:attrName>
                                        </p:attrNameLst>
                                      </p:cBhvr>
                                      <p:to>
                                        <p:strVal val="visible"/>
                                      </p:to>
                                    </p:set>
                                    <p:animEffect transition="in" filter="slide(fromBottom)">
                                      <p:cBhvr>
                                        <p:cTn id="37" dur="500"/>
                                        <p:tgtEl>
                                          <p:spTgt spid="72707">
                                            <p:txEl>
                                              <p:charRg st="103" end="14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2707">
                                            <p:txEl>
                                              <p:charRg st="144" end="158"/>
                                            </p:txEl>
                                          </p:spTgt>
                                        </p:tgtEl>
                                        <p:attrNameLst>
                                          <p:attrName>style.visibility</p:attrName>
                                        </p:attrNameLst>
                                      </p:cBhvr>
                                      <p:to>
                                        <p:strVal val="visible"/>
                                      </p:to>
                                    </p:set>
                                    <p:animEffect transition="in" filter="slide(fromBottom)">
                                      <p:cBhvr>
                                        <p:cTn id="42" dur="500"/>
                                        <p:tgtEl>
                                          <p:spTgt spid="72707">
                                            <p:txEl>
                                              <p:charRg st="144" end="15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72707">
                                            <p:txEl>
                                              <p:charRg st="158" end="170"/>
                                            </p:txEl>
                                          </p:spTgt>
                                        </p:tgtEl>
                                        <p:attrNameLst>
                                          <p:attrName>style.visibility</p:attrName>
                                        </p:attrNameLst>
                                      </p:cBhvr>
                                      <p:to>
                                        <p:strVal val="visible"/>
                                      </p:to>
                                    </p:set>
                                    <p:animEffect transition="in" filter="slide(fromBottom)">
                                      <p:cBhvr>
                                        <p:cTn id="47" dur="500"/>
                                        <p:tgtEl>
                                          <p:spTgt spid="72707">
                                            <p:txEl>
                                              <p:charRg st="158"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p:txBody>
          <a:bodyPr vert="horz" wrap="square" lIns="91440" tIns="45720" rIns="91440" bIns="45720" anchor="ctr" anchorCtr="0"/>
          <a:p>
            <a:pPr eaLnBrk="1" hangingPunct="1"/>
            <a:r>
              <a:rPr lang="en-US" altLang="zh-CN" dirty="0"/>
              <a:t>2) </a:t>
            </a:r>
            <a:r>
              <a:rPr lang="zh-CN" altLang="en-US" dirty="0"/>
              <a:t>类型属性</a:t>
            </a:r>
            <a:endParaRPr lang="zh-CN" altLang="en-US" dirty="0"/>
          </a:p>
        </p:txBody>
      </p:sp>
      <p:sp>
        <p:nvSpPr>
          <p:cNvPr id="73731" name="Rectangle 3"/>
          <p:cNvSpPr>
            <a:spLocks noGrp="1"/>
          </p:cNvSpPr>
          <p:nvPr>
            <p:ph idx="1"/>
          </p:nvPr>
        </p:nvSpPr>
        <p:spPr/>
        <p:txBody>
          <a:bodyPr vert="horz" wrap="square" lIns="91440" tIns="45720" rIns="91440" bIns="45720" anchor="t" anchorCtr="0"/>
          <a:p>
            <a:pPr eaLnBrk="1" hangingPunct="1"/>
            <a:r>
              <a:rPr lang="zh-CN" altLang="en-US" dirty="0"/>
              <a:t>伪指令</a:t>
            </a:r>
            <a:r>
              <a:rPr lang="en-US" altLang="zh-CN" dirty="0"/>
              <a:t>DB, DW, DD, DF, DQ, DT</a:t>
            </a:r>
            <a:r>
              <a:rPr lang="zh-CN" altLang="en-US" dirty="0"/>
              <a:t>可定义</a:t>
            </a:r>
            <a:r>
              <a:rPr lang="en-US" altLang="zh-CN" dirty="0"/>
              <a:t>1, 2, 4, 6, 8, 10</a:t>
            </a:r>
            <a:r>
              <a:rPr lang="zh-CN" altLang="en-US" dirty="0"/>
              <a:t>字节类型</a:t>
            </a:r>
            <a:endParaRPr lang="zh-CN" altLang="en-US" dirty="0"/>
          </a:p>
          <a:p>
            <a:pPr eaLnBrk="1" hangingPunct="1"/>
            <a:r>
              <a:rPr lang="zh-CN" altLang="en-US" dirty="0"/>
              <a:t>可以指定数据类型</a:t>
            </a:r>
            <a:endParaRPr lang="zh-CN" altLang="en-US" dirty="0"/>
          </a:p>
        </p:txBody>
      </p:sp>
      <p:graphicFrame>
        <p:nvGraphicFramePr>
          <p:cNvPr id="73767" name="Group 39"/>
          <p:cNvGraphicFramePr>
            <a:graphicFrameLocks noGrp="1"/>
          </p:cNvGraphicFramePr>
          <p:nvPr/>
        </p:nvGraphicFramePr>
        <p:xfrm>
          <a:off x="539750" y="3044825"/>
          <a:ext cx="7696200" cy="2409828"/>
        </p:xfrm>
        <a:graphic>
          <a:graphicData uri="http://schemas.openxmlformats.org/drawingml/2006/table">
            <a:tbl>
              <a:tblPr/>
              <a:tblGrid>
                <a:gridCol w="2043113"/>
                <a:gridCol w="5653087"/>
              </a:tblGrid>
              <a:tr h="401638">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Byte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指定数据或变量为字节类型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a:noFill/>
                    </a:lnL>
                    <a:lnR cap="flat">
                      <a:noFill/>
                    </a:lnR>
                    <a:lnT cap="flat">
                      <a:noFill/>
                    </a:lnT>
                    <a:lnB>
                      <a:noFill/>
                    </a:lnB>
                    <a:lnTlToBr>
                      <a:noFill/>
                    </a:lnTlToBr>
                    <a:lnBlToTr>
                      <a:noFill/>
                    </a:lnBlToTr>
                    <a:noFill/>
                  </a:tcPr>
                </a:tc>
              </a:tr>
              <a:tr h="401638">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Word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字节</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字</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a:noFill/>
                    </a:lnL>
                    <a:lnR cap="flat">
                      <a:noFill/>
                    </a:lnR>
                    <a:lnT>
                      <a:noFill/>
                    </a:lnT>
                    <a:lnB>
                      <a:noFill/>
                    </a:lnB>
                    <a:lnTlToBr>
                      <a:noFill/>
                    </a:lnTlToBr>
                    <a:lnBlToTr>
                      <a:noFill/>
                    </a:lnBlToTr>
                    <a:noFill/>
                  </a:tcPr>
                </a:tc>
              </a:tr>
              <a:tr h="401638">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DWord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字节</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双字</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(32</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a:noFill/>
                    </a:lnL>
                    <a:lnR cap="flat">
                      <a:noFill/>
                    </a:lnR>
                    <a:lnT>
                      <a:noFill/>
                    </a:lnT>
                    <a:lnB>
                      <a:noFill/>
                    </a:lnB>
                    <a:lnTlToBr>
                      <a:noFill/>
                    </a:lnTlToBr>
                    <a:lnBlToTr>
                      <a:noFill/>
                    </a:lnBlToTr>
                    <a:noFill/>
                  </a:tcPr>
                </a:tc>
              </a:tr>
              <a:tr h="401638">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FWord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字节类型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(48</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a:noFill/>
                    </a:lnL>
                    <a:lnR cap="flat">
                      <a:noFill/>
                    </a:lnR>
                    <a:lnT>
                      <a:noFill/>
                    </a:lnT>
                    <a:lnB>
                      <a:noFill/>
                    </a:lnB>
                    <a:lnTlToBr>
                      <a:noFill/>
                    </a:lnTlToBr>
                    <a:lnBlToTr>
                      <a:noFill/>
                    </a:lnBlToTr>
                    <a:noFill/>
                  </a:tcPr>
                </a:tc>
              </a:tr>
              <a:tr h="401638">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QWord Ptr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字节</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四字</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(64</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a:noFill/>
                    </a:lnL>
                    <a:lnR cap="flat">
                      <a:noFill/>
                    </a:lnR>
                    <a:lnT>
                      <a:noFill/>
                    </a:lnT>
                    <a:lnB>
                      <a:noFill/>
                    </a:lnB>
                    <a:lnTlToBr>
                      <a:noFill/>
                    </a:lnTlToBr>
                    <a:lnBlToTr>
                      <a:noFill/>
                    </a:lnBlToTr>
                    <a:noFill/>
                  </a:tcPr>
                </a:tc>
              </a:tr>
              <a:tr h="401638">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TByte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字节类型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(80</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08000" marR="108000" marT="17990" marB="17990" horzOverflow="overflow">
                    <a:lnL>
                      <a:noFill/>
                    </a:lnL>
                    <a:lnR cap="flat">
                      <a:noFill/>
                    </a:lnR>
                    <a:lnT>
                      <a:noFill/>
                    </a:lnT>
                    <a:lnB cap="flat">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slide(fromBottom)">
                                      <p:cBhvr>
                                        <p:cTn id="7" dur="500"/>
                                        <p:tgtEl>
                                          <p:spTgt spid="737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731">
                                            <p:txEl>
                                              <p:charRg st="0" end="50"/>
                                            </p:txEl>
                                          </p:spTgt>
                                        </p:tgtEl>
                                        <p:attrNameLst>
                                          <p:attrName>style.visibility</p:attrName>
                                        </p:attrNameLst>
                                      </p:cBhvr>
                                      <p:to>
                                        <p:strVal val="visible"/>
                                      </p:to>
                                    </p:set>
                                    <p:animEffect transition="in" filter="slide(fromBottom)">
                                      <p:cBhvr>
                                        <p:cTn id="12" dur="500"/>
                                        <p:tgtEl>
                                          <p:spTgt spid="73731">
                                            <p:txEl>
                                              <p:charRg st="0"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3731">
                                            <p:txEl>
                                              <p:charRg st="50" end="59"/>
                                            </p:txEl>
                                          </p:spTgt>
                                        </p:tgtEl>
                                        <p:attrNameLst>
                                          <p:attrName>style.visibility</p:attrName>
                                        </p:attrNameLst>
                                      </p:cBhvr>
                                      <p:to>
                                        <p:strVal val="visible"/>
                                      </p:to>
                                    </p:set>
                                    <p:animEffect transition="in" filter="slide(fromBottom)">
                                      <p:cBhvr>
                                        <p:cTn id="17" dur="500"/>
                                        <p:tgtEl>
                                          <p:spTgt spid="73731">
                                            <p:txEl>
                                              <p:charRg st="50"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73767"/>
                                        </p:tgtEl>
                                        <p:attrNameLst>
                                          <p:attrName>style.visibility</p:attrName>
                                        </p:attrNameLst>
                                      </p:cBhvr>
                                      <p:to>
                                        <p:strVal val="visible"/>
                                      </p:to>
                                    </p:set>
                                    <p:animEffect transition="in" filter="slide(fromBottom)">
                                      <p:cBhvr>
                                        <p:cTn id="22" dur="500"/>
                                        <p:tgtEl>
                                          <p:spTgt spid="73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p:nvPr>
        </p:nvSpPr>
        <p:spPr/>
        <p:txBody>
          <a:bodyPr vert="horz" wrap="square" lIns="91440" tIns="45720" rIns="91440" bIns="45720" anchor="ctr" anchorCtr="0"/>
          <a:p>
            <a:pPr eaLnBrk="1" hangingPunct="1"/>
            <a:endParaRPr lang="zh-CN" altLang="zh-CN" dirty="0"/>
          </a:p>
        </p:txBody>
      </p:sp>
      <p:sp>
        <p:nvSpPr>
          <p:cNvPr id="76803" name="Rectangle 3"/>
          <p:cNvSpPr>
            <a:spLocks noGrp="1"/>
          </p:cNvSpPr>
          <p:nvPr>
            <p:ph idx="1"/>
          </p:nvPr>
        </p:nvSpPr>
        <p:spPr>
          <a:xfrm>
            <a:off x="457200" y="1052513"/>
            <a:ext cx="8229600" cy="5400675"/>
          </a:xfrm>
        </p:spPr>
        <p:txBody>
          <a:bodyPr vert="horz" wrap="square" lIns="91440" tIns="45720" rIns="91440" bIns="45720" anchor="t" anchorCtr="0"/>
          <a:p>
            <a:pPr eaLnBrk="1" hangingPunct="1">
              <a:lnSpc>
                <a:spcPct val="90000"/>
              </a:lnSpc>
            </a:pPr>
            <a:r>
              <a:rPr lang="zh-CN" altLang="en-US" dirty="0"/>
              <a:t>变量名对应的是内存单元地址，是无符号符号整常数，加、减一个整常数就是地址编号加、减一个整常数，仍然对应一个内存单元地址，其类型与原变量相同</a:t>
            </a:r>
            <a:endParaRPr lang="zh-CN" altLang="en-US" dirty="0"/>
          </a:p>
          <a:p>
            <a:pPr lvl="1" eaLnBrk="1" hangingPunct="1">
              <a:lnSpc>
                <a:spcPct val="90000"/>
              </a:lnSpc>
              <a:buNone/>
            </a:pPr>
            <a:r>
              <a:rPr lang="en-US" altLang="zh-CN" dirty="0">
                <a:latin typeface="宋体" panose="02010600030101010101" pitchFamily="2" charset="-122"/>
              </a:rPr>
              <a:t>L	DD	1234A1B2h, 87654321h</a:t>
            </a:r>
            <a:endParaRPr lang="en-US" altLang="zh-CN" dirty="0">
              <a:latin typeface="宋体" panose="02010600030101010101" pitchFamily="2" charset="-122"/>
            </a:endParaRPr>
          </a:p>
          <a:p>
            <a:pPr lvl="1" eaLnBrk="1" hangingPunct="1">
              <a:lnSpc>
                <a:spcPct val="90000"/>
              </a:lnSpc>
            </a:pPr>
            <a:r>
              <a:rPr lang="en-US" altLang="zh-CN" dirty="0"/>
              <a:t>L</a:t>
            </a:r>
            <a:r>
              <a:rPr lang="zh-CN" altLang="en-US" dirty="0"/>
              <a:t>是</a:t>
            </a:r>
            <a:r>
              <a:rPr lang="en-US" altLang="zh-CN" dirty="0"/>
              <a:t>4</a:t>
            </a:r>
            <a:r>
              <a:rPr lang="zh-CN" altLang="en-US" dirty="0"/>
              <a:t>字节类型单元，</a:t>
            </a:r>
            <a:r>
              <a:rPr lang="en-US" altLang="zh-CN" dirty="0"/>
              <a:t>L+1</a:t>
            </a:r>
            <a:r>
              <a:rPr lang="zh-CN" altLang="en-US" dirty="0"/>
              <a:t>对应的也是</a:t>
            </a:r>
            <a:r>
              <a:rPr lang="en-US" altLang="zh-CN" dirty="0"/>
              <a:t>4</a:t>
            </a:r>
            <a:r>
              <a:rPr lang="zh-CN" altLang="en-US" dirty="0"/>
              <a:t>字节类型单元，其内容是</a:t>
            </a:r>
            <a:r>
              <a:rPr lang="en-US" altLang="zh-CN" dirty="0"/>
              <a:t>211234A1h</a:t>
            </a:r>
            <a:endParaRPr lang="en-US" altLang="zh-CN" dirty="0"/>
          </a:p>
          <a:p>
            <a:pPr lvl="1" eaLnBrk="1" hangingPunct="1">
              <a:lnSpc>
                <a:spcPct val="90000"/>
              </a:lnSpc>
            </a:pPr>
            <a:r>
              <a:rPr lang="en-US" altLang="zh-CN" dirty="0"/>
              <a:t>L+1</a:t>
            </a:r>
            <a:r>
              <a:rPr lang="zh-CN" altLang="en-US" dirty="0"/>
              <a:t>可以写成</a:t>
            </a:r>
            <a:r>
              <a:rPr lang="en-US" altLang="zh-CN" dirty="0"/>
              <a:t>L[1]</a:t>
            </a:r>
            <a:r>
              <a:rPr lang="zh-CN" altLang="en-US" dirty="0"/>
              <a:t>，注意，</a:t>
            </a:r>
            <a:r>
              <a:rPr lang="en-US" altLang="zh-CN" dirty="0"/>
              <a:t>L[1]</a:t>
            </a:r>
            <a:r>
              <a:rPr lang="zh-CN" altLang="en-US" dirty="0"/>
              <a:t>是</a:t>
            </a:r>
            <a:r>
              <a:rPr lang="en-US" altLang="zh-CN" dirty="0"/>
              <a:t>L</a:t>
            </a:r>
            <a:r>
              <a:rPr lang="zh-CN" altLang="en-US" dirty="0"/>
              <a:t>的偏移地址加</a:t>
            </a:r>
            <a:r>
              <a:rPr lang="en-US" altLang="zh-CN" dirty="0"/>
              <a:t>1</a:t>
            </a:r>
            <a:r>
              <a:rPr lang="zh-CN" altLang="en-US" dirty="0"/>
              <a:t>而不是加</a:t>
            </a:r>
            <a:r>
              <a:rPr lang="en-US" altLang="zh-CN" dirty="0"/>
              <a:t>1×4</a:t>
            </a:r>
            <a:endParaRPr lang="en-US" altLang="zh-CN" dirty="0"/>
          </a:p>
          <a:p>
            <a:pPr eaLnBrk="1" hangingPunct="1">
              <a:lnSpc>
                <a:spcPct val="90000"/>
              </a:lnSpc>
            </a:pPr>
            <a:r>
              <a:rPr lang="zh-CN" altLang="en-US" dirty="0"/>
              <a:t>每种数据类型的类型值就是其占用的字节数，可用运算符</a:t>
            </a:r>
            <a:r>
              <a:rPr lang="en-US" altLang="zh-CN" dirty="0"/>
              <a:t>TYPE</a:t>
            </a:r>
            <a:r>
              <a:rPr lang="zh-CN" altLang="en-US" dirty="0"/>
              <a:t>将它分离出来</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76802"/>
                                        </p:tgtEl>
                                        <p:attrNameLst>
                                          <p:attrName>style.visibility</p:attrName>
                                        </p:attrNameLst>
                                      </p:cBhvr>
                                      <p:to>
                                        <p:strVal val="visible"/>
                                      </p:to>
                                    </p:set>
                                    <p:animEffect transition="in" filter="slide(fromBottom)">
                                      <p:cBhvr>
                                        <p:cTn id="7" dur="500"/>
                                        <p:tgtEl>
                                          <p:spTgt spid="768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6803">
                                            <p:txEl>
                                              <p:charRg st="0" end="70"/>
                                            </p:txEl>
                                          </p:spTgt>
                                        </p:tgtEl>
                                        <p:attrNameLst>
                                          <p:attrName>style.visibility</p:attrName>
                                        </p:attrNameLst>
                                      </p:cBhvr>
                                      <p:to>
                                        <p:strVal val="visible"/>
                                      </p:to>
                                    </p:set>
                                    <p:animEffect transition="in" filter="slide(fromBottom)">
                                      <p:cBhvr>
                                        <p:cTn id="12" dur="500"/>
                                        <p:tgtEl>
                                          <p:spTgt spid="76803">
                                            <p:txEl>
                                              <p:charRg st="0"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6803">
                                            <p:txEl>
                                              <p:charRg st="70" end="96"/>
                                            </p:txEl>
                                          </p:spTgt>
                                        </p:tgtEl>
                                        <p:attrNameLst>
                                          <p:attrName>style.visibility</p:attrName>
                                        </p:attrNameLst>
                                      </p:cBhvr>
                                      <p:to>
                                        <p:strVal val="visible"/>
                                      </p:to>
                                    </p:set>
                                    <p:animEffect transition="in" filter="slide(fromBottom)">
                                      <p:cBhvr>
                                        <p:cTn id="17" dur="500"/>
                                        <p:tgtEl>
                                          <p:spTgt spid="76803">
                                            <p:txEl>
                                              <p:charRg st="70" end="9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6803">
                                            <p:txEl>
                                              <p:charRg st="96" end="136"/>
                                            </p:txEl>
                                          </p:spTgt>
                                        </p:tgtEl>
                                        <p:attrNameLst>
                                          <p:attrName>style.visibility</p:attrName>
                                        </p:attrNameLst>
                                      </p:cBhvr>
                                      <p:to>
                                        <p:strVal val="visible"/>
                                      </p:to>
                                    </p:set>
                                    <p:animEffect transition="in" filter="slide(fromBottom)">
                                      <p:cBhvr>
                                        <p:cTn id="22" dur="500"/>
                                        <p:tgtEl>
                                          <p:spTgt spid="76803">
                                            <p:txEl>
                                              <p:charRg st="96" end="1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6803">
                                            <p:txEl>
                                              <p:charRg st="136" end="172"/>
                                            </p:txEl>
                                          </p:spTgt>
                                        </p:tgtEl>
                                        <p:attrNameLst>
                                          <p:attrName>style.visibility</p:attrName>
                                        </p:attrNameLst>
                                      </p:cBhvr>
                                      <p:to>
                                        <p:strVal val="visible"/>
                                      </p:to>
                                    </p:set>
                                    <p:animEffect transition="in" filter="slide(fromBottom)">
                                      <p:cBhvr>
                                        <p:cTn id="27" dur="500"/>
                                        <p:tgtEl>
                                          <p:spTgt spid="76803">
                                            <p:txEl>
                                              <p:charRg st="136" end="1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6803">
                                            <p:txEl>
                                              <p:charRg st="172" end="208"/>
                                            </p:txEl>
                                          </p:spTgt>
                                        </p:tgtEl>
                                        <p:attrNameLst>
                                          <p:attrName>style.visibility</p:attrName>
                                        </p:attrNameLst>
                                      </p:cBhvr>
                                      <p:to>
                                        <p:strVal val="visible"/>
                                      </p:to>
                                    </p:set>
                                    <p:animEffect transition="in" filter="slide(fromBottom)">
                                      <p:cBhvr>
                                        <p:cTn id="32" dur="500"/>
                                        <p:tgtEl>
                                          <p:spTgt spid="76803">
                                            <p:txEl>
                                              <p:charRg st="172" end="2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p:bldP spid="7680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p:cNvSpPr>
          <p:nvPr>
            <p:ph type="title"/>
          </p:nvPr>
        </p:nvSpPr>
        <p:spPr/>
        <p:txBody>
          <a:bodyPr vert="horz" wrap="square" lIns="91440" tIns="45720" rIns="91440" bIns="45720" anchor="ctr" anchorCtr="0"/>
          <a:p>
            <a:pPr eaLnBrk="1" hangingPunct="1"/>
            <a:r>
              <a:rPr lang="en-US" altLang="zh-CN" dirty="0"/>
              <a:t>3  </a:t>
            </a:r>
            <a:r>
              <a:rPr lang="zh-CN" altLang="en-US" dirty="0"/>
              <a:t>标号</a:t>
            </a:r>
            <a:endParaRPr lang="zh-CN" altLang="en-US" dirty="0"/>
          </a:p>
        </p:txBody>
      </p:sp>
      <p:sp>
        <p:nvSpPr>
          <p:cNvPr id="78851" name="Rectangle 3"/>
          <p:cNvSpPr>
            <a:spLocks noGrp="1"/>
          </p:cNvSpPr>
          <p:nvPr>
            <p:ph idx="1"/>
          </p:nvPr>
        </p:nvSpPr>
        <p:spPr/>
        <p:txBody>
          <a:bodyPr vert="horz" wrap="square" lIns="91440" tIns="45720" rIns="91440" bIns="45720" anchor="t" anchorCtr="0"/>
          <a:p>
            <a:pPr eaLnBrk="1" hangingPunct="1">
              <a:buNone/>
            </a:pPr>
            <a:r>
              <a:rPr lang="en-US" altLang="zh-CN" dirty="0"/>
              <a:t>1. </a:t>
            </a:r>
            <a:r>
              <a:rPr lang="zh-CN" altLang="en-US" dirty="0"/>
              <a:t>标号的定义</a:t>
            </a:r>
            <a:endParaRPr lang="zh-CN" altLang="en-US" dirty="0"/>
          </a:p>
          <a:p>
            <a:pPr eaLnBrk="1" hangingPunct="1"/>
            <a:r>
              <a:rPr lang="zh-CN" altLang="en-US" dirty="0"/>
              <a:t>标号表示的是指令在内存中存放的位置。</a:t>
            </a:r>
            <a:endParaRPr lang="zh-CN" altLang="en-US" dirty="0"/>
          </a:p>
          <a:p>
            <a:pPr eaLnBrk="1" hangingPunct="1"/>
            <a:r>
              <a:rPr lang="zh-CN" altLang="en-US" dirty="0"/>
              <a:t>标号定义的格式是：</a:t>
            </a:r>
            <a:endParaRPr lang="zh-CN" altLang="en-US" dirty="0"/>
          </a:p>
          <a:p>
            <a:pPr lvl="1" eaLnBrk="1" hangingPunct="1">
              <a:buNone/>
            </a:pPr>
            <a:r>
              <a:rPr lang="zh-CN" altLang="en-US" dirty="0">
                <a:latin typeface="Arial" panose="020B0604020202020204" pitchFamily="34" charset="0"/>
                <a:ea typeface="黑体" panose="02010609060101010101" pitchFamily="2" charset="-122"/>
              </a:rPr>
              <a:t>标号名</a:t>
            </a:r>
            <a:r>
              <a:rPr lang="en-US" altLang="zh-CN" dirty="0">
                <a:latin typeface="Arial" panose="020B0604020202020204" pitchFamily="34" charset="0"/>
                <a:ea typeface="黑体" panose="02010609060101010101" pitchFamily="2" charset="-122"/>
              </a:rPr>
              <a:t>:</a:t>
            </a:r>
            <a:endParaRPr lang="en-US" altLang="zh-CN" dirty="0">
              <a:latin typeface="Arial" panose="020B0604020202020204" pitchFamily="34" charset="0"/>
              <a:ea typeface="黑体" panose="02010609060101010101" pitchFamily="2" charset="-122"/>
            </a:endParaRPr>
          </a:p>
          <a:p>
            <a:pPr eaLnBrk="1" hangingPunct="1"/>
            <a:r>
              <a:rPr lang="zh-CN" altLang="en-US" dirty="0"/>
              <a:t>表示标号后首条指令在内存中地址 </a:t>
            </a:r>
            <a:endParaRPr lang="zh-CN" altLang="en-US" dirty="0"/>
          </a:p>
          <a:p>
            <a:pPr eaLnBrk="1" hangingPunct="1"/>
            <a:r>
              <a:rPr lang="zh-CN" altLang="en-US" dirty="0"/>
              <a:t>标号既可以定义在目的指令同一行的最前面，也可以在目的指令前一行单独用一行定义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slide(fromBottom)">
                                      <p:cBhvr>
                                        <p:cTn id="7" dur="500"/>
                                        <p:tgtEl>
                                          <p:spTgt spid="788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8851">
                                            <p:txEl>
                                              <p:charRg st="0" end="9"/>
                                            </p:txEl>
                                          </p:spTgt>
                                        </p:tgtEl>
                                        <p:attrNameLst>
                                          <p:attrName>style.visibility</p:attrName>
                                        </p:attrNameLst>
                                      </p:cBhvr>
                                      <p:to>
                                        <p:strVal val="visible"/>
                                      </p:to>
                                    </p:set>
                                    <p:animEffect transition="in" filter="slide(fromBottom)">
                                      <p:cBhvr>
                                        <p:cTn id="12" dur="500"/>
                                        <p:tgtEl>
                                          <p:spTgt spid="78851">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8851">
                                            <p:txEl>
                                              <p:charRg st="9" end="28"/>
                                            </p:txEl>
                                          </p:spTgt>
                                        </p:tgtEl>
                                        <p:attrNameLst>
                                          <p:attrName>style.visibility</p:attrName>
                                        </p:attrNameLst>
                                      </p:cBhvr>
                                      <p:to>
                                        <p:strVal val="visible"/>
                                      </p:to>
                                    </p:set>
                                    <p:animEffect transition="in" filter="slide(fromBottom)">
                                      <p:cBhvr>
                                        <p:cTn id="17" dur="500"/>
                                        <p:tgtEl>
                                          <p:spTgt spid="78851">
                                            <p:txEl>
                                              <p:charRg st="9"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8851">
                                            <p:txEl>
                                              <p:charRg st="28" end="38"/>
                                            </p:txEl>
                                          </p:spTgt>
                                        </p:tgtEl>
                                        <p:attrNameLst>
                                          <p:attrName>style.visibility</p:attrName>
                                        </p:attrNameLst>
                                      </p:cBhvr>
                                      <p:to>
                                        <p:strVal val="visible"/>
                                      </p:to>
                                    </p:set>
                                    <p:animEffect transition="in" filter="slide(fromBottom)">
                                      <p:cBhvr>
                                        <p:cTn id="22" dur="500"/>
                                        <p:tgtEl>
                                          <p:spTgt spid="78851">
                                            <p:txEl>
                                              <p:charRg st="28" end="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8851">
                                            <p:txEl>
                                              <p:charRg st="38" end="43"/>
                                            </p:txEl>
                                          </p:spTgt>
                                        </p:tgtEl>
                                        <p:attrNameLst>
                                          <p:attrName>style.visibility</p:attrName>
                                        </p:attrNameLst>
                                      </p:cBhvr>
                                      <p:to>
                                        <p:strVal val="visible"/>
                                      </p:to>
                                    </p:set>
                                    <p:animEffect transition="in" filter="slide(fromBottom)">
                                      <p:cBhvr>
                                        <p:cTn id="27" dur="500"/>
                                        <p:tgtEl>
                                          <p:spTgt spid="78851">
                                            <p:txEl>
                                              <p:charRg st="38" end="4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8851">
                                            <p:txEl>
                                              <p:charRg st="43" end="60"/>
                                            </p:txEl>
                                          </p:spTgt>
                                        </p:tgtEl>
                                        <p:attrNameLst>
                                          <p:attrName>style.visibility</p:attrName>
                                        </p:attrNameLst>
                                      </p:cBhvr>
                                      <p:to>
                                        <p:strVal val="visible"/>
                                      </p:to>
                                    </p:set>
                                    <p:animEffect transition="in" filter="slide(fromBottom)">
                                      <p:cBhvr>
                                        <p:cTn id="32" dur="500"/>
                                        <p:tgtEl>
                                          <p:spTgt spid="78851">
                                            <p:txEl>
                                              <p:charRg st="43" end="6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8851">
                                            <p:txEl>
                                              <p:charRg st="60" end="99"/>
                                            </p:txEl>
                                          </p:spTgt>
                                        </p:tgtEl>
                                        <p:attrNameLst>
                                          <p:attrName>style.visibility</p:attrName>
                                        </p:attrNameLst>
                                      </p:cBhvr>
                                      <p:to>
                                        <p:strVal val="visible"/>
                                      </p:to>
                                    </p:set>
                                    <p:animEffect transition="in" filter="slide(fromBottom)">
                                      <p:cBhvr>
                                        <p:cTn id="37" dur="500"/>
                                        <p:tgtEl>
                                          <p:spTgt spid="78851">
                                            <p:txEl>
                                              <p:charRg st="60"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p:bldP spid="788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p:txBody>
          <a:bodyPr vert="horz" wrap="square" lIns="91440" tIns="45720" rIns="91440" bIns="45720" anchor="ctr" anchorCtr="0"/>
          <a:p>
            <a:pPr eaLnBrk="1" hangingPunct="1"/>
            <a:r>
              <a:rPr lang="en-US" altLang="zh-CN" dirty="0"/>
              <a:t>2. </a:t>
            </a:r>
            <a:r>
              <a:rPr lang="zh-CN" altLang="en-US" dirty="0"/>
              <a:t>标号的属性</a:t>
            </a:r>
            <a:endParaRPr lang="zh-CN" altLang="en-US" dirty="0"/>
          </a:p>
        </p:txBody>
      </p:sp>
      <p:sp>
        <p:nvSpPr>
          <p:cNvPr id="79875" name="Rectangle 3"/>
          <p:cNvSpPr>
            <a:spLocks noGrp="1"/>
          </p:cNvSpPr>
          <p:nvPr>
            <p:ph idx="1"/>
          </p:nvPr>
        </p:nvSpPr>
        <p:spPr/>
        <p:txBody>
          <a:bodyPr vert="horz" wrap="square" lIns="91440" tIns="45720" rIns="91440" bIns="45720" anchor="t" anchorCtr="0"/>
          <a:p>
            <a:pPr eaLnBrk="1" hangingPunct="1">
              <a:lnSpc>
                <a:spcPct val="90000"/>
              </a:lnSpc>
              <a:buNone/>
            </a:pPr>
            <a:r>
              <a:rPr lang="en-US" altLang="zh-CN" dirty="0"/>
              <a:t>1) </a:t>
            </a:r>
            <a:r>
              <a:rPr lang="zh-CN" altLang="en-US" dirty="0"/>
              <a:t>地址属性</a:t>
            </a:r>
            <a:endParaRPr lang="zh-CN" altLang="en-US" dirty="0"/>
          </a:p>
          <a:p>
            <a:pPr eaLnBrk="1" hangingPunct="1">
              <a:lnSpc>
                <a:spcPct val="90000"/>
              </a:lnSpc>
            </a:pPr>
            <a:r>
              <a:rPr lang="zh-CN" altLang="en-US" dirty="0"/>
              <a:t>标号代表的是其后首条指令在内存中地址</a:t>
            </a:r>
            <a:endParaRPr lang="zh-CN" altLang="en-US" dirty="0"/>
          </a:p>
          <a:p>
            <a:pPr lvl="1" eaLnBrk="1" hangingPunct="1">
              <a:lnSpc>
                <a:spcPct val="90000"/>
              </a:lnSpc>
            </a:pPr>
            <a:r>
              <a:rPr lang="zh-CN" altLang="en-US" dirty="0"/>
              <a:t>用</a:t>
            </a:r>
            <a:r>
              <a:rPr lang="en-US" altLang="zh-CN" dirty="0"/>
              <a:t>SEG</a:t>
            </a:r>
            <a:r>
              <a:rPr lang="zh-CN" altLang="en-US" dirty="0"/>
              <a:t>来返回标号所在段的段地址</a:t>
            </a:r>
            <a:endParaRPr lang="zh-CN" altLang="en-US" dirty="0"/>
          </a:p>
          <a:p>
            <a:pPr lvl="1" eaLnBrk="1" hangingPunct="1">
              <a:lnSpc>
                <a:spcPct val="90000"/>
              </a:lnSpc>
            </a:pPr>
            <a:r>
              <a:rPr lang="zh-CN" altLang="en-US" dirty="0"/>
              <a:t>用</a:t>
            </a:r>
            <a:r>
              <a:rPr lang="en-US" altLang="zh-CN" dirty="0"/>
              <a:t>OFFSET</a:t>
            </a:r>
            <a:r>
              <a:rPr lang="zh-CN" altLang="en-US" dirty="0"/>
              <a:t>来返回标号所在段的偏移地址</a:t>
            </a:r>
            <a:endParaRPr lang="zh-CN" altLang="en-US" dirty="0"/>
          </a:p>
          <a:p>
            <a:pPr lvl="1" eaLnBrk="1" hangingPunct="1">
              <a:lnSpc>
                <a:spcPct val="90000"/>
              </a:lnSpc>
              <a:buNone/>
            </a:pPr>
            <a:r>
              <a:rPr lang="en-US" altLang="zh-CN" dirty="0">
                <a:latin typeface="宋体" panose="02010600030101010101" pitchFamily="2" charset="-122"/>
              </a:rPr>
              <a:t>MOV AX,SEG loc1	;</a:t>
            </a:r>
            <a:r>
              <a:rPr lang="zh-CN" altLang="en-US" dirty="0">
                <a:latin typeface="宋体" panose="02010600030101010101" pitchFamily="2" charset="-122"/>
              </a:rPr>
              <a:t>将</a:t>
            </a:r>
            <a:r>
              <a:rPr lang="en-US" altLang="zh-CN" dirty="0">
                <a:latin typeface="宋体" panose="02010600030101010101" pitchFamily="2" charset="-122"/>
              </a:rPr>
              <a:t>loc1</a:t>
            </a:r>
            <a:r>
              <a:rPr lang="zh-CN" altLang="en-US" dirty="0">
                <a:latin typeface="宋体" panose="02010600030101010101" pitchFamily="2" charset="-122"/>
              </a:rPr>
              <a:t>的段地址送到</a:t>
            </a:r>
            <a:r>
              <a:rPr lang="en-US" altLang="zh-CN" dirty="0">
                <a:latin typeface="宋体" panose="02010600030101010101" pitchFamily="2" charset="-122"/>
              </a:rPr>
              <a:t>AX</a:t>
            </a:r>
            <a:endParaRPr lang="en-US" altLang="zh-CN" dirty="0">
              <a:latin typeface="宋体" panose="02010600030101010101" pitchFamily="2" charset="-122"/>
            </a:endParaRPr>
          </a:p>
          <a:p>
            <a:pPr lvl="1" eaLnBrk="1" hangingPunct="1">
              <a:lnSpc>
                <a:spcPct val="90000"/>
              </a:lnSpc>
              <a:spcBef>
                <a:spcPct val="0"/>
              </a:spcBef>
              <a:buNone/>
            </a:pPr>
            <a:r>
              <a:rPr lang="en-US" altLang="zh-CN" dirty="0">
                <a:latin typeface="宋体" panose="02010600030101010101" pitchFamily="2" charset="-122"/>
              </a:rPr>
              <a:t>MOV BX,OFFSET loc1;</a:t>
            </a:r>
            <a:r>
              <a:rPr lang="zh-CN" altLang="en-US" dirty="0">
                <a:latin typeface="宋体" panose="02010600030101010101" pitchFamily="2" charset="-122"/>
              </a:rPr>
              <a:t>将</a:t>
            </a:r>
            <a:r>
              <a:rPr lang="en-US" altLang="zh-CN" dirty="0">
                <a:latin typeface="宋体" panose="02010600030101010101" pitchFamily="2" charset="-122"/>
              </a:rPr>
              <a:t>loc1</a:t>
            </a:r>
            <a:r>
              <a:rPr lang="zh-CN" altLang="en-US" dirty="0">
                <a:latin typeface="宋体" panose="02010600030101010101" pitchFamily="2" charset="-122"/>
              </a:rPr>
              <a:t>的偏移地址送到</a:t>
            </a:r>
            <a:r>
              <a:rPr lang="en-US" altLang="zh-CN" dirty="0">
                <a:latin typeface="宋体" panose="02010600030101010101" pitchFamily="2" charset="-122"/>
              </a:rPr>
              <a:t>BX</a:t>
            </a:r>
            <a:endParaRPr lang="en-US" altLang="zh-CN" dirty="0">
              <a:latin typeface="宋体" panose="02010600030101010101" pitchFamily="2" charset="-122"/>
            </a:endParaRPr>
          </a:p>
          <a:p>
            <a:pPr eaLnBrk="1" hangingPunct="1">
              <a:lnSpc>
                <a:spcPct val="90000"/>
              </a:lnSpc>
              <a:buNone/>
            </a:pPr>
            <a:r>
              <a:rPr lang="en-US" altLang="zh-CN" dirty="0"/>
              <a:t>2) </a:t>
            </a:r>
            <a:r>
              <a:rPr lang="zh-CN" altLang="en-US" dirty="0"/>
              <a:t>类型属性</a:t>
            </a:r>
            <a:endParaRPr lang="zh-CN" altLang="en-US" dirty="0"/>
          </a:p>
          <a:p>
            <a:pPr eaLnBrk="1" hangingPunct="1">
              <a:lnSpc>
                <a:spcPct val="90000"/>
              </a:lnSpc>
            </a:pPr>
            <a:r>
              <a:rPr lang="zh-CN" altLang="en-US" dirty="0"/>
              <a:t>标号具有</a:t>
            </a:r>
            <a:r>
              <a:rPr lang="en-US" altLang="zh-CN" dirty="0"/>
              <a:t>NEAR</a:t>
            </a:r>
            <a:r>
              <a:rPr lang="zh-CN" altLang="en-US" dirty="0"/>
              <a:t>和</a:t>
            </a:r>
            <a:r>
              <a:rPr lang="en-US" altLang="zh-CN" dirty="0"/>
              <a:t>FAR</a:t>
            </a:r>
            <a:r>
              <a:rPr lang="zh-CN" altLang="en-US" dirty="0"/>
              <a:t>两种属性，其类型值分别为</a:t>
            </a:r>
            <a:r>
              <a:rPr lang="en-US" altLang="zh-CN" dirty="0"/>
              <a:t>-1</a:t>
            </a:r>
            <a:r>
              <a:rPr lang="zh-CN" altLang="en-US" dirty="0"/>
              <a:t>和</a:t>
            </a:r>
            <a:r>
              <a:rPr lang="en-US" altLang="zh-CN" dirty="0"/>
              <a:t>-2</a:t>
            </a:r>
            <a:r>
              <a:rPr lang="zh-CN" altLang="en-US" dirty="0"/>
              <a:t>，可用运算符</a:t>
            </a:r>
            <a:r>
              <a:rPr lang="en-US" altLang="zh-CN" dirty="0"/>
              <a:t>TYPE</a:t>
            </a:r>
            <a:r>
              <a:rPr lang="zh-CN" altLang="en-US" dirty="0"/>
              <a:t>返回其类型值</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slide(fromBottom)">
                                      <p:cBhvr>
                                        <p:cTn id="7" dur="500"/>
                                        <p:tgtEl>
                                          <p:spTgt spid="798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9875">
                                            <p:txEl>
                                              <p:charRg st="0" end="8"/>
                                            </p:txEl>
                                          </p:spTgt>
                                        </p:tgtEl>
                                        <p:attrNameLst>
                                          <p:attrName>style.visibility</p:attrName>
                                        </p:attrNameLst>
                                      </p:cBhvr>
                                      <p:to>
                                        <p:strVal val="visible"/>
                                      </p:to>
                                    </p:set>
                                    <p:animEffect transition="in" filter="slide(fromBottom)">
                                      <p:cBhvr>
                                        <p:cTn id="12" dur="500"/>
                                        <p:tgtEl>
                                          <p:spTgt spid="79875">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9875">
                                            <p:txEl>
                                              <p:charRg st="8" end="27"/>
                                            </p:txEl>
                                          </p:spTgt>
                                        </p:tgtEl>
                                        <p:attrNameLst>
                                          <p:attrName>style.visibility</p:attrName>
                                        </p:attrNameLst>
                                      </p:cBhvr>
                                      <p:to>
                                        <p:strVal val="visible"/>
                                      </p:to>
                                    </p:set>
                                    <p:animEffect transition="in" filter="slide(fromBottom)">
                                      <p:cBhvr>
                                        <p:cTn id="17" dur="500"/>
                                        <p:tgtEl>
                                          <p:spTgt spid="79875">
                                            <p:txEl>
                                              <p:charRg st="8"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9875">
                                            <p:txEl>
                                              <p:charRg st="27" end="44"/>
                                            </p:txEl>
                                          </p:spTgt>
                                        </p:tgtEl>
                                        <p:attrNameLst>
                                          <p:attrName>style.visibility</p:attrName>
                                        </p:attrNameLst>
                                      </p:cBhvr>
                                      <p:to>
                                        <p:strVal val="visible"/>
                                      </p:to>
                                    </p:set>
                                    <p:animEffect transition="in" filter="slide(fromBottom)">
                                      <p:cBhvr>
                                        <p:cTn id="22" dur="500"/>
                                        <p:tgtEl>
                                          <p:spTgt spid="79875">
                                            <p:txEl>
                                              <p:charRg st="27" end="4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9875">
                                            <p:txEl>
                                              <p:charRg st="44" end="65"/>
                                            </p:txEl>
                                          </p:spTgt>
                                        </p:tgtEl>
                                        <p:attrNameLst>
                                          <p:attrName>style.visibility</p:attrName>
                                        </p:attrNameLst>
                                      </p:cBhvr>
                                      <p:to>
                                        <p:strVal val="visible"/>
                                      </p:to>
                                    </p:set>
                                    <p:animEffect transition="in" filter="slide(fromBottom)">
                                      <p:cBhvr>
                                        <p:cTn id="27" dur="500"/>
                                        <p:tgtEl>
                                          <p:spTgt spid="79875">
                                            <p:txEl>
                                              <p:charRg st="44" end="6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9875">
                                            <p:txEl>
                                              <p:charRg st="65" end="96"/>
                                            </p:txEl>
                                          </p:spTgt>
                                        </p:tgtEl>
                                        <p:attrNameLst>
                                          <p:attrName>style.visibility</p:attrName>
                                        </p:attrNameLst>
                                      </p:cBhvr>
                                      <p:to>
                                        <p:strVal val="visible"/>
                                      </p:to>
                                    </p:set>
                                    <p:animEffect transition="in" filter="slide(fromBottom)">
                                      <p:cBhvr>
                                        <p:cTn id="32" dur="500"/>
                                        <p:tgtEl>
                                          <p:spTgt spid="79875">
                                            <p:txEl>
                                              <p:charRg st="65" end="9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79875">
                                            <p:txEl>
                                              <p:charRg st="96" end="130"/>
                                            </p:txEl>
                                          </p:spTgt>
                                        </p:tgtEl>
                                        <p:attrNameLst>
                                          <p:attrName>style.visibility</p:attrName>
                                        </p:attrNameLst>
                                      </p:cBhvr>
                                      <p:to>
                                        <p:strVal val="visible"/>
                                      </p:to>
                                    </p:set>
                                    <p:animEffect transition="in" filter="slide(fromBottom)">
                                      <p:cBhvr>
                                        <p:cTn id="37" dur="500"/>
                                        <p:tgtEl>
                                          <p:spTgt spid="79875">
                                            <p:txEl>
                                              <p:charRg st="96" end="13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9875">
                                            <p:txEl>
                                              <p:charRg st="130" end="138"/>
                                            </p:txEl>
                                          </p:spTgt>
                                        </p:tgtEl>
                                        <p:attrNameLst>
                                          <p:attrName>style.visibility</p:attrName>
                                        </p:attrNameLst>
                                      </p:cBhvr>
                                      <p:to>
                                        <p:strVal val="visible"/>
                                      </p:to>
                                    </p:set>
                                    <p:animEffect transition="in" filter="slide(fromBottom)">
                                      <p:cBhvr>
                                        <p:cTn id="42" dur="500"/>
                                        <p:tgtEl>
                                          <p:spTgt spid="79875">
                                            <p:txEl>
                                              <p:charRg st="130" end="13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79875">
                                            <p:txEl>
                                              <p:charRg st="138" end="184"/>
                                            </p:txEl>
                                          </p:spTgt>
                                        </p:tgtEl>
                                        <p:attrNameLst>
                                          <p:attrName>style.visibility</p:attrName>
                                        </p:attrNameLst>
                                      </p:cBhvr>
                                      <p:to>
                                        <p:strVal val="visible"/>
                                      </p:to>
                                    </p:set>
                                    <p:animEffect transition="in" filter="slide(fromBottom)">
                                      <p:cBhvr>
                                        <p:cTn id="47" dur="500"/>
                                        <p:tgtEl>
                                          <p:spTgt spid="79875">
                                            <p:txEl>
                                              <p:charRg st="138"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p:bldP spid="7987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p:txBody>
          <a:bodyPr vert="horz" wrap="square" lIns="91440" tIns="45720" rIns="91440" bIns="45720" anchor="ctr" anchorCtr="0"/>
          <a:p>
            <a:pPr eaLnBrk="1" hangingPunct="1"/>
            <a:r>
              <a:rPr lang="en-US" altLang="zh-CN" dirty="0"/>
              <a:t>3  </a:t>
            </a:r>
            <a:r>
              <a:rPr lang="zh-CN" altLang="en-US" dirty="0"/>
              <a:t>表达式和运算符</a:t>
            </a:r>
            <a:endParaRPr lang="zh-CN" altLang="en-US" dirty="0"/>
          </a:p>
        </p:txBody>
      </p:sp>
      <p:sp>
        <p:nvSpPr>
          <p:cNvPr id="86019" name="Rectangle 3"/>
          <p:cNvSpPr>
            <a:spLocks noGrp="1"/>
          </p:cNvSpPr>
          <p:nvPr>
            <p:ph idx="1"/>
          </p:nvPr>
        </p:nvSpPr>
        <p:spPr/>
        <p:txBody>
          <a:bodyPr vert="horz" wrap="square" lIns="91440" tIns="45720" rIns="91440" bIns="45720" anchor="t" anchorCtr="0"/>
          <a:p>
            <a:pPr eaLnBrk="1" hangingPunct="1">
              <a:lnSpc>
                <a:spcPct val="90000"/>
              </a:lnSpc>
            </a:pPr>
            <a:r>
              <a:rPr lang="zh-CN" altLang="en-US" dirty="0"/>
              <a:t>将常数、符号地址及其符号常量用运算符连接起来的有意义的式子</a:t>
            </a:r>
            <a:endParaRPr lang="zh-CN" altLang="en-US" dirty="0"/>
          </a:p>
          <a:p>
            <a:pPr eaLnBrk="1" hangingPunct="1">
              <a:lnSpc>
                <a:spcPct val="90000"/>
              </a:lnSpc>
            </a:pPr>
            <a:r>
              <a:rPr lang="zh-CN" altLang="en-US" dirty="0"/>
              <a:t>值的计算是在源程序汇编过程中完成的</a:t>
            </a:r>
            <a:endParaRPr lang="zh-CN" altLang="en-US" dirty="0"/>
          </a:p>
          <a:p>
            <a:pPr eaLnBrk="1" hangingPunct="1">
              <a:lnSpc>
                <a:spcPct val="90000"/>
              </a:lnSpc>
            </a:pPr>
            <a:r>
              <a:rPr lang="zh-CN" altLang="en-US" dirty="0"/>
              <a:t>运算符分为：</a:t>
            </a:r>
            <a:endParaRPr lang="zh-CN" altLang="en-US" dirty="0"/>
          </a:p>
          <a:p>
            <a:pPr lvl="1" eaLnBrk="1" hangingPunct="1">
              <a:lnSpc>
                <a:spcPct val="90000"/>
              </a:lnSpc>
            </a:pPr>
            <a:r>
              <a:rPr lang="zh-CN" altLang="en-US" dirty="0"/>
              <a:t>算术运算符</a:t>
            </a:r>
            <a:endParaRPr lang="zh-CN" altLang="en-US" dirty="0"/>
          </a:p>
          <a:p>
            <a:pPr lvl="1" eaLnBrk="1" hangingPunct="1">
              <a:lnSpc>
                <a:spcPct val="90000"/>
              </a:lnSpc>
            </a:pPr>
            <a:r>
              <a:rPr lang="zh-CN" altLang="en-US" dirty="0"/>
              <a:t>逻辑运算符</a:t>
            </a:r>
            <a:endParaRPr lang="zh-CN" altLang="en-US" dirty="0"/>
          </a:p>
          <a:p>
            <a:pPr lvl="1" eaLnBrk="1" hangingPunct="1">
              <a:lnSpc>
                <a:spcPct val="90000"/>
              </a:lnSpc>
            </a:pPr>
            <a:r>
              <a:rPr lang="zh-CN" altLang="en-US" dirty="0"/>
              <a:t>关系运算符</a:t>
            </a:r>
            <a:endParaRPr lang="zh-CN" altLang="en-US" dirty="0"/>
          </a:p>
          <a:p>
            <a:pPr lvl="1" eaLnBrk="1" hangingPunct="1">
              <a:lnSpc>
                <a:spcPct val="90000"/>
              </a:lnSpc>
            </a:pPr>
            <a:r>
              <a:rPr lang="zh-CN" altLang="en-US" dirty="0"/>
              <a:t>数值返回运算符</a:t>
            </a:r>
            <a:endParaRPr lang="zh-CN" altLang="en-US" dirty="0"/>
          </a:p>
          <a:p>
            <a:pPr lvl="1" eaLnBrk="1" hangingPunct="1">
              <a:lnSpc>
                <a:spcPct val="90000"/>
              </a:lnSpc>
            </a:pPr>
            <a:r>
              <a:rPr lang="zh-CN" altLang="en-US" dirty="0"/>
              <a:t>属性运算符</a:t>
            </a:r>
            <a:endParaRPr lang="zh-CN" altLang="en-US" dirty="0"/>
          </a:p>
          <a:p>
            <a:pPr lvl="1" eaLnBrk="1" hangingPunct="1">
              <a:lnSpc>
                <a:spcPct val="90000"/>
              </a:lnSpc>
            </a:pPr>
            <a:r>
              <a:rPr lang="zh-CN" altLang="en-US" dirty="0"/>
              <a:t>字节分离运算符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6018"/>
                                        </p:tgtEl>
                                        <p:attrNameLst>
                                          <p:attrName>style.visibility</p:attrName>
                                        </p:attrNameLst>
                                      </p:cBhvr>
                                      <p:to>
                                        <p:strVal val="visible"/>
                                      </p:to>
                                    </p:set>
                                    <p:animEffect transition="in" filter="slide(fromBottom)">
                                      <p:cBhvr>
                                        <p:cTn id="7" dur="500"/>
                                        <p:tgtEl>
                                          <p:spTgt spid="860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6019">
                                            <p:txEl>
                                              <p:charRg st="0" end="30"/>
                                            </p:txEl>
                                          </p:spTgt>
                                        </p:tgtEl>
                                        <p:attrNameLst>
                                          <p:attrName>style.visibility</p:attrName>
                                        </p:attrNameLst>
                                      </p:cBhvr>
                                      <p:to>
                                        <p:strVal val="visible"/>
                                      </p:to>
                                    </p:set>
                                    <p:animEffect transition="in" filter="slide(fromBottom)">
                                      <p:cBhvr>
                                        <p:cTn id="12" dur="500"/>
                                        <p:tgtEl>
                                          <p:spTgt spid="86019">
                                            <p:txEl>
                                              <p:charRg st="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6019">
                                            <p:txEl>
                                              <p:charRg st="30" end="48"/>
                                            </p:txEl>
                                          </p:spTgt>
                                        </p:tgtEl>
                                        <p:attrNameLst>
                                          <p:attrName>style.visibility</p:attrName>
                                        </p:attrNameLst>
                                      </p:cBhvr>
                                      <p:to>
                                        <p:strVal val="visible"/>
                                      </p:to>
                                    </p:set>
                                    <p:animEffect transition="in" filter="slide(fromBottom)">
                                      <p:cBhvr>
                                        <p:cTn id="17" dur="500"/>
                                        <p:tgtEl>
                                          <p:spTgt spid="86019">
                                            <p:txEl>
                                              <p:charRg st="30"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6019">
                                            <p:txEl>
                                              <p:charRg st="48" end="55"/>
                                            </p:txEl>
                                          </p:spTgt>
                                        </p:tgtEl>
                                        <p:attrNameLst>
                                          <p:attrName>style.visibility</p:attrName>
                                        </p:attrNameLst>
                                      </p:cBhvr>
                                      <p:to>
                                        <p:strVal val="visible"/>
                                      </p:to>
                                    </p:set>
                                    <p:animEffect transition="in" filter="slide(fromBottom)">
                                      <p:cBhvr>
                                        <p:cTn id="22" dur="500"/>
                                        <p:tgtEl>
                                          <p:spTgt spid="86019">
                                            <p:txEl>
                                              <p:charRg st="48" end="5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6019">
                                            <p:txEl>
                                              <p:charRg st="55" end="61"/>
                                            </p:txEl>
                                          </p:spTgt>
                                        </p:tgtEl>
                                        <p:attrNameLst>
                                          <p:attrName>style.visibility</p:attrName>
                                        </p:attrNameLst>
                                      </p:cBhvr>
                                      <p:to>
                                        <p:strVal val="visible"/>
                                      </p:to>
                                    </p:set>
                                    <p:animEffect transition="in" filter="slide(fromBottom)">
                                      <p:cBhvr>
                                        <p:cTn id="27" dur="500"/>
                                        <p:tgtEl>
                                          <p:spTgt spid="86019">
                                            <p:txEl>
                                              <p:charRg st="55" end="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86019">
                                            <p:txEl>
                                              <p:charRg st="61" end="67"/>
                                            </p:txEl>
                                          </p:spTgt>
                                        </p:tgtEl>
                                        <p:attrNameLst>
                                          <p:attrName>style.visibility</p:attrName>
                                        </p:attrNameLst>
                                      </p:cBhvr>
                                      <p:to>
                                        <p:strVal val="visible"/>
                                      </p:to>
                                    </p:set>
                                    <p:animEffect transition="in" filter="slide(fromBottom)">
                                      <p:cBhvr>
                                        <p:cTn id="32" dur="500"/>
                                        <p:tgtEl>
                                          <p:spTgt spid="86019">
                                            <p:txEl>
                                              <p:charRg st="61" end="6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86019">
                                            <p:txEl>
                                              <p:charRg st="67" end="73"/>
                                            </p:txEl>
                                          </p:spTgt>
                                        </p:tgtEl>
                                        <p:attrNameLst>
                                          <p:attrName>style.visibility</p:attrName>
                                        </p:attrNameLst>
                                      </p:cBhvr>
                                      <p:to>
                                        <p:strVal val="visible"/>
                                      </p:to>
                                    </p:set>
                                    <p:animEffect transition="in" filter="slide(fromBottom)">
                                      <p:cBhvr>
                                        <p:cTn id="37" dur="500"/>
                                        <p:tgtEl>
                                          <p:spTgt spid="86019">
                                            <p:txEl>
                                              <p:charRg st="67" end="7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86019">
                                            <p:txEl>
                                              <p:charRg st="73" end="81"/>
                                            </p:txEl>
                                          </p:spTgt>
                                        </p:tgtEl>
                                        <p:attrNameLst>
                                          <p:attrName>style.visibility</p:attrName>
                                        </p:attrNameLst>
                                      </p:cBhvr>
                                      <p:to>
                                        <p:strVal val="visible"/>
                                      </p:to>
                                    </p:set>
                                    <p:animEffect transition="in" filter="slide(fromBottom)">
                                      <p:cBhvr>
                                        <p:cTn id="42" dur="500"/>
                                        <p:tgtEl>
                                          <p:spTgt spid="86019">
                                            <p:txEl>
                                              <p:charRg st="73" end="8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86019">
                                            <p:txEl>
                                              <p:charRg st="81" end="87"/>
                                            </p:txEl>
                                          </p:spTgt>
                                        </p:tgtEl>
                                        <p:attrNameLst>
                                          <p:attrName>style.visibility</p:attrName>
                                        </p:attrNameLst>
                                      </p:cBhvr>
                                      <p:to>
                                        <p:strVal val="visible"/>
                                      </p:to>
                                    </p:set>
                                    <p:animEffect transition="in" filter="slide(fromBottom)">
                                      <p:cBhvr>
                                        <p:cTn id="47" dur="500"/>
                                        <p:tgtEl>
                                          <p:spTgt spid="86019">
                                            <p:txEl>
                                              <p:charRg st="81" end="8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86019">
                                            <p:txEl>
                                              <p:charRg st="87" end="95"/>
                                            </p:txEl>
                                          </p:spTgt>
                                        </p:tgtEl>
                                        <p:attrNameLst>
                                          <p:attrName>style.visibility</p:attrName>
                                        </p:attrNameLst>
                                      </p:cBhvr>
                                      <p:to>
                                        <p:strVal val="visible"/>
                                      </p:to>
                                    </p:set>
                                    <p:animEffect transition="in" filter="slide(fromBottom)">
                                      <p:cBhvr>
                                        <p:cTn id="52" dur="500"/>
                                        <p:tgtEl>
                                          <p:spTgt spid="86019">
                                            <p:txEl>
                                              <p:charRg st="87" end="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p:bldP spid="860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p:txBody>
          <a:bodyPr vert="horz" wrap="square" lIns="91440" tIns="45720" rIns="91440" bIns="45720" anchor="ctr" anchorCtr="0"/>
          <a:p>
            <a:pPr eaLnBrk="1" hangingPunct="1"/>
            <a:r>
              <a:rPr lang="en-US" altLang="zh-CN" dirty="0"/>
              <a:t>1. </a:t>
            </a:r>
            <a:r>
              <a:rPr lang="zh-CN" altLang="en-US" dirty="0"/>
              <a:t>算术运算符</a:t>
            </a:r>
            <a:endParaRPr lang="zh-CN" altLang="en-US" dirty="0"/>
          </a:p>
        </p:txBody>
      </p:sp>
      <p:sp>
        <p:nvSpPr>
          <p:cNvPr id="87043" name="Rectangle 3"/>
          <p:cNvSpPr>
            <a:spLocks noGrp="1"/>
          </p:cNvSpPr>
          <p:nvPr>
            <p:ph idx="1"/>
          </p:nvPr>
        </p:nvSpPr>
        <p:spPr/>
        <p:txBody>
          <a:bodyPr vert="horz" wrap="square" lIns="91440" tIns="45720" rIns="91440" bIns="45720" anchor="t" anchorCtr="0"/>
          <a:p>
            <a:pPr eaLnBrk="1" hangingPunct="1"/>
            <a:endParaRPr lang="zh-CN" altLang="zh-CN" dirty="0"/>
          </a:p>
        </p:txBody>
      </p:sp>
      <p:graphicFrame>
        <p:nvGraphicFramePr>
          <p:cNvPr id="87044" name="Group 4"/>
          <p:cNvGraphicFramePr>
            <a:graphicFrameLocks noGrp="1"/>
          </p:cNvGraphicFramePr>
          <p:nvPr/>
        </p:nvGraphicFramePr>
        <p:xfrm>
          <a:off x="373063" y="1628775"/>
          <a:ext cx="8520113" cy="4419602"/>
        </p:xfrm>
        <a:graphic>
          <a:graphicData uri="http://schemas.openxmlformats.org/drawingml/2006/table">
            <a:tbl>
              <a:tblPr/>
              <a:tblGrid>
                <a:gridCol w="987425"/>
                <a:gridCol w="3732212"/>
                <a:gridCol w="3800475"/>
              </a:tblGrid>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运算符</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格    式</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功 能 描 述</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表达式值取正</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表达式值取负</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两式相乘</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两式相除</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MOD</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1&gt;MOD&lt;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两式整除取余</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两式相加</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两式相减</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SHR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1&gt;SHR&lt;N&gt;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将表达式的值右移</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SHL</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1&gt;SHL&lt;N&gt;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将表达式的值左移</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782">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等同</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1&gt;+&lt;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表达式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36000" marR="36000" marT="18001" marB="18001"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slide(fromBottom)">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87043">
                                            <p:txEl>
                                              <p:charRg st="0" end="1"/>
                                            </p:txEl>
                                          </p:spTgt>
                                        </p:tgtEl>
                                        <p:attrNameLst>
                                          <p:attrName>style.visibility</p:attrName>
                                        </p:attrNameLst>
                                      </p:cBhvr>
                                      <p:to>
                                        <p:strVal val="visible"/>
                                      </p:to>
                                    </p:set>
                                    <p:animEffect transition="in" filter="slide(fromBottom)">
                                      <p:cBhvr>
                                        <p:cTn id="12" dur="500"/>
                                        <p:tgtEl>
                                          <p:spTgt spid="87043">
                                            <p:txEl>
                                              <p:charRg st="0"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7044"/>
                                        </p:tgtEl>
                                        <p:attrNameLst>
                                          <p:attrName>style.visibility</p:attrName>
                                        </p:attrNameLst>
                                      </p:cBhvr>
                                      <p:to>
                                        <p:strVal val="visible"/>
                                      </p:to>
                                    </p:set>
                                    <p:animEffect transition="in" filter="slide(fromBottom)">
                                      <p:cBhvr>
                                        <p:cTn id="17" dur="500"/>
                                        <p:tgtEl>
                                          <p:spTgt spid="87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8704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p:txBody>
          <a:bodyPr vert="horz" wrap="square" lIns="91440" tIns="45720" rIns="91440" bIns="45720" anchor="ctr" anchorCtr="0"/>
          <a:p>
            <a:pPr eaLnBrk="1" hangingPunct="1"/>
            <a:r>
              <a:rPr lang="en-US" altLang="zh-CN" dirty="0"/>
              <a:t>4. </a:t>
            </a:r>
            <a:r>
              <a:rPr lang="zh-CN" altLang="en-US" dirty="0"/>
              <a:t>数值返回运算符</a:t>
            </a:r>
            <a:endParaRPr lang="zh-CN" altLang="en-US" dirty="0"/>
          </a:p>
        </p:txBody>
      </p:sp>
      <p:sp>
        <p:nvSpPr>
          <p:cNvPr id="91139" name="Rectangle 3"/>
          <p:cNvSpPr>
            <a:spLocks noGrp="1"/>
          </p:cNvSpPr>
          <p:nvPr>
            <p:ph idx="1"/>
          </p:nvPr>
        </p:nvSpPr>
        <p:spPr/>
        <p:txBody>
          <a:bodyPr vert="horz" wrap="square" lIns="91440" tIns="45720" rIns="91440" bIns="45720" anchor="t" anchorCtr="0"/>
          <a:p>
            <a:pPr eaLnBrk="1" hangingPunct="1"/>
            <a:endParaRPr lang="zh-CN" altLang="zh-CN" dirty="0"/>
          </a:p>
        </p:txBody>
      </p:sp>
      <p:graphicFrame>
        <p:nvGraphicFramePr>
          <p:cNvPr id="91140" name="Group 4"/>
          <p:cNvGraphicFramePr>
            <a:graphicFrameLocks noGrp="1"/>
          </p:cNvGraphicFramePr>
          <p:nvPr/>
        </p:nvGraphicFramePr>
        <p:xfrm>
          <a:off x="468313" y="2276475"/>
          <a:ext cx="8169275" cy="2743200"/>
        </p:xfrm>
        <a:graphic>
          <a:graphicData uri="http://schemas.openxmlformats.org/drawingml/2006/table">
            <a:tbl>
              <a:tblPr/>
              <a:tblGrid>
                <a:gridCol w="1530350"/>
                <a:gridCol w="2974975"/>
                <a:gridCol w="366395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运算符</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格    式</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功 能 描 述</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SEG</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SEG&lt;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符号地址</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返回符号地址的段地址</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OFFSET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OFFSET&lt;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符号地址</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返回符号地址的偏移地址</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LENGTH</a:t>
                      </a:r>
                      <a:endParaRPr kumimoji="0" lang="en-US" altLang="zh-CN" sz="2400" b="0" i="0" u="none" strike="noStrike" cap="none" normalizeH="0" baseline="0" dirty="0" smtClean="0">
                        <a:ln>
                          <a:noFill/>
                        </a:ln>
                        <a:solidFill>
                          <a:schemeClr val="bg2"/>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LENGTH&lt;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返回变量元素个数</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SIZE</a:t>
                      </a:r>
                      <a:endParaRPr kumimoji="0" lang="en-US" altLang="zh-CN" sz="2400" b="0" i="0" u="none" strike="noStrike" cap="none" normalizeH="0" baseline="0" dirty="0" smtClean="0">
                        <a:ln>
                          <a:noFill/>
                        </a:ln>
                        <a:solidFill>
                          <a:schemeClr val="bg2"/>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SIZE&lt;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变量</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返回变量所占字节数</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TYPE</a:t>
                      </a:r>
                      <a:endParaRPr kumimoji="0" lang="en-US" altLang="zh-CN" sz="2400" b="0" i="0" u="none" strike="noStrike" cap="none" normalizeH="0" baseline="0" dirty="0" smtClean="0">
                        <a:ln>
                          <a:noFill/>
                        </a:ln>
                        <a:solidFill>
                          <a:schemeClr val="bg2"/>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TYPE&lt;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符号地址</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返回变量或标号的类型值</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slide(fromBottom)">
                                      <p:cBhvr>
                                        <p:cTn id="7" dur="500"/>
                                        <p:tgtEl>
                                          <p:spTgt spid="911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nodePh="1">
                                  <p:stCondLst>
                                    <p:cond delay="0"/>
                                  </p:stCondLst>
                                  <p:endCondLst>
                                    <p:cond evt="begin" delay="0">
                                      <p:tn val="10"/>
                                    </p:cond>
                                  </p:endCondLst>
                                  <p:childTnLst>
                                    <p:set>
                                      <p:cBhvr>
                                        <p:cTn id="11" dur="1" fill="hold">
                                          <p:stCondLst>
                                            <p:cond delay="0"/>
                                          </p:stCondLst>
                                        </p:cTn>
                                        <p:tgtEl>
                                          <p:spTgt spid="91139">
                                            <p:txEl>
                                              <p:charRg st="0" end="1"/>
                                            </p:txEl>
                                          </p:spTgt>
                                        </p:tgtEl>
                                        <p:attrNameLst>
                                          <p:attrName>style.visibility</p:attrName>
                                        </p:attrNameLst>
                                      </p:cBhvr>
                                      <p:to>
                                        <p:strVal val="visible"/>
                                      </p:to>
                                    </p:set>
                                    <p:animEffect transition="in" filter="slide(fromBottom)">
                                      <p:cBhvr>
                                        <p:cTn id="12" dur="500"/>
                                        <p:tgtEl>
                                          <p:spTgt spid="91139">
                                            <p:txEl>
                                              <p:charRg st="0"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1140"/>
                                        </p:tgtEl>
                                        <p:attrNameLst>
                                          <p:attrName>style.visibility</p:attrName>
                                        </p:attrNameLst>
                                      </p:cBhvr>
                                      <p:to>
                                        <p:strVal val="visible"/>
                                      </p:to>
                                    </p:set>
                                    <p:animEffect transition="in" filter="slide(fromBottom)">
                                      <p:cBhvr>
                                        <p:cTn id="17"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457200" y="-12700"/>
            <a:ext cx="8229600" cy="1143000"/>
          </a:xfrm>
        </p:spPr>
        <p:txBody>
          <a:bodyPr vert="horz" wrap="square" lIns="91440" tIns="45720" rIns="91440" bIns="45720" anchor="ctr" anchorCtr="0"/>
          <a:p>
            <a:pPr eaLnBrk="1" hangingPunct="1"/>
            <a:r>
              <a:rPr lang="zh-CN" altLang="en-US" b="1" dirty="0"/>
              <a:t>概述</a:t>
            </a:r>
            <a:endParaRPr lang="zh-CN" altLang="en-US" b="1" dirty="0"/>
          </a:p>
        </p:txBody>
      </p:sp>
      <p:sp>
        <p:nvSpPr>
          <p:cNvPr id="45059" name="Rectangle 3"/>
          <p:cNvSpPr>
            <a:spLocks noGrp="1"/>
          </p:cNvSpPr>
          <p:nvPr>
            <p:ph idx="1"/>
          </p:nvPr>
        </p:nvSpPr>
        <p:spPr>
          <a:xfrm>
            <a:off x="457200" y="981075"/>
            <a:ext cx="8229600" cy="4525963"/>
          </a:xfrm>
        </p:spPr>
        <p:txBody>
          <a:bodyPr vert="horz" wrap="square" lIns="91440" tIns="45720" rIns="91440" bIns="45720" anchor="t" anchorCtr="0"/>
          <a:p>
            <a:pPr eaLnBrk="1" hangingPunct="1"/>
            <a:r>
              <a:rPr lang="zh-CN" altLang="en-US" b="1" dirty="0"/>
              <a:t>用指令助记符和符号地址来编写程序</a:t>
            </a:r>
            <a:endParaRPr lang="zh-CN" altLang="en-US" b="1" dirty="0"/>
          </a:p>
          <a:p>
            <a:pPr eaLnBrk="1" hangingPunct="1"/>
            <a:r>
              <a:rPr lang="zh-CN" altLang="en-US" b="1" dirty="0"/>
              <a:t>汇编程序将源代码翻译成二进制编码</a:t>
            </a:r>
            <a:endParaRPr lang="zh-CN" altLang="en-US" b="1" dirty="0"/>
          </a:p>
          <a:p>
            <a:pPr eaLnBrk="1" hangingPunct="1"/>
            <a:r>
              <a:rPr lang="zh-CN" altLang="en-US" b="1" dirty="0"/>
              <a:t>包括：指令助记符、数据和存放数据的变量、标号、伪指令，及相应的使用规则</a:t>
            </a:r>
            <a:endParaRPr lang="zh-CN" altLang="en-US" b="1" dirty="0"/>
          </a:p>
          <a:p>
            <a:pPr eaLnBrk="1" hangingPunct="1"/>
            <a:r>
              <a:rPr lang="zh-CN" altLang="en-US" b="1" dirty="0"/>
              <a:t>源程序中一条汇编指令或伪指令均占一行</a:t>
            </a:r>
            <a:endParaRPr lang="zh-CN" altLang="en-US" b="1" dirty="0"/>
          </a:p>
          <a:p>
            <a:pPr lvl="1" eaLnBrk="1" hangingPunct="1"/>
            <a:r>
              <a:rPr lang="zh-CN" altLang="en-US" sz="2400" b="1" dirty="0"/>
              <a:t>指令语句：</a:t>
            </a:r>
            <a:r>
              <a:rPr lang="en-US" altLang="zh-CN" sz="2400" b="1" dirty="0"/>
              <a:t>[</a:t>
            </a:r>
            <a:r>
              <a:rPr lang="zh-CN" altLang="en-US" sz="2400" b="1" dirty="0"/>
              <a:t>标号</a:t>
            </a:r>
            <a:r>
              <a:rPr lang="en-US" altLang="zh-CN" sz="2400" b="1" dirty="0"/>
              <a:t>:] </a:t>
            </a:r>
            <a:r>
              <a:rPr lang="zh-CN" altLang="en-US" sz="2400" b="1" dirty="0"/>
              <a:t>助记符 </a:t>
            </a:r>
            <a:r>
              <a:rPr lang="en-US" altLang="zh-CN" sz="2400" b="1" dirty="0"/>
              <a:t>[Op1][,Op2,…][</a:t>
            </a:r>
            <a:r>
              <a:rPr lang="en-US" altLang="zh-CN" sz="2400" b="1" dirty="0">
                <a:solidFill>
                  <a:srgbClr val="0000FF"/>
                </a:solidFill>
              </a:rPr>
              <a:t>;</a:t>
            </a:r>
            <a:r>
              <a:rPr lang="zh-CN" altLang="en-US" sz="2400" b="1" dirty="0"/>
              <a:t>注释</a:t>
            </a:r>
            <a:r>
              <a:rPr lang="en-US" altLang="zh-CN" sz="2400" b="1" dirty="0"/>
              <a:t>]</a:t>
            </a:r>
            <a:endParaRPr lang="en-US" altLang="zh-CN" sz="2400" b="1" dirty="0"/>
          </a:p>
          <a:p>
            <a:pPr lvl="1" eaLnBrk="1" hangingPunct="1"/>
            <a:r>
              <a:rPr lang="zh-CN" altLang="en-US" sz="2400" b="1" dirty="0"/>
              <a:t>伪指令语句：</a:t>
            </a:r>
            <a:r>
              <a:rPr lang="en-US" altLang="zh-CN" sz="2400" b="1" dirty="0"/>
              <a:t>[</a:t>
            </a:r>
            <a:r>
              <a:rPr lang="zh-CN" altLang="en-US" sz="2400" b="1" dirty="0"/>
              <a:t>符号</a:t>
            </a:r>
            <a:r>
              <a:rPr lang="en-US" altLang="zh-CN" sz="2400" b="1" dirty="0"/>
              <a:t>] </a:t>
            </a:r>
            <a:r>
              <a:rPr lang="zh-CN" altLang="en-US" sz="2000" b="1" dirty="0"/>
              <a:t>伪指令助记符</a:t>
            </a:r>
            <a:r>
              <a:rPr lang="zh-CN" altLang="en-US" sz="2400" b="1" dirty="0"/>
              <a:t> </a:t>
            </a:r>
            <a:r>
              <a:rPr lang="en-US" altLang="zh-CN" sz="2400" b="1" dirty="0"/>
              <a:t>[Op1][,Op2,…][;</a:t>
            </a:r>
            <a:r>
              <a:rPr lang="zh-CN" altLang="en-US" sz="2400" b="1" dirty="0"/>
              <a:t>注释</a:t>
            </a:r>
            <a:r>
              <a:rPr lang="en-US" altLang="zh-CN" sz="2400" b="1" dirty="0"/>
              <a:t>]</a:t>
            </a:r>
            <a:endParaRPr lang="en-US" altLang="zh-CN" sz="2400" b="1" dirty="0"/>
          </a:p>
          <a:p>
            <a:pPr eaLnBrk="1" hangingPunct="1"/>
            <a:r>
              <a:rPr lang="zh-CN" altLang="en-US" b="1" dirty="0"/>
              <a:t>开发过程</a:t>
            </a:r>
            <a:r>
              <a:rPr lang="zh-CN" altLang="en-US" sz="2800" b="1" dirty="0"/>
              <a:t>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slide(fromBottom)">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5059">
                                            <p:txEl>
                                              <p:charRg st="0" end="17"/>
                                            </p:txEl>
                                          </p:spTgt>
                                        </p:tgtEl>
                                        <p:attrNameLst>
                                          <p:attrName>style.visibility</p:attrName>
                                        </p:attrNameLst>
                                      </p:cBhvr>
                                      <p:to>
                                        <p:strVal val="visible"/>
                                      </p:to>
                                    </p:set>
                                    <p:animEffect transition="in" filter="slide(fromBottom)">
                                      <p:cBhvr>
                                        <p:cTn id="12" dur="500"/>
                                        <p:tgtEl>
                                          <p:spTgt spid="45059">
                                            <p:txEl>
                                              <p:charRg st="0" end="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5059">
                                            <p:txEl>
                                              <p:charRg st="17" end="34"/>
                                            </p:txEl>
                                          </p:spTgt>
                                        </p:tgtEl>
                                        <p:attrNameLst>
                                          <p:attrName>style.visibility</p:attrName>
                                        </p:attrNameLst>
                                      </p:cBhvr>
                                      <p:to>
                                        <p:strVal val="visible"/>
                                      </p:to>
                                    </p:set>
                                    <p:animEffect transition="in" filter="slide(fromBottom)">
                                      <p:cBhvr>
                                        <p:cTn id="17" dur="500"/>
                                        <p:tgtEl>
                                          <p:spTgt spid="45059">
                                            <p:txEl>
                                              <p:charRg st="17"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5059">
                                            <p:txEl>
                                              <p:charRg st="34" end="70"/>
                                            </p:txEl>
                                          </p:spTgt>
                                        </p:tgtEl>
                                        <p:attrNameLst>
                                          <p:attrName>style.visibility</p:attrName>
                                        </p:attrNameLst>
                                      </p:cBhvr>
                                      <p:to>
                                        <p:strVal val="visible"/>
                                      </p:to>
                                    </p:set>
                                    <p:animEffect transition="in" filter="slide(fromBottom)">
                                      <p:cBhvr>
                                        <p:cTn id="22" dur="500"/>
                                        <p:tgtEl>
                                          <p:spTgt spid="45059">
                                            <p:txEl>
                                              <p:charRg st="34" end="7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5059">
                                            <p:txEl>
                                              <p:charRg st="70" end="89"/>
                                            </p:txEl>
                                          </p:spTgt>
                                        </p:tgtEl>
                                        <p:attrNameLst>
                                          <p:attrName>style.visibility</p:attrName>
                                        </p:attrNameLst>
                                      </p:cBhvr>
                                      <p:to>
                                        <p:strVal val="visible"/>
                                      </p:to>
                                    </p:set>
                                    <p:animEffect transition="in" filter="slide(fromBottom)">
                                      <p:cBhvr>
                                        <p:cTn id="27" dur="500"/>
                                        <p:tgtEl>
                                          <p:spTgt spid="45059">
                                            <p:txEl>
                                              <p:charRg st="70" end="8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45059">
                                            <p:txEl>
                                              <p:charRg st="89" end="123"/>
                                            </p:txEl>
                                          </p:spTgt>
                                        </p:tgtEl>
                                        <p:attrNameLst>
                                          <p:attrName>style.visibility</p:attrName>
                                        </p:attrNameLst>
                                      </p:cBhvr>
                                      <p:to>
                                        <p:strVal val="visible"/>
                                      </p:to>
                                    </p:set>
                                    <p:animEffect transition="in" filter="slide(fromBottom)">
                                      <p:cBhvr>
                                        <p:cTn id="32" dur="500"/>
                                        <p:tgtEl>
                                          <p:spTgt spid="45059">
                                            <p:txEl>
                                              <p:charRg st="89" end="12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45059">
                                            <p:txEl>
                                              <p:charRg st="123" end="160"/>
                                            </p:txEl>
                                          </p:spTgt>
                                        </p:tgtEl>
                                        <p:attrNameLst>
                                          <p:attrName>style.visibility</p:attrName>
                                        </p:attrNameLst>
                                      </p:cBhvr>
                                      <p:to>
                                        <p:strVal val="visible"/>
                                      </p:to>
                                    </p:set>
                                    <p:animEffect transition="in" filter="slide(fromBottom)">
                                      <p:cBhvr>
                                        <p:cTn id="37" dur="500"/>
                                        <p:tgtEl>
                                          <p:spTgt spid="45059">
                                            <p:txEl>
                                              <p:charRg st="123" end="16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45059">
                                            <p:txEl>
                                              <p:charRg st="160" end="166"/>
                                            </p:txEl>
                                          </p:spTgt>
                                        </p:tgtEl>
                                        <p:attrNameLst>
                                          <p:attrName>style.visibility</p:attrName>
                                        </p:attrNameLst>
                                      </p:cBhvr>
                                      <p:to>
                                        <p:strVal val="visible"/>
                                      </p:to>
                                    </p:set>
                                    <p:animEffect transition="in" filter="slide(fromBottom)">
                                      <p:cBhvr>
                                        <p:cTn id="42" dur="500"/>
                                        <p:tgtEl>
                                          <p:spTgt spid="45059">
                                            <p:txEl>
                                              <p:charRg st="160"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ldLvl="2"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p:txBody>
          <a:bodyPr vert="horz" wrap="square" lIns="91440" tIns="45720" rIns="91440" bIns="45720" anchor="ctr" anchorCtr="0"/>
          <a:p>
            <a:pPr eaLnBrk="1" hangingPunct="1"/>
            <a:r>
              <a:rPr lang="en-US" altLang="zh-CN" dirty="0"/>
              <a:t>5. </a:t>
            </a:r>
            <a:r>
              <a:rPr lang="zh-CN" altLang="en-US" dirty="0"/>
              <a:t>属性运算符</a:t>
            </a:r>
            <a:endParaRPr lang="zh-CN" altLang="en-US" dirty="0"/>
          </a:p>
        </p:txBody>
      </p:sp>
      <p:sp>
        <p:nvSpPr>
          <p:cNvPr id="92163" name="Rectangle 3"/>
          <p:cNvSpPr>
            <a:spLocks noGrp="1"/>
          </p:cNvSpPr>
          <p:nvPr>
            <p:ph idx="1"/>
          </p:nvPr>
        </p:nvSpPr>
        <p:spPr/>
        <p:txBody>
          <a:bodyPr vert="horz" wrap="square" lIns="91440" tIns="45720" rIns="91440" bIns="45720" anchor="t" anchorCtr="0"/>
          <a:p>
            <a:pPr marL="0" indent="0" eaLnBrk="1" hangingPunct="1">
              <a:buNone/>
            </a:pPr>
            <a:r>
              <a:rPr lang="en-US" altLang="zh-CN" dirty="0"/>
              <a:t> </a:t>
            </a:r>
            <a:endParaRPr lang="en-US" altLang="zh-CN" dirty="0"/>
          </a:p>
        </p:txBody>
      </p:sp>
      <p:graphicFrame>
        <p:nvGraphicFramePr>
          <p:cNvPr id="92221" name="Group 61"/>
          <p:cNvGraphicFramePr>
            <a:graphicFrameLocks noGrp="1"/>
          </p:cNvGraphicFramePr>
          <p:nvPr/>
        </p:nvGraphicFramePr>
        <p:xfrm>
          <a:off x="755650" y="1484313"/>
          <a:ext cx="7581900" cy="4114800"/>
        </p:xfrm>
        <a:graphic>
          <a:graphicData uri="http://schemas.openxmlformats.org/drawingml/2006/table">
            <a:tbl>
              <a:tblPr/>
              <a:tblGrid>
                <a:gridCol w="1835150"/>
                <a:gridCol w="5746750"/>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类型运算符</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功 能 描 述</a:t>
                      </a:r>
                      <a:endParaRPr kumimoji="0" lang="zh-CN" altLang="en-US" sz="24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Byte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指定数据或变量为字节类型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Word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字节</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DWord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字节</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双字</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FWord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字节类型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QWord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字节</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四字</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(64</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TByte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指定数据或变量为</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字节类型</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a:t>
                      </a: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a:t>
                      </a: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Near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指定标号为近转移目标地址</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5715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600">
                <a:tc>
                  <a:txBody>
                    <a:bodyPr/>
                    <a:lstStyle/>
                    <a:p>
                      <a:pPr marL="0" marR="0" lvl="0" indent="0" algn="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Far Ptr</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指定标号为远转移目标地址</a:t>
                      </a:r>
                      <a:endParaRPr kumimoji="0" lang="zh-CN" altLang="en-US"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slide(fromBottom)">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2163">
                                            <p:txEl>
                                              <p:charRg st="0" end="1"/>
                                            </p:txEl>
                                          </p:spTgt>
                                        </p:tgtEl>
                                        <p:attrNameLst>
                                          <p:attrName>style.visibility</p:attrName>
                                        </p:attrNameLst>
                                      </p:cBhvr>
                                      <p:to>
                                        <p:strVal val="visible"/>
                                      </p:to>
                                    </p:set>
                                    <p:animEffect transition="in" filter="slide(fromBottom)">
                                      <p:cBhvr>
                                        <p:cTn id="12" dur="500"/>
                                        <p:tgtEl>
                                          <p:spTgt spid="92163">
                                            <p:txEl>
                                              <p:charRg st="0"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2221"/>
                                        </p:tgtEl>
                                        <p:attrNameLst>
                                          <p:attrName>style.visibility</p:attrName>
                                        </p:attrNameLst>
                                      </p:cBhvr>
                                      <p:to>
                                        <p:strVal val="visible"/>
                                      </p:to>
                                    </p:set>
                                    <p:animEffect transition="in" filter="slide(fromBottom)">
                                      <p:cBhvr>
                                        <p:cTn id="17" dur="500"/>
                                        <p:tgtEl>
                                          <p:spTgt spid="92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p:txBody>
          <a:bodyPr vert="horz" wrap="square" lIns="91440" tIns="45720" rIns="91440" bIns="45720" anchor="ctr" anchorCtr="0"/>
          <a:p>
            <a:pPr eaLnBrk="1" hangingPunct="1"/>
            <a:r>
              <a:rPr lang="en-US" altLang="zh-CN" dirty="0"/>
              <a:t>.4  MASM</a:t>
            </a:r>
            <a:r>
              <a:rPr lang="zh-CN" altLang="en-US" dirty="0"/>
              <a:t>的基本伪指令</a:t>
            </a:r>
            <a:endParaRPr lang="zh-CN" altLang="en-US" dirty="0"/>
          </a:p>
        </p:txBody>
      </p:sp>
      <p:sp>
        <p:nvSpPr>
          <p:cNvPr id="93187" name="Rectangle 3"/>
          <p:cNvSpPr>
            <a:spLocks noGrp="1"/>
          </p:cNvSpPr>
          <p:nvPr>
            <p:ph idx="1"/>
          </p:nvPr>
        </p:nvSpPr>
        <p:spPr/>
        <p:txBody>
          <a:bodyPr vert="horz" wrap="square" lIns="91440" tIns="45720" rIns="91440" bIns="45720" anchor="t" anchorCtr="0"/>
          <a:p>
            <a:pPr eaLnBrk="1" hangingPunct="1"/>
            <a:r>
              <a:rPr lang="zh-CN" altLang="en-US" b="1" dirty="0"/>
              <a:t>伪指令在汇编程序对源程序汇编期间由汇编程序处理的操作，它们可以完成诸如定义程序段、定义数据、分配存储区和指示程序结束等功能。</a:t>
            </a:r>
            <a:endParaRPr lang="zh-CN" altLang="en-US" b="1" dirty="0"/>
          </a:p>
          <a:p>
            <a:pPr eaLnBrk="1" hangingPunct="1"/>
            <a:r>
              <a:rPr lang="zh-CN" altLang="en-US" b="1" dirty="0"/>
              <a:t>伪指令在形式上与一般指令相似，但伪指令只是为汇编程序提供有关信息，不产生相应的机器代码</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3187">
                                            <p:txEl>
                                              <p:charRg st="0" end="63"/>
                                            </p:txEl>
                                          </p:spTgt>
                                        </p:tgtEl>
                                        <p:attrNameLst>
                                          <p:attrName>style.visibility</p:attrName>
                                        </p:attrNameLst>
                                      </p:cBhvr>
                                      <p:to>
                                        <p:strVal val="visible"/>
                                      </p:to>
                                    </p:set>
                                    <p:animEffect transition="in" filter="slide(fromBottom)">
                                      <p:cBhvr>
                                        <p:cTn id="7" dur="500"/>
                                        <p:tgtEl>
                                          <p:spTgt spid="93187">
                                            <p:txEl>
                                              <p:charRg st="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187">
                                            <p:txEl>
                                              <p:charRg st="63" end="107"/>
                                            </p:txEl>
                                          </p:spTgt>
                                        </p:tgtEl>
                                        <p:attrNameLst>
                                          <p:attrName>style.visibility</p:attrName>
                                        </p:attrNameLst>
                                      </p:cBhvr>
                                      <p:to>
                                        <p:strVal val="visible"/>
                                      </p:to>
                                    </p:set>
                                    <p:animEffect transition="in" filter="slide(fromBottom)">
                                      <p:cBhvr>
                                        <p:cTn id="12" dur="500"/>
                                        <p:tgtEl>
                                          <p:spTgt spid="93187">
                                            <p:txEl>
                                              <p:charRg st="63"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p:txBody>
          <a:bodyPr vert="horz" wrap="square" lIns="91440" tIns="45720" rIns="91440" bIns="45720" anchor="ctr" anchorCtr="0"/>
          <a:p>
            <a:pPr eaLnBrk="1" hangingPunct="1"/>
            <a:r>
              <a:rPr lang="en-US" altLang="zh-CN" dirty="0"/>
              <a:t>.4.1  </a:t>
            </a:r>
            <a:r>
              <a:rPr lang="zh-CN" altLang="en-US" dirty="0"/>
              <a:t>指令集选择伪指令</a:t>
            </a:r>
            <a:endParaRPr lang="zh-CN" altLang="en-US" dirty="0"/>
          </a:p>
        </p:txBody>
      </p:sp>
      <p:sp>
        <p:nvSpPr>
          <p:cNvPr id="94211" name="Rectangle 3"/>
          <p:cNvSpPr>
            <a:spLocks noGrp="1"/>
          </p:cNvSpPr>
          <p:nvPr>
            <p:ph idx="1"/>
          </p:nvPr>
        </p:nvSpPr>
        <p:spPr/>
        <p:txBody>
          <a:bodyPr vert="horz" wrap="square" lIns="91440" tIns="45720" rIns="91440" bIns="45720" anchor="t" anchorCtr="0"/>
          <a:p>
            <a:pPr eaLnBrk="1" hangingPunct="1"/>
            <a:r>
              <a:rPr lang="en-US" altLang="zh-CN" dirty="0"/>
              <a:t>MASM</a:t>
            </a:r>
            <a:r>
              <a:rPr lang="zh-CN" altLang="en-US" dirty="0"/>
              <a:t>在默认情况下只接受</a:t>
            </a:r>
            <a:r>
              <a:rPr lang="en-US" altLang="zh-CN" dirty="0"/>
              <a:t>8086</a:t>
            </a:r>
            <a:r>
              <a:rPr lang="zh-CN" altLang="en-US" dirty="0"/>
              <a:t>指令集。如果程序员需要使用</a:t>
            </a:r>
            <a:r>
              <a:rPr lang="en-US" altLang="zh-CN" dirty="0"/>
              <a:t>8086</a:t>
            </a:r>
            <a:r>
              <a:rPr lang="zh-CN" altLang="en-US" dirty="0"/>
              <a:t>以后微处理器新增加的指令，必须使用指令集选择伪指令</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slide(fromBottom)">
                                      <p:cBhvr>
                                        <p:cTn id="7" dur="500"/>
                                        <p:tgtEl>
                                          <p:spTgt spid="942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4211">
                                            <p:txEl>
                                              <p:charRg st="0" end="60"/>
                                            </p:txEl>
                                          </p:spTgt>
                                        </p:tgtEl>
                                        <p:attrNameLst>
                                          <p:attrName>style.visibility</p:attrName>
                                        </p:attrNameLst>
                                      </p:cBhvr>
                                      <p:to>
                                        <p:strVal val="visible"/>
                                      </p:to>
                                    </p:set>
                                    <p:animEffect transition="in" filter="slide(fromBottom)">
                                      <p:cBhvr>
                                        <p:cTn id="12" dur="500"/>
                                        <p:tgtEl>
                                          <p:spTgt spid="94211">
                                            <p:txEl>
                                              <p:charRg st="0"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p:bldP spid="9421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5563" name="Group 331"/>
          <p:cNvGraphicFramePr>
            <a:graphicFrameLocks noGrp="1"/>
          </p:cNvGraphicFramePr>
          <p:nvPr/>
        </p:nvGraphicFramePr>
        <p:xfrm>
          <a:off x="1116013" y="115888"/>
          <a:ext cx="6591300" cy="6511925"/>
        </p:xfrm>
        <a:graphic>
          <a:graphicData uri="http://schemas.openxmlformats.org/drawingml/2006/table">
            <a:tbl>
              <a:tblPr/>
              <a:tblGrid>
                <a:gridCol w="1073150"/>
                <a:gridCol w="5518150"/>
              </a:tblGrid>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伪指令</a:t>
                      </a: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cs typeface="Times New Roman" panose="02020603050405020304" pitchFamily="18" charset="0"/>
                        </a:rPr>
                        <a:t>功 能 描 述</a:t>
                      </a:r>
                      <a:endParaRPr kumimoji="0" lang="zh-CN" altLang="en-US" sz="2000" b="0" i="0" u="none" strike="noStrike" cap="none" normalizeH="0" baseline="0" smtClean="0">
                        <a:ln>
                          <a:noFill/>
                        </a:ln>
                        <a:solidFill>
                          <a:schemeClr val="tx1"/>
                        </a:solidFill>
                        <a:effectLst/>
                        <a:latin typeface="Arial" panose="020B0604020202020204" pitchFamily="34" charset="0"/>
                        <a:ea typeface="黑体" panose="02010609060101010101" pitchFamily="2" charset="-122"/>
                        <a:cs typeface="Times New Roman" panose="02020603050405020304" pitchFamily="18" charset="0"/>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.8086</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仅接受</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8086</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默认状态</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.186</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80186</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.286</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接受除特权指令外的</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80286</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.286P</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接受全部</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80286</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指令，包括特权指令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.386</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接受除特权指令外的</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80386</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.386P</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接受全部</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80386</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指令，包括特权指令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.486</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接受除特权指令外的</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80486</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指令，包括浮点指令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.486P</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接受全部</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80486</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指令，包括特权指令和浮点指令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.8087</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8087</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数学协处理器指令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.287</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80287</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数学协处理器指令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.387</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80387</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数学协处理器指令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.No87</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取消使用协处理器指令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.586</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接受除特权以外的</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.586P</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接受全部的</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.686</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接受除特权以外的</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 Pro</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.686P</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接受全部的</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Pentium Pro</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.MMX</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MMX</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.K3D</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AMD</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处理器的</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3DNow!</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5596">
                <a:tc>
                  <a:txBody>
                    <a:bodyPr/>
                    <a:lstStyle/>
                    <a:p>
                      <a:pPr marL="0" marR="0" lvl="0" indent="0" algn="ctr" defTabSz="914400" rtl="0" eaLnBrk="1" fontAlgn="base" latinLnBrk="0" hangingPunct="1">
                        <a:lnSpc>
                          <a:spcPct val="95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.XMM</a:t>
                      </a:r>
                      <a:endParaRPr kumimoji="0" lang="en-US" altLang="zh-CN" sz="20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90000" marR="90000" marT="18002" marB="18002"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5000"/>
                        </a:lnSpc>
                        <a:spcBef>
                          <a:spcPct val="0"/>
                        </a:spcBef>
                        <a:spcAft>
                          <a:spcPct val="0"/>
                        </a:spcAft>
                        <a:buClrTx/>
                        <a:buSzTx/>
                        <a:buFontTx/>
                        <a:buNone/>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接受</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SEE</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指令和</a:t>
                      </a: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SSE2</a:t>
                      </a: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指令</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90000" marR="90000" marT="18002" marB="18002"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p:txBody>
          <a:bodyPr vert="horz" wrap="square" lIns="91440" tIns="45720" rIns="91440" bIns="45720" anchor="ctr" anchorCtr="0"/>
          <a:p>
            <a:pPr eaLnBrk="1" hangingPunct="1"/>
            <a:r>
              <a:rPr lang="en-US" altLang="zh-CN" b="1" dirty="0"/>
              <a:t>.4.2  </a:t>
            </a:r>
            <a:r>
              <a:rPr lang="zh-CN" altLang="en-US" b="1" dirty="0"/>
              <a:t>完整的段定义伪指令</a:t>
            </a:r>
            <a:endParaRPr lang="zh-CN" altLang="en-US" b="1" dirty="0"/>
          </a:p>
        </p:txBody>
      </p:sp>
      <p:sp>
        <p:nvSpPr>
          <p:cNvPr id="96259" name="Rectangle 3"/>
          <p:cNvSpPr>
            <a:spLocks noGrp="1"/>
          </p:cNvSpPr>
          <p:nvPr>
            <p:ph idx="1"/>
          </p:nvPr>
        </p:nvSpPr>
        <p:spPr/>
        <p:txBody>
          <a:bodyPr vert="horz" wrap="square" lIns="91440" tIns="45720" rIns="91440" bIns="45720" anchor="t" anchorCtr="0"/>
          <a:p>
            <a:pPr eaLnBrk="1" hangingPunct="1"/>
            <a:r>
              <a:rPr lang="zh-CN" altLang="en-US" b="1" dirty="0"/>
              <a:t>使用完整的段定义伪指令来定义一个段，可具体控制汇编程序</a:t>
            </a:r>
            <a:r>
              <a:rPr lang="en-US" altLang="zh-CN" b="1" dirty="0"/>
              <a:t>MASM</a:t>
            </a:r>
            <a:r>
              <a:rPr lang="zh-CN" altLang="en-US" b="1" dirty="0"/>
              <a:t>和连接程序</a:t>
            </a:r>
            <a:r>
              <a:rPr lang="en-US" altLang="zh-CN" b="1" dirty="0"/>
              <a:t>LINK</a:t>
            </a:r>
            <a:r>
              <a:rPr lang="zh-CN" altLang="en-US" b="1" dirty="0"/>
              <a:t>在内存中组织代码和数据的方式</a:t>
            </a:r>
            <a:endParaRPr lang="zh-CN" altLang="en-US" b="1" dirty="0"/>
          </a:p>
          <a:p>
            <a:pPr eaLnBrk="1" hangingPunct="1"/>
            <a:r>
              <a:rPr lang="zh-CN" altLang="en-US" b="1" dirty="0"/>
              <a:t>格式：</a:t>
            </a:r>
            <a:endParaRPr lang="zh-CN" altLang="en-US" b="1" dirty="0"/>
          </a:p>
          <a:p>
            <a:pPr lvl="1" eaLnBrk="1" hangingPunct="1">
              <a:buNone/>
            </a:pPr>
            <a:r>
              <a:rPr lang="zh-CN" altLang="en-US" sz="2000" b="1" dirty="0"/>
              <a:t>段名 </a:t>
            </a:r>
            <a:r>
              <a:rPr lang="en-US" altLang="zh-CN" sz="2000" b="1" dirty="0"/>
              <a:t>SEGMENT [</a:t>
            </a:r>
            <a:r>
              <a:rPr lang="zh-CN" altLang="en-US" sz="2000" b="1" dirty="0"/>
              <a:t>定位类型</a:t>
            </a:r>
            <a:r>
              <a:rPr lang="en-US" altLang="zh-CN" sz="2000" b="1" dirty="0"/>
              <a:t>] [</a:t>
            </a:r>
            <a:r>
              <a:rPr lang="zh-CN" altLang="en-US" sz="2000" b="1" dirty="0"/>
              <a:t>组合方式</a:t>
            </a:r>
            <a:r>
              <a:rPr lang="en-US" altLang="zh-CN" sz="2000" b="1" dirty="0"/>
              <a:t>] [</a:t>
            </a:r>
            <a:r>
              <a:rPr lang="zh-CN" altLang="en-US" sz="2000" b="1" dirty="0"/>
              <a:t>地址模式</a:t>
            </a:r>
            <a:r>
              <a:rPr lang="en-US" altLang="zh-CN" sz="2000" b="1" dirty="0"/>
              <a:t>] ['</a:t>
            </a:r>
            <a:r>
              <a:rPr lang="zh-CN" altLang="en-US" sz="2000" b="1" dirty="0"/>
              <a:t>分类名</a:t>
            </a:r>
            <a:r>
              <a:rPr lang="en-US" altLang="zh-CN" sz="2000" b="1" dirty="0"/>
              <a:t>']</a:t>
            </a:r>
            <a:endParaRPr lang="en-US" altLang="zh-CN" sz="2000" b="1" dirty="0"/>
          </a:p>
          <a:p>
            <a:pPr lvl="1" eaLnBrk="1" hangingPunct="1">
              <a:buNone/>
            </a:pPr>
            <a:r>
              <a:rPr lang="en-US" altLang="zh-CN" sz="2000" b="1" dirty="0"/>
              <a:t>		…</a:t>
            </a:r>
            <a:endParaRPr lang="en-US" altLang="zh-CN" sz="2000" b="1" dirty="0"/>
          </a:p>
          <a:p>
            <a:pPr lvl="1" eaLnBrk="1" hangingPunct="1">
              <a:buNone/>
            </a:pPr>
            <a:r>
              <a:rPr lang="zh-CN" altLang="en-US" sz="2000" b="1" dirty="0"/>
              <a:t>段名 </a:t>
            </a:r>
            <a:r>
              <a:rPr lang="en-US" altLang="zh-CN" sz="2000" b="1" dirty="0"/>
              <a:t>ENDS</a:t>
            </a:r>
            <a:endParaRPr lang="en-US" altLang="zh-CN" sz="2000" b="1" dirty="0"/>
          </a:p>
          <a:p>
            <a:pPr eaLnBrk="1" hangingPunct="1"/>
            <a:r>
              <a:rPr lang="zh-CN" altLang="en-US" b="1" dirty="0"/>
              <a:t>功能：在程序中定义一个逻辑段，指定段的名字和范围，段在内存中的起始位置，以及段与段之间的连接关系。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slide(fromBottom)">
                                      <p:cBhvr>
                                        <p:cTn id="7" dur="500"/>
                                        <p:tgtEl>
                                          <p:spTgt spid="9625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96259">
                                            <p:txEl>
                                              <p:charRg st="0" end="55"/>
                                            </p:txEl>
                                          </p:spTgt>
                                        </p:tgtEl>
                                        <p:attrNameLst>
                                          <p:attrName>style.visibility</p:attrName>
                                        </p:attrNameLst>
                                      </p:cBhvr>
                                      <p:to>
                                        <p:strVal val="visible"/>
                                      </p:to>
                                    </p:set>
                                    <p:animEffect transition="in" filter="slide(fromBottom)">
                                      <p:cBhvr>
                                        <p:cTn id="10" dur="500"/>
                                        <p:tgtEl>
                                          <p:spTgt spid="96259">
                                            <p:txEl>
                                              <p:charRg st="0" end="5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96259">
                                            <p:txEl>
                                              <p:charRg st="55" end="59"/>
                                            </p:txEl>
                                          </p:spTgt>
                                        </p:tgtEl>
                                        <p:attrNameLst>
                                          <p:attrName>style.visibility</p:attrName>
                                        </p:attrNameLst>
                                      </p:cBhvr>
                                      <p:to>
                                        <p:strVal val="visible"/>
                                      </p:to>
                                    </p:set>
                                    <p:animEffect transition="in" filter="slide(fromBottom)">
                                      <p:cBhvr>
                                        <p:cTn id="15" dur="500"/>
                                        <p:tgtEl>
                                          <p:spTgt spid="96259">
                                            <p:txEl>
                                              <p:charRg st="55" end="59"/>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96259">
                                            <p:txEl>
                                              <p:charRg st="59" end="99"/>
                                            </p:txEl>
                                          </p:spTgt>
                                        </p:tgtEl>
                                        <p:attrNameLst>
                                          <p:attrName>style.visibility</p:attrName>
                                        </p:attrNameLst>
                                      </p:cBhvr>
                                      <p:to>
                                        <p:strVal val="visible"/>
                                      </p:to>
                                    </p:set>
                                    <p:animEffect transition="in" filter="slide(fromBottom)">
                                      <p:cBhvr>
                                        <p:cTn id="18" dur="500"/>
                                        <p:tgtEl>
                                          <p:spTgt spid="96259">
                                            <p:txEl>
                                              <p:charRg st="59" end="99"/>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96259">
                                            <p:txEl>
                                              <p:charRg st="99" end="103"/>
                                            </p:txEl>
                                          </p:spTgt>
                                        </p:tgtEl>
                                        <p:attrNameLst>
                                          <p:attrName>style.visibility</p:attrName>
                                        </p:attrNameLst>
                                      </p:cBhvr>
                                      <p:to>
                                        <p:strVal val="visible"/>
                                      </p:to>
                                    </p:set>
                                    <p:animEffect transition="in" filter="slide(fromBottom)">
                                      <p:cBhvr>
                                        <p:cTn id="21" dur="500"/>
                                        <p:tgtEl>
                                          <p:spTgt spid="96259">
                                            <p:txEl>
                                              <p:charRg st="99" end="103"/>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96259">
                                            <p:txEl>
                                              <p:charRg st="103" end="111"/>
                                            </p:txEl>
                                          </p:spTgt>
                                        </p:tgtEl>
                                        <p:attrNameLst>
                                          <p:attrName>style.visibility</p:attrName>
                                        </p:attrNameLst>
                                      </p:cBhvr>
                                      <p:to>
                                        <p:strVal val="visible"/>
                                      </p:to>
                                    </p:set>
                                    <p:animEffect transition="in" filter="slide(fromBottom)">
                                      <p:cBhvr>
                                        <p:cTn id="24" dur="500"/>
                                        <p:tgtEl>
                                          <p:spTgt spid="96259">
                                            <p:txEl>
                                              <p:charRg st="103" end="1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96259">
                                            <p:txEl>
                                              <p:charRg st="111" end="162"/>
                                            </p:txEl>
                                          </p:spTgt>
                                        </p:tgtEl>
                                        <p:attrNameLst>
                                          <p:attrName>style.visibility</p:attrName>
                                        </p:attrNameLst>
                                      </p:cBhvr>
                                      <p:to>
                                        <p:strVal val="visible"/>
                                      </p:to>
                                    </p:set>
                                    <p:animEffect transition="in" filter="slide(fromBottom)">
                                      <p:cBhvr>
                                        <p:cTn id="29" dur="500"/>
                                        <p:tgtEl>
                                          <p:spTgt spid="96259">
                                            <p:txEl>
                                              <p:charRg st="111"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5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p:nvPr>
        </p:nvSpPr>
        <p:spPr/>
        <p:txBody>
          <a:bodyPr vert="horz" wrap="square" lIns="91440" tIns="45720" rIns="91440" bIns="45720" anchor="ctr" anchorCtr="0"/>
          <a:p>
            <a:pPr eaLnBrk="1" hangingPunct="1"/>
            <a:endParaRPr lang="zh-CN" altLang="zh-CN" b="1" dirty="0"/>
          </a:p>
        </p:txBody>
      </p:sp>
      <p:sp>
        <p:nvSpPr>
          <p:cNvPr id="97283" name="Rectangle 3"/>
          <p:cNvSpPr>
            <a:spLocks noGrp="1"/>
          </p:cNvSpPr>
          <p:nvPr>
            <p:ph idx="1"/>
          </p:nvPr>
        </p:nvSpPr>
        <p:spPr/>
        <p:txBody>
          <a:bodyPr vert="horz" wrap="square" lIns="91440" tIns="45720" rIns="91440" bIns="45720" anchor="t" anchorCtr="0"/>
          <a:p>
            <a:pPr eaLnBrk="1" hangingPunct="1">
              <a:buNone/>
            </a:pPr>
            <a:r>
              <a:rPr lang="en-US" altLang="zh-CN" b="1" dirty="0"/>
              <a:t>(1) </a:t>
            </a:r>
            <a:r>
              <a:rPr lang="zh-CN" altLang="en-US" b="1" dirty="0"/>
              <a:t>段名是由程序员指定的一个标识符。</a:t>
            </a:r>
            <a:endParaRPr lang="zh-CN" altLang="en-US" b="1" dirty="0"/>
          </a:p>
          <a:p>
            <a:pPr lvl="1" eaLnBrk="1" hangingPunct="1"/>
            <a:r>
              <a:rPr lang="zh-CN" altLang="en-US" b="1" dirty="0"/>
              <a:t>段开始与结束的段名必须一致</a:t>
            </a:r>
            <a:endParaRPr lang="zh-CN" altLang="en-US" b="1" dirty="0"/>
          </a:p>
          <a:p>
            <a:pPr lvl="1" eaLnBrk="1" hangingPunct="1"/>
            <a:r>
              <a:rPr lang="zh-CN" altLang="en-US" b="1" dirty="0"/>
              <a:t>可以定义若干个段，段名可以各不相同，也可以重复，汇编程序将同名段处理成一个段 </a:t>
            </a:r>
            <a:endParaRPr lang="zh-CN" altLang="en-US" b="1" dirty="0"/>
          </a:p>
          <a:p>
            <a:pPr eaLnBrk="1" hangingPunct="1">
              <a:buNone/>
            </a:pPr>
            <a:r>
              <a:rPr lang="en-US" altLang="zh-CN" b="1" dirty="0"/>
              <a:t>(2) </a:t>
            </a:r>
            <a:r>
              <a:rPr lang="zh-CN" altLang="en-US" b="1" dirty="0"/>
              <a:t>每个逻辑段都以</a:t>
            </a:r>
            <a:r>
              <a:rPr lang="en-US" altLang="zh-CN" b="1" dirty="0"/>
              <a:t>SEGMENT</a:t>
            </a:r>
            <a:r>
              <a:rPr lang="zh-CN" altLang="en-US" b="1" dirty="0"/>
              <a:t>伪指令为开始标记，以</a:t>
            </a:r>
            <a:r>
              <a:rPr lang="en-US" altLang="zh-CN" b="1" dirty="0"/>
              <a:t>ENDS</a:t>
            </a:r>
            <a:r>
              <a:rPr lang="zh-CN" altLang="en-US" b="1" dirty="0"/>
              <a:t>伪指令为结束标记 </a:t>
            </a:r>
            <a:endParaRPr lang="zh-CN" altLang="en-US" b="1" dirty="0"/>
          </a:p>
          <a:p>
            <a:pPr eaLnBrk="1" hangingPunct="1">
              <a:buNone/>
            </a:pPr>
            <a:r>
              <a:rPr lang="en-US" altLang="zh-CN" b="1" dirty="0"/>
              <a:t>(3) </a:t>
            </a:r>
            <a:r>
              <a:rPr lang="zh-CN" altLang="en-US" b="1" dirty="0"/>
              <a:t>将</a:t>
            </a:r>
            <a:r>
              <a:rPr lang="en-US" altLang="zh-CN" b="1" dirty="0"/>
              <a:t>DS</a:t>
            </a:r>
            <a:r>
              <a:rPr lang="zh-CN" altLang="en-US" b="1" dirty="0"/>
              <a:t>和</a:t>
            </a:r>
            <a:r>
              <a:rPr lang="en-US" altLang="zh-CN" b="1" dirty="0"/>
              <a:t>SS</a:t>
            </a:r>
            <a:r>
              <a:rPr lang="zh-CN" altLang="en-US" b="1" dirty="0"/>
              <a:t>指向使用的数据段和堆栈段</a:t>
            </a:r>
            <a:endParaRPr lang="zh-CN" altLang="en-US" b="1" dirty="0"/>
          </a:p>
          <a:p>
            <a:pPr eaLnBrk="1" hangingPunct="1">
              <a:buNone/>
            </a:pPr>
            <a:r>
              <a:rPr lang="en-US" altLang="zh-CN" b="1" dirty="0"/>
              <a:t>(4) </a:t>
            </a:r>
            <a:r>
              <a:rPr lang="zh-CN" altLang="en-US" b="1" dirty="0"/>
              <a:t>定位类型、组合方式、地址模式、</a:t>
            </a:r>
            <a:r>
              <a:rPr lang="en-US" altLang="zh-CN" b="1" dirty="0"/>
              <a:t>'</a:t>
            </a:r>
            <a:r>
              <a:rPr lang="zh-CN" altLang="en-US" b="1" dirty="0"/>
              <a:t>分类名</a:t>
            </a:r>
            <a:r>
              <a:rPr lang="en-US" altLang="zh-CN" b="1" dirty="0"/>
              <a:t>'</a:t>
            </a:r>
            <a:r>
              <a:rPr lang="zh-CN" altLang="en-US" b="1" dirty="0"/>
              <a:t>，是可选项，视情况可以选用或省略</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97282"/>
                                        </p:tgtEl>
                                        <p:attrNameLst>
                                          <p:attrName>style.visibility</p:attrName>
                                        </p:attrNameLst>
                                      </p:cBhvr>
                                      <p:to>
                                        <p:strVal val="visible"/>
                                      </p:to>
                                    </p:set>
                                    <p:animEffect transition="in" filter="slide(fromBottom)">
                                      <p:cBhvr>
                                        <p:cTn id="7" dur="500"/>
                                        <p:tgtEl>
                                          <p:spTgt spid="972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7283">
                                            <p:txEl>
                                              <p:charRg st="0" end="21"/>
                                            </p:txEl>
                                          </p:spTgt>
                                        </p:tgtEl>
                                        <p:attrNameLst>
                                          <p:attrName>style.visibility</p:attrName>
                                        </p:attrNameLst>
                                      </p:cBhvr>
                                      <p:to>
                                        <p:strVal val="visible"/>
                                      </p:to>
                                    </p:set>
                                    <p:animEffect transition="in" filter="slide(fromBottom)">
                                      <p:cBhvr>
                                        <p:cTn id="12" dur="500"/>
                                        <p:tgtEl>
                                          <p:spTgt spid="97283">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7283">
                                            <p:txEl>
                                              <p:charRg st="21" end="35"/>
                                            </p:txEl>
                                          </p:spTgt>
                                        </p:tgtEl>
                                        <p:attrNameLst>
                                          <p:attrName>style.visibility</p:attrName>
                                        </p:attrNameLst>
                                      </p:cBhvr>
                                      <p:to>
                                        <p:strVal val="visible"/>
                                      </p:to>
                                    </p:set>
                                    <p:animEffect transition="in" filter="slide(fromBottom)">
                                      <p:cBhvr>
                                        <p:cTn id="17" dur="500"/>
                                        <p:tgtEl>
                                          <p:spTgt spid="97283">
                                            <p:txEl>
                                              <p:charRg st="21"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7283">
                                            <p:txEl>
                                              <p:charRg st="35" end="75"/>
                                            </p:txEl>
                                          </p:spTgt>
                                        </p:tgtEl>
                                        <p:attrNameLst>
                                          <p:attrName>style.visibility</p:attrName>
                                        </p:attrNameLst>
                                      </p:cBhvr>
                                      <p:to>
                                        <p:strVal val="visible"/>
                                      </p:to>
                                    </p:set>
                                    <p:animEffect transition="in" filter="slide(fromBottom)">
                                      <p:cBhvr>
                                        <p:cTn id="22" dur="500"/>
                                        <p:tgtEl>
                                          <p:spTgt spid="97283">
                                            <p:txEl>
                                              <p:charRg st="35" end="7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7283">
                                            <p:txEl>
                                              <p:charRg st="75" end="117"/>
                                            </p:txEl>
                                          </p:spTgt>
                                        </p:tgtEl>
                                        <p:attrNameLst>
                                          <p:attrName>style.visibility</p:attrName>
                                        </p:attrNameLst>
                                      </p:cBhvr>
                                      <p:to>
                                        <p:strVal val="visible"/>
                                      </p:to>
                                    </p:set>
                                    <p:animEffect transition="in" filter="slide(fromBottom)">
                                      <p:cBhvr>
                                        <p:cTn id="27" dur="500"/>
                                        <p:tgtEl>
                                          <p:spTgt spid="97283">
                                            <p:txEl>
                                              <p:charRg st="75" end="1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7283">
                                            <p:txEl>
                                              <p:charRg st="117" end="140"/>
                                            </p:txEl>
                                          </p:spTgt>
                                        </p:tgtEl>
                                        <p:attrNameLst>
                                          <p:attrName>style.visibility</p:attrName>
                                        </p:attrNameLst>
                                      </p:cBhvr>
                                      <p:to>
                                        <p:strVal val="visible"/>
                                      </p:to>
                                    </p:set>
                                    <p:animEffect transition="in" filter="slide(fromBottom)">
                                      <p:cBhvr>
                                        <p:cTn id="32" dur="500"/>
                                        <p:tgtEl>
                                          <p:spTgt spid="97283">
                                            <p:txEl>
                                              <p:charRg st="117" end="14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7283">
                                            <p:txEl>
                                              <p:charRg st="140" end="181"/>
                                            </p:txEl>
                                          </p:spTgt>
                                        </p:tgtEl>
                                        <p:attrNameLst>
                                          <p:attrName>style.visibility</p:attrName>
                                        </p:attrNameLst>
                                      </p:cBhvr>
                                      <p:to>
                                        <p:strVal val="visible"/>
                                      </p:to>
                                    </p:set>
                                    <p:animEffect transition="in" filter="slide(fromBottom)">
                                      <p:cBhvr>
                                        <p:cTn id="37" dur="500"/>
                                        <p:tgtEl>
                                          <p:spTgt spid="97283">
                                            <p:txEl>
                                              <p:charRg st="140"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P spid="972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p:txBody>
          <a:bodyPr vert="horz" wrap="square" lIns="91440" tIns="45720" rIns="91440" bIns="45720" anchor="ctr" anchorCtr="0"/>
          <a:p>
            <a:pPr eaLnBrk="1" hangingPunct="1"/>
            <a:r>
              <a:rPr lang="zh-CN" altLang="en-US" b="1" dirty="0"/>
              <a:t>定位类型</a:t>
            </a:r>
            <a:endParaRPr lang="zh-CN" altLang="en-US" b="1" dirty="0"/>
          </a:p>
        </p:txBody>
      </p:sp>
      <p:sp>
        <p:nvSpPr>
          <p:cNvPr id="98307" name="Rectangle 3"/>
          <p:cNvSpPr>
            <a:spLocks noGrp="1"/>
          </p:cNvSpPr>
          <p:nvPr>
            <p:ph idx="1"/>
          </p:nvPr>
        </p:nvSpPr>
        <p:spPr>
          <a:xfrm>
            <a:off x="457200" y="1196975"/>
            <a:ext cx="8229600" cy="5400675"/>
          </a:xfrm>
        </p:spPr>
        <p:txBody>
          <a:bodyPr vert="horz" wrap="square" lIns="91440" tIns="45720" rIns="91440" bIns="45720" anchor="t" anchorCtr="0"/>
          <a:p>
            <a:pPr eaLnBrk="1" hangingPunct="1">
              <a:lnSpc>
                <a:spcPct val="90000"/>
              </a:lnSpc>
            </a:pPr>
            <a:r>
              <a:rPr lang="zh-CN" altLang="en-US" b="1" dirty="0"/>
              <a:t>规定该段在内存中起始位置的对齐方式</a:t>
            </a:r>
            <a:endParaRPr lang="zh-CN" altLang="en-US" b="1" dirty="0"/>
          </a:p>
          <a:p>
            <a:pPr lvl="1" eaLnBrk="1" hangingPunct="1">
              <a:lnSpc>
                <a:spcPct val="90000"/>
              </a:lnSpc>
            </a:pPr>
            <a:r>
              <a:rPr lang="en-US" altLang="zh-CN" b="1" dirty="0"/>
              <a:t>BYTE		</a:t>
            </a:r>
            <a:r>
              <a:rPr lang="zh-CN" altLang="en-US" b="1" dirty="0"/>
              <a:t>段可以从任何地址开始，这样起始的偏移地址可能不为</a:t>
            </a:r>
            <a:r>
              <a:rPr lang="en-US" altLang="zh-CN" b="1" dirty="0"/>
              <a:t>0</a:t>
            </a:r>
            <a:r>
              <a:rPr lang="zh-CN" altLang="en-US" b="1" dirty="0"/>
              <a:t>。</a:t>
            </a:r>
            <a:endParaRPr lang="zh-CN" altLang="en-US" b="1" dirty="0"/>
          </a:p>
          <a:p>
            <a:pPr lvl="1" eaLnBrk="1" hangingPunct="1">
              <a:lnSpc>
                <a:spcPct val="90000"/>
              </a:lnSpc>
            </a:pPr>
            <a:r>
              <a:rPr lang="en-US" altLang="zh-CN" b="1" dirty="0"/>
              <a:t>WORD	</a:t>
            </a:r>
            <a:r>
              <a:rPr lang="zh-CN" altLang="en-US" b="1" dirty="0"/>
              <a:t>段必须从字的边界开始，即段起始地址必须为偶数。</a:t>
            </a:r>
            <a:endParaRPr lang="zh-CN" altLang="en-US" b="1" dirty="0"/>
          </a:p>
          <a:p>
            <a:pPr lvl="1" eaLnBrk="1" hangingPunct="1">
              <a:lnSpc>
                <a:spcPct val="90000"/>
              </a:lnSpc>
            </a:pPr>
            <a:r>
              <a:rPr lang="en-US" altLang="zh-CN" b="1" dirty="0"/>
              <a:t>DWORD	</a:t>
            </a:r>
            <a:r>
              <a:rPr lang="zh-CN" altLang="en-US" b="1" dirty="0"/>
              <a:t>段必须从双字的边界开始，即段起始地址必须为</a:t>
            </a:r>
            <a:r>
              <a:rPr lang="en-US" altLang="zh-CN" b="1" dirty="0"/>
              <a:t>4</a:t>
            </a:r>
            <a:r>
              <a:rPr lang="zh-CN" altLang="en-US" b="1" dirty="0"/>
              <a:t>的整数倍。</a:t>
            </a:r>
            <a:endParaRPr lang="zh-CN" altLang="en-US" b="1" dirty="0"/>
          </a:p>
          <a:p>
            <a:pPr lvl="1" eaLnBrk="1" hangingPunct="1">
              <a:lnSpc>
                <a:spcPct val="90000"/>
              </a:lnSpc>
            </a:pPr>
            <a:r>
              <a:rPr lang="en-US" altLang="zh-CN" b="1" dirty="0"/>
              <a:t>PARA	</a:t>
            </a:r>
            <a:r>
              <a:rPr lang="zh-CN" altLang="en-US" b="1" dirty="0"/>
              <a:t>段必须从节边界开始，即段起始地址必须是</a:t>
            </a:r>
            <a:r>
              <a:rPr lang="en-US" altLang="zh-CN" b="1" dirty="0"/>
              <a:t>16</a:t>
            </a:r>
            <a:r>
              <a:rPr lang="zh-CN" altLang="en-US" b="1" dirty="0"/>
              <a:t>的整数倍。</a:t>
            </a:r>
            <a:endParaRPr lang="zh-CN" altLang="en-US" b="1" dirty="0"/>
          </a:p>
          <a:p>
            <a:pPr lvl="1" eaLnBrk="1" hangingPunct="1">
              <a:lnSpc>
                <a:spcPct val="90000"/>
              </a:lnSpc>
            </a:pPr>
            <a:r>
              <a:rPr lang="en-US" altLang="zh-CN" b="1" dirty="0"/>
              <a:t>PAGE		</a:t>
            </a:r>
            <a:r>
              <a:rPr lang="zh-CN" altLang="en-US" b="1" dirty="0"/>
              <a:t>段必须从页边界开始，即段起始地址必须是</a:t>
            </a:r>
            <a:r>
              <a:rPr lang="en-US" altLang="zh-CN" b="1" dirty="0"/>
              <a:t>256</a:t>
            </a:r>
            <a:r>
              <a:rPr lang="zh-CN" altLang="en-US" b="1" dirty="0"/>
              <a:t>的整数倍。</a:t>
            </a:r>
            <a:endParaRPr lang="zh-CN" altLang="en-US" b="1" dirty="0"/>
          </a:p>
          <a:p>
            <a:pPr eaLnBrk="1" hangingPunct="1">
              <a:lnSpc>
                <a:spcPct val="90000"/>
              </a:lnSpc>
            </a:pPr>
            <a:r>
              <a:rPr lang="zh-CN" altLang="en-US" b="1" dirty="0"/>
              <a:t>默认项是</a:t>
            </a:r>
            <a:r>
              <a:rPr lang="en-US" altLang="zh-CN" b="1" dirty="0"/>
              <a:t>PARA</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slide(fromBottom)">
                                      <p:cBhvr>
                                        <p:cTn id="7" dur="500"/>
                                        <p:tgtEl>
                                          <p:spTgt spid="983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8307">
                                            <p:txEl>
                                              <p:charRg st="0" end="18"/>
                                            </p:txEl>
                                          </p:spTgt>
                                        </p:tgtEl>
                                        <p:attrNameLst>
                                          <p:attrName>style.visibility</p:attrName>
                                        </p:attrNameLst>
                                      </p:cBhvr>
                                      <p:to>
                                        <p:strVal val="visible"/>
                                      </p:to>
                                    </p:set>
                                    <p:animEffect transition="in" filter="slide(fromBottom)">
                                      <p:cBhvr>
                                        <p:cTn id="12" dur="500"/>
                                        <p:tgtEl>
                                          <p:spTgt spid="98307">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8307">
                                            <p:txEl>
                                              <p:charRg st="18" end="51"/>
                                            </p:txEl>
                                          </p:spTgt>
                                        </p:tgtEl>
                                        <p:attrNameLst>
                                          <p:attrName>style.visibility</p:attrName>
                                        </p:attrNameLst>
                                      </p:cBhvr>
                                      <p:to>
                                        <p:strVal val="visible"/>
                                      </p:to>
                                    </p:set>
                                    <p:animEffect transition="in" filter="slide(fromBottom)">
                                      <p:cBhvr>
                                        <p:cTn id="17" dur="500"/>
                                        <p:tgtEl>
                                          <p:spTgt spid="98307">
                                            <p:txEl>
                                              <p:charRg st="18" end="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8307">
                                            <p:txEl>
                                              <p:charRg st="51" end="80"/>
                                            </p:txEl>
                                          </p:spTgt>
                                        </p:tgtEl>
                                        <p:attrNameLst>
                                          <p:attrName>style.visibility</p:attrName>
                                        </p:attrNameLst>
                                      </p:cBhvr>
                                      <p:to>
                                        <p:strVal val="visible"/>
                                      </p:to>
                                    </p:set>
                                    <p:animEffect transition="in" filter="slide(fromBottom)">
                                      <p:cBhvr>
                                        <p:cTn id="22" dur="500"/>
                                        <p:tgtEl>
                                          <p:spTgt spid="98307">
                                            <p:txEl>
                                              <p:charRg st="51"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8307">
                                            <p:txEl>
                                              <p:charRg st="80" end="114"/>
                                            </p:txEl>
                                          </p:spTgt>
                                        </p:tgtEl>
                                        <p:attrNameLst>
                                          <p:attrName>style.visibility</p:attrName>
                                        </p:attrNameLst>
                                      </p:cBhvr>
                                      <p:to>
                                        <p:strVal val="visible"/>
                                      </p:to>
                                    </p:set>
                                    <p:animEffect transition="in" filter="slide(fromBottom)">
                                      <p:cBhvr>
                                        <p:cTn id="27" dur="500"/>
                                        <p:tgtEl>
                                          <p:spTgt spid="98307">
                                            <p:txEl>
                                              <p:charRg st="80" end="1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8307">
                                            <p:txEl>
                                              <p:charRg st="114" end="146"/>
                                            </p:txEl>
                                          </p:spTgt>
                                        </p:tgtEl>
                                        <p:attrNameLst>
                                          <p:attrName>style.visibility</p:attrName>
                                        </p:attrNameLst>
                                      </p:cBhvr>
                                      <p:to>
                                        <p:strVal val="visible"/>
                                      </p:to>
                                    </p:set>
                                    <p:animEffect transition="in" filter="slide(fromBottom)">
                                      <p:cBhvr>
                                        <p:cTn id="32" dur="500"/>
                                        <p:tgtEl>
                                          <p:spTgt spid="98307">
                                            <p:txEl>
                                              <p:charRg st="114" end="14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8307">
                                            <p:txEl>
                                              <p:charRg st="146" end="180"/>
                                            </p:txEl>
                                          </p:spTgt>
                                        </p:tgtEl>
                                        <p:attrNameLst>
                                          <p:attrName>style.visibility</p:attrName>
                                        </p:attrNameLst>
                                      </p:cBhvr>
                                      <p:to>
                                        <p:strVal val="visible"/>
                                      </p:to>
                                    </p:set>
                                    <p:animEffect transition="in" filter="slide(fromBottom)">
                                      <p:cBhvr>
                                        <p:cTn id="37" dur="500"/>
                                        <p:tgtEl>
                                          <p:spTgt spid="98307">
                                            <p:txEl>
                                              <p:charRg st="146" end="1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98307">
                                            <p:txEl>
                                              <p:charRg st="180" end="189"/>
                                            </p:txEl>
                                          </p:spTgt>
                                        </p:tgtEl>
                                        <p:attrNameLst>
                                          <p:attrName>style.visibility</p:attrName>
                                        </p:attrNameLst>
                                      </p:cBhvr>
                                      <p:to>
                                        <p:strVal val="visible"/>
                                      </p:to>
                                    </p:set>
                                    <p:animEffect transition="in" filter="slide(fromBottom)">
                                      <p:cBhvr>
                                        <p:cTn id="42" dur="500"/>
                                        <p:tgtEl>
                                          <p:spTgt spid="98307">
                                            <p:txEl>
                                              <p:charRg st="180"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p:bldP spid="983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title"/>
          </p:nvPr>
        </p:nvSpPr>
        <p:spPr/>
        <p:txBody>
          <a:bodyPr vert="horz" wrap="square" lIns="91440" tIns="45720" rIns="91440" bIns="45720" anchor="ctr" anchorCtr="0"/>
          <a:p>
            <a:pPr eaLnBrk="1" hangingPunct="1"/>
            <a:r>
              <a:rPr lang="zh-CN" altLang="en-US" b="1" dirty="0"/>
              <a:t>组合方式</a:t>
            </a:r>
            <a:endParaRPr lang="zh-CN" altLang="en-US" b="1" dirty="0"/>
          </a:p>
        </p:txBody>
      </p:sp>
      <p:sp>
        <p:nvSpPr>
          <p:cNvPr id="99331" name="Rectangle 3"/>
          <p:cNvSpPr>
            <a:spLocks noGrp="1"/>
          </p:cNvSpPr>
          <p:nvPr>
            <p:ph idx="1"/>
          </p:nvPr>
        </p:nvSpPr>
        <p:spPr>
          <a:xfrm>
            <a:off x="457200" y="1196975"/>
            <a:ext cx="8435975" cy="5256213"/>
          </a:xfrm>
        </p:spPr>
        <p:txBody>
          <a:bodyPr vert="horz" wrap="square" lIns="91440" tIns="45720" rIns="91440" bIns="45720" anchor="t" anchorCtr="0"/>
          <a:p>
            <a:pPr eaLnBrk="1" hangingPunct="1"/>
            <a:r>
              <a:rPr lang="zh-CN" altLang="en-US" sz="2800" b="1" dirty="0"/>
              <a:t>说明程序连接时的段合并方法</a:t>
            </a:r>
            <a:endParaRPr lang="zh-CN" altLang="en-US" sz="2800" b="1" dirty="0"/>
          </a:p>
          <a:p>
            <a:pPr lvl="1" eaLnBrk="1" hangingPunct="1"/>
            <a:r>
              <a:rPr lang="en-US" altLang="zh-CN" sz="2400" b="1" dirty="0"/>
              <a:t>PRIVATE  </a:t>
            </a:r>
            <a:r>
              <a:rPr lang="zh-CN" altLang="en-US" sz="2400" b="1" dirty="0"/>
              <a:t>私有段</a:t>
            </a:r>
            <a:r>
              <a:rPr lang="en-US" altLang="zh-CN" sz="2400" b="1" dirty="0"/>
              <a:t>,</a:t>
            </a:r>
            <a:r>
              <a:rPr lang="zh-CN" altLang="en-US" sz="2400" b="1" dirty="0"/>
              <a:t>连接时不与其他模块中的同名段合并</a:t>
            </a:r>
            <a:endParaRPr lang="zh-CN" altLang="en-US" sz="2400" b="1" dirty="0"/>
          </a:p>
          <a:p>
            <a:pPr lvl="1" eaLnBrk="1" hangingPunct="1"/>
            <a:r>
              <a:rPr lang="en-US" altLang="zh-CN" sz="2400" b="1" dirty="0"/>
              <a:t>PUBLIC  </a:t>
            </a:r>
            <a:r>
              <a:rPr lang="zh-CN" altLang="en-US" sz="2400" b="1" dirty="0"/>
              <a:t>在满足定位类型的条件下，连接时将与其它</a:t>
            </a:r>
            <a:r>
              <a:rPr lang="en-US" altLang="zh-CN" sz="2400" b="1" dirty="0"/>
              <a:t>PUBLIC</a:t>
            </a:r>
            <a:r>
              <a:rPr lang="zh-CN" altLang="en-US" sz="2400" b="1" dirty="0"/>
              <a:t>属性的同名段连接形成一个连续的大逻辑段。</a:t>
            </a:r>
            <a:endParaRPr lang="zh-CN" altLang="en-US" sz="2400" b="1" dirty="0"/>
          </a:p>
          <a:p>
            <a:pPr lvl="1" eaLnBrk="1" hangingPunct="1"/>
            <a:r>
              <a:rPr lang="en-US" altLang="zh-CN" sz="2400" b="1" dirty="0"/>
              <a:t>COMMON  </a:t>
            </a:r>
            <a:r>
              <a:rPr lang="zh-CN" altLang="en-US" sz="2400" b="1" dirty="0"/>
              <a:t>连接时和其它具有</a:t>
            </a:r>
            <a:r>
              <a:rPr lang="en-US" altLang="zh-CN" sz="2400" b="1" dirty="0"/>
              <a:t>COMMON</a:t>
            </a:r>
            <a:r>
              <a:rPr lang="zh-CN" altLang="en-US" sz="2400" b="1" dirty="0"/>
              <a:t>属性的同名段重叠，对各段指定相同的起始地址，产生覆盖。</a:t>
            </a:r>
            <a:endParaRPr lang="zh-CN" altLang="en-US" sz="2400" b="1" dirty="0"/>
          </a:p>
          <a:p>
            <a:pPr lvl="1" eaLnBrk="1" hangingPunct="1"/>
            <a:r>
              <a:rPr lang="en-US" altLang="zh-CN" sz="2400" b="1" dirty="0"/>
              <a:t>STACK  </a:t>
            </a:r>
            <a:r>
              <a:rPr lang="zh-CN" altLang="en-US" sz="2400" b="1" dirty="0"/>
              <a:t>把不同模块中具有</a:t>
            </a:r>
            <a:r>
              <a:rPr lang="en-US" altLang="zh-CN" sz="2400" b="1" dirty="0"/>
              <a:t>STACK</a:t>
            </a:r>
            <a:r>
              <a:rPr lang="zh-CN" altLang="en-US" sz="2400" b="1" dirty="0"/>
              <a:t>属性的同名段连接成一个连续的堆栈段。若没有说明</a:t>
            </a:r>
            <a:r>
              <a:rPr lang="en-US" altLang="zh-CN" sz="2400" b="1" dirty="0"/>
              <a:t>STACK</a:t>
            </a:r>
            <a:r>
              <a:rPr lang="zh-CN" altLang="en-US" sz="2400" b="1" dirty="0"/>
              <a:t>类型段，连接程序在连接时会给出一个警告信息。</a:t>
            </a:r>
            <a:endParaRPr lang="zh-CN" altLang="en-US" sz="2400" b="1" dirty="0"/>
          </a:p>
          <a:p>
            <a:pPr lvl="1" eaLnBrk="1" hangingPunct="1"/>
            <a:r>
              <a:rPr lang="en-US" altLang="zh-CN" sz="2400" b="1" dirty="0"/>
              <a:t>MEMORY  </a:t>
            </a:r>
            <a:r>
              <a:rPr lang="zh-CN" altLang="en-US" sz="2400" b="1" dirty="0"/>
              <a:t>与</a:t>
            </a:r>
            <a:r>
              <a:rPr lang="en-US" altLang="zh-CN" sz="2400" b="1" dirty="0"/>
              <a:t>PUBLIC</a:t>
            </a:r>
            <a:r>
              <a:rPr lang="zh-CN" altLang="en-US" sz="2400" b="1" dirty="0"/>
              <a:t>同义。</a:t>
            </a:r>
            <a:endParaRPr lang="zh-CN" altLang="en-US" sz="2400" b="1" dirty="0"/>
          </a:p>
          <a:p>
            <a:pPr lvl="1" eaLnBrk="1" hangingPunct="1"/>
            <a:r>
              <a:rPr lang="en-US" altLang="zh-CN" sz="2400" b="1" dirty="0"/>
              <a:t>AT  </a:t>
            </a:r>
            <a:r>
              <a:rPr lang="zh-CN" altLang="en-US" sz="2400" b="1" dirty="0"/>
              <a:t>表达式  指定由表达式给出的本段段地址。</a:t>
            </a:r>
            <a:endParaRPr lang="zh-CN" altLang="en-US" sz="2400" b="1" dirty="0"/>
          </a:p>
          <a:p>
            <a:pPr eaLnBrk="1" hangingPunct="1"/>
            <a:r>
              <a:rPr lang="zh-CN" altLang="en-US" sz="2800" b="1" dirty="0"/>
              <a:t>组合方式的默认项是</a:t>
            </a:r>
            <a:r>
              <a:rPr lang="en-US" altLang="zh-CN" sz="2800" b="1" dirty="0"/>
              <a:t>PRIVATE </a:t>
            </a:r>
            <a:endParaRPr lang="en-US"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slide(fromBottom)">
                                      <p:cBhvr>
                                        <p:cTn id="7" dur="500"/>
                                        <p:tgtEl>
                                          <p:spTgt spid="993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9331">
                                            <p:txEl>
                                              <p:charRg st="0" end="14"/>
                                            </p:txEl>
                                          </p:spTgt>
                                        </p:tgtEl>
                                        <p:attrNameLst>
                                          <p:attrName>style.visibility</p:attrName>
                                        </p:attrNameLst>
                                      </p:cBhvr>
                                      <p:to>
                                        <p:strVal val="visible"/>
                                      </p:to>
                                    </p:set>
                                    <p:animEffect transition="in" filter="slide(fromBottom)">
                                      <p:cBhvr>
                                        <p:cTn id="12" dur="500"/>
                                        <p:tgtEl>
                                          <p:spTgt spid="99331">
                                            <p:txEl>
                                              <p:charRg st="0"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9331">
                                            <p:txEl>
                                              <p:charRg st="14" end="44"/>
                                            </p:txEl>
                                          </p:spTgt>
                                        </p:tgtEl>
                                        <p:attrNameLst>
                                          <p:attrName>style.visibility</p:attrName>
                                        </p:attrNameLst>
                                      </p:cBhvr>
                                      <p:to>
                                        <p:strVal val="visible"/>
                                      </p:to>
                                    </p:set>
                                    <p:animEffect transition="in" filter="slide(fromBottom)">
                                      <p:cBhvr>
                                        <p:cTn id="17" dur="500"/>
                                        <p:tgtEl>
                                          <p:spTgt spid="99331">
                                            <p:txEl>
                                              <p:charRg st="14" end="4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9331">
                                            <p:txEl>
                                              <p:charRg st="44" end="98"/>
                                            </p:txEl>
                                          </p:spTgt>
                                        </p:tgtEl>
                                        <p:attrNameLst>
                                          <p:attrName>style.visibility</p:attrName>
                                        </p:attrNameLst>
                                      </p:cBhvr>
                                      <p:to>
                                        <p:strVal val="visible"/>
                                      </p:to>
                                    </p:set>
                                    <p:animEffect transition="in" filter="slide(fromBottom)">
                                      <p:cBhvr>
                                        <p:cTn id="22" dur="500"/>
                                        <p:tgtEl>
                                          <p:spTgt spid="99331">
                                            <p:txEl>
                                              <p:charRg st="44" end="9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9331">
                                            <p:txEl>
                                              <p:charRg st="98" end="148"/>
                                            </p:txEl>
                                          </p:spTgt>
                                        </p:tgtEl>
                                        <p:attrNameLst>
                                          <p:attrName>style.visibility</p:attrName>
                                        </p:attrNameLst>
                                      </p:cBhvr>
                                      <p:to>
                                        <p:strVal val="visible"/>
                                      </p:to>
                                    </p:set>
                                    <p:animEffect transition="in" filter="slide(fromBottom)">
                                      <p:cBhvr>
                                        <p:cTn id="27" dur="500"/>
                                        <p:tgtEl>
                                          <p:spTgt spid="99331">
                                            <p:txEl>
                                              <p:charRg st="98" end="14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9331">
                                            <p:txEl>
                                              <p:charRg st="148" end="219"/>
                                            </p:txEl>
                                          </p:spTgt>
                                        </p:tgtEl>
                                        <p:attrNameLst>
                                          <p:attrName>style.visibility</p:attrName>
                                        </p:attrNameLst>
                                      </p:cBhvr>
                                      <p:to>
                                        <p:strVal val="visible"/>
                                      </p:to>
                                    </p:set>
                                    <p:animEffect transition="in" filter="slide(fromBottom)">
                                      <p:cBhvr>
                                        <p:cTn id="32" dur="500"/>
                                        <p:tgtEl>
                                          <p:spTgt spid="99331">
                                            <p:txEl>
                                              <p:charRg st="148" end="2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9331">
                                            <p:txEl>
                                              <p:charRg st="219" end="238"/>
                                            </p:txEl>
                                          </p:spTgt>
                                        </p:tgtEl>
                                        <p:attrNameLst>
                                          <p:attrName>style.visibility</p:attrName>
                                        </p:attrNameLst>
                                      </p:cBhvr>
                                      <p:to>
                                        <p:strVal val="visible"/>
                                      </p:to>
                                    </p:set>
                                    <p:animEffect transition="in" filter="slide(fromBottom)">
                                      <p:cBhvr>
                                        <p:cTn id="37" dur="500"/>
                                        <p:tgtEl>
                                          <p:spTgt spid="99331">
                                            <p:txEl>
                                              <p:charRg st="219" end="23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99331">
                                            <p:txEl>
                                              <p:charRg st="238" end="263"/>
                                            </p:txEl>
                                          </p:spTgt>
                                        </p:tgtEl>
                                        <p:attrNameLst>
                                          <p:attrName>style.visibility</p:attrName>
                                        </p:attrNameLst>
                                      </p:cBhvr>
                                      <p:to>
                                        <p:strVal val="visible"/>
                                      </p:to>
                                    </p:set>
                                    <p:animEffect transition="in" filter="slide(fromBottom)">
                                      <p:cBhvr>
                                        <p:cTn id="42" dur="500"/>
                                        <p:tgtEl>
                                          <p:spTgt spid="99331">
                                            <p:txEl>
                                              <p:charRg st="238" end="26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99331">
                                            <p:txEl>
                                              <p:charRg st="263" end="281"/>
                                            </p:txEl>
                                          </p:spTgt>
                                        </p:tgtEl>
                                        <p:attrNameLst>
                                          <p:attrName>style.visibility</p:attrName>
                                        </p:attrNameLst>
                                      </p:cBhvr>
                                      <p:to>
                                        <p:strVal val="visible"/>
                                      </p:to>
                                    </p:set>
                                    <p:animEffect transition="in" filter="slide(fromBottom)">
                                      <p:cBhvr>
                                        <p:cTn id="47" dur="500"/>
                                        <p:tgtEl>
                                          <p:spTgt spid="99331">
                                            <p:txEl>
                                              <p:charRg st="263"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P spid="9933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p:txBody>
          <a:bodyPr vert="horz" wrap="square" lIns="91440" tIns="45720" rIns="91440" bIns="45720" anchor="ctr" anchorCtr="0"/>
          <a:p>
            <a:pPr eaLnBrk="1" hangingPunct="1"/>
            <a:r>
              <a:rPr lang="zh-CN" altLang="en-US" b="1" dirty="0"/>
              <a:t>地址模式</a:t>
            </a:r>
            <a:endParaRPr lang="zh-CN" altLang="en-US" b="1" dirty="0"/>
          </a:p>
        </p:txBody>
      </p:sp>
      <p:sp>
        <p:nvSpPr>
          <p:cNvPr id="100355" name="Rectangle 3"/>
          <p:cNvSpPr>
            <a:spLocks noGrp="1"/>
          </p:cNvSpPr>
          <p:nvPr>
            <p:ph idx="1"/>
          </p:nvPr>
        </p:nvSpPr>
        <p:spPr/>
        <p:txBody>
          <a:bodyPr vert="horz" wrap="square" lIns="91440" tIns="45720" rIns="91440" bIns="45720" anchor="t" anchorCtr="0"/>
          <a:p>
            <a:pPr eaLnBrk="1" hangingPunct="1">
              <a:lnSpc>
                <a:spcPct val="90000"/>
              </a:lnSpc>
            </a:pPr>
            <a:r>
              <a:rPr lang="zh-CN" altLang="en-US" b="1" dirty="0"/>
              <a:t>说明本段使用</a:t>
            </a:r>
            <a:r>
              <a:rPr lang="en-US" altLang="zh-CN" b="1" dirty="0"/>
              <a:t>16</a:t>
            </a:r>
            <a:r>
              <a:rPr lang="zh-CN" altLang="en-US" b="1" dirty="0"/>
              <a:t>位地址模式，还是</a:t>
            </a:r>
            <a:r>
              <a:rPr lang="en-US" altLang="zh-CN" b="1" dirty="0"/>
              <a:t>32</a:t>
            </a:r>
            <a:r>
              <a:rPr lang="zh-CN" altLang="en-US" b="1" dirty="0"/>
              <a:t>位地址模式。</a:t>
            </a:r>
            <a:endParaRPr lang="zh-CN" altLang="en-US" b="1" dirty="0"/>
          </a:p>
          <a:p>
            <a:pPr lvl="1" eaLnBrk="1" hangingPunct="1">
              <a:lnSpc>
                <a:spcPct val="90000"/>
              </a:lnSpc>
            </a:pPr>
            <a:r>
              <a:rPr lang="en-US" altLang="zh-CN" b="1" dirty="0"/>
              <a:t>USE16	</a:t>
            </a:r>
            <a:r>
              <a:rPr lang="zh-CN" altLang="en-US" b="1" dirty="0"/>
              <a:t>使用</a:t>
            </a:r>
            <a:r>
              <a:rPr lang="en-US" altLang="zh-CN" b="1" dirty="0"/>
              <a:t>16</a:t>
            </a:r>
            <a:r>
              <a:rPr lang="zh-CN" altLang="en-US" b="1" dirty="0"/>
              <a:t>位地址模式，对于</a:t>
            </a:r>
            <a:r>
              <a:rPr lang="en-US" altLang="zh-CN" b="1" dirty="0"/>
              <a:t>16</a:t>
            </a:r>
            <a:r>
              <a:rPr lang="zh-CN" altLang="en-US" b="1" dirty="0"/>
              <a:t>位处理器不使用</a:t>
            </a:r>
            <a:r>
              <a:rPr lang="en-US" altLang="zh-CN" b="1" dirty="0"/>
              <a:t>USE</a:t>
            </a:r>
            <a:r>
              <a:rPr lang="zh-CN" altLang="en-US" b="1" dirty="0"/>
              <a:t>选项。</a:t>
            </a:r>
            <a:endParaRPr lang="zh-CN" altLang="en-US" b="1" dirty="0"/>
          </a:p>
          <a:p>
            <a:pPr lvl="1" eaLnBrk="1" hangingPunct="1">
              <a:lnSpc>
                <a:spcPct val="90000"/>
              </a:lnSpc>
            </a:pPr>
            <a:r>
              <a:rPr lang="en-US" altLang="zh-CN" b="1" dirty="0"/>
              <a:t>USE32	</a:t>
            </a:r>
            <a:r>
              <a:rPr lang="zh-CN" altLang="en-US" b="1" dirty="0"/>
              <a:t>使用</a:t>
            </a:r>
            <a:r>
              <a:rPr lang="en-US" altLang="zh-CN" b="1" dirty="0"/>
              <a:t>32</a:t>
            </a:r>
            <a:r>
              <a:rPr lang="zh-CN" altLang="en-US" b="1" dirty="0"/>
              <a:t>位地址模式，这是</a:t>
            </a:r>
            <a:r>
              <a:rPr lang="en-US" altLang="zh-CN" b="1" dirty="0"/>
              <a:t>32</a:t>
            </a:r>
            <a:r>
              <a:rPr lang="zh-CN" altLang="en-US" b="1" dirty="0"/>
              <a:t>位处理器的默认项。</a:t>
            </a:r>
            <a:endParaRPr lang="zh-CN" altLang="en-US" b="1" dirty="0"/>
          </a:p>
          <a:p>
            <a:pPr eaLnBrk="1" hangingPunct="1">
              <a:lnSpc>
                <a:spcPct val="90000"/>
              </a:lnSpc>
            </a:pPr>
            <a:r>
              <a:rPr lang="zh-CN" altLang="en-US" b="1" dirty="0"/>
              <a:t>使用</a:t>
            </a:r>
            <a:r>
              <a:rPr lang="en-US" altLang="zh-CN" b="1" dirty="0"/>
              <a:t>USE16</a:t>
            </a:r>
            <a:r>
              <a:rPr lang="zh-CN" altLang="en-US" b="1" dirty="0"/>
              <a:t>时，则该段最大长度是</a:t>
            </a:r>
            <a:r>
              <a:rPr lang="en-US" altLang="zh-CN" b="1" dirty="0"/>
              <a:t>64KB</a:t>
            </a:r>
            <a:r>
              <a:rPr lang="zh-CN" altLang="en-US" b="1" dirty="0"/>
              <a:t>，地址形式是</a:t>
            </a:r>
            <a:r>
              <a:rPr lang="en-US" altLang="zh-CN" b="1" dirty="0"/>
              <a:t>16</a:t>
            </a:r>
            <a:r>
              <a:rPr lang="zh-CN" altLang="en-US" b="1" dirty="0"/>
              <a:t>位段地址和</a:t>
            </a:r>
            <a:r>
              <a:rPr lang="en-US" altLang="zh-CN" b="1" dirty="0"/>
              <a:t>16</a:t>
            </a:r>
            <a:r>
              <a:rPr lang="zh-CN" altLang="en-US" b="1" dirty="0"/>
              <a:t>位偏移地址</a:t>
            </a:r>
            <a:endParaRPr lang="zh-CN" altLang="en-US" b="1" dirty="0"/>
          </a:p>
          <a:p>
            <a:pPr eaLnBrk="1" hangingPunct="1">
              <a:lnSpc>
                <a:spcPct val="90000"/>
              </a:lnSpc>
            </a:pPr>
            <a:r>
              <a:rPr lang="zh-CN" altLang="en-US" b="1" dirty="0"/>
              <a:t>使用</a:t>
            </a:r>
            <a:r>
              <a:rPr lang="en-US" altLang="zh-CN" b="1" dirty="0"/>
              <a:t>USE32</a:t>
            </a:r>
            <a:r>
              <a:rPr lang="zh-CN" altLang="en-US" b="1" dirty="0"/>
              <a:t>时，则该段最大长度为</a:t>
            </a:r>
            <a:r>
              <a:rPr lang="en-US" altLang="zh-CN" b="1" dirty="0"/>
              <a:t>4GB</a:t>
            </a:r>
            <a:r>
              <a:rPr lang="zh-CN" altLang="en-US" b="1" dirty="0"/>
              <a:t>，地址形式是</a:t>
            </a:r>
            <a:r>
              <a:rPr lang="en-US" altLang="zh-CN" b="1" dirty="0"/>
              <a:t>16</a:t>
            </a:r>
            <a:r>
              <a:rPr lang="zh-CN" altLang="en-US" b="1" dirty="0"/>
              <a:t>位段地址和</a:t>
            </a:r>
            <a:r>
              <a:rPr lang="en-US" altLang="zh-CN" b="1" dirty="0"/>
              <a:t>32</a:t>
            </a:r>
            <a:r>
              <a:rPr lang="zh-CN" altLang="en-US" b="1" dirty="0"/>
              <a:t>位偏移地址</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slide(fromBottom)">
                                      <p:cBhvr>
                                        <p:cTn id="7" dur="500"/>
                                        <p:tgtEl>
                                          <p:spTgt spid="10035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0355">
                                            <p:txEl>
                                              <p:charRg st="0" end="25"/>
                                            </p:txEl>
                                          </p:spTgt>
                                        </p:tgtEl>
                                        <p:attrNameLst>
                                          <p:attrName>style.visibility</p:attrName>
                                        </p:attrNameLst>
                                      </p:cBhvr>
                                      <p:to>
                                        <p:strVal val="visible"/>
                                      </p:to>
                                    </p:set>
                                    <p:animEffect transition="in" filter="slide(fromBottom)">
                                      <p:cBhvr>
                                        <p:cTn id="12" dur="500"/>
                                        <p:tgtEl>
                                          <p:spTgt spid="100355">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0355">
                                            <p:txEl>
                                              <p:charRg st="25" end="59"/>
                                            </p:txEl>
                                          </p:spTgt>
                                        </p:tgtEl>
                                        <p:attrNameLst>
                                          <p:attrName>style.visibility</p:attrName>
                                        </p:attrNameLst>
                                      </p:cBhvr>
                                      <p:to>
                                        <p:strVal val="visible"/>
                                      </p:to>
                                    </p:set>
                                    <p:animEffect transition="in" filter="slide(fromBottom)">
                                      <p:cBhvr>
                                        <p:cTn id="17" dur="500"/>
                                        <p:tgtEl>
                                          <p:spTgt spid="100355">
                                            <p:txEl>
                                              <p:charRg st="25"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0355">
                                            <p:txEl>
                                              <p:charRg st="59" end="89"/>
                                            </p:txEl>
                                          </p:spTgt>
                                        </p:tgtEl>
                                        <p:attrNameLst>
                                          <p:attrName>style.visibility</p:attrName>
                                        </p:attrNameLst>
                                      </p:cBhvr>
                                      <p:to>
                                        <p:strVal val="visible"/>
                                      </p:to>
                                    </p:set>
                                    <p:animEffect transition="in" filter="slide(fromBottom)">
                                      <p:cBhvr>
                                        <p:cTn id="22" dur="500"/>
                                        <p:tgtEl>
                                          <p:spTgt spid="100355">
                                            <p:txEl>
                                              <p:charRg st="59" end="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0355">
                                            <p:txEl>
                                              <p:charRg st="89" end="131"/>
                                            </p:txEl>
                                          </p:spTgt>
                                        </p:tgtEl>
                                        <p:attrNameLst>
                                          <p:attrName>style.visibility</p:attrName>
                                        </p:attrNameLst>
                                      </p:cBhvr>
                                      <p:to>
                                        <p:strVal val="visible"/>
                                      </p:to>
                                    </p:set>
                                    <p:animEffect transition="in" filter="slide(fromBottom)">
                                      <p:cBhvr>
                                        <p:cTn id="27" dur="500"/>
                                        <p:tgtEl>
                                          <p:spTgt spid="100355">
                                            <p:txEl>
                                              <p:charRg st="89"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0355">
                                            <p:txEl>
                                              <p:charRg st="131" end="172"/>
                                            </p:txEl>
                                          </p:spTgt>
                                        </p:tgtEl>
                                        <p:attrNameLst>
                                          <p:attrName>style.visibility</p:attrName>
                                        </p:attrNameLst>
                                      </p:cBhvr>
                                      <p:to>
                                        <p:strVal val="visible"/>
                                      </p:to>
                                    </p:set>
                                    <p:animEffect transition="in" filter="slide(fromBottom)">
                                      <p:cBhvr>
                                        <p:cTn id="32" dur="500"/>
                                        <p:tgtEl>
                                          <p:spTgt spid="100355">
                                            <p:txEl>
                                              <p:charRg st="131"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p:bldP spid="10035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type="title"/>
          </p:nvPr>
        </p:nvSpPr>
        <p:spPr/>
        <p:txBody>
          <a:bodyPr vert="horz" wrap="square" lIns="91440" tIns="45720" rIns="91440" bIns="45720" anchor="ctr" anchorCtr="0"/>
          <a:p>
            <a:pPr eaLnBrk="1" hangingPunct="1"/>
            <a:r>
              <a:rPr lang="en-US" altLang="zh-CN" b="1" dirty="0"/>
              <a:t>'</a:t>
            </a:r>
            <a:r>
              <a:rPr lang="zh-CN" altLang="en-US" b="1" dirty="0"/>
              <a:t>分类名</a:t>
            </a:r>
            <a:r>
              <a:rPr lang="en-US" altLang="zh-CN" b="1" dirty="0"/>
              <a:t>'</a:t>
            </a:r>
            <a:endParaRPr lang="en-US" altLang="zh-CN" b="1" dirty="0"/>
          </a:p>
        </p:txBody>
      </p:sp>
      <p:sp>
        <p:nvSpPr>
          <p:cNvPr id="101379" name="Rectangle 3"/>
          <p:cNvSpPr>
            <a:spLocks noGrp="1"/>
          </p:cNvSpPr>
          <p:nvPr>
            <p:ph idx="1"/>
          </p:nvPr>
        </p:nvSpPr>
        <p:spPr/>
        <p:txBody>
          <a:bodyPr vert="horz" wrap="square" lIns="91440" tIns="45720" rIns="91440" bIns="45720" anchor="t" anchorCtr="0"/>
          <a:p>
            <a:pPr eaLnBrk="1" hangingPunct="1"/>
            <a:r>
              <a:rPr lang="zh-CN" altLang="en-US" b="1" dirty="0"/>
              <a:t>用单撇号括起来的长度不超过</a:t>
            </a:r>
            <a:r>
              <a:rPr lang="en-US" altLang="zh-CN" b="1" dirty="0"/>
              <a:t>40</a:t>
            </a:r>
            <a:r>
              <a:rPr lang="zh-CN" altLang="en-US" b="1" dirty="0"/>
              <a:t>个字符的字符串</a:t>
            </a:r>
            <a:endParaRPr lang="zh-CN" altLang="en-US" b="1" dirty="0"/>
          </a:p>
          <a:p>
            <a:pPr eaLnBrk="1" hangingPunct="1"/>
            <a:r>
              <a:rPr lang="zh-CN" altLang="en-US" b="1" dirty="0"/>
              <a:t>连接程序把不同模块中分类名相同的段组织成一类，存放在连续的存储区域。</a:t>
            </a:r>
            <a:endParaRPr lang="zh-CN" altLang="en-US" b="1" dirty="0"/>
          </a:p>
          <a:p>
            <a:pPr eaLnBrk="1" hangingPunct="1"/>
            <a:r>
              <a:rPr lang="zh-CN" altLang="en-US" b="1" dirty="0"/>
              <a:t>习惯上数据段、代码段、堆栈段的分类名分别用</a:t>
            </a:r>
            <a:r>
              <a:rPr lang="en-US" altLang="zh-CN" b="1" dirty="0"/>
              <a:t>'DATA', 'CODE', 'STACK'</a:t>
            </a:r>
            <a:r>
              <a:rPr lang="zh-CN" altLang="en-US" b="1" dirty="0"/>
              <a:t>表示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slide(fromBottom)">
                                      <p:cBhvr>
                                        <p:cTn id="7" dur="500"/>
                                        <p:tgtEl>
                                          <p:spTgt spid="1013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1379">
                                            <p:txEl>
                                              <p:charRg st="0" end="23"/>
                                            </p:txEl>
                                          </p:spTgt>
                                        </p:tgtEl>
                                        <p:attrNameLst>
                                          <p:attrName>style.visibility</p:attrName>
                                        </p:attrNameLst>
                                      </p:cBhvr>
                                      <p:to>
                                        <p:strVal val="visible"/>
                                      </p:to>
                                    </p:set>
                                    <p:animEffect transition="in" filter="slide(fromBottom)">
                                      <p:cBhvr>
                                        <p:cTn id="12" dur="500"/>
                                        <p:tgtEl>
                                          <p:spTgt spid="101379">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1379">
                                            <p:txEl>
                                              <p:charRg st="23" end="58"/>
                                            </p:txEl>
                                          </p:spTgt>
                                        </p:tgtEl>
                                        <p:attrNameLst>
                                          <p:attrName>style.visibility</p:attrName>
                                        </p:attrNameLst>
                                      </p:cBhvr>
                                      <p:to>
                                        <p:strVal val="visible"/>
                                      </p:to>
                                    </p:set>
                                    <p:animEffect transition="in" filter="slide(fromBottom)">
                                      <p:cBhvr>
                                        <p:cTn id="17" dur="500"/>
                                        <p:tgtEl>
                                          <p:spTgt spid="101379">
                                            <p:txEl>
                                              <p:charRg st="23"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1379">
                                            <p:txEl>
                                              <p:charRg st="58" end="106"/>
                                            </p:txEl>
                                          </p:spTgt>
                                        </p:tgtEl>
                                        <p:attrNameLst>
                                          <p:attrName>style.visibility</p:attrName>
                                        </p:attrNameLst>
                                      </p:cBhvr>
                                      <p:to>
                                        <p:strVal val="visible"/>
                                      </p:to>
                                    </p:set>
                                    <p:animEffect transition="in" filter="slide(fromBottom)">
                                      <p:cBhvr>
                                        <p:cTn id="22" dur="500"/>
                                        <p:tgtEl>
                                          <p:spTgt spid="101379">
                                            <p:txEl>
                                              <p:charRg st="58"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P spid="1013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p:txBody>
          <a:bodyPr vert="horz" wrap="square" lIns="91440" tIns="45720" rIns="91440" bIns="45720" anchor="ctr" anchorCtr="0"/>
          <a:p>
            <a:pPr eaLnBrk="1" hangingPunct="1"/>
            <a:r>
              <a:rPr lang="zh-CN" altLang="en-US" dirty="0"/>
              <a:t>开发过程</a:t>
            </a:r>
            <a:endParaRPr lang="zh-CN" altLang="en-US" dirty="0"/>
          </a:p>
        </p:txBody>
      </p:sp>
      <p:sp>
        <p:nvSpPr>
          <p:cNvPr id="49155" name="Rectangle 3"/>
          <p:cNvSpPr>
            <a:spLocks noGrp="1"/>
          </p:cNvSpPr>
          <p:nvPr>
            <p:ph idx="1"/>
          </p:nvPr>
        </p:nvSpPr>
        <p:spPr>
          <a:xfrm>
            <a:off x="457200" y="2492375"/>
            <a:ext cx="8229600" cy="3744913"/>
          </a:xfrm>
        </p:spPr>
        <p:txBody>
          <a:bodyPr vert="horz" wrap="square" lIns="91440" tIns="45720" rIns="91440" bIns="45720" anchor="t" anchorCtr="0"/>
          <a:p>
            <a:pPr eaLnBrk="1" hangingPunct="1"/>
            <a:r>
              <a:rPr lang="zh-CN" altLang="en-US" dirty="0"/>
              <a:t>以下以</a:t>
            </a:r>
            <a:r>
              <a:rPr lang="en-US" altLang="zh-CN" dirty="0"/>
              <a:t>DOS</a:t>
            </a:r>
            <a:r>
              <a:rPr lang="zh-CN" altLang="en-US" dirty="0"/>
              <a:t>环境下为例，介绍开发过程</a:t>
            </a:r>
            <a:endParaRPr lang="zh-CN" altLang="en-US" dirty="0"/>
          </a:p>
        </p:txBody>
      </p:sp>
      <p:pic>
        <p:nvPicPr>
          <p:cNvPr id="49156" name="Picture 4"/>
          <p:cNvPicPr/>
          <p:nvPr/>
        </p:nvPicPr>
        <p:blipFill>
          <a:blip r:embed="rId1"/>
          <a:stretch>
            <a:fillRect/>
          </a:stretch>
        </p:blipFill>
        <p:spPr>
          <a:xfrm>
            <a:off x="330200" y="1196975"/>
            <a:ext cx="8485188" cy="8715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slide(fromBottom)">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slide(fromBottom)">
                                      <p:cBhvr>
                                        <p:cTn id="12" dur="500"/>
                                        <p:tgtEl>
                                          <p:spTgt spid="4915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9155">
                                            <p:txEl>
                                              <p:charRg st="0" end="19"/>
                                            </p:txEl>
                                          </p:spTgt>
                                        </p:tgtEl>
                                        <p:attrNameLst>
                                          <p:attrName>style.visibility</p:attrName>
                                        </p:attrNameLst>
                                      </p:cBhvr>
                                      <p:to>
                                        <p:strVal val="visible"/>
                                      </p:to>
                                    </p:set>
                                    <p:animEffect transition="in" filter="slide(fromBottom)">
                                      <p:cBhvr>
                                        <p:cTn id="17" dur="500"/>
                                        <p:tgtEl>
                                          <p:spTgt spid="49155">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Grp="1"/>
          </p:cNvSpPr>
          <p:nvPr>
            <p:ph type="title"/>
          </p:nvPr>
        </p:nvSpPr>
        <p:spPr/>
        <p:txBody>
          <a:bodyPr vert="horz" wrap="square" lIns="91440" tIns="45720" rIns="91440" bIns="45720" anchor="ctr" anchorCtr="0"/>
          <a:p>
            <a:pPr eaLnBrk="1" hangingPunct="1"/>
            <a:r>
              <a:rPr lang="en-US" altLang="zh-CN" b="1" dirty="0"/>
              <a:t>2. </a:t>
            </a:r>
            <a:r>
              <a:rPr lang="zh-CN" altLang="en-US" b="1" dirty="0"/>
              <a:t>段指定伪指令</a:t>
            </a:r>
            <a:r>
              <a:rPr lang="en-US" altLang="zh-CN" b="1" dirty="0"/>
              <a:t>ASSUME</a:t>
            </a:r>
            <a:endParaRPr lang="en-US" altLang="zh-CN" b="1" dirty="0"/>
          </a:p>
        </p:txBody>
      </p:sp>
      <p:sp>
        <p:nvSpPr>
          <p:cNvPr id="102403" name="Rectangle 3"/>
          <p:cNvSpPr>
            <a:spLocks noGrp="1"/>
          </p:cNvSpPr>
          <p:nvPr>
            <p:ph idx="1"/>
          </p:nvPr>
        </p:nvSpPr>
        <p:spPr/>
        <p:txBody>
          <a:bodyPr vert="horz" wrap="square" lIns="91440" tIns="45720" rIns="91440" bIns="45720" anchor="t" anchorCtr="0"/>
          <a:p>
            <a:pPr eaLnBrk="1" hangingPunct="1">
              <a:lnSpc>
                <a:spcPct val="90000"/>
              </a:lnSpc>
            </a:pPr>
            <a:r>
              <a:rPr lang="zh-CN" altLang="en-US" b="1" dirty="0"/>
              <a:t>格式：</a:t>
            </a:r>
            <a:endParaRPr lang="zh-CN" altLang="en-US" b="1" dirty="0"/>
          </a:p>
          <a:p>
            <a:pPr lvl="1" eaLnBrk="1" hangingPunct="1">
              <a:lnSpc>
                <a:spcPct val="90000"/>
              </a:lnSpc>
              <a:buNone/>
            </a:pPr>
            <a:r>
              <a:rPr lang="en-US" altLang="zh-CN" b="1" dirty="0"/>
              <a:t>ASSUME</a:t>
            </a:r>
            <a:r>
              <a:rPr lang="zh-CN" altLang="en-US" b="1" dirty="0"/>
              <a:t>段寄存器名</a:t>
            </a:r>
            <a:r>
              <a:rPr lang="en-US" altLang="zh-CN" b="1" dirty="0"/>
              <a:t>:</a:t>
            </a:r>
            <a:r>
              <a:rPr lang="zh-CN" altLang="en-US" b="1" dirty="0"/>
              <a:t>段名 </a:t>
            </a:r>
            <a:r>
              <a:rPr lang="en-US" altLang="zh-CN" b="1" dirty="0"/>
              <a:t>[</a:t>
            </a:r>
            <a:r>
              <a:rPr lang="zh-CN" altLang="en-US" b="1" dirty="0"/>
              <a:t>段寄存器名</a:t>
            </a:r>
            <a:r>
              <a:rPr lang="en-US" altLang="zh-CN" b="1" dirty="0"/>
              <a:t>:</a:t>
            </a:r>
            <a:r>
              <a:rPr lang="zh-CN" altLang="en-US" b="1" dirty="0"/>
              <a:t>段名</a:t>
            </a:r>
            <a:r>
              <a:rPr lang="en-US" altLang="zh-CN" b="1" dirty="0"/>
              <a:t>, …]</a:t>
            </a:r>
            <a:endParaRPr lang="en-US" altLang="zh-CN" b="1" dirty="0"/>
          </a:p>
          <a:p>
            <a:pPr lvl="1" eaLnBrk="1" hangingPunct="1">
              <a:lnSpc>
                <a:spcPct val="90000"/>
              </a:lnSpc>
            </a:pPr>
            <a:r>
              <a:rPr lang="zh-CN" altLang="en-US" b="1" dirty="0"/>
              <a:t>段名是</a:t>
            </a:r>
            <a:r>
              <a:rPr lang="en-US" altLang="zh-CN" b="1" dirty="0"/>
              <a:t>:</a:t>
            </a:r>
            <a:endParaRPr lang="en-US" altLang="zh-CN" b="1" dirty="0"/>
          </a:p>
          <a:p>
            <a:pPr lvl="2" eaLnBrk="1" hangingPunct="1">
              <a:lnSpc>
                <a:spcPct val="90000"/>
              </a:lnSpc>
            </a:pPr>
            <a:r>
              <a:rPr lang="zh-CN" altLang="en-US" b="1" dirty="0"/>
              <a:t>用</a:t>
            </a:r>
            <a:r>
              <a:rPr lang="en-US" altLang="zh-CN" b="1" dirty="0"/>
              <a:t>SEGMENT/ENDS</a:t>
            </a:r>
            <a:r>
              <a:rPr lang="zh-CN" altLang="en-US" b="1" dirty="0"/>
              <a:t>伪指令定义的段名</a:t>
            </a:r>
            <a:endParaRPr lang="zh-CN" altLang="en-US" b="1" dirty="0"/>
          </a:p>
          <a:p>
            <a:pPr lvl="2" eaLnBrk="1" hangingPunct="1">
              <a:lnSpc>
                <a:spcPct val="90000"/>
              </a:lnSpc>
            </a:pPr>
            <a:r>
              <a:rPr lang="zh-CN" altLang="en-US" b="1" dirty="0"/>
              <a:t>“</a:t>
            </a:r>
            <a:r>
              <a:rPr lang="en-US" altLang="zh-CN" b="1" dirty="0"/>
              <a:t>SEG </a:t>
            </a:r>
            <a:r>
              <a:rPr lang="zh-CN" altLang="en-US" b="1" dirty="0"/>
              <a:t>符号地址”返回的段地址，</a:t>
            </a:r>
            <a:endParaRPr lang="zh-CN" altLang="en-US" b="1" dirty="0"/>
          </a:p>
          <a:p>
            <a:pPr lvl="2" eaLnBrk="1" hangingPunct="1">
              <a:lnSpc>
                <a:spcPct val="90000"/>
              </a:lnSpc>
            </a:pPr>
            <a:r>
              <a:rPr lang="zh-CN" altLang="en-US" b="1" dirty="0"/>
              <a:t>关键字</a:t>
            </a:r>
            <a:r>
              <a:rPr lang="en-US" altLang="zh-CN" b="1" dirty="0"/>
              <a:t>NOTHING</a:t>
            </a:r>
            <a:endParaRPr lang="en-US" altLang="zh-CN" b="1" dirty="0"/>
          </a:p>
          <a:p>
            <a:pPr lvl="1" eaLnBrk="1" hangingPunct="1">
              <a:lnSpc>
                <a:spcPct val="90000"/>
              </a:lnSpc>
            </a:pPr>
            <a:r>
              <a:rPr lang="zh-CN" altLang="en-US" b="1" dirty="0"/>
              <a:t>段寄存器名必须是</a:t>
            </a:r>
            <a:r>
              <a:rPr lang="en-US" altLang="zh-CN" b="1" dirty="0"/>
              <a:t>CS, DS, SS, ES, FS, GS</a:t>
            </a:r>
            <a:endParaRPr lang="en-US" altLang="zh-CN" b="1" dirty="0"/>
          </a:p>
          <a:p>
            <a:pPr eaLnBrk="1" hangingPunct="1">
              <a:lnSpc>
                <a:spcPct val="90000"/>
              </a:lnSpc>
            </a:pPr>
            <a:r>
              <a:rPr lang="zh-CN" altLang="en-US" b="1" dirty="0"/>
              <a:t>功能：此伪指令用来设定段寄存器和段之间的关联关系。以便汇编程序在汇编源程序期间能正确确定指令要访问的是哪个段，如何访问。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slide(fromBottom)">
                                      <p:cBhvr>
                                        <p:cTn id="7" dur="500"/>
                                        <p:tgtEl>
                                          <p:spTgt spid="1024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03">
                                            <p:txEl>
                                              <p:charRg st="0" end="4"/>
                                            </p:txEl>
                                          </p:spTgt>
                                        </p:tgtEl>
                                        <p:attrNameLst>
                                          <p:attrName>style.visibility</p:attrName>
                                        </p:attrNameLst>
                                      </p:cBhvr>
                                      <p:to>
                                        <p:strVal val="visible"/>
                                      </p:to>
                                    </p:set>
                                    <p:animEffect transition="in" filter="slide(fromBottom)">
                                      <p:cBhvr>
                                        <p:cTn id="12" dur="500"/>
                                        <p:tgtEl>
                                          <p:spTgt spid="102403">
                                            <p:txEl>
                                              <p:charRg st="0"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403">
                                            <p:txEl>
                                              <p:charRg st="4" end="33"/>
                                            </p:txEl>
                                          </p:spTgt>
                                        </p:tgtEl>
                                        <p:attrNameLst>
                                          <p:attrName>style.visibility</p:attrName>
                                        </p:attrNameLst>
                                      </p:cBhvr>
                                      <p:to>
                                        <p:strVal val="visible"/>
                                      </p:to>
                                    </p:set>
                                    <p:animEffect transition="in" filter="slide(fromBottom)">
                                      <p:cBhvr>
                                        <p:cTn id="17" dur="500"/>
                                        <p:tgtEl>
                                          <p:spTgt spid="102403">
                                            <p:txEl>
                                              <p:charRg st="4"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403">
                                            <p:txEl>
                                              <p:charRg st="33" end="38"/>
                                            </p:txEl>
                                          </p:spTgt>
                                        </p:tgtEl>
                                        <p:attrNameLst>
                                          <p:attrName>style.visibility</p:attrName>
                                        </p:attrNameLst>
                                      </p:cBhvr>
                                      <p:to>
                                        <p:strVal val="visible"/>
                                      </p:to>
                                    </p:set>
                                    <p:animEffect transition="in" filter="slide(fromBottom)">
                                      <p:cBhvr>
                                        <p:cTn id="22" dur="500"/>
                                        <p:tgtEl>
                                          <p:spTgt spid="102403">
                                            <p:txEl>
                                              <p:charRg st="33" end="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2403">
                                            <p:txEl>
                                              <p:charRg st="38" end="60"/>
                                            </p:txEl>
                                          </p:spTgt>
                                        </p:tgtEl>
                                        <p:attrNameLst>
                                          <p:attrName>style.visibility</p:attrName>
                                        </p:attrNameLst>
                                      </p:cBhvr>
                                      <p:to>
                                        <p:strVal val="visible"/>
                                      </p:to>
                                    </p:set>
                                    <p:animEffect transition="in" filter="slide(fromBottom)">
                                      <p:cBhvr>
                                        <p:cTn id="27" dur="500"/>
                                        <p:tgtEl>
                                          <p:spTgt spid="102403">
                                            <p:txEl>
                                              <p:charRg st="38" end="6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2403">
                                            <p:txEl>
                                              <p:charRg st="60" end="78"/>
                                            </p:txEl>
                                          </p:spTgt>
                                        </p:tgtEl>
                                        <p:attrNameLst>
                                          <p:attrName>style.visibility</p:attrName>
                                        </p:attrNameLst>
                                      </p:cBhvr>
                                      <p:to>
                                        <p:strVal val="visible"/>
                                      </p:to>
                                    </p:set>
                                    <p:animEffect transition="in" filter="slide(fromBottom)">
                                      <p:cBhvr>
                                        <p:cTn id="32" dur="500"/>
                                        <p:tgtEl>
                                          <p:spTgt spid="102403">
                                            <p:txEl>
                                              <p:charRg st="60" end="7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2403">
                                            <p:txEl>
                                              <p:charRg st="78" end="89"/>
                                            </p:txEl>
                                          </p:spTgt>
                                        </p:tgtEl>
                                        <p:attrNameLst>
                                          <p:attrName>style.visibility</p:attrName>
                                        </p:attrNameLst>
                                      </p:cBhvr>
                                      <p:to>
                                        <p:strVal val="visible"/>
                                      </p:to>
                                    </p:set>
                                    <p:animEffect transition="in" filter="slide(fromBottom)">
                                      <p:cBhvr>
                                        <p:cTn id="37" dur="500"/>
                                        <p:tgtEl>
                                          <p:spTgt spid="102403">
                                            <p:txEl>
                                              <p:charRg st="78" end="8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2403">
                                            <p:txEl>
                                              <p:charRg st="89" end="120"/>
                                            </p:txEl>
                                          </p:spTgt>
                                        </p:tgtEl>
                                        <p:attrNameLst>
                                          <p:attrName>style.visibility</p:attrName>
                                        </p:attrNameLst>
                                      </p:cBhvr>
                                      <p:to>
                                        <p:strVal val="visible"/>
                                      </p:to>
                                    </p:set>
                                    <p:animEffect transition="in" filter="slide(fromBottom)">
                                      <p:cBhvr>
                                        <p:cTn id="42" dur="500"/>
                                        <p:tgtEl>
                                          <p:spTgt spid="102403">
                                            <p:txEl>
                                              <p:charRg st="89" end="12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02403">
                                            <p:txEl>
                                              <p:charRg st="120" end="182"/>
                                            </p:txEl>
                                          </p:spTgt>
                                        </p:tgtEl>
                                        <p:attrNameLst>
                                          <p:attrName>style.visibility</p:attrName>
                                        </p:attrNameLst>
                                      </p:cBhvr>
                                      <p:to>
                                        <p:strVal val="visible"/>
                                      </p:to>
                                    </p:set>
                                    <p:animEffect transition="in" filter="slide(fromBottom)">
                                      <p:cBhvr>
                                        <p:cTn id="47" dur="500"/>
                                        <p:tgtEl>
                                          <p:spTgt spid="102403">
                                            <p:txEl>
                                              <p:charRg st="120" end="1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p:cNvSpPr>
          <p:nvPr>
            <p:ph type="title"/>
          </p:nvPr>
        </p:nvSpPr>
        <p:spPr/>
        <p:txBody>
          <a:bodyPr vert="horz" wrap="square" lIns="91440" tIns="45720" rIns="91440" bIns="45720" anchor="ctr" anchorCtr="0"/>
          <a:p>
            <a:pPr eaLnBrk="1" hangingPunct="1"/>
            <a:endParaRPr lang="zh-CN" altLang="zh-CN" b="1" dirty="0"/>
          </a:p>
        </p:txBody>
      </p:sp>
      <p:sp>
        <p:nvSpPr>
          <p:cNvPr id="105475" name="Rectangle 3"/>
          <p:cNvSpPr>
            <a:spLocks noGrp="1"/>
          </p:cNvSpPr>
          <p:nvPr>
            <p:ph idx="1"/>
          </p:nvPr>
        </p:nvSpPr>
        <p:spPr/>
        <p:txBody>
          <a:bodyPr vert="horz" wrap="square" lIns="91440" tIns="45720" rIns="91440" bIns="45720" anchor="t" anchorCtr="0"/>
          <a:p>
            <a:pPr eaLnBrk="1" hangingPunct="1">
              <a:buNone/>
            </a:pPr>
            <a:r>
              <a:rPr lang="en-US" altLang="zh-CN" sz="2800" b="1" dirty="0"/>
              <a:t>2. </a:t>
            </a:r>
            <a:r>
              <a:rPr lang="zh-CN" altLang="en-US" sz="2800" b="1" dirty="0"/>
              <a:t>源程序结束伪指令</a:t>
            </a:r>
            <a:r>
              <a:rPr lang="en-US" altLang="zh-CN" sz="2800" b="1" dirty="0"/>
              <a:t>END</a:t>
            </a:r>
            <a:endParaRPr lang="en-US" altLang="zh-CN" sz="2800" b="1" dirty="0"/>
          </a:p>
          <a:p>
            <a:pPr eaLnBrk="1" hangingPunct="1"/>
            <a:r>
              <a:rPr lang="zh-CN" altLang="en-US" sz="2800" b="1" dirty="0"/>
              <a:t>格式：</a:t>
            </a:r>
            <a:r>
              <a:rPr lang="en-US" altLang="zh-CN" sz="2800" b="1" dirty="0"/>
              <a:t>END [</a:t>
            </a:r>
            <a:r>
              <a:rPr lang="zh-CN" altLang="en-US" sz="2800" b="1" dirty="0"/>
              <a:t>标号</a:t>
            </a:r>
            <a:r>
              <a:rPr lang="en-US" altLang="zh-CN" sz="2800" b="1" dirty="0"/>
              <a:t>/</a:t>
            </a:r>
            <a:r>
              <a:rPr lang="zh-CN" altLang="en-US" sz="2800" b="1" dirty="0"/>
              <a:t>过程名</a:t>
            </a:r>
            <a:r>
              <a:rPr lang="en-US" altLang="zh-CN" sz="2800" b="1" dirty="0"/>
              <a:t>]</a:t>
            </a:r>
            <a:r>
              <a:rPr lang="zh-CN" altLang="en-US" sz="2800" b="1" dirty="0"/>
              <a:t>。</a:t>
            </a:r>
            <a:endParaRPr lang="zh-CN" altLang="en-US" sz="2800" b="1" dirty="0"/>
          </a:p>
          <a:p>
            <a:pPr eaLnBrk="1" hangingPunct="1"/>
            <a:r>
              <a:rPr lang="zh-CN" altLang="en-US" sz="2800" b="1" dirty="0"/>
              <a:t>功能：该伪指令一般放在源程序最后一行，表示源程序到此结束。</a:t>
            </a:r>
            <a:endParaRPr lang="zh-CN" altLang="en-US" sz="2800" b="1" dirty="0"/>
          </a:p>
          <a:p>
            <a:pPr eaLnBrk="1" hangingPunct="1"/>
            <a:r>
              <a:rPr lang="en-US" altLang="zh-CN" sz="2800" b="1" dirty="0"/>
              <a:t>END</a:t>
            </a:r>
            <a:r>
              <a:rPr lang="zh-CN" altLang="en-US" sz="2800" b="1" dirty="0"/>
              <a:t>后有一个可选项：标号</a:t>
            </a:r>
            <a:r>
              <a:rPr lang="en-US" altLang="zh-CN" sz="2800" b="1" dirty="0"/>
              <a:t>/</a:t>
            </a:r>
            <a:r>
              <a:rPr lang="zh-CN" altLang="en-US" sz="2800" b="1" dirty="0"/>
              <a:t>过程名。若选用此选项，则表明标号或过程名所指向的指令是程序执行的第一条指令，所以，此处的标号或过程名，实际上是程序运行的入口地址。</a:t>
            </a:r>
            <a:endParaRPr lang="zh-CN" altLang="en-US" sz="2800" b="1" dirty="0"/>
          </a:p>
          <a:p>
            <a:pPr eaLnBrk="1" hangingPunct="1"/>
            <a:r>
              <a:rPr lang="zh-CN" altLang="en-US" sz="2800" b="1" dirty="0"/>
              <a:t>只有主模块才可有此选项，其他模块则不能有此选项。</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5474"/>
                                        </p:tgtEl>
                                        <p:attrNameLst>
                                          <p:attrName>style.visibility</p:attrName>
                                        </p:attrNameLst>
                                      </p:cBhvr>
                                      <p:to>
                                        <p:strVal val="visible"/>
                                      </p:to>
                                    </p:set>
                                    <p:animEffect transition="in" filter="slide(fromBottom)">
                                      <p:cBhvr>
                                        <p:cTn id="7" dur="500"/>
                                        <p:tgtEl>
                                          <p:spTgt spid="1054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5475">
                                            <p:txEl>
                                              <p:charRg st="0" end="15"/>
                                            </p:txEl>
                                          </p:spTgt>
                                        </p:tgtEl>
                                        <p:attrNameLst>
                                          <p:attrName>style.visibility</p:attrName>
                                        </p:attrNameLst>
                                      </p:cBhvr>
                                      <p:to>
                                        <p:strVal val="visible"/>
                                      </p:to>
                                    </p:set>
                                    <p:animEffect transition="in" filter="slide(fromBottom)">
                                      <p:cBhvr>
                                        <p:cTn id="12" dur="500"/>
                                        <p:tgtEl>
                                          <p:spTgt spid="105475">
                                            <p:txEl>
                                              <p:charRg st="0"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5475">
                                            <p:txEl>
                                              <p:charRg st="15" end="32"/>
                                            </p:txEl>
                                          </p:spTgt>
                                        </p:tgtEl>
                                        <p:attrNameLst>
                                          <p:attrName>style.visibility</p:attrName>
                                        </p:attrNameLst>
                                      </p:cBhvr>
                                      <p:to>
                                        <p:strVal val="visible"/>
                                      </p:to>
                                    </p:set>
                                    <p:animEffect transition="in" filter="slide(fromBottom)">
                                      <p:cBhvr>
                                        <p:cTn id="17" dur="500"/>
                                        <p:tgtEl>
                                          <p:spTgt spid="105475">
                                            <p:txEl>
                                              <p:charRg st="15" end="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5475">
                                            <p:txEl>
                                              <p:charRg st="32" end="62"/>
                                            </p:txEl>
                                          </p:spTgt>
                                        </p:tgtEl>
                                        <p:attrNameLst>
                                          <p:attrName>style.visibility</p:attrName>
                                        </p:attrNameLst>
                                      </p:cBhvr>
                                      <p:to>
                                        <p:strVal val="visible"/>
                                      </p:to>
                                    </p:set>
                                    <p:animEffect transition="in" filter="slide(fromBottom)">
                                      <p:cBhvr>
                                        <p:cTn id="22" dur="500"/>
                                        <p:tgtEl>
                                          <p:spTgt spid="105475">
                                            <p:txEl>
                                              <p:charRg st="32" end="6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5475">
                                            <p:txEl>
                                              <p:charRg st="62" end="142"/>
                                            </p:txEl>
                                          </p:spTgt>
                                        </p:tgtEl>
                                        <p:attrNameLst>
                                          <p:attrName>style.visibility</p:attrName>
                                        </p:attrNameLst>
                                      </p:cBhvr>
                                      <p:to>
                                        <p:strVal val="visible"/>
                                      </p:to>
                                    </p:set>
                                    <p:animEffect transition="in" filter="slide(fromBottom)">
                                      <p:cBhvr>
                                        <p:cTn id="27" dur="500"/>
                                        <p:tgtEl>
                                          <p:spTgt spid="105475">
                                            <p:txEl>
                                              <p:charRg st="62" end="1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5475">
                                            <p:txEl>
                                              <p:charRg st="142" end="167"/>
                                            </p:txEl>
                                          </p:spTgt>
                                        </p:tgtEl>
                                        <p:attrNameLst>
                                          <p:attrName>style.visibility</p:attrName>
                                        </p:attrNameLst>
                                      </p:cBhvr>
                                      <p:to>
                                        <p:strVal val="visible"/>
                                      </p:to>
                                    </p:set>
                                    <p:animEffect transition="in" filter="slide(fromBottom)">
                                      <p:cBhvr>
                                        <p:cTn id="32" dur="500"/>
                                        <p:tgtEl>
                                          <p:spTgt spid="105475">
                                            <p:txEl>
                                              <p:charRg st="142" end="1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4" grpId="0"/>
      <p:bldP spid="10547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a:spLocks noGrp="1"/>
          </p:cNvSpPr>
          <p:nvPr>
            <p:ph type="title"/>
          </p:nvPr>
        </p:nvSpPr>
        <p:spPr/>
        <p:txBody>
          <a:bodyPr vert="horz" wrap="square" lIns="91440" tIns="45720" rIns="91440" bIns="45720" anchor="ctr" anchorCtr="0"/>
          <a:p>
            <a:pPr eaLnBrk="1" hangingPunct="1"/>
            <a:r>
              <a:rPr lang="en-US" altLang="zh-CN" b="1" dirty="0"/>
              <a:t>.4.4  </a:t>
            </a:r>
            <a:r>
              <a:rPr lang="zh-CN" altLang="en-US" b="1" dirty="0"/>
              <a:t>数据定义伪指令</a:t>
            </a:r>
            <a:endParaRPr lang="zh-CN" altLang="en-US" b="1" dirty="0"/>
          </a:p>
        </p:txBody>
      </p:sp>
      <p:sp>
        <p:nvSpPr>
          <p:cNvPr id="106499" name="Rectangle 3"/>
          <p:cNvSpPr>
            <a:spLocks noGrp="1"/>
          </p:cNvSpPr>
          <p:nvPr>
            <p:ph idx="1"/>
          </p:nvPr>
        </p:nvSpPr>
        <p:spPr/>
        <p:txBody>
          <a:bodyPr vert="horz" wrap="square" lIns="91440" tIns="45720" rIns="91440" bIns="45720" anchor="t" anchorCtr="0"/>
          <a:p>
            <a:pPr eaLnBrk="1" hangingPunct="1">
              <a:lnSpc>
                <a:spcPct val="90000"/>
              </a:lnSpc>
            </a:pPr>
            <a:r>
              <a:rPr lang="zh-CN" altLang="en-US" b="1" dirty="0"/>
              <a:t>常用的数据定义伪指令有：</a:t>
            </a:r>
            <a:r>
              <a:rPr lang="en-US" altLang="zh-CN" b="1" dirty="0"/>
              <a:t>DB, DW, DD, DF, DQ, DT</a:t>
            </a:r>
            <a:r>
              <a:rPr lang="zh-CN" altLang="en-US" b="1" dirty="0"/>
              <a:t>。</a:t>
            </a:r>
            <a:endParaRPr lang="zh-CN" altLang="en-US" b="1" dirty="0"/>
          </a:p>
          <a:p>
            <a:pPr lvl="1" eaLnBrk="1" hangingPunct="1">
              <a:lnSpc>
                <a:spcPct val="90000"/>
              </a:lnSpc>
            </a:pPr>
            <a:r>
              <a:rPr lang="zh-CN" altLang="en-US" b="1" dirty="0"/>
              <a:t>格式：</a:t>
            </a:r>
            <a:r>
              <a:rPr lang="en-US" altLang="zh-CN" b="1" dirty="0"/>
              <a:t>[</a:t>
            </a:r>
            <a:r>
              <a:rPr lang="zh-CN" altLang="en-US" b="1" dirty="0"/>
              <a:t>变量名</a:t>
            </a:r>
            <a:r>
              <a:rPr lang="en-US" altLang="zh-CN" b="1" dirty="0"/>
              <a:t>] </a:t>
            </a:r>
            <a:r>
              <a:rPr lang="zh-CN" altLang="en-US" b="1" dirty="0"/>
              <a:t>数据定义伪指令 初值表 </a:t>
            </a:r>
            <a:r>
              <a:rPr lang="en-US" altLang="zh-CN" b="1" dirty="0"/>
              <a:t>[;</a:t>
            </a:r>
            <a:r>
              <a:rPr lang="zh-CN" altLang="en-US" b="1" dirty="0"/>
              <a:t>注释</a:t>
            </a:r>
            <a:r>
              <a:rPr lang="en-US" altLang="zh-CN" b="1" dirty="0"/>
              <a:t>]</a:t>
            </a:r>
            <a:endParaRPr lang="en-US" altLang="zh-CN" b="1" dirty="0"/>
          </a:p>
          <a:p>
            <a:pPr lvl="1" eaLnBrk="1" hangingPunct="1">
              <a:lnSpc>
                <a:spcPct val="90000"/>
              </a:lnSpc>
            </a:pPr>
            <a:r>
              <a:rPr lang="zh-CN" altLang="en-US" b="1" dirty="0"/>
              <a:t>功能：定义并分配数据存储区，类型由数据定义伪指令确定，初始内容由其后的初值表给出</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slide(fromBottom)">
                                      <p:cBhvr>
                                        <p:cTn id="7" dur="500"/>
                                        <p:tgtEl>
                                          <p:spTgt spid="10649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6499">
                                            <p:txEl>
                                              <p:charRg st="0" end="36"/>
                                            </p:txEl>
                                          </p:spTgt>
                                        </p:tgtEl>
                                        <p:attrNameLst>
                                          <p:attrName>style.visibility</p:attrName>
                                        </p:attrNameLst>
                                      </p:cBhvr>
                                      <p:to>
                                        <p:strVal val="visible"/>
                                      </p:to>
                                    </p:set>
                                    <p:animEffect transition="in" filter="slide(fromBottom)">
                                      <p:cBhvr>
                                        <p:cTn id="12" dur="500"/>
                                        <p:tgtEl>
                                          <p:spTgt spid="106499">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6499">
                                            <p:txEl>
                                              <p:charRg st="36" end="63"/>
                                            </p:txEl>
                                          </p:spTgt>
                                        </p:tgtEl>
                                        <p:attrNameLst>
                                          <p:attrName>style.visibility</p:attrName>
                                        </p:attrNameLst>
                                      </p:cBhvr>
                                      <p:to>
                                        <p:strVal val="visible"/>
                                      </p:to>
                                    </p:set>
                                    <p:animEffect transition="in" filter="slide(fromBottom)">
                                      <p:cBhvr>
                                        <p:cTn id="17" dur="500"/>
                                        <p:tgtEl>
                                          <p:spTgt spid="106499">
                                            <p:txEl>
                                              <p:charRg st="36"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6499">
                                            <p:txEl>
                                              <p:charRg st="63" end="104"/>
                                            </p:txEl>
                                          </p:spTgt>
                                        </p:tgtEl>
                                        <p:attrNameLst>
                                          <p:attrName>style.visibility</p:attrName>
                                        </p:attrNameLst>
                                      </p:cBhvr>
                                      <p:to>
                                        <p:strVal val="visible"/>
                                      </p:to>
                                    </p:set>
                                    <p:animEffect transition="in" filter="slide(fromBottom)">
                                      <p:cBhvr>
                                        <p:cTn id="22" dur="500"/>
                                        <p:tgtEl>
                                          <p:spTgt spid="106499">
                                            <p:txEl>
                                              <p:charRg st="63"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p:bldP spid="1064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Grp="1"/>
          </p:cNvSpPr>
          <p:nvPr>
            <p:ph type="title"/>
          </p:nvPr>
        </p:nvSpPr>
        <p:spPr/>
        <p:txBody>
          <a:bodyPr vert="horz" wrap="square" lIns="91440" tIns="45720" rIns="91440" bIns="45720" anchor="ctr" anchorCtr="0"/>
          <a:p>
            <a:pPr eaLnBrk="1" hangingPunct="1"/>
            <a:r>
              <a:rPr lang="en-US" altLang="zh-CN" b="1" dirty="0"/>
              <a:t>5.4.5  </a:t>
            </a:r>
            <a:r>
              <a:rPr lang="zh-CN" altLang="en-US" b="1" dirty="0"/>
              <a:t>符号定义指令</a:t>
            </a:r>
            <a:endParaRPr lang="zh-CN" altLang="en-US" b="1" dirty="0"/>
          </a:p>
        </p:txBody>
      </p:sp>
      <p:sp>
        <p:nvSpPr>
          <p:cNvPr id="107523" name="Rectangle 3"/>
          <p:cNvSpPr>
            <a:spLocks noGrp="1"/>
          </p:cNvSpPr>
          <p:nvPr>
            <p:ph idx="1"/>
          </p:nvPr>
        </p:nvSpPr>
        <p:spPr/>
        <p:txBody>
          <a:bodyPr vert="horz" wrap="square" lIns="91440" tIns="45720" rIns="91440" bIns="45720" anchor="t" anchorCtr="0"/>
          <a:p>
            <a:pPr eaLnBrk="1" hangingPunct="1">
              <a:lnSpc>
                <a:spcPct val="90000"/>
              </a:lnSpc>
              <a:buNone/>
            </a:pPr>
            <a:r>
              <a:rPr lang="en-US" altLang="zh-CN" sz="2400" b="1" dirty="0"/>
              <a:t>1. </a:t>
            </a:r>
            <a:r>
              <a:rPr lang="zh-CN" altLang="en-US" sz="2400" b="1" dirty="0"/>
              <a:t>等值伪指令</a:t>
            </a:r>
            <a:r>
              <a:rPr lang="en-US" altLang="zh-CN" sz="2400" b="1" dirty="0"/>
              <a:t>EQU</a:t>
            </a:r>
            <a:endParaRPr lang="en-US" altLang="zh-CN" sz="2400" b="1" dirty="0"/>
          </a:p>
          <a:p>
            <a:pPr eaLnBrk="1" hangingPunct="1">
              <a:lnSpc>
                <a:spcPct val="90000"/>
              </a:lnSpc>
            </a:pPr>
            <a:r>
              <a:rPr lang="zh-CN" altLang="en-US" sz="2400" b="1" dirty="0"/>
              <a:t>格式：名字</a:t>
            </a:r>
            <a:r>
              <a:rPr lang="en-US" altLang="zh-CN" sz="2400" b="1" dirty="0"/>
              <a:t>EQU</a:t>
            </a:r>
            <a:r>
              <a:rPr lang="zh-CN" altLang="en-US" sz="2400" b="1" dirty="0"/>
              <a:t>符号串。</a:t>
            </a:r>
            <a:endParaRPr lang="zh-CN" altLang="en-US" sz="2400" b="1" dirty="0"/>
          </a:p>
          <a:p>
            <a:pPr eaLnBrk="1" hangingPunct="1">
              <a:lnSpc>
                <a:spcPct val="90000"/>
              </a:lnSpc>
            </a:pPr>
            <a:r>
              <a:rPr lang="zh-CN" altLang="en-US" sz="2400" b="1" dirty="0"/>
              <a:t>功能：为常量、表达式及其他符号定义一个符号名，供以后引用。</a:t>
            </a:r>
            <a:endParaRPr lang="zh-CN" altLang="en-US" sz="2400" b="1" dirty="0"/>
          </a:p>
          <a:p>
            <a:pPr eaLnBrk="1" hangingPunct="1">
              <a:lnSpc>
                <a:spcPct val="90000"/>
              </a:lnSpc>
            </a:pPr>
            <a:r>
              <a:rPr lang="zh-CN" altLang="en-US" sz="2400" b="1" dirty="0"/>
              <a:t>注意，其后的符号串可以是常数或数值表达式，地址表达式，变量、标号或者指令助记符等。例如，有如下的等值定义：</a:t>
            </a:r>
            <a:endParaRPr lang="zh-CN" altLang="en-US" sz="2400" b="1" dirty="0"/>
          </a:p>
          <a:p>
            <a:pPr lvl="1" eaLnBrk="1" hangingPunct="1">
              <a:lnSpc>
                <a:spcPct val="90000"/>
              </a:lnSpc>
              <a:buNone/>
            </a:pPr>
            <a:r>
              <a:rPr lang="en-US" altLang="zh-CN" sz="2000" b="1" dirty="0">
                <a:latin typeface="宋体" panose="02010600030101010101" pitchFamily="2" charset="-122"/>
              </a:rPr>
              <a:t>CONST	EQU	50		; </a:t>
            </a:r>
            <a:r>
              <a:rPr lang="zh-CN" altLang="en-US" sz="2000" b="1" dirty="0">
                <a:latin typeface="宋体" panose="02010600030101010101" pitchFamily="2" charset="-122"/>
              </a:rPr>
              <a:t>定义常数符号</a:t>
            </a:r>
            <a:endParaRPr lang="zh-CN" altLang="en-US" sz="2000" b="1" dirty="0">
              <a:latin typeface="宋体" panose="02010600030101010101" pitchFamily="2" charset="-122"/>
            </a:endParaRPr>
          </a:p>
          <a:p>
            <a:pPr lvl="1" eaLnBrk="1" hangingPunct="1">
              <a:lnSpc>
                <a:spcPct val="90000"/>
              </a:lnSpc>
              <a:buNone/>
            </a:pPr>
            <a:r>
              <a:rPr lang="en-US" altLang="zh-CN" sz="2000" b="1" dirty="0">
                <a:latin typeface="宋体" panose="02010600030101010101" pitchFamily="2" charset="-122"/>
              </a:rPr>
              <a:t>VAR		EQU	Word Ptr X	; </a:t>
            </a:r>
            <a:r>
              <a:rPr lang="zh-CN" altLang="en-US" sz="2000" b="1" dirty="0">
                <a:latin typeface="宋体" panose="02010600030101010101" pitchFamily="2" charset="-122"/>
              </a:rPr>
              <a:t>定义变量属性</a:t>
            </a:r>
            <a:endParaRPr lang="zh-CN" altLang="en-US" sz="2000" b="1" dirty="0">
              <a:latin typeface="宋体" panose="02010600030101010101" pitchFamily="2" charset="-122"/>
            </a:endParaRPr>
          </a:p>
          <a:p>
            <a:pPr lvl="1" eaLnBrk="1" hangingPunct="1">
              <a:lnSpc>
                <a:spcPct val="90000"/>
              </a:lnSpc>
              <a:buNone/>
            </a:pPr>
            <a:r>
              <a:rPr lang="en-US" altLang="zh-CN" sz="2000" b="1" dirty="0">
                <a:latin typeface="宋体" panose="02010600030101010101" pitchFamily="2" charset="-122"/>
              </a:rPr>
              <a:t>LAB		EQU	Strat		; </a:t>
            </a:r>
            <a:r>
              <a:rPr lang="zh-CN" altLang="en-US" sz="2000" b="1" dirty="0">
                <a:latin typeface="宋体" panose="02010600030101010101" pitchFamily="2" charset="-122"/>
              </a:rPr>
              <a:t>定义符号</a:t>
            </a:r>
            <a:endParaRPr lang="zh-CN" altLang="en-US" sz="2000" b="1" dirty="0">
              <a:latin typeface="宋体" panose="02010600030101010101" pitchFamily="2" charset="-122"/>
            </a:endParaRPr>
          </a:p>
          <a:p>
            <a:pPr lvl="1" eaLnBrk="1" hangingPunct="1">
              <a:lnSpc>
                <a:spcPct val="90000"/>
              </a:lnSpc>
              <a:buNone/>
            </a:pPr>
            <a:r>
              <a:rPr lang="en-US" altLang="zh-CN" sz="2000" b="1" dirty="0">
                <a:latin typeface="宋体" panose="02010600030101010101" pitchFamily="2" charset="-122"/>
              </a:rPr>
              <a:t>M			EQU	MOV		; </a:t>
            </a:r>
            <a:r>
              <a:rPr lang="zh-CN" altLang="en-US" sz="2000" b="1" dirty="0">
                <a:latin typeface="宋体" panose="02010600030101010101" pitchFamily="2" charset="-122"/>
              </a:rPr>
              <a:t>定义指令助计符</a:t>
            </a:r>
            <a:endParaRPr lang="zh-CN" altLang="en-US" sz="2000" b="1" dirty="0">
              <a:latin typeface="宋体" panose="02010600030101010101" pitchFamily="2" charset="-122"/>
            </a:endParaRPr>
          </a:p>
          <a:p>
            <a:pPr lvl="1" eaLnBrk="1" hangingPunct="1">
              <a:lnSpc>
                <a:spcPct val="90000"/>
              </a:lnSpc>
              <a:buNone/>
            </a:pPr>
            <a:r>
              <a:rPr lang="en-US" altLang="zh-CN" sz="2000" b="1" dirty="0">
                <a:latin typeface="宋体" panose="02010600030101010101" pitchFamily="2" charset="-122"/>
              </a:rPr>
              <a:t>C			EQU	CONST+300	; </a:t>
            </a:r>
            <a:r>
              <a:rPr lang="zh-CN" altLang="en-US" sz="2000" b="1" dirty="0">
                <a:latin typeface="宋体" panose="02010600030101010101" pitchFamily="2" charset="-122"/>
              </a:rPr>
              <a:t>定义常数表达式</a:t>
            </a:r>
            <a:endParaRPr lang="zh-CN" altLang="en-US" sz="2000" b="1" dirty="0">
              <a:latin typeface="宋体" panose="02010600030101010101" pitchFamily="2" charset="-122"/>
            </a:endParaRPr>
          </a:p>
          <a:p>
            <a:pPr lvl="1" eaLnBrk="1" hangingPunct="1">
              <a:lnSpc>
                <a:spcPct val="90000"/>
              </a:lnSpc>
              <a:buNone/>
            </a:pPr>
            <a:r>
              <a:rPr lang="en-US" altLang="zh-CN" sz="2000" b="1" dirty="0">
                <a:latin typeface="宋体" panose="02010600030101010101" pitchFamily="2" charset="-122"/>
              </a:rPr>
              <a:t>ADI		EQU	[SI+4]		; </a:t>
            </a:r>
            <a:r>
              <a:rPr lang="zh-CN" altLang="en-US" sz="2000" b="1" dirty="0">
                <a:latin typeface="宋体" panose="02010600030101010101" pitchFamily="2" charset="-122"/>
              </a:rPr>
              <a:t>定义地址表达式</a:t>
            </a:r>
            <a:endParaRPr lang="zh-CN" altLang="en-US" sz="20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slide(fromBottom)">
                                      <p:cBhvr>
                                        <p:cTn id="7" dur="500"/>
                                        <p:tgtEl>
                                          <p:spTgt spid="1075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7523">
                                            <p:txEl>
                                              <p:charRg st="0" end="12"/>
                                            </p:txEl>
                                          </p:spTgt>
                                        </p:tgtEl>
                                        <p:attrNameLst>
                                          <p:attrName>style.visibility</p:attrName>
                                        </p:attrNameLst>
                                      </p:cBhvr>
                                      <p:to>
                                        <p:strVal val="visible"/>
                                      </p:to>
                                    </p:set>
                                    <p:animEffect transition="in" filter="slide(fromBottom)">
                                      <p:cBhvr>
                                        <p:cTn id="12" dur="500"/>
                                        <p:tgtEl>
                                          <p:spTgt spid="107523">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7523">
                                            <p:txEl>
                                              <p:charRg st="12" end="25"/>
                                            </p:txEl>
                                          </p:spTgt>
                                        </p:tgtEl>
                                        <p:attrNameLst>
                                          <p:attrName>style.visibility</p:attrName>
                                        </p:attrNameLst>
                                      </p:cBhvr>
                                      <p:to>
                                        <p:strVal val="visible"/>
                                      </p:to>
                                    </p:set>
                                    <p:animEffect transition="in" filter="slide(fromBottom)">
                                      <p:cBhvr>
                                        <p:cTn id="17" dur="500"/>
                                        <p:tgtEl>
                                          <p:spTgt spid="107523">
                                            <p:txEl>
                                              <p:charRg st="12"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7523">
                                            <p:txEl>
                                              <p:charRg st="25" end="55"/>
                                            </p:txEl>
                                          </p:spTgt>
                                        </p:tgtEl>
                                        <p:attrNameLst>
                                          <p:attrName>style.visibility</p:attrName>
                                        </p:attrNameLst>
                                      </p:cBhvr>
                                      <p:to>
                                        <p:strVal val="visible"/>
                                      </p:to>
                                    </p:set>
                                    <p:animEffect transition="in" filter="slide(fromBottom)">
                                      <p:cBhvr>
                                        <p:cTn id="22" dur="500"/>
                                        <p:tgtEl>
                                          <p:spTgt spid="107523">
                                            <p:txEl>
                                              <p:charRg st="25" end="5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7523">
                                            <p:txEl>
                                              <p:charRg st="55" end="109"/>
                                            </p:txEl>
                                          </p:spTgt>
                                        </p:tgtEl>
                                        <p:attrNameLst>
                                          <p:attrName>style.visibility</p:attrName>
                                        </p:attrNameLst>
                                      </p:cBhvr>
                                      <p:to>
                                        <p:strVal val="visible"/>
                                      </p:to>
                                    </p:set>
                                    <p:animEffect transition="in" filter="slide(fromBottom)">
                                      <p:cBhvr>
                                        <p:cTn id="27" dur="500"/>
                                        <p:tgtEl>
                                          <p:spTgt spid="107523">
                                            <p:txEl>
                                              <p:charRg st="55" end="1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7523">
                                            <p:txEl>
                                              <p:charRg st="109" end="132"/>
                                            </p:txEl>
                                          </p:spTgt>
                                        </p:tgtEl>
                                        <p:attrNameLst>
                                          <p:attrName>style.visibility</p:attrName>
                                        </p:attrNameLst>
                                      </p:cBhvr>
                                      <p:to>
                                        <p:strVal val="visible"/>
                                      </p:to>
                                    </p:set>
                                    <p:animEffect transition="in" filter="slide(fromBottom)">
                                      <p:cBhvr>
                                        <p:cTn id="32" dur="500"/>
                                        <p:tgtEl>
                                          <p:spTgt spid="107523">
                                            <p:txEl>
                                              <p:charRg st="109" end="13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7523">
                                            <p:txEl>
                                              <p:charRg st="132" end="161"/>
                                            </p:txEl>
                                          </p:spTgt>
                                        </p:tgtEl>
                                        <p:attrNameLst>
                                          <p:attrName>style.visibility</p:attrName>
                                        </p:attrNameLst>
                                      </p:cBhvr>
                                      <p:to>
                                        <p:strVal val="visible"/>
                                      </p:to>
                                    </p:set>
                                    <p:animEffect transition="in" filter="slide(fromBottom)">
                                      <p:cBhvr>
                                        <p:cTn id="37" dur="500"/>
                                        <p:tgtEl>
                                          <p:spTgt spid="107523">
                                            <p:txEl>
                                              <p:charRg st="132" end="16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7523">
                                            <p:txEl>
                                              <p:charRg st="161" end="184"/>
                                            </p:txEl>
                                          </p:spTgt>
                                        </p:tgtEl>
                                        <p:attrNameLst>
                                          <p:attrName>style.visibility</p:attrName>
                                        </p:attrNameLst>
                                      </p:cBhvr>
                                      <p:to>
                                        <p:strVal val="visible"/>
                                      </p:to>
                                    </p:set>
                                    <p:animEffect transition="in" filter="slide(fromBottom)">
                                      <p:cBhvr>
                                        <p:cTn id="42" dur="500"/>
                                        <p:tgtEl>
                                          <p:spTgt spid="107523">
                                            <p:txEl>
                                              <p:charRg st="161" end="18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07523">
                                            <p:txEl>
                                              <p:charRg st="184" end="207"/>
                                            </p:txEl>
                                          </p:spTgt>
                                        </p:tgtEl>
                                        <p:attrNameLst>
                                          <p:attrName>style.visibility</p:attrName>
                                        </p:attrNameLst>
                                      </p:cBhvr>
                                      <p:to>
                                        <p:strVal val="visible"/>
                                      </p:to>
                                    </p:set>
                                    <p:animEffect transition="in" filter="slide(fromBottom)">
                                      <p:cBhvr>
                                        <p:cTn id="47" dur="500"/>
                                        <p:tgtEl>
                                          <p:spTgt spid="107523">
                                            <p:txEl>
                                              <p:charRg st="184" end="20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07523">
                                            <p:txEl>
                                              <p:charRg st="207" end="235"/>
                                            </p:txEl>
                                          </p:spTgt>
                                        </p:tgtEl>
                                        <p:attrNameLst>
                                          <p:attrName>style.visibility</p:attrName>
                                        </p:attrNameLst>
                                      </p:cBhvr>
                                      <p:to>
                                        <p:strVal val="visible"/>
                                      </p:to>
                                    </p:set>
                                    <p:animEffect transition="in" filter="slide(fromBottom)">
                                      <p:cBhvr>
                                        <p:cTn id="52" dur="500"/>
                                        <p:tgtEl>
                                          <p:spTgt spid="107523">
                                            <p:txEl>
                                              <p:charRg st="207" end="23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07523">
                                            <p:txEl>
                                              <p:charRg st="235" end="262"/>
                                            </p:txEl>
                                          </p:spTgt>
                                        </p:tgtEl>
                                        <p:attrNameLst>
                                          <p:attrName>style.visibility</p:attrName>
                                        </p:attrNameLst>
                                      </p:cBhvr>
                                      <p:to>
                                        <p:strVal val="visible"/>
                                      </p:to>
                                    </p:set>
                                    <p:animEffect transition="in" filter="slide(fromBottom)">
                                      <p:cBhvr>
                                        <p:cTn id="57" dur="500"/>
                                        <p:tgtEl>
                                          <p:spTgt spid="107523">
                                            <p:txEl>
                                              <p:charRg st="235" end="2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1075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p:cNvSpPr>
          <p:nvPr>
            <p:ph type="title"/>
          </p:nvPr>
        </p:nvSpPr>
        <p:spPr/>
        <p:txBody>
          <a:bodyPr vert="horz" wrap="square" lIns="91440" tIns="45720" rIns="91440" bIns="45720" anchor="ctr" anchorCtr="0"/>
          <a:p>
            <a:pPr eaLnBrk="1" hangingPunct="1"/>
            <a:endParaRPr lang="zh-CN" altLang="zh-CN" b="1" dirty="0"/>
          </a:p>
        </p:txBody>
      </p:sp>
      <p:sp>
        <p:nvSpPr>
          <p:cNvPr id="108547" name="Rectangle 3"/>
          <p:cNvSpPr>
            <a:spLocks noGrp="1"/>
          </p:cNvSpPr>
          <p:nvPr>
            <p:ph idx="1"/>
          </p:nvPr>
        </p:nvSpPr>
        <p:spPr/>
        <p:txBody>
          <a:bodyPr vert="horz" wrap="square" lIns="91440" tIns="45720" rIns="91440" bIns="45720" anchor="t" anchorCtr="0"/>
          <a:p>
            <a:pPr eaLnBrk="1" hangingPunct="1"/>
            <a:r>
              <a:rPr lang="zh-CN" altLang="en-US" b="1" dirty="0"/>
              <a:t>那么下列的指令：</a:t>
            </a:r>
            <a:endParaRPr lang="zh-CN" altLang="en-US" b="1" dirty="0"/>
          </a:p>
          <a:p>
            <a:pPr lvl="1" eaLnBrk="1" hangingPunct="1">
              <a:buNone/>
            </a:pPr>
            <a:r>
              <a:rPr lang="en-US" altLang="zh-CN" b="1" dirty="0">
                <a:latin typeface="宋体" panose="02010600030101010101" pitchFamily="2" charset="-122"/>
              </a:rPr>
              <a:t>M			AX, VAR</a:t>
            </a:r>
            <a:endParaRPr lang="en-US" altLang="zh-CN" b="1" dirty="0">
              <a:latin typeface="宋体" panose="02010600030101010101" pitchFamily="2" charset="-122"/>
            </a:endParaRPr>
          </a:p>
          <a:p>
            <a:pPr lvl="1" eaLnBrk="1" hangingPunct="1">
              <a:buNone/>
            </a:pPr>
            <a:r>
              <a:rPr lang="en-US" altLang="zh-CN" b="1" dirty="0">
                <a:latin typeface="宋体" panose="02010600030101010101" pitchFamily="2" charset="-122"/>
              </a:rPr>
              <a:t>ADD	AX, CONST</a:t>
            </a:r>
            <a:endParaRPr lang="en-US" altLang="zh-CN" b="1" dirty="0">
              <a:latin typeface="宋体" panose="02010600030101010101" pitchFamily="2" charset="-122"/>
            </a:endParaRPr>
          </a:p>
          <a:p>
            <a:pPr lvl="1" eaLnBrk="1" hangingPunct="1">
              <a:buNone/>
            </a:pPr>
            <a:r>
              <a:rPr lang="en-US" altLang="zh-CN" b="1" dirty="0">
                <a:latin typeface="宋体" panose="02010600030101010101" pitchFamily="2" charset="-122"/>
              </a:rPr>
              <a:t>SUB	AX, ADI</a:t>
            </a:r>
            <a:endParaRPr lang="en-US" altLang="zh-CN" b="1" dirty="0">
              <a:latin typeface="宋体" panose="02010600030101010101" pitchFamily="2" charset="-122"/>
            </a:endParaRPr>
          </a:p>
          <a:p>
            <a:pPr eaLnBrk="1" hangingPunct="1"/>
            <a:r>
              <a:rPr lang="zh-CN" altLang="en-US" b="1" dirty="0"/>
              <a:t>经汇编后转换成下列指令：</a:t>
            </a:r>
            <a:endParaRPr lang="zh-CN" altLang="en-US" b="1" dirty="0"/>
          </a:p>
          <a:p>
            <a:pPr lvl="1" eaLnBrk="1" hangingPunct="1">
              <a:buNone/>
            </a:pPr>
            <a:r>
              <a:rPr lang="en-US" altLang="zh-CN" b="1" dirty="0">
                <a:latin typeface="宋体" panose="02010600030101010101" pitchFamily="2" charset="-122"/>
              </a:rPr>
              <a:t>MOV	AX, Word Ptr X</a:t>
            </a:r>
            <a:endParaRPr lang="en-US" altLang="zh-CN" b="1" dirty="0">
              <a:latin typeface="宋体" panose="02010600030101010101" pitchFamily="2" charset="-122"/>
            </a:endParaRPr>
          </a:p>
          <a:p>
            <a:pPr lvl="1" eaLnBrk="1" hangingPunct="1">
              <a:buNone/>
            </a:pPr>
            <a:r>
              <a:rPr lang="en-US" altLang="zh-CN" b="1" dirty="0">
                <a:latin typeface="宋体" panose="02010600030101010101" pitchFamily="2" charset="-122"/>
              </a:rPr>
              <a:t>ADD	AX, 50</a:t>
            </a:r>
            <a:endParaRPr lang="en-US" altLang="zh-CN" b="1" dirty="0">
              <a:latin typeface="宋体" panose="02010600030101010101" pitchFamily="2" charset="-122"/>
            </a:endParaRPr>
          </a:p>
          <a:p>
            <a:pPr lvl="1" eaLnBrk="1" hangingPunct="1">
              <a:buNone/>
            </a:pPr>
            <a:r>
              <a:rPr lang="en-US" altLang="zh-CN" b="1" dirty="0">
                <a:latin typeface="宋体" panose="02010600030101010101" pitchFamily="2" charset="-122"/>
              </a:rPr>
              <a:t>SUB	AX, [SI+4]</a:t>
            </a:r>
            <a:endParaRPr lang="en-US" altLang="zh-CN"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8546"/>
                                        </p:tgtEl>
                                        <p:attrNameLst>
                                          <p:attrName>style.visibility</p:attrName>
                                        </p:attrNameLst>
                                      </p:cBhvr>
                                      <p:to>
                                        <p:strVal val="visible"/>
                                      </p:to>
                                    </p:set>
                                    <p:animEffect transition="in" filter="slide(fromBottom)">
                                      <p:cBhvr>
                                        <p:cTn id="7" dur="500"/>
                                        <p:tgtEl>
                                          <p:spTgt spid="10854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8547">
                                            <p:txEl>
                                              <p:charRg st="0" end="9"/>
                                            </p:txEl>
                                          </p:spTgt>
                                        </p:tgtEl>
                                        <p:attrNameLst>
                                          <p:attrName>style.visibility</p:attrName>
                                        </p:attrNameLst>
                                      </p:cBhvr>
                                      <p:to>
                                        <p:strVal val="visible"/>
                                      </p:to>
                                    </p:set>
                                    <p:animEffect transition="in" filter="slide(fromBottom)">
                                      <p:cBhvr>
                                        <p:cTn id="12" dur="500"/>
                                        <p:tgtEl>
                                          <p:spTgt spid="108547">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8547">
                                            <p:txEl>
                                              <p:charRg st="9" end="21"/>
                                            </p:txEl>
                                          </p:spTgt>
                                        </p:tgtEl>
                                        <p:attrNameLst>
                                          <p:attrName>style.visibility</p:attrName>
                                        </p:attrNameLst>
                                      </p:cBhvr>
                                      <p:to>
                                        <p:strVal val="visible"/>
                                      </p:to>
                                    </p:set>
                                    <p:animEffect transition="in" filter="slide(fromBottom)">
                                      <p:cBhvr>
                                        <p:cTn id="17" dur="500"/>
                                        <p:tgtEl>
                                          <p:spTgt spid="108547">
                                            <p:txEl>
                                              <p:charRg st="9" end="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8547">
                                            <p:txEl>
                                              <p:charRg st="21" end="35"/>
                                            </p:txEl>
                                          </p:spTgt>
                                        </p:tgtEl>
                                        <p:attrNameLst>
                                          <p:attrName>style.visibility</p:attrName>
                                        </p:attrNameLst>
                                      </p:cBhvr>
                                      <p:to>
                                        <p:strVal val="visible"/>
                                      </p:to>
                                    </p:set>
                                    <p:animEffect transition="in" filter="slide(fromBottom)">
                                      <p:cBhvr>
                                        <p:cTn id="22" dur="500"/>
                                        <p:tgtEl>
                                          <p:spTgt spid="108547">
                                            <p:txEl>
                                              <p:charRg st="21" end="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8547">
                                            <p:txEl>
                                              <p:charRg st="35" end="47"/>
                                            </p:txEl>
                                          </p:spTgt>
                                        </p:tgtEl>
                                        <p:attrNameLst>
                                          <p:attrName>style.visibility</p:attrName>
                                        </p:attrNameLst>
                                      </p:cBhvr>
                                      <p:to>
                                        <p:strVal val="visible"/>
                                      </p:to>
                                    </p:set>
                                    <p:animEffect transition="in" filter="slide(fromBottom)">
                                      <p:cBhvr>
                                        <p:cTn id="27" dur="500"/>
                                        <p:tgtEl>
                                          <p:spTgt spid="108547">
                                            <p:txEl>
                                              <p:charRg st="35" end="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8547">
                                            <p:txEl>
                                              <p:charRg st="47" end="60"/>
                                            </p:txEl>
                                          </p:spTgt>
                                        </p:tgtEl>
                                        <p:attrNameLst>
                                          <p:attrName>style.visibility</p:attrName>
                                        </p:attrNameLst>
                                      </p:cBhvr>
                                      <p:to>
                                        <p:strVal val="visible"/>
                                      </p:to>
                                    </p:set>
                                    <p:animEffect transition="in" filter="slide(fromBottom)">
                                      <p:cBhvr>
                                        <p:cTn id="32" dur="500"/>
                                        <p:tgtEl>
                                          <p:spTgt spid="108547">
                                            <p:txEl>
                                              <p:charRg st="47" end="6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8547">
                                            <p:txEl>
                                              <p:charRg st="60" end="79"/>
                                            </p:txEl>
                                          </p:spTgt>
                                        </p:tgtEl>
                                        <p:attrNameLst>
                                          <p:attrName>style.visibility</p:attrName>
                                        </p:attrNameLst>
                                      </p:cBhvr>
                                      <p:to>
                                        <p:strVal val="visible"/>
                                      </p:to>
                                    </p:set>
                                    <p:animEffect transition="in" filter="slide(fromBottom)">
                                      <p:cBhvr>
                                        <p:cTn id="37" dur="500"/>
                                        <p:tgtEl>
                                          <p:spTgt spid="108547">
                                            <p:txEl>
                                              <p:charRg st="60" end="7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8547">
                                            <p:txEl>
                                              <p:charRg st="79" end="90"/>
                                            </p:txEl>
                                          </p:spTgt>
                                        </p:tgtEl>
                                        <p:attrNameLst>
                                          <p:attrName>style.visibility</p:attrName>
                                        </p:attrNameLst>
                                      </p:cBhvr>
                                      <p:to>
                                        <p:strVal val="visible"/>
                                      </p:to>
                                    </p:set>
                                    <p:animEffect transition="in" filter="slide(fromBottom)">
                                      <p:cBhvr>
                                        <p:cTn id="42" dur="500"/>
                                        <p:tgtEl>
                                          <p:spTgt spid="108547">
                                            <p:txEl>
                                              <p:charRg st="79" end="9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08547">
                                            <p:txEl>
                                              <p:charRg st="90" end="105"/>
                                            </p:txEl>
                                          </p:spTgt>
                                        </p:tgtEl>
                                        <p:attrNameLst>
                                          <p:attrName>style.visibility</p:attrName>
                                        </p:attrNameLst>
                                      </p:cBhvr>
                                      <p:to>
                                        <p:strVal val="visible"/>
                                      </p:to>
                                    </p:set>
                                    <p:animEffect transition="in" filter="slide(fromBottom)">
                                      <p:cBhvr>
                                        <p:cTn id="47" dur="500"/>
                                        <p:tgtEl>
                                          <p:spTgt spid="108547">
                                            <p:txEl>
                                              <p:charRg st="90"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854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p:cNvSpPr>
          <p:nvPr>
            <p:ph type="title"/>
          </p:nvPr>
        </p:nvSpPr>
        <p:spPr/>
        <p:txBody>
          <a:bodyPr vert="horz" wrap="square" lIns="91440" tIns="45720" rIns="91440" bIns="45720" anchor="ctr" anchorCtr="0"/>
          <a:p>
            <a:pPr eaLnBrk="1" hangingPunct="1"/>
            <a:endParaRPr lang="zh-CN" altLang="zh-CN" b="1" dirty="0"/>
          </a:p>
        </p:txBody>
      </p:sp>
      <p:sp>
        <p:nvSpPr>
          <p:cNvPr id="109571" name="Rectangle 3"/>
          <p:cNvSpPr>
            <a:spLocks noGrp="1"/>
          </p:cNvSpPr>
          <p:nvPr>
            <p:ph idx="1"/>
          </p:nvPr>
        </p:nvSpPr>
        <p:spPr/>
        <p:txBody>
          <a:bodyPr vert="horz" wrap="square" lIns="91440" tIns="45720" rIns="91440" bIns="45720" anchor="t" anchorCtr="0"/>
          <a:p>
            <a:pPr eaLnBrk="1" hangingPunct="1">
              <a:buNone/>
            </a:pPr>
            <a:r>
              <a:rPr lang="en-US" altLang="zh-CN" b="1" dirty="0"/>
              <a:t>2. </a:t>
            </a:r>
            <a:r>
              <a:rPr lang="zh-CN" altLang="en-US" b="1" dirty="0"/>
              <a:t>等号伪指令＝</a:t>
            </a:r>
            <a:endParaRPr lang="zh-CN" altLang="en-US" b="1" dirty="0"/>
          </a:p>
          <a:p>
            <a:pPr eaLnBrk="1" hangingPunct="1"/>
            <a:r>
              <a:rPr lang="zh-CN" altLang="en-US" b="1" dirty="0"/>
              <a:t>格式：名字＝表达式。</a:t>
            </a:r>
            <a:endParaRPr lang="zh-CN" altLang="en-US" b="1" dirty="0"/>
          </a:p>
          <a:p>
            <a:pPr eaLnBrk="1" hangingPunct="1"/>
            <a:r>
              <a:rPr lang="zh-CN" altLang="en-US" b="1" dirty="0"/>
              <a:t>功能：与</a:t>
            </a:r>
            <a:r>
              <a:rPr lang="en-US" altLang="zh-CN" b="1" dirty="0"/>
              <a:t>EQU</a:t>
            </a:r>
            <a:r>
              <a:rPr lang="zh-CN" altLang="en-US" b="1" dirty="0"/>
              <a:t>功能类似，不同的是等号伪指令可以对所定义的符号多次重复定义，且以最后一次定义的内容为准。例如：</a:t>
            </a:r>
            <a:endParaRPr lang="zh-CN" altLang="en-US" b="1" dirty="0"/>
          </a:p>
          <a:p>
            <a:pPr lvl="1" eaLnBrk="1" hangingPunct="1">
              <a:spcBef>
                <a:spcPct val="0"/>
              </a:spcBef>
              <a:buNone/>
            </a:pPr>
            <a:r>
              <a:rPr lang="en-US" altLang="zh-CN" b="1" dirty="0">
                <a:latin typeface="宋体" panose="02010600030101010101" pitchFamily="2" charset="-122"/>
              </a:rPr>
              <a:t>FH=SUB</a:t>
            </a:r>
            <a:endParaRPr lang="en-US" altLang="zh-CN" b="1" dirty="0">
              <a:latin typeface="宋体" panose="02010600030101010101" pitchFamily="2" charset="-122"/>
            </a:endParaRPr>
          </a:p>
          <a:p>
            <a:pPr lvl="1" eaLnBrk="1" hangingPunct="1">
              <a:spcBef>
                <a:spcPct val="0"/>
              </a:spcBef>
              <a:buNone/>
            </a:pPr>
            <a:r>
              <a:rPr lang="en-US" altLang="zh-CN" b="1" dirty="0">
                <a:latin typeface="宋体" panose="02010600030101010101" pitchFamily="2" charset="-122"/>
              </a:rPr>
              <a:t>NUM=10</a:t>
            </a:r>
            <a:endParaRPr lang="en-US" altLang="zh-CN" b="1" dirty="0">
              <a:latin typeface="宋体" panose="02010600030101010101" pitchFamily="2" charset="-122"/>
            </a:endParaRPr>
          </a:p>
          <a:p>
            <a:pPr lvl="1" eaLnBrk="1" hangingPunct="1">
              <a:spcBef>
                <a:spcPct val="0"/>
              </a:spcBef>
              <a:buNone/>
            </a:pPr>
            <a:r>
              <a:rPr lang="en-US" altLang="zh-CN" b="1" dirty="0">
                <a:latin typeface="宋体" panose="02010600030101010101" pitchFamily="2" charset="-122"/>
              </a:rPr>
              <a:t>FH=ADD</a:t>
            </a:r>
            <a:endParaRPr lang="en-US" altLang="zh-CN" b="1" dirty="0">
              <a:latin typeface="宋体" panose="02010600030101010101" pitchFamily="2" charset="-122"/>
            </a:endParaRPr>
          </a:p>
          <a:p>
            <a:pPr lvl="1" eaLnBrk="1" hangingPunct="1">
              <a:spcBef>
                <a:spcPct val="0"/>
              </a:spcBef>
              <a:buNone/>
            </a:pPr>
            <a:r>
              <a:rPr lang="en-US" altLang="zh-CN" b="1" dirty="0">
                <a:latin typeface="宋体" panose="02010600030101010101" pitchFamily="2" charset="-122"/>
              </a:rPr>
              <a:t>NUM=NUM+1</a:t>
            </a:r>
            <a:endParaRPr lang="en-US" altLang="zh-CN"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9570"/>
                                        </p:tgtEl>
                                        <p:attrNameLst>
                                          <p:attrName>style.visibility</p:attrName>
                                        </p:attrNameLst>
                                      </p:cBhvr>
                                      <p:to>
                                        <p:strVal val="visible"/>
                                      </p:to>
                                    </p:set>
                                    <p:animEffect transition="in" filter="slide(fromBottom)">
                                      <p:cBhvr>
                                        <p:cTn id="7" dur="500"/>
                                        <p:tgtEl>
                                          <p:spTgt spid="10957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9571">
                                            <p:txEl>
                                              <p:charRg st="0" end="10"/>
                                            </p:txEl>
                                          </p:spTgt>
                                        </p:tgtEl>
                                        <p:attrNameLst>
                                          <p:attrName>style.visibility</p:attrName>
                                        </p:attrNameLst>
                                      </p:cBhvr>
                                      <p:to>
                                        <p:strVal val="visible"/>
                                      </p:to>
                                    </p:set>
                                    <p:animEffect transition="in" filter="slide(fromBottom)">
                                      <p:cBhvr>
                                        <p:cTn id="12" dur="500"/>
                                        <p:tgtEl>
                                          <p:spTgt spid="109571">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9571">
                                            <p:txEl>
                                              <p:charRg st="10" end="21"/>
                                            </p:txEl>
                                          </p:spTgt>
                                        </p:tgtEl>
                                        <p:attrNameLst>
                                          <p:attrName>style.visibility</p:attrName>
                                        </p:attrNameLst>
                                      </p:cBhvr>
                                      <p:to>
                                        <p:strVal val="visible"/>
                                      </p:to>
                                    </p:set>
                                    <p:animEffect transition="in" filter="slide(fromBottom)">
                                      <p:cBhvr>
                                        <p:cTn id="17" dur="500"/>
                                        <p:tgtEl>
                                          <p:spTgt spid="109571">
                                            <p:txEl>
                                              <p:charRg st="10" end="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9571">
                                            <p:txEl>
                                              <p:charRg st="21" end="76"/>
                                            </p:txEl>
                                          </p:spTgt>
                                        </p:tgtEl>
                                        <p:attrNameLst>
                                          <p:attrName>style.visibility</p:attrName>
                                        </p:attrNameLst>
                                      </p:cBhvr>
                                      <p:to>
                                        <p:strVal val="visible"/>
                                      </p:to>
                                    </p:set>
                                    <p:animEffect transition="in" filter="slide(fromBottom)">
                                      <p:cBhvr>
                                        <p:cTn id="22" dur="500"/>
                                        <p:tgtEl>
                                          <p:spTgt spid="109571">
                                            <p:txEl>
                                              <p:charRg st="21" end="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9571">
                                            <p:txEl>
                                              <p:charRg st="76" end="83"/>
                                            </p:txEl>
                                          </p:spTgt>
                                        </p:tgtEl>
                                        <p:attrNameLst>
                                          <p:attrName>style.visibility</p:attrName>
                                        </p:attrNameLst>
                                      </p:cBhvr>
                                      <p:to>
                                        <p:strVal val="visible"/>
                                      </p:to>
                                    </p:set>
                                    <p:animEffect transition="in" filter="slide(fromBottom)">
                                      <p:cBhvr>
                                        <p:cTn id="27" dur="500"/>
                                        <p:tgtEl>
                                          <p:spTgt spid="109571">
                                            <p:txEl>
                                              <p:charRg st="76" end="8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9571">
                                            <p:txEl>
                                              <p:charRg st="83" end="90"/>
                                            </p:txEl>
                                          </p:spTgt>
                                        </p:tgtEl>
                                        <p:attrNameLst>
                                          <p:attrName>style.visibility</p:attrName>
                                        </p:attrNameLst>
                                      </p:cBhvr>
                                      <p:to>
                                        <p:strVal val="visible"/>
                                      </p:to>
                                    </p:set>
                                    <p:animEffect transition="in" filter="slide(fromBottom)">
                                      <p:cBhvr>
                                        <p:cTn id="32" dur="500"/>
                                        <p:tgtEl>
                                          <p:spTgt spid="109571">
                                            <p:txEl>
                                              <p:charRg st="83" end="9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9571">
                                            <p:txEl>
                                              <p:charRg st="90" end="97"/>
                                            </p:txEl>
                                          </p:spTgt>
                                        </p:tgtEl>
                                        <p:attrNameLst>
                                          <p:attrName>style.visibility</p:attrName>
                                        </p:attrNameLst>
                                      </p:cBhvr>
                                      <p:to>
                                        <p:strVal val="visible"/>
                                      </p:to>
                                    </p:set>
                                    <p:animEffect transition="in" filter="slide(fromBottom)">
                                      <p:cBhvr>
                                        <p:cTn id="37" dur="500"/>
                                        <p:tgtEl>
                                          <p:spTgt spid="109571">
                                            <p:txEl>
                                              <p:charRg st="90" end="9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09571">
                                            <p:txEl>
                                              <p:charRg st="97" end="107"/>
                                            </p:txEl>
                                          </p:spTgt>
                                        </p:tgtEl>
                                        <p:attrNameLst>
                                          <p:attrName>style.visibility</p:attrName>
                                        </p:attrNameLst>
                                      </p:cBhvr>
                                      <p:to>
                                        <p:strVal val="visible"/>
                                      </p:to>
                                    </p:set>
                                    <p:animEffect transition="in" filter="slide(fromBottom)">
                                      <p:cBhvr>
                                        <p:cTn id="42" dur="500"/>
                                        <p:tgtEl>
                                          <p:spTgt spid="109571">
                                            <p:txEl>
                                              <p:charRg st="97"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p:bldP spid="10957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type="title"/>
          </p:nvPr>
        </p:nvSpPr>
        <p:spPr/>
        <p:txBody>
          <a:bodyPr vert="horz" wrap="square" lIns="91440" tIns="45720" rIns="91440" bIns="45720" anchor="ctr" anchorCtr="0"/>
          <a:p>
            <a:pPr eaLnBrk="1" hangingPunct="1"/>
            <a:r>
              <a:rPr lang="en-US" altLang="zh-CN" b="1" dirty="0"/>
              <a:t>.4.6  </a:t>
            </a:r>
            <a:r>
              <a:rPr lang="zh-CN" altLang="en-US" b="1" dirty="0"/>
              <a:t>地址计数器与对准伪指令</a:t>
            </a:r>
            <a:endParaRPr lang="zh-CN" altLang="en-US" b="1" dirty="0"/>
          </a:p>
        </p:txBody>
      </p:sp>
      <p:sp>
        <p:nvSpPr>
          <p:cNvPr id="110595" name="Rectangle 3"/>
          <p:cNvSpPr>
            <a:spLocks noGrp="1"/>
          </p:cNvSpPr>
          <p:nvPr>
            <p:ph idx="1"/>
          </p:nvPr>
        </p:nvSpPr>
        <p:spPr/>
        <p:txBody>
          <a:bodyPr vert="horz" wrap="square" lIns="91440" tIns="45720" rIns="91440" bIns="45720" anchor="t" anchorCtr="0"/>
          <a:p>
            <a:pPr eaLnBrk="1" hangingPunct="1">
              <a:buNone/>
            </a:pPr>
            <a:r>
              <a:rPr lang="en-US" altLang="zh-CN" sz="2800" b="1" dirty="0"/>
              <a:t>1. </a:t>
            </a:r>
            <a:r>
              <a:rPr lang="zh-CN" altLang="en-US" sz="2800" b="1" dirty="0"/>
              <a:t>地址计数器</a:t>
            </a:r>
            <a:endParaRPr lang="zh-CN" altLang="en-US" sz="2800" b="1" dirty="0"/>
          </a:p>
          <a:p>
            <a:pPr eaLnBrk="1" hangingPunct="1"/>
            <a:r>
              <a:rPr lang="zh-CN" altLang="en-US" sz="2800" b="1" dirty="0"/>
              <a:t>地址计数器指示当前正在处理的汇编指令或伪指令所在处的偏移地址。</a:t>
            </a:r>
            <a:endParaRPr lang="zh-CN" altLang="en-US" sz="2800" b="1" dirty="0"/>
          </a:p>
          <a:p>
            <a:pPr eaLnBrk="1" hangingPunct="1"/>
            <a:r>
              <a:rPr lang="zh-CN" altLang="en-US" sz="2800" b="1" dirty="0"/>
              <a:t>地址计数器的内容用“</a:t>
            </a:r>
            <a:r>
              <a:rPr lang="en-US" altLang="zh-CN" sz="2800" b="1" dirty="0"/>
              <a:t>$”</a:t>
            </a:r>
            <a:r>
              <a:rPr lang="zh-CN" altLang="en-US" sz="2800" b="1" dirty="0"/>
              <a:t>来表示，汇编语言允许程序员直接用</a:t>
            </a:r>
            <a:r>
              <a:rPr lang="en-US" altLang="zh-CN" sz="2800" b="1" dirty="0"/>
              <a:t>$</a:t>
            </a:r>
            <a:r>
              <a:rPr lang="zh-CN" altLang="en-US" sz="2800" b="1" dirty="0"/>
              <a:t>来引用地址计数器的值。</a:t>
            </a:r>
            <a:endParaRPr lang="zh-CN" altLang="en-US" sz="2800" b="1" dirty="0"/>
          </a:p>
          <a:p>
            <a:pPr lvl="1" eaLnBrk="1" hangingPunct="1"/>
            <a:r>
              <a:rPr lang="zh-CN" altLang="en-US" sz="2400" b="1" dirty="0"/>
              <a:t>当</a:t>
            </a:r>
            <a:r>
              <a:rPr lang="en-US" altLang="zh-CN" sz="2400" b="1" dirty="0"/>
              <a:t>$</a:t>
            </a:r>
            <a:r>
              <a:rPr lang="zh-CN" altLang="en-US" sz="2400" b="1" dirty="0"/>
              <a:t>用在指令中时，它表示该指令的第一个字节的地址。例如，</a:t>
            </a:r>
            <a:endParaRPr lang="zh-CN" altLang="en-US" sz="2400" b="1" dirty="0"/>
          </a:p>
          <a:p>
            <a:pPr lvl="1" eaLnBrk="1" hangingPunct="1">
              <a:buNone/>
            </a:pPr>
            <a:r>
              <a:rPr lang="en-US" altLang="zh-CN" sz="2400" b="1" dirty="0"/>
              <a:t>JNE $+6</a:t>
            </a:r>
            <a:endParaRPr lang="en-US" altLang="zh-CN" sz="2400" b="1" dirty="0"/>
          </a:p>
          <a:p>
            <a:pPr lvl="1" eaLnBrk="1" hangingPunct="1"/>
            <a:r>
              <a:rPr lang="zh-CN" altLang="en-US" sz="2400" b="1" dirty="0"/>
              <a:t>转向地址是</a:t>
            </a:r>
            <a:r>
              <a:rPr lang="en-US" altLang="zh-CN" sz="2400" b="1" dirty="0"/>
              <a:t>JNE</a:t>
            </a:r>
            <a:r>
              <a:rPr lang="zh-CN" altLang="en-US" sz="2400" b="1" dirty="0"/>
              <a:t>指令的首地址加上</a:t>
            </a:r>
            <a:r>
              <a:rPr lang="en-US" altLang="zh-CN" sz="2400" b="1" dirty="0"/>
              <a:t>6</a:t>
            </a:r>
            <a:r>
              <a:rPr lang="zh-CN" altLang="en-US" sz="2400" b="1" dirty="0"/>
              <a:t>。</a:t>
            </a:r>
            <a:endParaRPr lang="zh-CN" altLang="en-US" sz="2400" b="1" dirty="0"/>
          </a:p>
          <a:p>
            <a:pPr lvl="1" eaLnBrk="1" hangingPunct="1"/>
            <a:r>
              <a:rPr lang="zh-CN" altLang="en-US" sz="2400" b="1" dirty="0"/>
              <a:t>当</a:t>
            </a:r>
            <a:r>
              <a:rPr lang="en-US" altLang="zh-CN" sz="2400" b="1" dirty="0"/>
              <a:t>$</a:t>
            </a:r>
            <a:r>
              <a:rPr lang="zh-CN" altLang="en-US" sz="2400" b="1" dirty="0"/>
              <a:t>用在数据定义等伪指令的参数字段时，表示的是地址计数器的当前值。例如，</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slide(fromBottom)">
                                      <p:cBhvr>
                                        <p:cTn id="7" dur="500"/>
                                        <p:tgtEl>
                                          <p:spTgt spid="11059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0595">
                                            <p:txEl>
                                              <p:charRg st="0" end="9"/>
                                            </p:txEl>
                                          </p:spTgt>
                                        </p:tgtEl>
                                        <p:attrNameLst>
                                          <p:attrName>style.visibility</p:attrName>
                                        </p:attrNameLst>
                                      </p:cBhvr>
                                      <p:to>
                                        <p:strVal val="visible"/>
                                      </p:to>
                                    </p:set>
                                    <p:animEffect transition="in" filter="slide(fromBottom)">
                                      <p:cBhvr>
                                        <p:cTn id="12" dur="500"/>
                                        <p:tgtEl>
                                          <p:spTgt spid="110595">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0595">
                                            <p:txEl>
                                              <p:charRg st="9" end="41"/>
                                            </p:txEl>
                                          </p:spTgt>
                                        </p:tgtEl>
                                        <p:attrNameLst>
                                          <p:attrName>style.visibility</p:attrName>
                                        </p:attrNameLst>
                                      </p:cBhvr>
                                      <p:to>
                                        <p:strVal val="visible"/>
                                      </p:to>
                                    </p:set>
                                    <p:animEffect transition="in" filter="slide(fromBottom)">
                                      <p:cBhvr>
                                        <p:cTn id="17" dur="500"/>
                                        <p:tgtEl>
                                          <p:spTgt spid="110595">
                                            <p:txEl>
                                              <p:charRg st="9" end="4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0595">
                                            <p:txEl>
                                              <p:charRg st="41" end="82"/>
                                            </p:txEl>
                                          </p:spTgt>
                                        </p:tgtEl>
                                        <p:attrNameLst>
                                          <p:attrName>style.visibility</p:attrName>
                                        </p:attrNameLst>
                                      </p:cBhvr>
                                      <p:to>
                                        <p:strVal val="visible"/>
                                      </p:to>
                                    </p:set>
                                    <p:animEffect transition="in" filter="slide(fromBottom)">
                                      <p:cBhvr>
                                        <p:cTn id="22" dur="500"/>
                                        <p:tgtEl>
                                          <p:spTgt spid="110595">
                                            <p:txEl>
                                              <p:charRg st="41"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0595">
                                            <p:txEl>
                                              <p:charRg st="82" end="111"/>
                                            </p:txEl>
                                          </p:spTgt>
                                        </p:tgtEl>
                                        <p:attrNameLst>
                                          <p:attrName>style.visibility</p:attrName>
                                        </p:attrNameLst>
                                      </p:cBhvr>
                                      <p:to>
                                        <p:strVal val="visible"/>
                                      </p:to>
                                    </p:set>
                                    <p:animEffect transition="in" filter="slide(fromBottom)">
                                      <p:cBhvr>
                                        <p:cTn id="27" dur="500"/>
                                        <p:tgtEl>
                                          <p:spTgt spid="110595">
                                            <p:txEl>
                                              <p:charRg st="82" end="1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0595">
                                            <p:txEl>
                                              <p:charRg st="111" end="119"/>
                                            </p:txEl>
                                          </p:spTgt>
                                        </p:tgtEl>
                                        <p:attrNameLst>
                                          <p:attrName>style.visibility</p:attrName>
                                        </p:attrNameLst>
                                      </p:cBhvr>
                                      <p:to>
                                        <p:strVal val="visible"/>
                                      </p:to>
                                    </p:set>
                                    <p:animEffect transition="in" filter="slide(fromBottom)">
                                      <p:cBhvr>
                                        <p:cTn id="32" dur="500"/>
                                        <p:tgtEl>
                                          <p:spTgt spid="110595">
                                            <p:txEl>
                                              <p:charRg st="111" end="1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0595">
                                            <p:txEl>
                                              <p:charRg st="119" end="138"/>
                                            </p:txEl>
                                          </p:spTgt>
                                        </p:tgtEl>
                                        <p:attrNameLst>
                                          <p:attrName>style.visibility</p:attrName>
                                        </p:attrNameLst>
                                      </p:cBhvr>
                                      <p:to>
                                        <p:strVal val="visible"/>
                                      </p:to>
                                    </p:set>
                                    <p:animEffect transition="in" filter="slide(fromBottom)">
                                      <p:cBhvr>
                                        <p:cTn id="37" dur="500"/>
                                        <p:tgtEl>
                                          <p:spTgt spid="110595">
                                            <p:txEl>
                                              <p:charRg st="119" end="13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10595">
                                            <p:txEl>
                                              <p:charRg st="138" end="175"/>
                                            </p:txEl>
                                          </p:spTgt>
                                        </p:tgtEl>
                                        <p:attrNameLst>
                                          <p:attrName>style.visibility</p:attrName>
                                        </p:attrNameLst>
                                      </p:cBhvr>
                                      <p:to>
                                        <p:strVal val="visible"/>
                                      </p:to>
                                    </p:set>
                                    <p:animEffect transition="in" filter="slide(fromBottom)">
                                      <p:cBhvr>
                                        <p:cTn id="42" dur="500"/>
                                        <p:tgtEl>
                                          <p:spTgt spid="110595">
                                            <p:txEl>
                                              <p:charRg st="138" end="1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p:bldP spid="11059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p:nvPr>
        </p:nvSpPr>
        <p:spPr/>
        <p:txBody>
          <a:bodyPr vert="horz" wrap="square" lIns="91440" tIns="45720" rIns="91440" bIns="45720" anchor="ctr" anchorCtr="0"/>
          <a:p>
            <a:pPr eaLnBrk="1" hangingPunct="1"/>
            <a:endParaRPr lang="zh-CN" altLang="zh-CN" b="1" dirty="0"/>
          </a:p>
        </p:txBody>
      </p:sp>
      <p:sp>
        <p:nvSpPr>
          <p:cNvPr id="111619" name="Rectangle 3"/>
          <p:cNvSpPr>
            <a:spLocks noGrp="1"/>
          </p:cNvSpPr>
          <p:nvPr>
            <p:ph idx="1"/>
          </p:nvPr>
        </p:nvSpPr>
        <p:spPr/>
        <p:txBody>
          <a:bodyPr vert="horz" wrap="square" lIns="91440" tIns="45720" rIns="91440" bIns="45720" anchor="t" anchorCtr="0"/>
          <a:p>
            <a:pPr lvl="1" eaLnBrk="1" hangingPunct="1">
              <a:buNone/>
            </a:pPr>
            <a:r>
              <a:rPr lang="en-US" altLang="zh-CN" b="1" dirty="0"/>
              <a:t>ARRAY	DW	1, 2, $, 3, 4, $</a:t>
            </a:r>
            <a:endParaRPr lang="en-US" altLang="zh-CN" b="1" dirty="0"/>
          </a:p>
          <a:p>
            <a:pPr lvl="1" eaLnBrk="1" hangingPunct="1"/>
            <a:r>
              <a:rPr lang="zh-CN" altLang="en-US" b="1" dirty="0"/>
              <a:t>假设汇编时</a:t>
            </a:r>
            <a:r>
              <a:rPr lang="en-US" altLang="zh-CN" b="1" dirty="0"/>
              <a:t>ARRAY</a:t>
            </a:r>
            <a:r>
              <a:rPr lang="zh-CN" altLang="en-US" b="1" dirty="0"/>
              <a:t>分配的偏移地址为</a:t>
            </a:r>
            <a:r>
              <a:rPr lang="en-US" altLang="zh-CN" b="1" dirty="0"/>
              <a:t>0074</a:t>
            </a:r>
            <a:r>
              <a:rPr lang="zh-CN" altLang="en-US" b="1" dirty="0"/>
              <a:t>，则汇编后的存储区内容如下：</a:t>
            </a:r>
            <a:endParaRPr lang="zh-CN" altLang="en-US" b="1" dirty="0"/>
          </a:p>
          <a:p>
            <a:pPr lvl="1" eaLnBrk="1" hangingPunct="1"/>
            <a:r>
              <a:rPr lang="en-US" altLang="zh-CN" b="1" dirty="0"/>
              <a:t>ARRAY→ 01 00 02 00 78 00 03 00 04 00 7E 00 </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11618"/>
                                        </p:tgtEl>
                                        <p:attrNameLst>
                                          <p:attrName>style.visibility</p:attrName>
                                        </p:attrNameLst>
                                      </p:cBhvr>
                                      <p:to>
                                        <p:strVal val="visible"/>
                                      </p:to>
                                    </p:set>
                                    <p:animEffect transition="in" filter="slide(fromBottom)">
                                      <p:cBhvr>
                                        <p:cTn id="7" dur="500"/>
                                        <p:tgtEl>
                                          <p:spTgt spid="1116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1619">
                                            <p:txEl>
                                              <p:charRg st="0" end="26"/>
                                            </p:txEl>
                                          </p:spTgt>
                                        </p:tgtEl>
                                        <p:attrNameLst>
                                          <p:attrName>style.visibility</p:attrName>
                                        </p:attrNameLst>
                                      </p:cBhvr>
                                      <p:to>
                                        <p:strVal val="visible"/>
                                      </p:to>
                                    </p:set>
                                    <p:animEffect transition="in" filter="slide(fromBottom)">
                                      <p:cBhvr>
                                        <p:cTn id="12" dur="500"/>
                                        <p:tgtEl>
                                          <p:spTgt spid="111619">
                                            <p:txEl>
                                              <p:charRg st="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1619">
                                            <p:txEl>
                                              <p:charRg st="26" end="63"/>
                                            </p:txEl>
                                          </p:spTgt>
                                        </p:tgtEl>
                                        <p:attrNameLst>
                                          <p:attrName>style.visibility</p:attrName>
                                        </p:attrNameLst>
                                      </p:cBhvr>
                                      <p:to>
                                        <p:strVal val="visible"/>
                                      </p:to>
                                    </p:set>
                                    <p:animEffect transition="in" filter="slide(fromBottom)">
                                      <p:cBhvr>
                                        <p:cTn id="17" dur="500"/>
                                        <p:tgtEl>
                                          <p:spTgt spid="111619">
                                            <p:txEl>
                                              <p:charRg st="26" end="6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1619">
                                            <p:txEl>
                                              <p:charRg st="63" end="107"/>
                                            </p:txEl>
                                          </p:spTgt>
                                        </p:tgtEl>
                                        <p:attrNameLst>
                                          <p:attrName>style.visibility</p:attrName>
                                        </p:attrNameLst>
                                      </p:cBhvr>
                                      <p:to>
                                        <p:strVal val="visible"/>
                                      </p:to>
                                    </p:set>
                                    <p:animEffect transition="in" filter="slide(fromBottom)">
                                      <p:cBhvr>
                                        <p:cTn id="22" dur="500"/>
                                        <p:tgtEl>
                                          <p:spTgt spid="111619">
                                            <p:txEl>
                                              <p:charRg st="63" end="1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p:cNvSpPr>
          <p:nvPr>
            <p:ph type="title"/>
          </p:nvPr>
        </p:nvSpPr>
        <p:spPr/>
        <p:txBody>
          <a:bodyPr vert="horz" wrap="square" lIns="91440" tIns="45720" rIns="91440" bIns="45720" anchor="ctr" anchorCtr="0"/>
          <a:p>
            <a:pPr eaLnBrk="1" hangingPunct="1"/>
            <a:endParaRPr lang="zh-CN" altLang="zh-CN" b="1" dirty="0"/>
          </a:p>
        </p:txBody>
      </p:sp>
      <p:sp>
        <p:nvSpPr>
          <p:cNvPr id="112643" name="Rectangle 3"/>
          <p:cNvSpPr>
            <a:spLocks noGrp="1"/>
          </p:cNvSpPr>
          <p:nvPr>
            <p:ph idx="1"/>
          </p:nvPr>
        </p:nvSpPr>
        <p:spPr/>
        <p:txBody>
          <a:bodyPr vert="horz" wrap="square" lIns="91440" tIns="45720" rIns="91440" bIns="45720" anchor="t" anchorCtr="0"/>
          <a:p>
            <a:pPr eaLnBrk="1" hangingPunct="1">
              <a:buNone/>
            </a:pPr>
            <a:r>
              <a:rPr lang="en-US" altLang="zh-CN" b="1" dirty="0"/>
              <a:t>2. </a:t>
            </a:r>
            <a:r>
              <a:rPr lang="zh-CN" altLang="en-US" b="1" dirty="0"/>
              <a:t>定位伪指令</a:t>
            </a:r>
            <a:r>
              <a:rPr lang="en-US" altLang="zh-CN" b="1" dirty="0"/>
              <a:t>ORG</a:t>
            </a:r>
            <a:endParaRPr lang="en-US" altLang="zh-CN" b="1" dirty="0"/>
          </a:p>
          <a:p>
            <a:pPr eaLnBrk="1" hangingPunct="1"/>
            <a:r>
              <a:rPr lang="zh-CN" altLang="en-US" b="1" dirty="0"/>
              <a:t>格式：</a:t>
            </a:r>
            <a:r>
              <a:rPr lang="en-US" altLang="zh-CN" b="1" dirty="0"/>
              <a:t>ORG</a:t>
            </a:r>
            <a:r>
              <a:rPr lang="zh-CN" altLang="en-US" b="1" dirty="0"/>
              <a:t>常数。</a:t>
            </a:r>
            <a:endParaRPr lang="zh-CN" altLang="en-US" b="1" dirty="0"/>
          </a:p>
          <a:p>
            <a:pPr eaLnBrk="1" hangingPunct="1"/>
            <a:r>
              <a:rPr lang="zh-CN" altLang="en-US" b="1" dirty="0"/>
              <a:t>功能：将地址计数器设置到指定的位置。</a:t>
            </a:r>
            <a:endParaRPr lang="zh-CN" altLang="en-US" b="1" dirty="0"/>
          </a:p>
          <a:p>
            <a:pPr lvl="1" eaLnBrk="1" hangingPunct="1"/>
            <a:r>
              <a:rPr lang="en-US" altLang="zh-CN" b="1" dirty="0"/>
              <a:t>ORG</a:t>
            </a:r>
            <a:r>
              <a:rPr lang="zh-CN" altLang="en-US" b="1" dirty="0"/>
              <a:t>伪指令可以用在数据段中，例如：</a:t>
            </a:r>
            <a:endParaRPr lang="zh-CN" altLang="en-US" b="1" dirty="0"/>
          </a:p>
          <a:p>
            <a:pPr lvl="1" eaLnBrk="1" hangingPunct="1">
              <a:lnSpc>
                <a:spcPct val="90000"/>
              </a:lnSpc>
              <a:buNone/>
            </a:pPr>
            <a:r>
              <a:rPr lang="en-US" altLang="zh-CN" b="1" dirty="0">
                <a:latin typeface="宋体" panose="02010600030101010101" pitchFamily="2" charset="-122"/>
              </a:rPr>
              <a:t>DEMO	SEGMENT</a:t>
            </a:r>
            <a:endParaRPr lang="en-US" altLang="zh-CN" b="1" dirty="0">
              <a:latin typeface="宋体" panose="02010600030101010101" pitchFamily="2" charset="-122"/>
            </a:endParaRPr>
          </a:p>
          <a:p>
            <a:pPr lvl="1" eaLnBrk="1" hangingPunct="1">
              <a:lnSpc>
                <a:spcPct val="90000"/>
              </a:lnSpc>
              <a:spcBef>
                <a:spcPct val="0"/>
              </a:spcBef>
              <a:buNone/>
            </a:pPr>
            <a:r>
              <a:rPr lang="en-US" altLang="zh-CN" b="1" dirty="0">
                <a:latin typeface="宋体" panose="02010600030101010101" pitchFamily="2" charset="-122"/>
              </a:rPr>
              <a:t>ORG	10</a:t>
            </a:r>
            <a:endParaRPr lang="en-US" altLang="zh-CN" b="1" dirty="0">
              <a:latin typeface="宋体" panose="02010600030101010101" pitchFamily="2" charset="-122"/>
            </a:endParaRPr>
          </a:p>
          <a:p>
            <a:pPr lvl="1" eaLnBrk="1" hangingPunct="1">
              <a:lnSpc>
                <a:spcPct val="90000"/>
              </a:lnSpc>
              <a:spcBef>
                <a:spcPct val="0"/>
              </a:spcBef>
              <a:buNone/>
            </a:pPr>
            <a:r>
              <a:rPr lang="en-US" altLang="zh-CN" b="1" dirty="0">
                <a:latin typeface="宋体" panose="02010600030101010101" pitchFamily="2" charset="-122"/>
              </a:rPr>
              <a:t>V1		DW		47A5h</a:t>
            </a:r>
            <a:endParaRPr lang="en-US" altLang="zh-CN" b="1" dirty="0">
              <a:latin typeface="宋体" panose="02010600030101010101" pitchFamily="2" charset="-122"/>
            </a:endParaRPr>
          </a:p>
          <a:p>
            <a:pPr lvl="1" eaLnBrk="1" hangingPunct="1">
              <a:lnSpc>
                <a:spcPct val="90000"/>
              </a:lnSpc>
              <a:spcBef>
                <a:spcPct val="0"/>
              </a:spcBef>
              <a:buNone/>
            </a:pPr>
            <a:r>
              <a:rPr lang="en-US" altLang="zh-CN" b="1" dirty="0">
                <a:latin typeface="宋体" panose="02010600030101010101" pitchFamily="2" charset="-122"/>
              </a:rPr>
              <a:t>ORG	$+3</a:t>
            </a:r>
            <a:endParaRPr lang="en-US" altLang="zh-CN" b="1" dirty="0">
              <a:latin typeface="宋体" panose="02010600030101010101" pitchFamily="2" charset="-122"/>
            </a:endParaRPr>
          </a:p>
          <a:p>
            <a:pPr lvl="1" eaLnBrk="1" hangingPunct="1">
              <a:lnSpc>
                <a:spcPct val="90000"/>
              </a:lnSpc>
              <a:spcBef>
                <a:spcPct val="0"/>
              </a:spcBef>
              <a:buNone/>
            </a:pPr>
            <a:r>
              <a:rPr lang="en-US" altLang="zh-CN" b="1" dirty="0">
                <a:latin typeface="宋体" panose="02010600030101010101" pitchFamily="2" charset="-122"/>
              </a:rPr>
              <a:t>V2		DW		5C96h</a:t>
            </a:r>
            <a:endParaRPr lang="en-US" altLang="zh-CN" b="1" dirty="0">
              <a:latin typeface="宋体" panose="02010600030101010101" pitchFamily="2" charset="-122"/>
            </a:endParaRPr>
          </a:p>
          <a:p>
            <a:pPr lvl="1" eaLnBrk="1" hangingPunct="1">
              <a:lnSpc>
                <a:spcPct val="90000"/>
              </a:lnSpc>
              <a:spcBef>
                <a:spcPct val="0"/>
              </a:spcBef>
              <a:buNone/>
            </a:pPr>
            <a:r>
              <a:rPr lang="en-US" altLang="zh-CN" b="1" dirty="0">
                <a:latin typeface="宋体" panose="02010600030101010101" pitchFamily="2" charset="-122"/>
              </a:rPr>
              <a:t>DEMO	ENDS </a:t>
            </a:r>
            <a:endParaRPr lang="en-US" altLang="zh-CN" b="1" dirty="0">
              <a:latin typeface="宋体" panose="02010600030101010101" pitchFamily="2" charset="-122"/>
            </a:endParaRPr>
          </a:p>
        </p:txBody>
      </p:sp>
      <p:pic>
        <p:nvPicPr>
          <p:cNvPr id="112644" name="Picture 4"/>
          <p:cNvPicPr>
            <a:picLocks noChangeAspect="1"/>
          </p:cNvPicPr>
          <p:nvPr/>
        </p:nvPicPr>
        <p:blipFill>
          <a:blip r:embed="rId1"/>
          <a:stretch>
            <a:fillRect/>
          </a:stretch>
        </p:blipFill>
        <p:spPr>
          <a:xfrm>
            <a:off x="827088" y="5881688"/>
            <a:ext cx="7243762" cy="7159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12642"/>
                                        </p:tgtEl>
                                        <p:attrNameLst>
                                          <p:attrName>style.visibility</p:attrName>
                                        </p:attrNameLst>
                                      </p:cBhvr>
                                      <p:to>
                                        <p:strVal val="visible"/>
                                      </p:to>
                                    </p:set>
                                    <p:animEffect transition="in" filter="slide(fromBottom)">
                                      <p:cBhvr>
                                        <p:cTn id="7" dur="500"/>
                                        <p:tgtEl>
                                          <p:spTgt spid="11264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2643">
                                            <p:txEl>
                                              <p:charRg st="0" end="12"/>
                                            </p:txEl>
                                          </p:spTgt>
                                        </p:tgtEl>
                                        <p:attrNameLst>
                                          <p:attrName>style.visibility</p:attrName>
                                        </p:attrNameLst>
                                      </p:cBhvr>
                                      <p:to>
                                        <p:strVal val="visible"/>
                                      </p:to>
                                    </p:set>
                                    <p:animEffect transition="in" filter="slide(fromBottom)">
                                      <p:cBhvr>
                                        <p:cTn id="12" dur="500"/>
                                        <p:tgtEl>
                                          <p:spTgt spid="112643">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2643">
                                            <p:txEl>
                                              <p:charRg st="12" end="22"/>
                                            </p:txEl>
                                          </p:spTgt>
                                        </p:tgtEl>
                                        <p:attrNameLst>
                                          <p:attrName>style.visibility</p:attrName>
                                        </p:attrNameLst>
                                      </p:cBhvr>
                                      <p:to>
                                        <p:strVal val="visible"/>
                                      </p:to>
                                    </p:set>
                                    <p:animEffect transition="in" filter="slide(fromBottom)">
                                      <p:cBhvr>
                                        <p:cTn id="17" dur="500"/>
                                        <p:tgtEl>
                                          <p:spTgt spid="112643">
                                            <p:txEl>
                                              <p:charRg st="12"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2643">
                                            <p:txEl>
                                              <p:charRg st="22" end="41"/>
                                            </p:txEl>
                                          </p:spTgt>
                                        </p:tgtEl>
                                        <p:attrNameLst>
                                          <p:attrName>style.visibility</p:attrName>
                                        </p:attrNameLst>
                                      </p:cBhvr>
                                      <p:to>
                                        <p:strVal val="visible"/>
                                      </p:to>
                                    </p:set>
                                    <p:animEffect transition="in" filter="slide(fromBottom)">
                                      <p:cBhvr>
                                        <p:cTn id="22" dur="500"/>
                                        <p:tgtEl>
                                          <p:spTgt spid="112643">
                                            <p:txEl>
                                              <p:charRg st="22" end="4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2643">
                                            <p:txEl>
                                              <p:charRg st="41" end="60"/>
                                            </p:txEl>
                                          </p:spTgt>
                                        </p:tgtEl>
                                        <p:attrNameLst>
                                          <p:attrName>style.visibility</p:attrName>
                                        </p:attrNameLst>
                                      </p:cBhvr>
                                      <p:to>
                                        <p:strVal val="visible"/>
                                      </p:to>
                                    </p:set>
                                    <p:animEffect transition="in" filter="slide(fromBottom)">
                                      <p:cBhvr>
                                        <p:cTn id="27" dur="500"/>
                                        <p:tgtEl>
                                          <p:spTgt spid="112643">
                                            <p:txEl>
                                              <p:charRg st="41" end="6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2643">
                                            <p:txEl>
                                              <p:charRg st="60" end="73"/>
                                            </p:txEl>
                                          </p:spTgt>
                                        </p:tgtEl>
                                        <p:attrNameLst>
                                          <p:attrName>style.visibility</p:attrName>
                                        </p:attrNameLst>
                                      </p:cBhvr>
                                      <p:to>
                                        <p:strVal val="visible"/>
                                      </p:to>
                                    </p:set>
                                    <p:animEffect transition="in" filter="slide(fromBottom)">
                                      <p:cBhvr>
                                        <p:cTn id="32" dur="500"/>
                                        <p:tgtEl>
                                          <p:spTgt spid="112643">
                                            <p:txEl>
                                              <p:charRg st="60" end="7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2643">
                                            <p:txEl>
                                              <p:charRg st="73" end="80"/>
                                            </p:txEl>
                                          </p:spTgt>
                                        </p:tgtEl>
                                        <p:attrNameLst>
                                          <p:attrName>style.visibility</p:attrName>
                                        </p:attrNameLst>
                                      </p:cBhvr>
                                      <p:to>
                                        <p:strVal val="visible"/>
                                      </p:to>
                                    </p:set>
                                    <p:animEffect transition="in" filter="slide(fromBottom)">
                                      <p:cBhvr>
                                        <p:cTn id="37" dur="500"/>
                                        <p:tgtEl>
                                          <p:spTgt spid="112643">
                                            <p:txEl>
                                              <p:charRg st="73" end="8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12643">
                                            <p:txEl>
                                              <p:charRg st="80" end="94"/>
                                            </p:txEl>
                                          </p:spTgt>
                                        </p:tgtEl>
                                        <p:attrNameLst>
                                          <p:attrName>style.visibility</p:attrName>
                                        </p:attrNameLst>
                                      </p:cBhvr>
                                      <p:to>
                                        <p:strVal val="visible"/>
                                      </p:to>
                                    </p:set>
                                    <p:animEffect transition="in" filter="slide(fromBottom)">
                                      <p:cBhvr>
                                        <p:cTn id="42" dur="500"/>
                                        <p:tgtEl>
                                          <p:spTgt spid="112643">
                                            <p:txEl>
                                              <p:charRg st="80" end="9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12643">
                                            <p:txEl>
                                              <p:charRg st="94" end="102"/>
                                            </p:txEl>
                                          </p:spTgt>
                                        </p:tgtEl>
                                        <p:attrNameLst>
                                          <p:attrName>style.visibility</p:attrName>
                                        </p:attrNameLst>
                                      </p:cBhvr>
                                      <p:to>
                                        <p:strVal val="visible"/>
                                      </p:to>
                                    </p:set>
                                    <p:animEffect transition="in" filter="slide(fromBottom)">
                                      <p:cBhvr>
                                        <p:cTn id="47" dur="500"/>
                                        <p:tgtEl>
                                          <p:spTgt spid="112643">
                                            <p:txEl>
                                              <p:charRg st="94" end="10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12643">
                                            <p:txEl>
                                              <p:charRg st="102" end="116"/>
                                            </p:txEl>
                                          </p:spTgt>
                                        </p:tgtEl>
                                        <p:attrNameLst>
                                          <p:attrName>style.visibility</p:attrName>
                                        </p:attrNameLst>
                                      </p:cBhvr>
                                      <p:to>
                                        <p:strVal val="visible"/>
                                      </p:to>
                                    </p:set>
                                    <p:animEffect transition="in" filter="slide(fromBottom)">
                                      <p:cBhvr>
                                        <p:cTn id="52" dur="500"/>
                                        <p:tgtEl>
                                          <p:spTgt spid="112643">
                                            <p:txEl>
                                              <p:charRg st="102" end="1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grpId="0" nodeType="clickEffect">
                                  <p:stCondLst>
                                    <p:cond delay="0"/>
                                  </p:stCondLst>
                                  <p:childTnLst>
                                    <p:set>
                                      <p:cBhvr>
                                        <p:cTn id="56" dur="1" fill="hold">
                                          <p:stCondLst>
                                            <p:cond delay="0"/>
                                          </p:stCondLst>
                                        </p:cTn>
                                        <p:tgtEl>
                                          <p:spTgt spid="112643">
                                            <p:txEl>
                                              <p:charRg st="116" end="127"/>
                                            </p:txEl>
                                          </p:spTgt>
                                        </p:tgtEl>
                                        <p:attrNameLst>
                                          <p:attrName>style.visibility</p:attrName>
                                        </p:attrNameLst>
                                      </p:cBhvr>
                                      <p:to>
                                        <p:strVal val="visible"/>
                                      </p:to>
                                    </p:set>
                                    <p:animEffect transition="in" filter="slide(fromBottom)">
                                      <p:cBhvr>
                                        <p:cTn id="57" dur="500"/>
                                        <p:tgtEl>
                                          <p:spTgt spid="112643">
                                            <p:txEl>
                                              <p:charRg st="116" end="12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112644"/>
                                        </p:tgtEl>
                                        <p:attrNameLst>
                                          <p:attrName>style.visibility</p:attrName>
                                        </p:attrNameLst>
                                      </p:cBhvr>
                                      <p:to>
                                        <p:strVal val="visible"/>
                                      </p:to>
                                    </p:set>
                                    <p:animEffect transition="in" filter="slide(fromBottom)">
                                      <p:cBhvr>
                                        <p:cTn id="62" dur="500"/>
                                        <p:tgtEl>
                                          <p:spTgt spid="11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p:cNvSpPr>
          <p:nvPr>
            <p:ph type="title"/>
          </p:nvPr>
        </p:nvSpPr>
        <p:spPr/>
        <p:txBody>
          <a:bodyPr vert="horz" wrap="square" lIns="91440" tIns="45720" rIns="91440" bIns="45720" anchor="ctr" anchorCtr="0"/>
          <a:p>
            <a:pPr eaLnBrk="1" hangingPunct="1"/>
            <a:endParaRPr lang="zh-CN" altLang="zh-CN" b="1" dirty="0"/>
          </a:p>
        </p:txBody>
      </p:sp>
      <p:sp>
        <p:nvSpPr>
          <p:cNvPr id="113667" name="Rectangle 3"/>
          <p:cNvSpPr>
            <a:spLocks noGrp="1"/>
          </p:cNvSpPr>
          <p:nvPr>
            <p:ph idx="1"/>
          </p:nvPr>
        </p:nvSpPr>
        <p:spPr/>
        <p:txBody>
          <a:bodyPr vert="horz" wrap="square" lIns="91440" tIns="45720" rIns="91440" bIns="45720" anchor="t" anchorCtr="0"/>
          <a:p>
            <a:pPr eaLnBrk="1" hangingPunct="1"/>
            <a:r>
              <a:rPr lang="en-US" altLang="zh-CN" sz="2800" b="1" dirty="0"/>
              <a:t>ORG</a:t>
            </a:r>
            <a:r>
              <a:rPr lang="zh-CN" altLang="en-US" sz="2800" b="1" dirty="0"/>
              <a:t>伪指令也可以用在代码段中，例如：</a:t>
            </a:r>
            <a:endParaRPr lang="zh-CN" altLang="en-US" sz="2800" b="1" dirty="0"/>
          </a:p>
          <a:p>
            <a:pPr lvl="1" eaLnBrk="1" hangingPunct="1">
              <a:buNone/>
            </a:pPr>
            <a:r>
              <a:rPr lang="zh-CN" altLang="en-US" sz="2400" b="1" dirty="0">
                <a:latin typeface="宋体" panose="02010600030101010101" pitchFamily="2" charset="-122"/>
              </a:rPr>
              <a:t>			</a:t>
            </a:r>
            <a:r>
              <a:rPr lang="en-US" altLang="zh-CN" sz="2400" b="1" dirty="0">
                <a:latin typeface="宋体" panose="02010600030101010101" pitchFamily="2" charset="-122"/>
              </a:rPr>
              <a:t>ORG		100h</a:t>
            </a:r>
            <a:endParaRPr lang="en-US" altLang="zh-CN" sz="2400" b="1" dirty="0">
              <a:latin typeface="宋体" panose="02010600030101010101" pitchFamily="2" charset="-122"/>
            </a:endParaRPr>
          </a:p>
          <a:p>
            <a:pPr lvl="1" eaLnBrk="1" hangingPunct="1">
              <a:buNone/>
            </a:pPr>
            <a:r>
              <a:rPr lang="en-US" altLang="zh-CN" sz="2400" b="1" dirty="0">
                <a:latin typeface="宋体" panose="02010600030101010101" pitchFamily="2" charset="-122"/>
              </a:rPr>
              <a:t>			JMP		Loc</a:t>
            </a:r>
            <a:endParaRPr lang="en-US" altLang="zh-CN" sz="2400" b="1" dirty="0">
              <a:latin typeface="宋体" panose="02010600030101010101" pitchFamily="2" charset="-122"/>
            </a:endParaRPr>
          </a:p>
          <a:p>
            <a:pPr lvl="1" eaLnBrk="1" hangingPunct="1">
              <a:buNone/>
            </a:pPr>
            <a:r>
              <a:rPr lang="en-US" altLang="zh-CN" sz="2400" b="1" dirty="0">
                <a:latin typeface="宋体" panose="02010600030101010101" pitchFamily="2" charset="-122"/>
              </a:rPr>
              <a:t>			ORG		200h</a:t>
            </a:r>
            <a:endParaRPr lang="en-US" altLang="zh-CN" sz="2400" b="1" dirty="0">
              <a:latin typeface="宋体" panose="02010600030101010101" pitchFamily="2" charset="-122"/>
            </a:endParaRPr>
          </a:p>
          <a:p>
            <a:pPr lvl="1" eaLnBrk="1" hangingPunct="1">
              <a:buNone/>
            </a:pPr>
            <a:r>
              <a:rPr lang="en-US" altLang="zh-CN" sz="2400" b="1" dirty="0">
                <a:latin typeface="宋体" panose="02010600030101010101" pitchFamily="2" charset="-122"/>
              </a:rPr>
              <a:t>Loc:	MOV		AX, 1200h</a:t>
            </a:r>
            <a:endParaRPr lang="en-US" altLang="zh-CN" sz="2400" b="1" dirty="0">
              <a:latin typeface="宋体" panose="02010600030101010101" pitchFamily="2" charset="-122"/>
            </a:endParaRPr>
          </a:p>
          <a:p>
            <a:pPr lvl="1" eaLnBrk="1" hangingPunct="1">
              <a:buNone/>
            </a:pPr>
            <a:r>
              <a:rPr lang="en-US" altLang="zh-CN" sz="2400" b="1" dirty="0"/>
              <a:t>			…</a:t>
            </a:r>
            <a:endParaRPr lang="en-US" altLang="zh-CN" sz="2400" b="1" dirty="0"/>
          </a:p>
          <a:p>
            <a:pPr eaLnBrk="1" hangingPunct="1"/>
            <a:r>
              <a:rPr lang="zh-CN" altLang="en-US" sz="2800" b="1" dirty="0"/>
              <a:t>则指令</a:t>
            </a:r>
            <a:r>
              <a:rPr lang="en-US" altLang="zh-CN" sz="2800" b="1" dirty="0"/>
              <a:t>JMP</a:t>
            </a:r>
            <a:r>
              <a:rPr lang="zh-CN" altLang="en-US" sz="2800" b="1" dirty="0"/>
              <a:t>存放的地址为</a:t>
            </a:r>
            <a:r>
              <a:rPr lang="en-US" altLang="zh-CN" sz="2800" b="1" dirty="0"/>
              <a:t>100h</a:t>
            </a:r>
            <a:r>
              <a:rPr lang="zh-CN" altLang="en-US" sz="2800" b="1" dirty="0"/>
              <a:t>，而指令</a:t>
            </a:r>
            <a:r>
              <a:rPr lang="en-US" altLang="zh-CN" sz="2800" b="1" dirty="0"/>
              <a:t>MOV AX, 1200h</a:t>
            </a:r>
            <a:r>
              <a:rPr lang="zh-CN" altLang="en-US" sz="2800" b="1" dirty="0"/>
              <a:t>存放的地址，即</a:t>
            </a:r>
            <a:r>
              <a:rPr lang="en-US" altLang="zh-CN" sz="2800" b="1" dirty="0"/>
              <a:t>JMP</a:t>
            </a:r>
            <a:r>
              <a:rPr lang="zh-CN" altLang="en-US" sz="2800" b="1" dirty="0"/>
              <a:t>的转移目标标号</a:t>
            </a:r>
            <a:r>
              <a:rPr lang="en-US" altLang="zh-CN" sz="2800" b="1" dirty="0"/>
              <a:t>Loc</a:t>
            </a:r>
            <a:r>
              <a:rPr lang="zh-CN" altLang="en-US" sz="2800" b="1" dirty="0"/>
              <a:t>所对应的地址为</a:t>
            </a:r>
            <a:r>
              <a:rPr lang="en-US" altLang="zh-CN" sz="2800" b="1" dirty="0"/>
              <a:t>200h</a:t>
            </a:r>
            <a:r>
              <a:rPr lang="zh-CN" altLang="en-US" sz="2800" b="1" dirty="0"/>
              <a:t>，</a:t>
            </a:r>
            <a:r>
              <a:rPr lang="en-US" altLang="zh-CN" sz="2800" b="1" dirty="0"/>
              <a:t>100h</a:t>
            </a:r>
            <a:r>
              <a:rPr lang="zh-CN" altLang="en-US" sz="2800" b="1" dirty="0"/>
              <a:t>～</a:t>
            </a:r>
            <a:r>
              <a:rPr lang="en-US" altLang="zh-CN" sz="2800" b="1" dirty="0"/>
              <a:t>200h</a:t>
            </a:r>
            <a:r>
              <a:rPr lang="zh-CN" altLang="en-US" sz="2800" b="1" dirty="0"/>
              <a:t>的存储空间中，除了</a:t>
            </a:r>
            <a:r>
              <a:rPr lang="en-US" altLang="zh-CN" sz="2800" b="1" dirty="0"/>
              <a:t>JMP</a:t>
            </a:r>
            <a:r>
              <a:rPr lang="zh-CN" altLang="en-US" sz="2800" b="1" dirty="0"/>
              <a:t>指令外，其余内容均为未初始化内容。 </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13666"/>
                                        </p:tgtEl>
                                        <p:attrNameLst>
                                          <p:attrName>style.visibility</p:attrName>
                                        </p:attrNameLst>
                                      </p:cBhvr>
                                      <p:to>
                                        <p:strVal val="visible"/>
                                      </p:to>
                                    </p:set>
                                    <p:animEffect transition="in" filter="slide(fromBottom)">
                                      <p:cBhvr>
                                        <p:cTn id="7" dur="500"/>
                                        <p:tgtEl>
                                          <p:spTgt spid="11366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3667">
                                            <p:txEl>
                                              <p:charRg st="0" end="20"/>
                                            </p:txEl>
                                          </p:spTgt>
                                        </p:tgtEl>
                                        <p:attrNameLst>
                                          <p:attrName>style.visibility</p:attrName>
                                        </p:attrNameLst>
                                      </p:cBhvr>
                                      <p:to>
                                        <p:strVal val="visible"/>
                                      </p:to>
                                    </p:set>
                                    <p:animEffect transition="in" filter="slide(fromBottom)">
                                      <p:cBhvr>
                                        <p:cTn id="12" dur="500"/>
                                        <p:tgtEl>
                                          <p:spTgt spid="113667">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3667">
                                            <p:txEl>
                                              <p:charRg st="20" end="33"/>
                                            </p:txEl>
                                          </p:spTgt>
                                        </p:tgtEl>
                                        <p:attrNameLst>
                                          <p:attrName>style.visibility</p:attrName>
                                        </p:attrNameLst>
                                      </p:cBhvr>
                                      <p:to>
                                        <p:strVal val="visible"/>
                                      </p:to>
                                    </p:set>
                                    <p:animEffect transition="in" filter="slide(fromBottom)">
                                      <p:cBhvr>
                                        <p:cTn id="17" dur="500"/>
                                        <p:tgtEl>
                                          <p:spTgt spid="113667">
                                            <p:txEl>
                                              <p:charRg st="20"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3667">
                                            <p:txEl>
                                              <p:charRg st="33" end="45"/>
                                            </p:txEl>
                                          </p:spTgt>
                                        </p:tgtEl>
                                        <p:attrNameLst>
                                          <p:attrName>style.visibility</p:attrName>
                                        </p:attrNameLst>
                                      </p:cBhvr>
                                      <p:to>
                                        <p:strVal val="visible"/>
                                      </p:to>
                                    </p:set>
                                    <p:animEffect transition="in" filter="slide(fromBottom)">
                                      <p:cBhvr>
                                        <p:cTn id="22" dur="500"/>
                                        <p:tgtEl>
                                          <p:spTgt spid="113667">
                                            <p:txEl>
                                              <p:charRg st="33" end="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3667">
                                            <p:txEl>
                                              <p:charRg st="45" end="58"/>
                                            </p:txEl>
                                          </p:spTgt>
                                        </p:tgtEl>
                                        <p:attrNameLst>
                                          <p:attrName>style.visibility</p:attrName>
                                        </p:attrNameLst>
                                      </p:cBhvr>
                                      <p:to>
                                        <p:strVal val="visible"/>
                                      </p:to>
                                    </p:set>
                                    <p:animEffect transition="in" filter="slide(fromBottom)">
                                      <p:cBhvr>
                                        <p:cTn id="27" dur="500"/>
                                        <p:tgtEl>
                                          <p:spTgt spid="113667">
                                            <p:txEl>
                                              <p:charRg st="45" end="5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3667">
                                            <p:txEl>
                                              <p:charRg st="58" end="78"/>
                                            </p:txEl>
                                          </p:spTgt>
                                        </p:tgtEl>
                                        <p:attrNameLst>
                                          <p:attrName>style.visibility</p:attrName>
                                        </p:attrNameLst>
                                      </p:cBhvr>
                                      <p:to>
                                        <p:strVal val="visible"/>
                                      </p:to>
                                    </p:set>
                                    <p:animEffect transition="in" filter="slide(fromBottom)">
                                      <p:cBhvr>
                                        <p:cTn id="32" dur="500"/>
                                        <p:tgtEl>
                                          <p:spTgt spid="113667">
                                            <p:txEl>
                                              <p:charRg st="58" end="7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3667">
                                            <p:txEl>
                                              <p:charRg st="78" end="83"/>
                                            </p:txEl>
                                          </p:spTgt>
                                        </p:tgtEl>
                                        <p:attrNameLst>
                                          <p:attrName>style.visibility</p:attrName>
                                        </p:attrNameLst>
                                      </p:cBhvr>
                                      <p:to>
                                        <p:strVal val="visible"/>
                                      </p:to>
                                    </p:set>
                                    <p:animEffect transition="in" filter="slide(fromBottom)">
                                      <p:cBhvr>
                                        <p:cTn id="37" dur="500"/>
                                        <p:tgtEl>
                                          <p:spTgt spid="113667">
                                            <p:txEl>
                                              <p:charRg st="78" end="8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13667">
                                            <p:txEl>
                                              <p:charRg st="83" end="188"/>
                                            </p:txEl>
                                          </p:spTgt>
                                        </p:tgtEl>
                                        <p:attrNameLst>
                                          <p:attrName>style.visibility</p:attrName>
                                        </p:attrNameLst>
                                      </p:cBhvr>
                                      <p:to>
                                        <p:strVal val="visible"/>
                                      </p:to>
                                    </p:set>
                                    <p:animEffect transition="in" filter="slide(fromBottom)">
                                      <p:cBhvr>
                                        <p:cTn id="42" dur="500"/>
                                        <p:tgtEl>
                                          <p:spTgt spid="113667">
                                            <p:txEl>
                                              <p:charRg st="83"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p:txBody>
          <a:bodyPr vert="horz" wrap="square" lIns="91440" tIns="45720" rIns="91440" bIns="45720" anchor="ctr" anchorCtr="0"/>
          <a:p>
            <a:pPr eaLnBrk="1" hangingPunct="1"/>
            <a:r>
              <a:rPr lang="en-US" altLang="zh-CN" b="1" dirty="0">
                <a:solidFill>
                  <a:schemeClr val="bg2"/>
                </a:solidFill>
              </a:rPr>
              <a:t> </a:t>
            </a:r>
            <a:r>
              <a:rPr lang="zh-CN" altLang="en-US" b="1" dirty="0">
                <a:solidFill>
                  <a:schemeClr val="bg2"/>
                </a:solidFill>
              </a:rPr>
              <a:t>源程序结构</a:t>
            </a:r>
            <a:endParaRPr lang="zh-CN" altLang="en-US" b="1" dirty="0">
              <a:solidFill>
                <a:schemeClr val="bg2"/>
              </a:solidFill>
            </a:endParaRPr>
          </a:p>
        </p:txBody>
      </p:sp>
      <p:sp>
        <p:nvSpPr>
          <p:cNvPr id="53251" name="Rectangle 3"/>
          <p:cNvSpPr>
            <a:spLocks noGrp="1"/>
          </p:cNvSpPr>
          <p:nvPr>
            <p:ph idx="1"/>
          </p:nvPr>
        </p:nvSpPr>
        <p:spPr/>
        <p:txBody>
          <a:bodyPr vert="horz" wrap="square" lIns="91440" tIns="45720" rIns="91440" bIns="45720" anchor="t" anchorCtr="0"/>
          <a:p>
            <a:pPr eaLnBrk="1" hangingPunct="1"/>
            <a:r>
              <a:rPr lang="zh-CN" altLang="en-US" sz="2800" b="1" dirty="0"/>
              <a:t>完整源程序应有：堆栈段</a:t>
            </a:r>
            <a:r>
              <a:rPr lang="en-US" altLang="zh-CN" sz="2800" b="1" dirty="0"/>
              <a:t>,</a:t>
            </a:r>
            <a:r>
              <a:rPr lang="zh-CN" altLang="en-US" sz="2800" b="1" dirty="0"/>
              <a:t>数据段</a:t>
            </a:r>
            <a:r>
              <a:rPr lang="en-US" altLang="zh-CN" sz="2800" b="1" dirty="0"/>
              <a:t>,</a:t>
            </a:r>
            <a:r>
              <a:rPr lang="zh-CN" altLang="en-US" sz="2800" b="1" dirty="0"/>
              <a:t>代码段</a:t>
            </a:r>
            <a:endParaRPr lang="zh-CN" altLang="en-US" sz="2800" b="1" dirty="0"/>
          </a:p>
          <a:p>
            <a:pPr eaLnBrk="1" hangingPunct="1">
              <a:buNone/>
            </a:pPr>
            <a:r>
              <a:rPr lang="en-US" altLang="zh-CN" sz="2800" b="1" dirty="0"/>
              <a:t>1. </a:t>
            </a:r>
            <a:r>
              <a:rPr lang="zh-CN" altLang="en-US" sz="2800" b="1" dirty="0"/>
              <a:t>堆栈段</a:t>
            </a:r>
            <a:endParaRPr lang="zh-CN" altLang="en-US" sz="2800" b="1" dirty="0"/>
          </a:p>
          <a:p>
            <a:pPr lvl="1" eaLnBrk="1" hangingPunct="1"/>
            <a:r>
              <a:rPr lang="zh-CN" altLang="en-US" sz="2400" b="1" dirty="0"/>
              <a:t>定义并分配供堆栈使用的内存区，并用一个符号表示栈内存区最高栈单元，指示初始栈顶位置，方便对</a:t>
            </a:r>
            <a:r>
              <a:rPr lang="en-US" altLang="zh-CN" sz="2400" b="1" dirty="0"/>
              <a:t>SP</a:t>
            </a:r>
            <a:r>
              <a:rPr lang="zh-CN" altLang="en-US" sz="2400" b="1" dirty="0"/>
              <a:t>的初始赋值</a:t>
            </a:r>
            <a:endParaRPr lang="zh-CN" altLang="en-US" sz="2400" b="1" dirty="0"/>
          </a:p>
          <a:p>
            <a:pPr eaLnBrk="1" hangingPunct="1">
              <a:buNone/>
            </a:pPr>
            <a:r>
              <a:rPr lang="en-US" altLang="zh-CN" sz="2800" b="1" dirty="0"/>
              <a:t>2. </a:t>
            </a:r>
            <a:r>
              <a:rPr lang="zh-CN" altLang="en-US" sz="2800" b="1" dirty="0"/>
              <a:t>数据段</a:t>
            </a:r>
            <a:endParaRPr lang="zh-CN" altLang="en-US" sz="2800" b="1" dirty="0"/>
          </a:p>
          <a:p>
            <a:pPr lvl="1" eaLnBrk="1" hangingPunct="1"/>
            <a:r>
              <a:rPr lang="zh-CN" altLang="en-US" sz="2400" b="1" dirty="0"/>
              <a:t>为数据提供内存区。通常，变量都应放在数据段中</a:t>
            </a:r>
            <a:endParaRPr lang="zh-CN" altLang="en-US" sz="2400" b="1" dirty="0"/>
          </a:p>
          <a:p>
            <a:pPr eaLnBrk="1" hangingPunct="1">
              <a:buNone/>
            </a:pPr>
            <a:r>
              <a:rPr lang="en-US" altLang="zh-CN" sz="2800" b="1" dirty="0"/>
              <a:t>3. </a:t>
            </a:r>
            <a:r>
              <a:rPr lang="zh-CN" altLang="en-US" sz="2800" b="1" dirty="0"/>
              <a:t>代码段</a:t>
            </a:r>
            <a:endParaRPr lang="zh-CN" altLang="en-US" sz="2800" b="1" dirty="0"/>
          </a:p>
          <a:p>
            <a:pPr lvl="1" eaLnBrk="1" hangingPunct="1"/>
            <a:r>
              <a:rPr lang="zh-CN" altLang="en-US" sz="2400" b="1" dirty="0"/>
              <a:t>为指令代码提供内存区。通常指令代码都应放在代码段内  </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slide(fromBottom)">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3251">
                                            <p:txEl>
                                              <p:charRg st="0" end="20"/>
                                            </p:txEl>
                                          </p:spTgt>
                                        </p:tgtEl>
                                        <p:attrNameLst>
                                          <p:attrName>style.visibility</p:attrName>
                                        </p:attrNameLst>
                                      </p:cBhvr>
                                      <p:to>
                                        <p:strVal val="visible"/>
                                      </p:to>
                                    </p:set>
                                    <p:animEffect transition="in" filter="slide(fromBottom)">
                                      <p:cBhvr>
                                        <p:cTn id="12" dur="500"/>
                                        <p:tgtEl>
                                          <p:spTgt spid="53251">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3251">
                                            <p:txEl>
                                              <p:charRg st="20" end="27"/>
                                            </p:txEl>
                                          </p:spTgt>
                                        </p:tgtEl>
                                        <p:attrNameLst>
                                          <p:attrName>style.visibility</p:attrName>
                                        </p:attrNameLst>
                                      </p:cBhvr>
                                      <p:to>
                                        <p:strVal val="visible"/>
                                      </p:to>
                                    </p:set>
                                    <p:animEffect transition="in" filter="slide(fromBottom)">
                                      <p:cBhvr>
                                        <p:cTn id="17" dur="500"/>
                                        <p:tgtEl>
                                          <p:spTgt spid="53251">
                                            <p:txEl>
                                              <p:charRg st="20"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3251">
                                            <p:txEl>
                                              <p:charRg st="27" end="80"/>
                                            </p:txEl>
                                          </p:spTgt>
                                        </p:tgtEl>
                                        <p:attrNameLst>
                                          <p:attrName>style.visibility</p:attrName>
                                        </p:attrNameLst>
                                      </p:cBhvr>
                                      <p:to>
                                        <p:strVal val="visible"/>
                                      </p:to>
                                    </p:set>
                                    <p:animEffect transition="in" filter="slide(fromBottom)">
                                      <p:cBhvr>
                                        <p:cTn id="22" dur="500"/>
                                        <p:tgtEl>
                                          <p:spTgt spid="53251">
                                            <p:txEl>
                                              <p:charRg st="27"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3251">
                                            <p:txEl>
                                              <p:charRg st="80" end="87"/>
                                            </p:txEl>
                                          </p:spTgt>
                                        </p:tgtEl>
                                        <p:attrNameLst>
                                          <p:attrName>style.visibility</p:attrName>
                                        </p:attrNameLst>
                                      </p:cBhvr>
                                      <p:to>
                                        <p:strVal val="visible"/>
                                      </p:to>
                                    </p:set>
                                    <p:animEffect transition="in" filter="slide(fromBottom)">
                                      <p:cBhvr>
                                        <p:cTn id="27" dur="500"/>
                                        <p:tgtEl>
                                          <p:spTgt spid="53251">
                                            <p:txEl>
                                              <p:charRg st="80" end="8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3251">
                                            <p:txEl>
                                              <p:charRg st="87" end="110"/>
                                            </p:txEl>
                                          </p:spTgt>
                                        </p:tgtEl>
                                        <p:attrNameLst>
                                          <p:attrName>style.visibility</p:attrName>
                                        </p:attrNameLst>
                                      </p:cBhvr>
                                      <p:to>
                                        <p:strVal val="visible"/>
                                      </p:to>
                                    </p:set>
                                    <p:animEffect transition="in" filter="slide(fromBottom)">
                                      <p:cBhvr>
                                        <p:cTn id="32" dur="500"/>
                                        <p:tgtEl>
                                          <p:spTgt spid="53251">
                                            <p:txEl>
                                              <p:charRg st="87" end="1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3251">
                                            <p:txEl>
                                              <p:charRg st="110" end="117"/>
                                            </p:txEl>
                                          </p:spTgt>
                                        </p:tgtEl>
                                        <p:attrNameLst>
                                          <p:attrName>style.visibility</p:attrName>
                                        </p:attrNameLst>
                                      </p:cBhvr>
                                      <p:to>
                                        <p:strVal val="visible"/>
                                      </p:to>
                                    </p:set>
                                    <p:animEffect transition="in" filter="slide(fromBottom)">
                                      <p:cBhvr>
                                        <p:cTn id="37" dur="500"/>
                                        <p:tgtEl>
                                          <p:spTgt spid="53251">
                                            <p:txEl>
                                              <p:charRg st="110" end="1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3251">
                                            <p:txEl>
                                              <p:charRg st="117" end="145"/>
                                            </p:txEl>
                                          </p:spTgt>
                                        </p:tgtEl>
                                        <p:attrNameLst>
                                          <p:attrName>style.visibility</p:attrName>
                                        </p:attrNameLst>
                                      </p:cBhvr>
                                      <p:to>
                                        <p:strVal val="visible"/>
                                      </p:to>
                                    </p:set>
                                    <p:animEffect transition="in" filter="slide(fromBottom)">
                                      <p:cBhvr>
                                        <p:cTn id="42" dur="500"/>
                                        <p:tgtEl>
                                          <p:spTgt spid="53251">
                                            <p:txEl>
                                              <p:charRg st="117"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p:cNvSpPr>
          <p:nvPr>
            <p:ph type="title"/>
          </p:nvPr>
        </p:nvSpPr>
        <p:spPr/>
        <p:txBody>
          <a:bodyPr vert="horz" wrap="square" lIns="91440" tIns="45720" rIns="91440" bIns="45720" anchor="ctr" anchorCtr="0"/>
          <a:p>
            <a:pPr eaLnBrk="1" hangingPunct="1"/>
            <a:endParaRPr lang="zh-CN" altLang="zh-CN" b="1" dirty="0"/>
          </a:p>
        </p:txBody>
      </p:sp>
      <p:sp>
        <p:nvSpPr>
          <p:cNvPr id="114691" name="Rectangle 3"/>
          <p:cNvSpPr>
            <a:spLocks noGrp="1"/>
          </p:cNvSpPr>
          <p:nvPr>
            <p:ph idx="1"/>
          </p:nvPr>
        </p:nvSpPr>
        <p:spPr/>
        <p:txBody>
          <a:bodyPr vert="horz" wrap="square" lIns="91440" tIns="45720" rIns="91440" bIns="45720" anchor="t" anchorCtr="0"/>
          <a:p>
            <a:pPr eaLnBrk="1" hangingPunct="1">
              <a:buNone/>
            </a:pPr>
            <a:r>
              <a:rPr lang="en-US" altLang="zh-CN" b="1" dirty="0"/>
              <a:t>3.  EVEN</a:t>
            </a:r>
            <a:r>
              <a:rPr lang="zh-CN" altLang="en-US" b="1" dirty="0"/>
              <a:t>伪指令</a:t>
            </a:r>
            <a:endParaRPr lang="zh-CN" altLang="en-US" b="1" dirty="0"/>
          </a:p>
          <a:p>
            <a:pPr eaLnBrk="1" hangingPunct="1"/>
            <a:r>
              <a:rPr lang="zh-CN" altLang="en-US" b="1" dirty="0"/>
              <a:t>格式：</a:t>
            </a:r>
            <a:r>
              <a:rPr lang="en-US" altLang="zh-CN" b="1" dirty="0"/>
              <a:t>EVEN</a:t>
            </a:r>
            <a:r>
              <a:rPr lang="zh-CN" altLang="en-US" b="1" dirty="0"/>
              <a:t>。</a:t>
            </a:r>
            <a:endParaRPr lang="zh-CN" altLang="en-US" b="1" dirty="0"/>
          </a:p>
          <a:p>
            <a:pPr eaLnBrk="1" hangingPunct="1"/>
            <a:r>
              <a:rPr lang="zh-CN" altLang="en-US" b="1" dirty="0"/>
              <a:t>功能：使下一个变量或指令开始于偶数地址处。</a:t>
            </a:r>
            <a:endParaRPr lang="zh-CN" altLang="en-US" b="1" dirty="0"/>
          </a:p>
          <a:p>
            <a:pPr eaLnBrk="1" hangingPunct="1">
              <a:buNone/>
            </a:pPr>
            <a:r>
              <a:rPr lang="en-US" altLang="zh-CN" b="1" dirty="0"/>
              <a:t>4.  ALIGN</a:t>
            </a:r>
            <a:r>
              <a:rPr lang="zh-CN" altLang="en-US" b="1" dirty="0"/>
              <a:t>伪指令</a:t>
            </a:r>
            <a:endParaRPr lang="zh-CN" altLang="en-US" b="1" dirty="0"/>
          </a:p>
          <a:p>
            <a:pPr eaLnBrk="1" hangingPunct="1"/>
            <a:r>
              <a:rPr lang="zh-CN" altLang="en-US" b="1" dirty="0"/>
              <a:t>格式：</a:t>
            </a:r>
            <a:r>
              <a:rPr lang="en-US" altLang="zh-CN" b="1" dirty="0"/>
              <a:t>ALIGN 2</a:t>
            </a:r>
            <a:r>
              <a:rPr lang="en-US" altLang="zh-CN" b="1" i="1" baseline="30000" dirty="0"/>
              <a:t>n</a:t>
            </a:r>
            <a:r>
              <a:rPr lang="zh-CN" altLang="en-US" b="1" dirty="0"/>
              <a:t>形式的常数。</a:t>
            </a:r>
            <a:endParaRPr lang="zh-CN" altLang="en-US" b="1" dirty="0"/>
          </a:p>
          <a:p>
            <a:pPr eaLnBrk="1" hangingPunct="1"/>
            <a:r>
              <a:rPr lang="zh-CN" altLang="en-US" b="1" dirty="0"/>
              <a:t>功能：使下一个变量或指令开始于</a:t>
            </a:r>
            <a:r>
              <a:rPr lang="en-US" altLang="zh-CN" b="1" dirty="0"/>
              <a:t>2</a:t>
            </a:r>
            <a:r>
              <a:rPr lang="en-US" altLang="zh-CN" b="1" i="1" dirty="0"/>
              <a:t>n</a:t>
            </a:r>
            <a:r>
              <a:rPr lang="zh-CN" altLang="en-US" b="1" dirty="0"/>
              <a:t>整数倍地址处。</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14690"/>
                                        </p:tgtEl>
                                        <p:attrNameLst>
                                          <p:attrName>style.visibility</p:attrName>
                                        </p:attrNameLst>
                                      </p:cBhvr>
                                      <p:to>
                                        <p:strVal val="visible"/>
                                      </p:to>
                                    </p:set>
                                    <p:animEffect transition="in" filter="slide(fromBottom)">
                                      <p:cBhvr>
                                        <p:cTn id="7" dur="500"/>
                                        <p:tgtEl>
                                          <p:spTgt spid="11469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4691">
                                            <p:txEl>
                                              <p:charRg st="0" end="12"/>
                                            </p:txEl>
                                          </p:spTgt>
                                        </p:tgtEl>
                                        <p:attrNameLst>
                                          <p:attrName>style.visibility</p:attrName>
                                        </p:attrNameLst>
                                      </p:cBhvr>
                                      <p:to>
                                        <p:strVal val="visible"/>
                                      </p:to>
                                    </p:set>
                                    <p:animEffect transition="in" filter="slide(fromBottom)">
                                      <p:cBhvr>
                                        <p:cTn id="12" dur="500"/>
                                        <p:tgtEl>
                                          <p:spTgt spid="114691">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4691">
                                            <p:txEl>
                                              <p:charRg st="12" end="21"/>
                                            </p:txEl>
                                          </p:spTgt>
                                        </p:tgtEl>
                                        <p:attrNameLst>
                                          <p:attrName>style.visibility</p:attrName>
                                        </p:attrNameLst>
                                      </p:cBhvr>
                                      <p:to>
                                        <p:strVal val="visible"/>
                                      </p:to>
                                    </p:set>
                                    <p:animEffect transition="in" filter="slide(fromBottom)">
                                      <p:cBhvr>
                                        <p:cTn id="17" dur="500"/>
                                        <p:tgtEl>
                                          <p:spTgt spid="114691">
                                            <p:txEl>
                                              <p:charRg st="12" end="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4691">
                                            <p:txEl>
                                              <p:charRg st="21" end="43"/>
                                            </p:txEl>
                                          </p:spTgt>
                                        </p:tgtEl>
                                        <p:attrNameLst>
                                          <p:attrName>style.visibility</p:attrName>
                                        </p:attrNameLst>
                                      </p:cBhvr>
                                      <p:to>
                                        <p:strVal val="visible"/>
                                      </p:to>
                                    </p:set>
                                    <p:animEffect transition="in" filter="slide(fromBottom)">
                                      <p:cBhvr>
                                        <p:cTn id="22" dur="500"/>
                                        <p:tgtEl>
                                          <p:spTgt spid="114691">
                                            <p:txEl>
                                              <p:charRg st="21" end="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4691">
                                            <p:txEl>
                                              <p:charRg st="43" end="56"/>
                                            </p:txEl>
                                          </p:spTgt>
                                        </p:tgtEl>
                                        <p:attrNameLst>
                                          <p:attrName>style.visibility</p:attrName>
                                        </p:attrNameLst>
                                      </p:cBhvr>
                                      <p:to>
                                        <p:strVal val="visible"/>
                                      </p:to>
                                    </p:set>
                                    <p:animEffect transition="in" filter="slide(fromBottom)">
                                      <p:cBhvr>
                                        <p:cTn id="27" dur="500"/>
                                        <p:tgtEl>
                                          <p:spTgt spid="114691">
                                            <p:txEl>
                                              <p:charRg st="43" end="5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4691">
                                            <p:txEl>
                                              <p:charRg st="56" end="74"/>
                                            </p:txEl>
                                          </p:spTgt>
                                        </p:tgtEl>
                                        <p:attrNameLst>
                                          <p:attrName>style.visibility</p:attrName>
                                        </p:attrNameLst>
                                      </p:cBhvr>
                                      <p:to>
                                        <p:strVal val="visible"/>
                                      </p:to>
                                    </p:set>
                                    <p:animEffect transition="in" filter="slide(fromBottom)">
                                      <p:cBhvr>
                                        <p:cTn id="32" dur="500"/>
                                        <p:tgtEl>
                                          <p:spTgt spid="114691">
                                            <p:txEl>
                                              <p:charRg st="56" end="7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4691">
                                            <p:txEl>
                                              <p:charRg st="74" end="99"/>
                                            </p:txEl>
                                          </p:spTgt>
                                        </p:tgtEl>
                                        <p:attrNameLst>
                                          <p:attrName>style.visibility</p:attrName>
                                        </p:attrNameLst>
                                      </p:cBhvr>
                                      <p:to>
                                        <p:strVal val="visible"/>
                                      </p:to>
                                    </p:set>
                                    <p:animEffect transition="in" filter="slide(fromBottom)">
                                      <p:cBhvr>
                                        <p:cTn id="37" dur="500"/>
                                        <p:tgtEl>
                                          <p:spTgt spid="114691">
                                            <p:txEl>
                                              <p:charRg st="74"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p:cNvSpPr>
          <p:nvPr>
            <p:ph type="title"/>
          </p:nvPr>
        </p:nvSpPr>
        <p:spPr/>
        <p:txBody>
          <a:bodyPr vert="horz" wrap="square" lIns="91440" tIns="45720" rIns="91440" bIns="45720" anchor="ctr" anchorCtr="0"/>
          <a:p>
            <a:pPr eaLnBrk="1" hangingPunct="1"/>
            <a:r>
              <a:rPr lang="en-US" altLang="zh-CN" sz="4000" b="1" dirty="0"/>
              <a:t>.4.7  </a:t>
            </a:r>
            <a:r>
              <a:rPr lang="zh-CN" altLang="en-US" sz="4000" b="1" dirty="0"/>
              <a:t>子程序定义</a:t>
            </a:r>
            <a:r>
              <a:rPr lang="en-US" altLang="zh-CN" sz="4000" b="1" dirty="0"/>
              <a:t>PROC</a:t>
            </a:r>
            <a:r>
              <a:rPr lang="zh-CN" altLang="en-US" sz="4000" b="1" dirty="0"/>
              <a:t>和</a:t>
            </a:r>
            <a:r>
              <a:rPr lang="en-US" altLang="zh-CN" sz="4000" b="1" dirty="0"/>
              <a:t>ENDP</a:t>
            </a:r>
            <a:endParaRPr lang="en-US" altLang="zh-CN" sz="4000" b="1" dirty="0"/>
          </a:p>
        </p:txBody>
      </p:sp>
      <p:sp>
        <p:nvSpPr>
          <p:cNvPr id="115715" name="Rectangle 3"/>
          <p:cNvSpPr>
            <a:spLocks noGrp="1"/>
          </p:cNvSpPr>
          <p:nvPr>
            <p:ph idx="1"/>
          </p:nvPr>
        </p:nvSpPr>
        <p:spPr/>
        <p:txBody>
          <a:bodyPr vert="horz" wrap="square" lIns="91440" tIns="45720" rIns="91440" bIns="45720" anchor="t" anchorCtr="0"/>
          <a:p>
            <a:pPr eaLnBrk="1" hangingPunct="1">
              <a:buNone/>
            </a:pPr>
            <a:r>
              <a:rPr lang="zh-CN" altLang="en-US" b="1" dirty="0"/>
              <a:t>子程序名 </a:t>
            </a:r>
            <a:r>
              <a:rPr lang="en-US" altLang="zh-CN" b="1" dirty="0"/>
              <a:t>PROC</a:t>
            </a:r>
            <a:r>
              <a:rPr lang="zh-CN" altLang="en-US" b="1" dirty="0"/>
              <a:t>　</a:t>
            </a:r>
            <a:r>
              <a:rPr lang="en-US" altLang="zh-CN" b="1" dirty="0"/>
              <a:t>[NEAR/FAR] </a:t>
            </a:r>
            <a:endParaRPr lang="en-US" altLang="zh-CN" b="1" dirty="0"/>
          </a:p>
          <a:p>
            <a:pPr eaLnBrk="1" hangingPunct="1">
              <a:buNone/>
            </a:pPr>
            <a:r>
              <a:rPr lang="zh-CN" altLang="en-US" b="1" dirty="0"/>
              <a:t>　</a:t>
            </a:r>
            <a:r>
              <a:rPr lang="en-US" altLang="zh-CN" b="1" dirty="0"/>
              <a:t>… ;</a:t>
            </a:r>
            <a:r>
              <a:rPr lang="zh-CN" altLang="en-US" b="1" dirty="0"/>
              <a:t>子程序体   </a:t>
            </a:r>
            <a:endParaRPr lang="zh-CN" altLang="en-US" b="1" dirty="0"/>
          </a:p>
          <a:p>
            <a:pPr eaLnBrk="1" hangingPunct="1">
              <a:buNone/>
            </a:pPr>
            <a:r>
              <a:rPr lang="zh-CN" altLang="en-US" b="1" dirty="0"/>
              <a:t>子程序名 </a:t>
            </a:r>
            <a:r>
              <a:rPr lang="en-US" altLang="zh-CN" b="1" dirty="0"/>
              <a:t>ENDP</a:t>
            </a:r>
            <a:endParaRPr lang="en-US" altLang="zh-CN" b="1" dirty="0"/>
          </a:p>
          <a:p>
            <a:pPr eaLnBrk="1" hangingPunct="1"/>
            <a:r>
              <a:rPr lang="zh-CN" altLang="en-US" b="1" dirty="0"/>
              <a:t>子程序名是子程序的入口地址的符号表示，是符号地址，也具有地址属性和类型属性。</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slide(fromBottom)">
                                      <p:cBhvr>
                                        <p:cTn id="7" dur="500"/>
                                        <p:tgtEl>
                                          <p:spTgt spid="1157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5715">
                                            <p:txEl>
                                              <p:charRg st="0" end="22"/>
                                            </p:txEl>
                                          </p:spTgt>
                                        </p:tgtEl>
                                        <p:attrNameLst>
                                          <p:attrName>style.visibility</p:attrName>
                                        </p:attrNameLst>
                                      </p:cBhvr>
                                      <p:to>
                                        <p:strVal val="visible"/>
                                      </p:to>
                                    </p:set>
                                    <p:animEffect transition="in" filter="slide(fromBottom)">
                                      <p:cBhvr>
                                        <p:cTn id="12" dur="500"/>
                                        <p:tgtEl>
                                          <p:spTgt spid="115715">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5715">
                                            <p:txEl>
                                              <p:charRg st="22" end="34"/>
                                            </p:txEl>
                                          </p:spTgt>
                                        </p:tgtEl>
                                        <p:attrNameLst>
                                          <p:attrName>style.visibility</p:attrName>
                                        </p:attrNameLst>
                                      </p:cBhvr>
                                      <p:to>
                                        <p:strVal val="visible"/>
                                      </p:to>
                                    </p:set>
                                    <p:animEffect transition="in" filter="slide(fromBottom)">
                                      <p:cBhvr>
                                        <p:cTn id="17" dur="500"/>
                                        <p:tgtEl>
                                          <p:spTgt spid="115715">
                                            <p:txEl>
                                              <p:charRg st="22"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5715">
                                            <p:txEl>
                                              <p:charRg st="34" end="44"/>
                                            </p:txEl>
                                          </p:spTgt>
                                        </p:tgtEl>
                                        <p:attrNameLst>
                                          <p:attrName>style.visibility</p:attrName>
                                        </p:attrNameLst>
                                      </p:cBhvr>
                                      <p:to>
                                        <p:strVal val="visible"/>
                                      </p:to>
                                    </p:set>
                                    <p:animEffect transition="in" filter="slide(fromBottom)">
                                      <p:cBhvr>
                                        <p:cTn id="22" dur="500"/>
                                        <p:tgtEl>
                                          <p:spTgt spid="115715">
                                            <p:txEl>
                                              <p:charRg st="34" end="4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5715">
                                            <p:txEl>
                                              <p:charRg st="44" end="83"/>
                                            </p:txEl>
                                          </p:spTgt>
                                        </p:tgtEl>
                                        <p:attrNameLst>
                                          <p:attrName>style.visibility</p:attrName>
                                        </p:attrNameLst>
                                      </p:cBhvr>
                                      <p:to>
                                        <p:strVal val="visible"/>
                                      </p:to>
                                    </p:set>
                                    <p:animEffect transition="in" filter="slide(fromBottom)">
                                      <p:cBhvr>
                                        <p:cTn id="27" dur="500"/>
                                        <p:tgtEl>
                                          <p:spTgt spid="115715">
                                            <p:txEl>
                                              <p:charRg st="44"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P spid="11571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p:txBody>
          <a:bodyPr vert="horz" wrap="square" lIns="91440" tIns="45720" rIns="91440" bIns="45720" anchor="ctr" anchorCtr="0"/>
          <a:p>
            <a:r>
              <a:rPr lang="zh-CN" altLang="en-US" b="1" dirty="0"/>
              <a:t>运算类指令</a:t>
            </a:r>
            <a:endParaRPr lang="zh-CN" altLang="en-US" b="1" dirty="0"/>
          </a:p>
        </p:txBody>
      </p:sp>
      <p:sp>
        <p:nvSpPr>
          <p:cNvPr id="54274" name="内容占位符 2"/>
          <p:cNvSpPr>
            <a:spLocks noGrp="1"/>
          </p:cNvSpPr>
          <p:nvPr>
            <p:ph idx="1"/>
          </p:nvPr>
        </p:nvSpPr>
        <p:spPr/>
        <p:txBody>
          <a:bodyPr vert="horz" wrap="square" lIns="91440" tIns="45720" rIns="91440" bIns="45720" anchor="t" anchorCtr="0"/>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p:txBody>
          <a:bodyPr vert="horz" wrap="square" lIns="91440" tIns="45720" rIns="91440" bIns="45720" anchor="ctr" anchorCtr="0"/>
          <a:p>
            <a:pPr eaLnBrk="1" hangingPunct="1"/>
            <a:r>
              <a:rPr lang="en-US" altLang="zh-CN" dirty="0"/>
              <a:t>.1  </a:t>
            </a:r>
            <a:r>
              <a:rPr lang="zh-CN" altLang="en-US" dirty="0"/>
              <a:t>算术运算指令</a:t>
            </a:r>
            <a:endParaRPr lang="zh-CN" altLang="en-US" dirty="0"/>
          </a:p>
        </p:txBody>
      </p:sp>
      <p:sp>
        <p:nvSpPr>
          <p:cNvPr id="73731" name="Rectangle 3"/>
          <p:cNvSpPr>
            <a:spLocks noGrp="1"/>
          </p:cNvSpPr>
          <p:nvPr>
            <p:ph idx="1"/>
          </p:nvPr>
        </p:nvSpPr>
        <p:spPr>
          <a:xfrm>
            <a:off x="457200" y="1600200"/>
            <a:ext cx="8229600" cy="4852988"/>
          </a:xfrm>
        </p:spPr>
        <p:txBody>
          <a:bodyPr vert="horz" wrap="square" lIns="91440" tIns="45720" rIns="91440" bIns="45720" anchor="t" anchorCtr="0"/>
          <a:p>
            <a:pPr eaLnBrk="1" hangingPunct="1">
              <a:lnSpc>
                <a:spcPct val="90000"/>
              </a:lnSpc>
            </a:pPr>
            <a:r>
              <a:rPr lang="zh-CN" altLang="en-US" b="1" dirty="0"/>
              <a:t>用来执行加、减、乘和除四则运算</a:t>
            </a:r>
            <a:endParaRPr lang="zh-CN" altLang="en-US" b="1" dirty="0"/>
          </a:p>
          <a:p>
            <a:pPr eaLnBrk="1" hangingPunct="1">
              <a:lnSpc>
                <a:spcPct val="90000"/>
              </a:lnSpc>
            </a:pPr>
            <a:r>
              <a:rPr lang="zh-CN" altLang="en-US" b="1" dirty="0"/>
              <a:t>算术运算指令的执行结果一般会影响标志位</a:t>
            </a:r>
            <a:r>
              <a:rPr lang="en-US" altLang="zh-CN" b="1" dirty="0"/>
              <a:t>CF, ZF, SF, OF, AF, PF</a:t>
            </a:r>
            <a:endParaRPr lang="en-US" altLang="zh-CN" b="1" dirty="0"/>
          </a:p>
          <a:p>
            <a:pPr eaLnBrk="1" hangingPunct="1">
              <a:lnSpc>
                <a:spcPct val="90000"/>
              </a:lnSpc>
            </a:pPr>
            <a:r>
              <a:rPr lang="zh-CN" altLang="en-US" b="1" dirty="0"/>
              <a:t>对于无</a:t>
            </a:r>
            <a:r>
              <a:rPr lang="en-US" altLang="zh-CN" b="1" dirty="0"/>
              <a:t>/</a:t>
            </a:r>
            <a:r>
              <a:rPr lang="zh-CN" altLang="en-US" b="1" dirty="0"/>
              <a:t>有符号数加法、减法运算采用相同的运算规则</a:t>
            </a:r>
            <a:endParaRPr lang="zh-CN" altLang="en-US" b="1" dirty="0"/>
          </a:p>
          <a:p>
            <a:pPr lvl="1" eaLnBrk="1" hangingPunct="1">
              <a:lnSpc>
                <a:spcPct val="90000"/>
              </a:lnSpc>
            </a:pPr>
            <a:r>
              <a:rPr lang="zh-CN" altLang="en-US" b="1" dirty="0"/>
              <a:t>补码特性：加减运算，符号位参加运算结果正确</a:t>
            </a:r>
            <a:r>
              <a:rPr lang="en-US" altLang="zh-CN" b="1" dirty="0"/>
              <a:t>(</a:t>
            </a:r>
            <a:r>
              <a:rPr lang="zh-CN" altLang="en-US" b="1" dirty="0"/>
              <a:t>若产生进位</a:t>
            </a:r>
            <a:r>
              <a:rPr lang="en-US" altLang="zh-CN" b="1" dirty="0"/>
              <a:t>/</a:t>
            </a:r>
            <a:r>
              <a:rPr lang="zh-CN" altLang="en-US" b="1" dirty="0"/>
              <a:t>借位则丢弃 </a:t>
            </a:r>
            <a:r>
              <a:rPr lang="en-US" altLang="zh-CN" b="1" dirty="0"/>
              <a:t>)</a:t>
            </a:r>
            <a:endParaRPr lang="en-US" altLang="zh-CN" b="1" dirty="0"/>
          </a:p>
          <a:p>
            <a:pPr eaLnBrk="1" hangingPunct="1">
              <a:lnSpc>
                <a:spcPct val="90000"/>
              </a:lnSpc>
            </a:pPr>
            <a:r>
              <a:rPr lang="zh-CN" altLang="en-US" b="1" dirty="0"/>
              <a:t>对于乘法、除法运算，则需要使用不同的运算规则</a:t>
            </a:r>
            <a:endParaRPr lang="zh-CN" altLang="en-US" b="1" dirty="0"/>
          </a:p>
          <a:p>
            <a:pPr lvl="1" eaLnBrk="1" hangingPunct="1">
              <a:lnSpc>
                <a:spcPct val="90000"/>
              </a:lnSpc>
            </a:pPr>
            <a:r>
              <a:rPr lang="zh-CN" altLang="en-US" b="1" dirty="0"/>
              <a:t>无</a:t>
            </a:r>
            <a:r>
              <a:rPr lang="en-US" altLang="zh-CN" b="1" dirty="0"/>
              <a:t>/</a:t>
            </a:r>
            <a:r>
              <a:rPr lang="zh-CN" altLang="en-US" b="1" dirty="0"/>
              <a:t>有符号数编码规则不同</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3731">
                                            <p:txEl>
                                              <p:charRg st="0" end="16"/>
                                            </p:txEl>
                                          </p:spTgt>
                                        </p:tgtEl>
                                        <p:attrNameLst>
                                          <p:attrName>style.visibility</p:attrName>
                                        </p:attrNameLst>
                                      </p:cBhvr>
                                      <p:to>
                                        <p:strVal val="visible"/>
                                      </p:to>
                                    </p:set>
                                    <p:animEffect transition="in" filter="slide(fromBottom)">
                                      <p:cBhvr>
                                        <p:cTn id="7" dur="500"/>
                                        <p:tgtEl>
                                          <p:spTgt spid="73731">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3731">
                                            <p:txEl>
                                              <p:charRg st="16" end="58"/>
                                            </p:txEl>
                                          </p:spTgt>
                                        </p:tgtEl>
                                        <p:attrNameLst>
                                          <p:attrName>style.visibility</p:attrName>
                                        </p:attrNameLst>
                                      </p:cBhvr>
                                      <p:to>
                                        <p:strVal val="visible"/>
                                      </p:to>
                                    </p:set>
                                    <p:animEffect transition="in" filter="slide(fromBottom)">
                                      <p:cBhvr>
                                        <p:cTn id="12" dur="500"/>
                                        <p:tgtEl>
                                          <p:spTgt spid="73731">
                                            <p:txEl>
                                              <p:charRg st="16"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3731">
                                            <p:txEl>
                                              <p:charRg st="58" end="83"/>
                                            </p:txEl>
                                          </p:spTgt>
                                        </p:tgtEl>
                                        <p:attrNameLst>
                                          <p:attrName>style.visibility</p:attrName>
                                        </p:attrNameLst>
                                      </p:cBhvr>
                                      <p:to>
                                        <p:strVal val="visible"/>
                                      </p:to>
                                    </p:set>
                                    <p:animEffect transition="in" filter="slide(fromBottom)">
                                      <p:cBhvr>
                                        <p:cTn id="17" dur="500"/>
                                        <p:tgtEl>
                                          <p:spTgt spid="73731">
                                            <p:txEl>
                                              <p:charRg st="58"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3731">
                                            <p:txEl>
                                              <p:charRg st="83" end="119"/>
                                            </p:txEl>
                                          </p:spTgt>
                                        </p:tgtEl>
                                        <p:attrNameLst>
                                          <p:attrName>style.visibility</p:attrName>
                                        </p:attrNameLst>
                                      </p:cBhvr>
                                      <p:to>
                                        <p:strVal val="visible"/>
                                      </p:to>
                                    </p:set>
                                    <p:animEffect transition="in" filter="slide(fromBottom)">
                                      <p:cBhvr>
                                        <p:cTn id="22" dur="500"/>
                                        <p:tgtEl>
                                          <p:spTgt spid="73731">
                                            <p:txEl>
                                              <p:charRg st="83"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3731">
                                            <p:txEl>
                                              <p:charRg st="119" end="142"/>
                                            </p:txEl>
                                          </p:spTgt>
                                        </p:tgtEl>
                                        <p:attrNameLst>
                                          <p:attrName>style.visibility</p:attrName>
                                        </p:attrNameLst>
                                      </p:cBhvr>
                                      <p:to>
                                        <p:strVal val="visible"/>
                                      </p:to>
                                    </p:set>
                                    <p:animEffect transition="in" filter="slide(fromBottom)">
                                      <p:cBhvr>
                                        <p:cTn id="27" dur="500"/>
                                        <p:tgtEl>
                                          <p:spTgt spid="73731">
                                            <p:txEl>
                                              <p:charRg st="119" end="14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73731">
                                            <p:txEl>
                                              <p:charRg st="142" end="155"/>
                                            </p:txEl>
                                          </p:spTgt>
                                        </p:tgtEl>
                                        <p:attrNameLst>
                                          <p:attrName>style.visibility</p:attrName>
                                        </p:attrNameLst>
                                      </p:cBhvr>
                                      <p:to>
                                        <p:strVal val="visible"/>
                                      </p:to>
                                    </p:set>
                                    <p:animEffect transition="in" filter="slide(fromBottom)">
                                      <p:cBhvr>
                                        <p:cTn id="32" dur="500"/>
                                        <p:tgtEl>
                                          <p:spTgt spid="73731">
                                            <p:txEl>
                                              <p:charRg st="142" end="1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ldLvl="2"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p:txBody>
          <a:bodyPr vert="horz" wrap="square" lIns="91440" tIns="45720" rIns="91440" bIns="45720" anchor="ctr" anchorCtr="0"/>
          <a:p>
            <a:pPr eaLnBrk="1" hangingPunct="1"/>
            <a:r>
              <a:rPr lang="en-US" altLang="zh-CN" dirty="0"/>
              <a:t>1. </a:t>
            </a:r>
            <a:r>
              <a:rPr lang="zh-CN" altLang="en-US" dirty="0"/>
              <a:t>加法指令</a:t>
            </a:r>
            <a:endParaRPr lang="zh-CN" altLang="en-US" dirty="0"/>
          </a:p>
        </p:txBody>
      </p:sp>
      <p:sp>
        <p:nvSpPr>
          <p:cNvPr id="74755" name="Rectangle 3"/>
          <p:cNvSpPr>
            <a:spLocks noGrp="1"/>
          </p:cNvSpPr>
          <p:nvPr>
            <p:ph idx="1"/>
          </p:nvPr>
        </p:nvSpPr>
        <p:spPr/>
        <p:txBody>
          <a:bodyPr vert="horz" wrap="square" lIns="91440" tIns="45720" rIns="91440" bIns="45720" anchor="t" anchorCtr="0"/>
          <a:p>
            <a:pPr eaLnBrk="1" hangingPunct="1"/>
            <a:r>
              <a:rPr lang="zh-CN" altLang="en-US" b="1" dirty="0"/>
              <a:t>采用补码表示有符号数，所以对于有符号数和无符号数采用相同的加法运算规则</a:t>
            </a:r>
            <a:endParaRPr lang="zh-CN" altLang="en-US" b="1" dirty="0"/>
          </a:p>
          <a:p>
            <a:pPr eaLnBrk="1" hangingPunct="1"/>
            <a:r>
              <a:rPr lang="zh-CN" altLang="en-US" b="1" dirty="0"/>
              <a:t>加法指令，既可用于无符号数运算，也可用于补码数运算</a:t>
            </a:r>
            <a:endParaRPr lang="zh-CN" altLang="en-US" b="1" dirty="0"/>
          </a:p>
          <a:p>
            <a:pPr lvl="1" eaLnBrk="1" hangingPunct="1"/>
            <a:r>
              <a:rPr lang="zh-CN" altLang="en-US" b="1" dirty="0"/>
              <a:t>无符号数加法，其运算结果溢出与否是通过</a:t>
            </a:r>
            <a:r>
              <a:rPr lang="en-US" altLang="zh-CN" b="1" dirty="0"/>
              <a:t>CF</a:t>
            </a:r>
            <a:r>
              <a:rPr lang="zh-CN" altLang="en-US" b="1" dirty="0"/>
              <a:t>指示出来的</a:t>
            </a:r>
            <a:endParaRPr lang="zh-CN" altLang="en-US" b="1" dirty="0"/>
          </a:p>
          <a:p>
            <a:pPr lvl="1" eaLnBrk="1" hangingPunct="1"/>
            <a:r>
              <a:rPr lang="zh-CN" altLang="en-US" b="1" dirty="0"/>
              <a:t>对于补码数加法，其运算结果溢出与否是通过</a:t>
            </a:r>
            <a:r>
              <a:rPr lang="en-US" altLang="zh-CN" b="1" dirty="0"/>
              <a:t>OF</a:t>
            </a:r>
            <a:r>
              <a:rPr lang="zh-CN" altLang="en-US" b="1" dirty="0"/>
              <a:t>指示出来的</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4755">
                                            <p:txEl>
                                              <p:charRg st="0" end="36"/>
                                            </p:txEl>
                                          </p:spTgt>
                                        </p:tgtEl>
                                        <p:attrNameLst>
                                          <p:attrName>style.visibility</p:attrName>
                                        </p:attrNameLst>
                                      </p:cBhvr>
                                      <p:to>
                                        <p:strVal val="visible"/>
                                      </p:to>
                                    </p:set>
                                    <p:animEffect transition="in" filter="slide(fromBottom)">
                                      <p:cBhvr>
                                        <p:cTn id="7" dur="500"/>
                                        <p:tgtEl>
                                          <p:spTgt spid="74755">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755">
                                            <p:txEl>
                                              <p:charRg st="36" end="62"/>
                                            </p:txEl>
                                          </p:spTgt>
                                        </p:tgtEl>
                                        <p:attrNameLst>
                                          <p:attrName>style.visibility</p:attrName>
                                        </p:attrNameLst>
                                      </p:cBhvr>
                                      <p:to>
                                        <p:strVal val="visible"/>
                                      </p:to>
                                    </p:set>
                                    <p:animEffect transition="in" filter="slide(fromBottom)">
                                      <p:cBhvr>
                                        <p:cTn id="12" dur="500"/>
                                        <p:tgtEl>
                                          <p:spTgt spid="74755">
                                            <p:txEl>
                                              <p:charRg st="36"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755">
                                            <p:txEl>
                                              <p:charRg st="62" end="89"/>
                                            </p:txEl>
                                          </p:spTgt>
                                        </p:tgtEl>
                                        <p:attrNameLst>
                                          <p:attrName>style.visibility</p:attrName>
                                        </p:attrNameLst>
                                      </p:cBhvr>
                                      <p:to>
                                        <p:strVal val="visible"/>
                                      </p:to>
                                    </p:set>
                                    <p:animEffect transition="in" filter="slide(fromBottom)">
                                      <p:cBhvr>
                                        <p:cTn id="17" dur="500"/>
                                        <p:tgtEl>
                                          <p:spTgt spid="74755">
                                            <p:txEl>
                                              <p:charRg st="62" end="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4755">
                                            <p:txEl>
                                              <p:charRg st="89" end="117"/>
                                            </p:txEl>
                                          </p:spTgt>
                                        </p:tgtEl>
                                        <p:attrNameLst>
                                          <p:attrName>style.visibility</p:attrName>
                                        </p:attrNameLst>
                                      </p:cBhvr>
                                      <p:to>
                                        <p:strVal val="visible"/>
                                      </p:to>
                                    </p:set>
                                    <p:animEffect transition="in" filter="slide(fromBottom)">
                                      <p:cBhvr>
                                        <p:cTn id="22" dur="500"/>
                                        <p:tgtEl>
                                          <p:spTgt spid="74755">
                                            <p:txEl>
                                              <p:charRg st="89"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ldLvl="2"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p:txBody>
          <a:bodyPr vert="horz" wrap="square" lIns="91440" tIns="45720" rIns="91440" bIns="45720" anchor="ctr" anchorCtr="0"/>
          <a:p>
            <a:pPr eaLnBrk="1" hangingPunct="1"/>
            <a:r>
              <a:rPr lang="en-US" altLang="zh-CN" dirty="0"/>
              <a:t>1)  ADD</a:t>
            </a:r>
            <a:r>
              <a:rPr lang="zh-CN" altLang="en-US" dirty="0"/>
              <a:t>指令</a:t>
            </a:r>
            <a:endParaRPr lang="zh-CN" altLang="en-US" dirty="0"/>
          </a:p>
        </p:txBody>
      </p:sp>
      <p:sp>
        <p:nvSpPr>
          <p:cNvPr id="75779"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ADD</a:t>
            </a:r>
            <a:r>
              <a:rPr lang="zh-CN" altLang="en-US" b="1" dirty="0"/>
              <a:t>目的操作数，源操作数。</a:t>
            </a:r>
            <a:endParaRPr lang="zh-CN" altLang="en-US" b="1" dirty="0"/>
          </a:p>
          <a:p>
            <a:pPr eaLnBrk="1" hangingPunct="1"/>
            <a:r>
              <a:rPr lang="zh-CN" altLang="en-US" b="1" dirty="0"/>
              <a:t>功能：将源操作数与目的操作数相加，结果存入目的操作数。</a:t>
            </a:r>
            <a:endParaRPr lang="zh-CN" altLang="en-US" b="1" dirty="0"/>
          </a:p>
          <a:p>
            <a:pPr eaLnBrk="1" hangingPunct="1"/>
            <a:r>
              <a:rPr lang="zh-CN" altLang="en-US" b="1" dirty="0"/>
              <a:t>操作数的寻址方式：</a:t>
            </a:r>
            <a:endParaRPr lang="zh-CN" altLang="en-US" b="1" dirty="0"/>
          </a:p>
          <a:p>
            <a:pPr lvl="1" eaLnBrk="1" hangingPunct="1">
              <a:buNone/>
            </a:pPr>
            <a:r>
              <a:rPr lang="en-US" altLang="zh-CN" b="1" dirty="0"/>
              <a:t>ADD </a:t>
            </a:r>
            <a:r>
              <a:rPr lang="en-US" altLang="zh-CN" b="1" i="1" dirty="0"/>
              <a:t>reg</a:t>
            </a:r>
            <a:r>
              <a:rPr lang="en-US" altLang="zh-CN" b="1" dirty="0"/>
              <a:t>, </a:t>
            </a:r>
            <a:r>
              <a:rPr lang="en-US" altLang="zh-CN" b="1" i="1" dirty="0"/>
              <a:t>reg</a:t>
            </a:r>
            <a:r>
              <a:rPr lang="en-US" altLang="zh-CN" b="1" dirty="0"/>
              <a:t>/</a:t>
            </a:r>
            <a:r>
              <a:rPr lang="en-US" altLang="zh-CN" b="1" i="1" dirty="0"/>
              <a:t>mem</a:t>
            </a:r>
            <a:r>
              <a:rPr lang="en-US" altLang="zh-CN" b="1" dirty="0"/>
              <a:t>/</a:t>
            </a:r>
            <a:r>
              <a:rPr lang="en-US" altLang="zh-CN" b="1" i="1" dirty="0"/>
              <a:t>imm</a:t>
            </a:r>
            <a:r>
              <a:rPr lang="zh-CN" altLang="en-US" b="1" dirty="0"/>
              <a:t>；</a:t>
            </a:r>
            <a:endParaRPr lang="zh-CN" altLang="en-US" b="1" dirty="0"/>
          </a:p>
          <a:p>
            <a:pPr lvl="1" eaLnBrk="1" hangingPunct="1">
              <a:buNone/>
            </a:pPr>
            <a:r>
              <a:rPr lang="en-US" altLang="zh-CN" b="1" dirty="0"/>
              <a:t>ADD </a:t>
            </a:r>
            <a:r>
              <a:rPr lang="en-US" altLang="zh-CN" b="1" i="1" dirty="0"/>
              <a:t>mem</a:t>
            </a:r>
            <a:r>
              <a:rPr lang="en-US" altLang="zh-CN" b="1" dirty="0"/>
              <a:t>, </a:t>
            </a:r>
            <a:r>
              <a:rPr lang="en-US" altLang="zh-CN" b="1" i="1" dirty="0"/>
              <a:t>reg</a:t>
            </a:r>
            <a:r>
              <a:rPr lang="en-US" altLang="zh-CN" b="1" dirty="0"/>
              <a:t>/</a:t>
            </a:r>
            <a:r>
              <a:rPr lang="en-US" altLang="zh-CN" b="1" i="1" dirty="0"/>
              <a:t>imm</a:t>
            </a:r>
            <a:r>
              <a:rPr lang="zh-CN" altLang="en-US" b="1" dirty="0"/>
              <a:t>。</a:t>
            </a:r>
            <a:endParaRPr lang="zh-CN" altLang="en-US" b="1" dirty="0"/>
          </a:p>
          <a:p>
            <a:pPr eaLnBrk="1" hangingPunct="1"/>
            <a:r>
              <a:rPr lang="zh-CN" altLang="en-US" b="1" dirty="0"/>
              <a:t>根据结果置</a:t>
            </a:r>
            <a:r>
              <a:rPr lang="en-US" altLang="zh-CN" b="1" dirty="0"/>
              <a:t>CF, AF, PF, ZF, SF, OF</a:t>
            </a:r>
            <a:r>
              <a:rPr lang="zh-CN" altLang="en-US" b="1" dirty="0"/>
              <a:t>的状态</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5779">
                                            <p:txEl>
                                              <p:charRg st="0" end="18"/>
                                            </p:txEl>
                                          </p:spTgt>
                                        </p:tgtEl>
                                        <p:attrNameLst>
                                          <p:attrName>style.visibility</p:attrName>
                                        </p:attrNameLst>
                                      </p:cBhvr>
                                      <p:to>
                                        <p:strVal val="visible"/>
                                      </p:to>
                                    </p:set>
                                    <p:animEffect transition="in" filter="slide(fromBottom)">
                                      <p:cBhvr>
                                        <p:cTn id="7" dur="500"/>
                                        <p:tgtEl>
                                          <p:spTgt spid="75779">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5779">
                                            <p:txEl>
                                              <p:charRg st="18" end="46"/>
                                            </p:txEl>
                                          </p:spTgt>
                                        </p:tgtEl>
                                        <p:attrNameLst>
                                          <p:attrName>style.visibility</p:attrName>
                                        </p:attrNameLst>
                                      </p:cBhvr>
                                      <p:to>
                                        <p:strVal val="visible"/>
                                      </p:to>
                                    </p:set>
                                    <p:animEffect transition="in" filter="slide(fromBottom)">
                                      <p:cBhvr>
                                        <p:cTn id="12" dur="500"/>
                                        <p:tgtEl>
                                          <p:spTgt spid="75779">
                                            <p:txEl>
                                              <p:charRg st="18"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5779">
                                            <p:txEl>
                                              <p:charRg st="46" end="56"/>
                                            </p:txEl>
                                          </p:spTgt>
                                        </p:tgtEl>
                                        <p:attrNameLst>
                                          <p:attrName>style.visibility</p:attrName>
                                        </p:attrNameLst>
                                      </p:cBhvr>
                                      <p:to>
                                        <p:strVal val="visible"/>
                                      </p:to>
                                    </p:set>
                                    <p:animEffect transition="in" filter="slide(fromBottom)">
                                      <p:cBhvr>
                                        <p:cTn id="17" dur="500"/>
                                        <p:tgtEl>
                                          <p:spTgt spid="75779">
                                            <p:txEl>
                                              <p:charRg st="46" end="56"/>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75779">
                                            <p:txEl>
                                              <p:charRg st="56" end="78"/>
                                            </p:txEl>
                                          </p:spTgt>
                                        </p:tgtEl>
                                        <p:attrNameLst>
                                          <p:attrName>style.visibility</p:attrName>
                                        </p:attrNameLst>
                                      </p:cBhvr>
                                      <p:to>
                                        <p:strVal val="visible"/>
                                      </p:to>
                                    </p:set>
                                    <p:animEffect transition="in" filter="slide(fromBottom)">
                                      <p:cBhvr>
                                        <p:cTn id="20" dur="500"/>
                                        <p:tgtEl>
                                          <p:spTgt spid="75779">
                                            <p:txEl>
                                              <p:charRg st="56" end="78"/>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75779">
                                            <p:txEl>
                                              <p:charRg st="78" end="96"/>
                                            </p:txEl>
                                          </p:spTgt>
                                        </p:tgtEl>
                                        <p:attrNameLst>
                                          <p:attrName>style.visibility</p:attrName>
                                        </p:attrNameLst>
                                      </p:cBhvr>
                                      <p:to>
                                        <p:strVal val="visible"/>
                                      </p:to>
                                    </p:set>
                                    <p:animEffect transition="in" filter="slide(fromBottom)">
                                      <p:cBhvr>
                                        <p:cTn id="23" dur="500"/>
                                        <p:tgtEl>
                                          <p:spTgt spid="75779">
                                            <p:txEl>
                                              <p:charRg st="78" end="9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75779">
                                            <p:txEl>
                                              <p:charRg st="96" end="127"/>
                                            </p:txEl>
                                          </p:spTgt>
                                        </p:tgtEl>
                                        <p:attrNameLst>
                                          <p:attrName>style.visibility</p:attrName>
                                        </p:attrNameLst>
                                      </p:cBhvr>
                                      <p:to>
                                        <p:strVal val="visible"/>
                                      </p:to>
                                    </p:set>
                                    <p:animEffect transition="in" filter="slide(fromBottom)">
                                      <p:cBhvr>
                                        <p:cTn id="28" dur="500"/>
                                        <p:tgtEl>
                                          <p:spTgt spid="75779">
                                            <p:txEl>
                                              <p:charRg st="96"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p:txBody>
          <a:bodyPr vert="horz" wrap="square" lIns="91440" tIns="45720" rIns="91440" bIns="45720" anchor="ctr" anchorCtr="0"/>
          <a:p>
            <a:pPr eaLnBrk="1" hangingPunct="1"/>
            <a:r>
              <a:rPr lang="en-US" altLang="zh-CN" dirty="0"/>
              <a:t>2)  ADC</a:t>
            </a:r>
            <a:r>
              <a:rPr lang="zh-CN" altLang="en-US" dirty="0"/>
              <a:t>指令</a:t>
            </a:r>
            <a:endParaRPr lang="zh-CN" altLang="en-US" dirty="0"/>
          </a:p>
        </p:txBody>
      </p:sp>
      <p:sp>
        <p:nvSpPr>
          <p:cNvPr id="76803"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ADC</a:t>
            </a:r>
            <a:r>
              <a:rPr lang="zh-CN" altLang="en-US" b="1" dirty="0"/>
              <a:t>目的操作数，源操作数。</a:t>
            </a:r>
            <a:endParaRPr lang="zh-CN" altLang="en-US" b="1" dirty="0"/>
          </a:p>
          <a:p>
            <a:pPr eaLnBrk="1" hangingPunct="1"/>
            <a:r>
              <a:rPr lang="zh-CN" altLang="en-US" b="1" dirty="0"/>
              <a:t>功能：即将源操作数、目的操作数和</a:t>
            </a:r>
            <a:r>
              <a:rPr lang="en-US" altLang="zh-CN" b="1" dirty="0"/>
              <a:t>CF</a:t>
            </a:r>
            <a:r>
              <a:rPr lang="zh-CN" altLang="en-US" b="1" dirty="0"/>
              <a:t>相加，结果存入目的操作数。</a:t>
            </a:r>
            <a:endParaRPr lang="zh-CN" altLang="en-US" b="1" dirty="0"/>
          </a:p>
          <a:p>
            <a:pPr eaLnBrk="1" hangingPunct="1"/>
            <a:r>
              <a:rPr lang="zh-CN" altLang="en-US" b="1" dirty="0"/>
              <a:t>操作数的寻址方式：</a:t>
            </a:r>
            <a:endParaRPr lang="zh-CN" altLang="en-US" b="1" dirty="0"/>
          </a:p>
          <a:p>
            <a:pPr lvl="1" eaLnBrk="1" hangingPunct="1">
              <a:buNone/>
            </a:pPr>
            <a:r>
              <a:rPr lang="en-US" altLang="zh-CN" b="1" dirty="0"/>
              <a:t>ADC </a:t>
            </a:r>
            <a:r>
              <a:rPr lang="en-US" altLang="zh-CN" b="1" i="1" dirty="0"/>
              <a:t>reg</a:t>
            </a:r>
            <a:r>
              <a:rPr lang="en-US" altLang="zh-CN" b="1" dirty="0"/>
              <a:t>, </a:t>
            </a:r>
            <a:r>
              <a:rPr lang="en-US" altLang="zh-CN" b="1" i="1" dirty="0"/>
              <a:t>reg</a:t>
            </a:r>
            <a:r>
              <a:rPr lang="en-US" altLang="zh-CN" b="1" dirty="0"/>
              <a:t>/</a:t>
            </a:r>
            <a:r>
              <a:rPr lang="en-US" altLang="zh-CN" b="1" i="1" dirty="0"/>
              <a:t>mem</a:t>
            </a:r>
            <a:r>
              <a:rPr lang="en-US" altLang="zh-CN" b="1" dirty="0"/>
              <a:t>/</a:t>
            </a:r>
            <a:r>
              <a:rPr lang="en-US" altLang="zh-CN" b="1" i="1" dirty="0"/>
              <a:t>imm</a:t>
            </a:r>
            <a:r>
              <a:rPr lang="zh-CN" altLang="en-US" b="1" dirty="0"/>
              <a:t>；</a:t>
            </a:r>
            <a:endParaRPr lang="zh-CN" altLang="en-US" b="1" dirty="0"/>
          </a:p>
          <a:p>
            <a:pPr lvl="1" eaLnBrk="1" hangingPunct="1">
              <a:buNone/>
            </a:pPr>
            <a:r>
              <a:rPr lang="en-US" altLang="zh-CN" b="1" dirty="0"/>
              <a:t>ADC </a:t>
            </a:r>
            <a:r>
              <a:rPr lang="en-US" altLang="zh-CN" b="1" i="1" dirty="0"/>
              <a:t>mem</a:t>
            </a:r>
            <a:r>
              <a:rPr lang="en-US" altLang="zh-CN" b="1" dirty="0"/>
              <a:t>, </a:t>
            </a:r>
            <a:r>
              <a:rPr lang="en-US" altLang="zh-CN" b="1" i="1" dirty="0"/>
              <a:t>reg</a:t>
            </a:r>
            <a:r>
              <a:rPr lang="en-US" altLang="zh-CN" b="1" dirty="0"/>
              <a:t>/</a:t>
            </a:r>
            <a:r>
              <a:rPr lang="en-US" altLang="zh-CN" b="1" i="1" dirty="0"/>
              <a:t>imm</a:t>
            </a:r>
            <a:r>
              <a:rPr lang="zh-CN" altLang="en-US" b="1" dirty="0"/>
              <a:t>。</a:t>
            </a:r>
            <a:endParaRPr lang="zh-CN" altLang="en-US" b="1" dirty="0"/>
          </a:p>
          <a:p>
            <a:pPr eaLnBrk="1" hangingPunct="1"/>
            <a:r>
              <a:rPr lang="zh-CN" altLang="en-US" b="1" dirty="0"/>
              <a:t>根据结果置</a:t>
            </a:r>
            <a:r>
              <a:rPr lang="en-US" altLang="zh-CN" b="1" dirty="0"/>
              <a:t>CF, AF, PF, ZF, SF, OF</a:t>
            </a:r>
            <a:r>
              <a:rPr lang="zh-CN" altLang="en-US" b="1" dirty="0"/>
              <a:t>状态</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6803">
                                            <p:txEl>
                                              <p:charRg st="0" end="18"/>
                                            </p:txEl>
                                          </p:spTgt>
                                        </p:tgtEl>
                                        <p:attrNameLst>
                                          <p:attrName>style.visibility</p:attrName>
                                        </p:attrNameLst>
                                      </p:cBhvr>
                                      <p:to>
                                        <p:strVal val="visible"/>
                                      </p:to>
                                    </p:set>
                                    <p:animEffect transition="in" filter="slide(fromBottom)">
                                      <p:cBhvr>
                                        <p:cTn id="7" dur="500"/>
                                        <p:tgtEl>
                                          <p:spTgt spid="7680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6803">
                                            <p:txEl>
                                              <p:charRg st="18" end="50"/>
                                            </p:txEl>
                                          </p:spTgt>
                                        </p:tgtEl>
                                        <p:attrNameLst>
                                          <p:attrName>style.visibility</p:attrName>
                                        </p:attrNameLst>
                                      </p:cBhvr>
                                      <p:to>
                                        <p:strVal val="visible"/>
                                      </p:to>
                                    </p:set>
                                    <p:animEffect transition="in" filter="slide(fromBottom)">
                                      <p:cBhvr>
                                        <p:cTn id="12" dur="500"/>
                                        <p:tgtEl>
                                          <p:spTgt spid="76803">
                                            <p:txEl>
                                              <p:charRg st="18"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6803">
                                            <p:txEl>
                                              <p:charRg st="50" end="60"/>
                                            </p:txEl>
                                          </p:spTgt>
                                        </p:tgtEl>
                                        <p:attrNameLst>
                                          <p:attrName>style.visibility</p:attrName>
                                        </p:attrNameLst>
                                      </p:cBhvr>
                                      <p:to>
                                        <p:strVal val="visible"/>
                                      </p:to>
                                    </p:set>
                                    <p:animEffect transition="in" filter="slide(fromBottom)">
                                      <p:cBhvr>
                                        <p:cTn id="17" dur="500"/>
                                        <p:tgtEl>
                                          <p:spTgt spid="76803">
                                            <p:txEl>
                                              <p:charRg st="50" end="60"/>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76803">
                                            <p:txEl>
                                              <p:charRg st="60" end="82"/>
                                            </p:txEl>
                                          </p:spTgt>
                                        </p:tgtEl>
                                        <p:attrNameLst>
                                          <p:attrName>style.visibility</p:attrName>
                                        </p:attrNameLst>
                                      </p:cBhvr>
                                      <p:to>
                                        <p:strVal val="visible"/>
                                      </p:to>
                                    </p:set>
                                    <p:animEffect transition="in" filter="slide(fromBottom)">
                                      <p:cBhvr>
                                        <p:cTn id="20" dur="500"/>
                                        <p:tgtEl>
                                          <p:spTgt spid="76803">
                                            <p:txEl>
                                              <p:charRg st="60" end="8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76803">
                                            <p:txEl>
                                              <p:charRg st="82" end="100"/>
                                            </p:txEl>
                                          </p:spTgt>
                                        </p:tgtEl>
                                        <p:attrNameLst>
                                          <p:attrName>style.visibility</p:attrName>
                                        </p:attrNameLst>
                                      </p:cBhvr>
                                      <p:to>
                                        <p:strVal val="visible"/>
                                      </p:to>
                                    </p:set>
                                    <p:animEffect transition="in" filter="slide(fromBottom)">
                                      <p:cBhvr>
                                        <p:cTn id="23" dur="500"/>
                                        <p:tgtEl>
                                          <p:spTgt spid="76803">
                                            <p:txEl>
                                              <p:charRg st="82" end="10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76803">
                                            <p:txEl>
                                              <p:charRg st="100" end="130"/>
                                            </p:txEl>
                                          </p:spTgt>
                                        </p:tgtEl>
                                        <p:attrNameLst>
                                          <p:attrName>style.visibility</p:attrName>
                                        </p:attrNameLst>
                                      </p:cBhvr>
                                      <p:to>
                                        <p:strVal val="visible"/>
                                      </p:to>
                                    </p:set>
                                    <p:animEffect transition="in" filter="slide(fromBottom)">
                                      <p:cBhvr>
                                        <p:cTn id="28" dur="500"/>
                                        <p:tgtEl>
                                          <p:spTgt spid="76803">
                                            <p:txEl>
                                              <p:charRg st="100"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p:txBody>
          <a:bodyPr vert="horz" wrap="square" lIns="91440" tIns="45720" rIns="91440" bIns="45720" anchor="ctr" anchorCtr="0"/>
          <a:p>
            <a:pPr eaLnBrk="1" hangingPunct="1"/>
            <a:r>
              <a:rPr lang="en-US" altLang="zh-CN" dirty="0"/>
              <a:t>3)  INC</a:t>
            </a:r>
            <a:r>
              <a:rPr lang="zh-CN" altLang="en-US" dirty="0"/>
              <a:t>指令</a:t>
            </a:r>
            <a:endParaRPr lang="zh-CN" altLang="en-US" dirty="0"/>
          </a:p>
        </p:txBody>
      </p:sp>
      <p:sp>
        <p:nvSpPr>
          <p:cNvPr id="7782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格式：</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INC </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操作数。</a:t>
            </a: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功能：操作数自身加</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1</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，即将操作数加</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1</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，结果再存入操作数。</a:t>
            </a: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操作数的寻址方式：</a:t>
            </a: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ea"/>
              </a:rPr>
              <a:t>INC </a:t>
            </a:r>
            <a:r>
              <a:rPr kumimoji="0" lang="en-US" altLang="zh-CN" sz="2800" b="1" i="1" u="none" strike="noStrike" kern="0" cap="none" spc="0" normalizeH="0" baseline="0" noProof="0" smtClean="0">
                <a:ln>
                  <a:noFill/>
                </a:ln>
                <a:solidFill>
                  <a:schemeClr val="tx1"/>
                </a:solidFill>
                <a:effectLst/>
                <a:uLnTx/>
                <a:uFillTx/>
                <a:latin typeface="+mn-lt"/>
                <a:ea typeface="+mn-ea"/>
                <a:cs typeface="+mn-ea"/>
              </a:rPr>
              <a:t>reg</a:t>
            </a:r>
            <a:r>
              <a:rPr kumimoji="0" lang="en-US" altLang="zh-CN" sz="2800" b="1" i="0" u="none" strike="noStrike" kern="0" cap="none" spc="0" normalizeH="0" baseline="0" noProof="0" smtClean="0">
                <a:ln>
                  <a:noFill/>
                </a:ln>
                <a:solidFill>
                  <a:schemeClr val="tx1"/>
                </a:solidFill>
                <a:effectLst/>
                <a:uLnTx/>
                <a:uFillTx/>
                <a:latin typeface="+mn-lt"/>
                <a:ea typeface="+mn-ea"/>
                <a:cs typeface="+mn-ea"/>
              </a:rPr>
              <a:t>/</a:t>
            </a:r>
            <a:r>
              <a:rPr kumimoji="0" lang="en-US" altLang="zh-CN" sz="2800" b="1" i="1" u="none" strike="noStrike" kern="0" cap="none" spc="0" normalizeH="0" baseline="0" noProof="0" smtClean="0">
                <a:ln>
                  <a:noFill/>
                </a:ln>
                <a:solidFill>
                  <a:schemeClr val="tx1"/>
                </a:solidFill>
                <a:effectLst/>
                <a:uLnTx/>
                <a:uFillTx/>
                <a:latin typeface="+mn-lt"/>
                <a:ea typeface="+mn-ea"/>
                <a:cs typeface="+mn-ea"/>
              </a:rPr>
              <a:t>mem</a:t>
            </a:r>
            <a:r>
              <a:rPr kumimoji="0" lang="en-US" altLang="zh-CN" sz="2800" b="1" i="0" u="none" strike="noStrike" kern="0" cap="none" spc="0" normalizeH="0" baseline="0" noProof="0" smtClean="0">
                <a:ln>
                  <a:noFill/>
                </a:ln>
                <a:solidFill>
                  <a:schemeClr val="tx1"/>
                </a:solidFill>
                <a:effectLst/>
                <a:uLnTx/>
                <a:uFillTx/>
                <a:latin typeface="+mn-lt"/>
                <a:ea typeface="+mn-ea"/>
                <a:cs typeface="+mn-ea"/>
              </a:rPr>
              <a:t> </a:t>
            </a:r>
            <a:endParaRPr kumimoji="0" lang="en-US" altLang="zh-CN" sz="2800" b="1" i="0" u="none" strike="noStrike" kern="0" cap="none" spc="0" normalizeH="0" baseline="0" noProof="0" smtClean="0">
              <a:ln>
                <a:noFill/>
              </a:ln>
              <a:solidFill>
                <a:schemeClr val="tx1"/>
              </a:solidFill>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影响</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AF, PF, ZF, SF</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和</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OF</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32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不影响</a:t>
            </a:r>
            <a:r>
              <a:rPr kumimoji="0" lang="en-US" altLang="zh-CN" sz="32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CF</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 </a:t>
            </a:r>
            <a:endParaRPr kumimoji="0" lang="en-US" altLang="zh-CN" sz="3200" b="1"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7827">
                                            <p:txEl>
                                              <p:charRg st="0" end="12"/>
                                            </p:txEl>
                                          </p:spTgt>
                                        </p:tgtEl>
                                        <p:attrNameLst>
                                          <p:attrName>style.visibility</p:attrName>
                                        </p:attrNameLst>
                                      </p:cBhvr>
                                      <p:to>
                                        <p:strVal val="visible"/>
                                      </p:to>
                                    </p:set>
                                    <p:animEffect transition="in" filter="slide(fromBottom)">
                                      <p:cBhvr>
                                        <p:cTn id="7" dur="500"/>
                                        <p:tgtEl>
                                          <p:spTgt spid="7782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7827">
                                            <p:txEl>
                                              <p:charRg st="12" end="41"/>
                                            </p:txEl>
                                          </p:spTgt>
                                        </p:tgtEl>
                                        <p:attrNameLst>
                                          <p:attrName>style.visibility</p:attrName>
                                        </p:attrNameLst>
                                      </p:cBhvr>
                                      <p:to>
                                        <p:strVal val="visible"/>
                                      </p:to>
                                    </p:set>
                                    <p:animEffect transition="in" filter="slide(fromBottom)">
                                      <p:cBhvr>
                                        <p:cTn id="12" dur="500"/>
                                        <p:tgtEl>
                                          <p:spTgt spid="77827">
                                            <p:txEl>
                                              <p:charRg st="1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7827">
                                            <p:txEl>
                                              <p:charRg st="41" end="51"/>
                                            </p:txEl>
                                          </p:spTgt>
                                        </p:tgtEl>
                                        <p:attrNameLst>
                                          <p:attrName>style.visibility</p:attrName>
                                        </p:attrNameLst>
                                      </p:cBhvr>
                                      <p:to>
                                        <p:strVal val="visible"/>
                                      </p:to>
                                    </p:set>
                                    <p:animEffect transition="in" filter="slide(fromBottom)">
                                      <p:cBhvr>
                                        <p:cTn id="17" dur="500"/>
                                        <p:tgtEl>
                                          <p:spTgt spid="77827">
                                            <p:txEl>
                                              <p:charRg st="41" end="51"/>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77827">
                                            <p:txEl>
                                              <p:charRg st="51" end="64"/>
                                            </p:txEl>
                                          </p:spTgt>
                                        </p:tgtEl>
                                        <p:attrNameLst>
                                          <p:attrName>style.visibility</p:attrName>
                                        </p:attrNameLst>
                                      </p:cBhvr>
                                      <p:to>
                                        <p:strVal val="visible"/>
                                      </p:to>
                                    </p:set>
                                    <p:animEffect transition="in" filter="slide(fromBottom)">
                                      <p:cBhvr>
                                        <p:cTn id="20" dur="500"/>
                                        <p:tgtEl>
                                          <p:spTgt spid="77827">
                                            <p:txEl>
                                              <p:charRg st="51" end="6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7827">
                                            <p:txEl>
                                              <p:charRg st="64" end="91"/>
                                            </p:txEl>
                                          </p:spTgt>
                                        </p:tgtEl>
                                        <p:attrNameLst>
                                          <p:attrName>style.visibility</p:attrName>
                                        </p:attrNameLst>
                                      </p:cBhvr>
                                      <p:to>
                                        <p:strVal val="visible"/>
                                      </p:to>
                                    </p:set>
                                    <p:animEffect transition="in" filter="slide(fromBottom)">
                                      <p:cBhvr>
                                        <p:cTn id="25" dur="500"/>
                                        <p:tgtEl>
                                          <p:spTgt spid="77827">
                                            <p:txEl>
                                              <p:charRg st="64"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p:txBody>
          <a:bodyPr vert="horz" wrap="square" lIns="91440" tIns="45720" rIns="91440" bIns="45720" anchor="ctr" anchorCtr="0"/>
          <a:p>
            <a:pPr eaLnBrk="1" hangingPunct="1"/>
            <a:r>
              <a:rPr lang="zh-CN" altLang="en-US" dirty="0"/>
              <a:t>例</a:t>
            </a:r>
            <a:endParaRPr lang="en-US" altLang="zh-CN" dirty="0"/>
          </a:p>
        </p:txBody>
      </p:sp>
      <p:sp>
        <p:nvSpPr>
          <p:cNvPr id="79875" name="Rectangle 3"/>
          <p:cNvSpPr>
            <a:spLocks noGrp="1"/>
          </p:cNvSpPr>
          <p:nvPr>
            <p:ph idx="1"/>
          </p:nvPr>
        </p:nvSpPr>
        <p:spPr>
          <a:xfrm>
            <a:off x="457200" y="1412875"/>
            <a:ext cx="8229600" cy="5111750"/>
          </a:xfrm>
        </p:spPr>
        <p:txBody>
          <a:bodyPr vert="horz" wrap="square" lIns="91440" tIns="45720" rIns="91440" bIns="45720" anchor="t" anchorCtr="0"/>
          <a:p>
            <a:pPr eaLnBrk="1" hangingPunct="1">
              <a:lnSpc>
                <a:spcPct val="90000"/>
              </a:lnSpc>
            </a:pPr>
            <a:r>
              <a:rPr lang="zh-CN" altLang="en-US" sz="2400" dirty="0"/>
              <a:t>两个</a:t>
            </a:r>
            <a:r>
              <a:rPr lang="en-US" altLang="zh-CN" sz="2400" dirty="0"/>
              <a:t>16</a:t>
            </a:r>
            <a:r>
              <a:rPr lang="zh-CN" altLang="en-US" sz="2400" dirty="0"/>
              <a:t>位数相加，被加数存放在</a:t>
            </a:r>
            <a:r>
              <a:rPr lang="en-US" altLang="zh-CN" sz="2400" dirty="0"/>
              <a:t>[1000h]</a:t>
            </a:r>
            <a:r>
              <a:rPr lang="zh-CN" altLang="en-US" sz="2400" dirty="0"/>
              <a:t>单元中，加数放在</a:t>
            </a:r>
            <a:r>
              <a:rPr lang="en-US" altLang="zh-CN" sz="2400" dirty="0"/>
              <a:t>[2000h]</a:t>
            </a:r>
            <a:r>
              <a:rPr lang="zh-CN" altLang="en-US" sz="2400" dirty="0"/>
              <a:t>单元中，结果放到</a:t>
            </a:r>
            <a:r>
              <a:rPr lang="en-US" altLang="zh-CN" sz="2400" dirty="0"/>
              <a:t>[3000h]</a:t>
            </a:r>
            <a:r>
              <a:rPr lang="zh-CN" altLang="en-US" sz="2400" dirty="0"/>
              <a:t>单元</a:t>
            </a:r>
            <a:endParaRPr lang="zh-CN" altLang="en-US" sz="2400" dirty="0"/>
          </a:p>
          <a:p>
            <a:pPr eaLnBrk="1" hangingPunct="1">
              <a:lnSpc>
                <a:spcPct val="90000"/>
              </a:lnSpc>
            </a:pPr>
            <a:r>
              <a:rPr lang="zh-CN" altLang="en-US" sz="2400" dirty="0"/>
              <a:t>解：</a:t>
            </a:r>
            <a:endParaRPr lang="en-US" altLang="zh-CN" sz="2400" dirty="0"/>
          </a:p>
          <a:p>
            <a:pPr lvl="1" eaLnBrk="1" hangingPunct="1">
              <a:lnSpc>
                <a:spcPct val="90000"/>
              </a:lnSpc>
              <a:spcBef>
                <a:spcPct val="0"/>
              </a:spcBef>
              <a:buNone/>
            </a:pPr>
            <a:r>
              <a:rPr lang="en-US" altLang="zh-CN" sz="2000" dirty="0"/>
              <a:t>MOV	AX, [1000h]</a:t>
            </a:r>
            <a:endParaRPr lang="zh-CN" altLang="en-US" sz="2000" dirty="0"/>
          </a:p>
          <a:p>
            <a:pPr lvl="1" eaLnBrk="1" hangingPunct="1">
              <a:lnSpc>
                <a:spcPct val="90000"/>
              </a:lnSpc>
              <a:spcBef>
                <a:spcPct val="0"/>
              </a:spcBef>
              <a:buNone/>
            </a:pPr>
            <a:r>
              <a:rPr lang="en-US" altLang="zh-CN" sz="2000" dirty="0"/>
              <a:t>ADD	AX, [2000h]</a:t>
            </a:r>
            <a:endParaRPr lang="zh-CN" altLang="en-US" sz="2000" dirty="0"/>
          </a:p>
          <a:p>
            <a:pPr lvl="1" eaLnBrk="1" hangingPunct="1">
              <a:lnSpc>
                <a:spcPct val="90000"/>
              </a:lnSpc>
              <a:spcBef>
                <a:spcPct val="0"/>
              </a:spcBef>
              <a:buNone/>
            </a:pPr>
            <a:r>
              <a:rPr lang="en-US" altLang="zh-CN" sz="2000" dirty="0"/>
              <a:t>MOV	[3000h], AX</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charRg st="55" end="5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charRg st="58" end="7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charRg st="74" end="9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charRg st="90" end="10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ldLvl="2"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p:txBody>
          <a:bodyPr vert="horz" wrap="square" lIns="91440" tIns="45720" rIns="91440" bIns="45720" anchor="ctr" anchorCtr="0"/>
          <a:p>
            <a:pPr eaLnBrk="1" hangingPunct="1"/>
            <a:r>
              <a:rPr lang="zh-CN" altLang="en-US" dirty="0"/>
              <a:t>例</a:t>
            </a:r>
            <a:endParaRPr lang="en-US" altLang="zh-CN" dirty="0"/>
          </a:p>
        </p:txBody>
      </p:sp>
      <p:sp>
        <p:nvSpPr>
          <p:cNvPr id="79875" name="Rectangle 3"/>
          <p:cNvSpPr>
            <a:spLocks noGrp="1"/>
          </p:cNvSpPr>
          <p:nvPr>
            <p:ph idx="1"/>
          </p:nvPr>
        </p:nvSpPr>
        <p:spPr>
          <a:xfrm>
            <a:off x="457200" y="1412875"/>
            <a:ext cx="8229600" cy="5111750"/>
          </a:xfrm>
        </p:spPr>
        <p:txBody>
          <a:bodyPr vert="horz" wrap="square" lIns="91440" tIns="45720" rIns="91440" bIns="45720" anchor="t" anchorCtr="0"/>
          <a:p>
            <a:pPr eaLnBrk="1" hangingPunct="1">
              <a:lnSpc>
                <a:spcPct val="90000"/>
              </a:lnSpc>
            </a:pPr>
            <a:r>
              <a:rPr lang="zh-CN" altLang="en-US" sz="2400" dirty="0"/>
              <a:t>两个</a:t>
            </a:r>
            <a:r>
              <a:rPr lang="en-US" altLang="zh-CN" sz="2400" dirty="0"/>
              <a:t>32</a:t>
            </a:r>
            <a:r>
              <a:rPr lang="zh-CN" altLang="en-US" sz="2400" dirty="0"/>
              <a:t>位数相加，被加数存放在</a:t>
            </a:r>
            <a:r>
              <a:rPr lang="en-US" altLang="zh-CN" sz="2400" dirty="0"/>
              <a:t>[1000h]</a:t>
            </a:r>
            <a:r>
              <a:rPr lang="zh-CN" altLang="en-US" sz="2400" dirty="0"/>
              <a:t>单元中，加数放在</a:t>
            </a:r>
            <a:r>
              <a:rPr lang="en-US" altLang="zh-CN" sz="2400" dirty="0"/>
              <a:t>[2000h]</a:t>
            </a:r>
            <a:r>
              <a:rPr lang="zh-CN" altLang="en-US" sz="2400" dirty="0"/>
              <a:t>单元中，结果放到</a:t>
            </a:r>
            <a:r>
              <a:rPr lang="en-US" altLang="zh-CN" sz="2400" dirty="0"/>
              <a:t>[3000h]</a:t>
            </a:r>
            <a:r>
              <a:rPr lang="zh-CN" altLang="en-US" sz="2400" dirty="0"/>
              <a:t>单元</a:t>
            </a:r>
            <a:endParaRPr lang="zh-CN" altLang="en-US" sz="2400" dirty="0"/>
          </a:p>
          <a:p>
            <a:pPr eaLnBrk="1" hangingPunct="1">
              <a:lnSpc>
                <a:spcPct val="90000"/>
              </a:lnSpc>
            </a:pPr>
            <a:r>
              <a:rPr lang="zh-CN" altLang="en-US" sz="2400" dirty="0"/>
              <a:t>解</a:t>
            </a:r>
            <a:r>
              <a:rPr lang="en-US" altLang="zh-CN" sz="2400" dirty="0"/>
              <a:t>1</a:t>
            </a:r>
            <a:r>
              <a:rPr lang="zh-CN" altLang="en-US" sz="2400" dirty="0"/>
              <a:t>：</a:t>
            </a:r>
            <a:endParaRPr lang="zh-CN" altLang="en-US" sz="2400" dirty="0"/>
          </a:p>
          <a:p>
            <a:pPr lvl="1" eaLnBrk="1" hangingPunct="1">
              <a:lnSpc>
                <a:spcPct val="90000"/>
              </a:lnSpc>
              <a:spcBef>
                <a:spcPct val="0"/>
              </a:spcBef>
              <a:buNone/>
            </a:pPr>
            <a:r>
              <a:rPr lang="en-US" altLang="zh-CN" sz="2000" dirty="0"/>
              <a:t>MOV	eAX, [1000h]</a:t>
            </a:r>
            <a:endParaRPr lang="zh-CN" altLang="en-US" sz="2000" dirty="0"/>
          </a:p>
          <a:p>
            <a:pPr lvl="1" eaLnBrk="1" hangingPunct="1">
              <a:lnSpc>
                <a:spcPct val="90000"/>
              </a:lnSpc>
              <a:spcBef>
                <a:spcPct val="0"/>
              </a:spcBef>
              <a:buNone/>
            </a:pPr>
            <a:r>
              <a:rPr lang="en-US" altLang="zh-CN" sz="2000" dirty="0"/>
              <a:t>ADD	eAX, [2000h]</a:t>
            </a:r>
            <a:endParaRPr lang="zh-CN" altLang="en-US" sz="2000" dirty="0"/>
          </a:p>
          <a:p>
            <a:pPr lvl="1" eaLnBrk="1" hangingPunct="1">
              <a:lnSpc>
                <a:spcPct val="90000"/>
              </a:lnSpc>
              <a:spcBef>
                <a:spcPct val="0"/>
              </a:spcBef>
              <a:buNone/>
            </a:pPr>
            <a:r>
              <a:rPr lang="en-US" altLang="zh-CN" sz="2000" dirty="0"/>
              <a:t>MOV	[3000h], eAX</a:t>
            </a:r>
            <a:endParaRPr lang="zh-CN" altLang="en-US" sz="2000" dirty="0">
              <a:solidFill>
                <a:srgbClr val="FF0000"/>
              </a:solidFill>
            </a:endParaRPr>
          </a:p>
          <a:p>
            <a:pPr eaLnBrk="1" hangingPunct="1">
              <a:lnSpc>
                <a:spcPct val="90000"/>
              </a:lnSpc>
            </a:pPr>
            <a:r>
              <a:rPr lang="zh-CN" altLang="en-US" sz="2400" dirty="0"/>
              <a:t>解</a:t>
            </a:r>
            <a:r>
              <a:rPr lang="en-US" altLang="zh-CN" sz="2400" dirty="0"/>
              <a:t>2</a:t>
            </a:r>
            <a:r>
              <a:rPr lang="zh-CN" altLang="en-US" sz="2400" dirty="0"/>
              <a:t>：用</a:t>
            </a:r>
            <a:r>
              <a:rPr lang="en-US" altLang="zh-CN" sz="2400" dirty="0"/>
              <a:t>2</a:t>
            </a:r>
            <a:r>
              <a:rPr lang="zh-CN" altLang="en-US" sz="2400" dirty="0"/>
              <a:t>次</a:t>
            </a:r>
            <a:r>
              <a:rPr lang="en-US" altLang="zh-CN" sz="2400" dirty="0"/>
              <a:t>16</a:t>
            </a:r>
            <a:r>
              <a:rPr lang="zh-CN" altLang="en-US" sz="2400" dirty="0"/>
              <a:t>位加指令来完成，在作高</a:t>
            </a:r>
            <a:r>
              <a:rPr lang="en-US" altLang="zh-CN" sz="2400" dirty="0"/>
              <a:t>16</a:t>
            </a:r>
            <a:r>
              <a:rPr lang="zh-CN" altLang="en-US" sz="2400" dirty="0"/>
              <a:t>位加法时，须考虑从低</a:t>
            </a:r>
            <a:r>
              <a:rPr lang="en-US" altLang="zh-CN" sz="2400" dirty="0"/>
              <a:t>16</a:t>
            </a:r>
            <a:r>
              <a:rPr lang="zh-CN" altLang="en-US" sz="2400" dirty="0"/>
              <a:t>位传来的进位，要用</a:t>
            </a:r>
            <a:r>
              <a:rPr lang="en-US" altLang="zh-CN" sz="2400" dirty="0"/>
              <a:t>ADC</a:t>
            </a:r>
            <a:r>
              <a:rPr lang="zh-CN" altLang="en-US" sz="2400" dirty="0"/>
              <a:t>指令</a:t>
            </a:r>
            <a:endParaRPr lang="zh-CN" altLang="en-US" sz="2400" dirty="0"/>
          </a:p>
          <a:p>
            <a:pPr lvl="1" eaLnBrk="1" hangingPunct="1">
              <a:lnSpc>
                <a:spcPct val="90000"/>
              </a:lnSpc>
              <a:buNone/>
            </a:pPr>
            <a:r>
              <a:rPr lang="en-US" altLang="zh-CN" sz="2000" dirty="0"/>
              <a:t>MOV	SI, 0			; 0</a:t>
            </a:r>
            <a:r>
              <a:rPr lang="en-US" altLang="zh-CN" sz="2000" dirty="0">
                <a:sym typeface="Symbol" panose="05050102010706020507" pitchFamily="18" charset="2"/>
              </a:rPr>
              <a:t></a:t>
            </a:r>
            <a:r>
              <a:rPr lang="en-US" altLang="zh-CN" sz="2000" dirty="0"/>
              <a:t>SI</a:t>
            </a:r>
            <a:endParaRPr lang="en-US" altLang="zh-CN" sz="2000" dirty="0"/>
          </a:p>
          <a:p>
            <a:pPr lvl="1" eaLnBrk="1" hangingPunct="1">
              <a:lnSpc>
                <a:spcPct val="90000"/>
              </a:lnSpc>
              <a:spcBef>
                <a:spcPct val="0"/>
              </a:spcBef>
              <a:buNone/>
            </a:pPr>
            <a:r>
              <a:rPr lang="en-US" altLang="zh-CN" sz="2000" dirty="0"/>
              <a:t>MOV	AX, [1000h+SI]	; </a:t>
            </a:r>
            <a:r>
              <a:rPr lang="zh-CN" altLang="en-US" sz="2000" dirty="0"/>
              <a:t>取被加数的低</a:t>
            </a:r>
            <a:r>
              <a:rPr lang="en-US" altLang="zh-CN" sz="2000" dirty="0"/>
              <a:t>16</a:t>
            </a:r>
            <a:r>
              <a:rPr lang="zh-CN" altLang="en-US" sz="2000" dirty="0"/>
              <a:t>位</a:t>
            </a:r>
            <a:endParaRPr lang="zh-CN" altLang="en-US" sz="2000" dirty="0"/>
          </a:p>
          <a:p>
            <a:pPr lvl="1" eaLnBrk="1" hangingPunct="1">
              <a:lnSpc>
                <a:spcPct val="90000"/>
              </a:lnSpc>
              <a:spcBef>
                <a:spcPct val="0"/>
              </a:spcBef>
              <a:buNone/>
            </a:pPr>
            <a:r>
              <a:rPr lang="en-US" altLang="zh-CN" sz="2000" dirty="0"/>
              <a:t>ADD	AX, 2000h[SI]	; </a:t>
            </a:r>
            <a:r>
              <a:rPr lang="zh-CN" altLang="en-US" sz="2000" dirty="0"/>
              <a:t>低</a:t>
            </a:r>
            <a:r>
              <a:rPr lang="en-US" altLang="zh-CN" sz="2000" dirty="0"/>
              <a:t>16</a:t>
            </a:r>
            <a:r>
              <a:rPr lang="zh-CN" altLang="en-US" sz="2000" dirty="0"/>
              <a:t>位相加</a:t>
            </a:r>
            <a:endParaRPr lang="zh-CN" altLang="en-US" sz="2000" dirty="0"/>
          </a:p>
          <a:p>
            <a:pPr lvl="1" eaLnBrk="1" hangingPunct="1">
              <a:lnSpc>
                <a:spcPct val="90000"/>
              </a:lnSpc>
              <a:spcBef>
                <a:spcPct val="0"/>
              </a:spcBef>
              <a:buNone/>
            </a:pPr>
            <a:r>
              <a:rPr lang="en-US" altLang="zh-CN" sz="2000" dirty="0"/>
              <a:t>MOV	3000h[SI], AX	; </a:t>
            </a:r>
            <a:r>
              <a:rPr lang="zh-CN" altLang="en-US" sz="2000" dirty="0"/>
              <a:t>保存结果的低</a:t>
            </a:r>
            <a:r>
              <a:rPr lang="en-US" altLang="zh-CN" sz="2000" dirty="0"/>
              <a:t>16</a:t>
            </a:r>
            <a:r>
              <a:rPr lang="zh-CN" altLang="en-US" sz="2000" dirty="0"/>
              <a:t>位</a:t>
            </a:r>
            <a:endParaRPr lang="zh-CN" altLang="en-US" sz="2000" dirty="0"/>
          </a:p>
          <a:p>
            <a:pPr lvl="1" eaLnBrk="1" hangingPunct="1">
              <a:lnSpc>
                <a:spcPct val="90000"/>
              </a:lnSpc>
              <a:spcBef>
                <a:spcPct val="0"/>
              </a:spcBef>
              <a:buNone/>
            </a:pPr>
            <a:r>
              <a:rPr lang="en-US" altLang="zh-CN" sz="2000" dirty="0">
                <a:solidFill>
                  <a:srgbClr val="0000FF"/>
                </a:solidFill>
              </a:rPr>
              <a:t>MOV	AX, 1000h[SI+2]	; </a:t>
            </a:r>
            <a:r>
              <a:rPr lang="zh-CN" altLang="en-US" sz="2000" dirty="0">
                <a:solidFill>
                  <a:srgbClr val="0000FF"/>
                </a:solidFill>
              </a:rPr>
              <a:t>取被加数的高</a:t>
            </a:r>
            <a:r>
              <a:rPr lang="en-US" altLang="zh-CN" sz="2000" dirty="0">
                <a:solidFill>
                  <a:srgbClr val="0000FF"/>
                </a:solidFill>
              </a:rPr>
              <a:t>16</a:t>
            </a:r>
            <a:r>
              <a:rPr lang="zh-CN" altLang="en-US" sz="2000" dirty="0">
                <a:solidFill>
                  <a:srgbClr val="0000FF"/>
                </a:solidFill>
              </a:rPr>
              <a:t>位</a:t>
            </a:r>
            <a:endParaRPr lang="zh-CN" altLang="en-US" sz="2000" dirty="0">
              <a:solidFill>
                <a:srgbClr val="0000FF"/>
              </a:solidFill>
            </a:endParaRPr>
          </a:p>
          <a:p>
            <a:pPr lvl="1" eaLnBrk="1" hangingPunct="1">
              <a:lnSpc>
                <a:spcPct val="90000"/>
              </a:lnSpc>
              <a:spcBef>
                <a:spcPct val="0"/>
              </a:spcBef>
              <a:buNone/>
            </a:pPr>
            <a:r>
              <a:rPr lang="en-US" altLang="zh-CN" sz="2000" dirty="0">
                <a:solidFill>
                  <a:srgbClr val="0000FF"/>
                </a:solidFill>
              </a:rPr>
              <a:t>ADC	AX, 2000h[SI+2]	; </a:t>
            </a:r>
            <a:r>
              <a:rPr lang="zh-CN" altLang="en-US" sz="2000" dirty="0">
                <a:solidFill>
                  <a:srgbClr val="0000FF"/>
                </a:solidFill>
              </a:rPr>
              <a:t>高</a:t>
            </a:r>
            <a:r>
              <a:rPr lang="en-US" altLang="zh-CN" sz="2000" dirty="0">
                <a:solidFill>
                  <a:srgbClr val="0000FF"/>
                </a:solidFill>
              </a:rPr>
              <a:t>16</a:t>
            </a:r>
            <a:r>
              <a:rPr lang="zh-CN" altLang="en-US" sz="2000" dirty="0">
                <a:solidFill>
                  <a:srgbClr val="0000FF"/>
                </a:solidFill>
              </a:rPr>
              <a:t>位相加</a:t>
            </a:r>
            <a:endParaRPr lang="zh-CN" altLang="en-US" sz="2000" dirty="0">
              <a:solidFill>
                <a:srgbClr val="0000FF"/>
              </a:solidFill>
            </a:endParaRPr>
          </a:p>
          <a:p>
            <a:pPr lvl="1" eaLnBrk="1" hangingPunct="1">
              <a:lnSpc>
                <a:spcPct val="90000"/>
              </a:lnSpc>
              <a:spcBef>
                <a:spcPct val="0"/>
              </a:spcBef>
              <a:buNone/>
            </a:pPr>
            <a:r>
              <a:rPr lang="en-US" altLang="zh-CN" sz="2000" dirty="0">
                <a:solidFill>
                  <a:srgbClr val="0000FF"/>
                </a:solidFill>
              </a:rPr>
              <a:t>MOV	3000h[SI+2], AX	; </a:t>
            </a:r>
            <a:r>
              <a:rPr lang="zh-CN" altLang="en-US" sz="2000" dirty="0">
                <a:solidFill>
                  <a:srgbClr val="0000FF"/>
                </a:solidFill>
              </a:rPr>
              <a:t>保存结果的高</a:t>
            </a:r>
            <a:r>
              <a:rPr lang="en-US" altLang="zh-CN" sz="2000" dirty="0">
                <a:solidFill>
                  <a:srgbClr val="0000FF"/>
                </a:solidFill>
              </a:rPr>
              <a:t>16</a:t>
            </a:r>
            <a:r>
              <a:rPr lang="zh-CN" altLang="en-US" sz="2000" dirty="0">
                <a:solidFill>
                  <a:srgbClr val="0000FF"/>
                </a:solidFill>
              </a:rPr>
              <a:t>位</a:t>
            </a:r>
            <a:endParaRPr lang="zh-CN" altLang="en-US" sz="2000" dirty="0">
              <a:solidFill>
                <a:srgbClr val="0000FF"/>
              </a:solidFill>
            </a:endParaRPr>
          </a:p>
          <a:p>
            <a:pPr lvl="1" eaLnBrk="1" hangingPunct="1">
              <a:lnSpc>
                <a:spcPct val="90000"/>
              </a:lnSpc>
              <a:spcBef>
                <a:spcPct val="0"/>
              </a:spcBef>
              <a:buNone/>
            </a:pP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charRg st="55" end="5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charRg st="59" end="7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charRg st="76" end="9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charRg st="93" end="1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charRg st="110" end="15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875">
                                            <p:txEl>
                                              <p:charRg st="158" end="17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875">
                                            <p:txEl>
                                              <p:charRg st="177" end="20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875">
                                            <p:txEl>
                                              <p:charRg st="208" end="23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9875">
                                            <p:txEl>
                                              <p:charRg st="235" end="2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ldLvl="2"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7"/>
          <p:cNvGrpSpPr/>
          <p:nvPr/>
        </p:nvGrpSpPr>
        <p:grpSpPr>
          <a:xfrm>
            <a:off x="323850" y="188913"/>
            <a:ext cx="8424863" cy="1147762"/>
            <a:chOff x="204" y="119"/>
            <a:chExt cx="5307" cy="723"/>
          </a:xfrm>
        </p:grpSpPr>
        <p:sp>
          <p:nvSpPr>
            <p:cNvPr id="7170" name="Rectangle 3"/>
            <p:cNvSpPr/>
            <p:nvPr/>
          </p:nvSpPr>
          <p:spPr>
            <a:xfrm>
              <a:off x="204" y="162"/>
              <a:ext cx="2313" cy="680"/>
            </a:xfrm>
            <a:prstGeom prst="rect">
              <a:avLst/>
            </a:prstGeom>
            <a:solidFill>
              <a:schemeClr val="accent1">
                <a:alpha val="0"/>
              </a:schemeClr>
            </a:solidFill>
            <a:ln w="9525" cap="flat" cmpd="sng">
              <a:solidFill>
                <a:srgbClr val="FF0000"/>
              </a:solidFill>
              <a:prstDash val="solid"/>
              <a:miter/>
              <a:headEnd type="none" w="med" len="med"/>
              <a:tailEnd type="none" w="med" len="med"/>
            </a:ln>
          </p:spPr>
          <p:txBody>
            <a:bodyPr wrap="none"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7171" name="AutoShape 4"/>
            <p:cNvSpPr/>
            <p:nvPr/>
          </p:nvSpPr>
          <p:spPr>
            <a:xfrm>
              <a:off x="4558" y="119"/>
              <a:ext cx="953" cy="317"/>
            </a:xfrm>
            <a:prstGeom prst="wedgeRectCallout">
              <a:avLst>
                <a:gd name="adj1" fmla="val -263431"/>
                <a:gd name="adj2" fmla="val -25708"/>
              </a:avLst>
            </a:prstGeom>
            <a:solidFill>
              <a:srgbClr val="FFFF99">
                <a:alpha val="50195"/>
              </a:srgbClr>
            </a:solidFill>
            <a:ln w="9525" cap="flat" cmpd="sng">
              <a:solidFill>
                <a:srgbClr val="FF0000"/>
              </a:solidFill>
              <a:prstDash val="solid"/>
              <a:miter/>
              <a:headEnd type="none" w="med" len="med"/>
              <a:tailEnd type="none" w="med" len="med"/>
            </a:ln>
          </p:spPr>
          <p:txBody>
            <a:bodyPr anchor="t" anchorCtr="0"/>
            <a:p>
              <a:pPr algn="ctr"/>
              <a:r>
                <a:rPr lang="zh-CN" altLang="en-US" sz="2400" b="0" dirty="0">
                  <a:latin typeface="Arial" panose="020B0604020202020204" pitchFamily="34" charset="0"/>
                  <a:ea typeface="宋体" panose="02010600030101010101" pitchFamily="2" charset="-122"/>
                </a:rPr>
                <a:t>堆栈段</a:t>
              </a:r>
              <a:endParaRPr lang="zh-CN" altLang="en-US" sz="2400" b="0" dirty="0">
                <a:latin typeface="Arial" panose="020B0604020202020204" pitchFamily="34" charset="0"/>
                <a:ea typeface="宋体" panose="02010600030101010101" pitchFamily="2" charset="-122"/>
              </a:endParaRPr>
            </a:p>
          </p:txBody>
        </p:sp>
      </p:grpSp>
      <p:sp>
        <p:nvSpPr>
          <p:cNvPr id="7172" name="Rectangle 2"/>
          <p:cNvSpPr/>
          <p:nvPr/>
        </p:nvSpPr>
        <p:spPr>
          <a:xfrm>
            <a:off x="468313" y="188913"/>
            <a:ext cx="8351837" cy="6408737"/>
          </a:xfrm>
          <a:prstGeom prst="rect">
            <a:avLst/>
          </a:prstGeom>
          <a:noFill/>
          <a:ln w="9525">
            <a:noFill/>
          </a:ln>
        </p:spPr>
        <p:txBody>
          <a:bodyPr anchor="t" anchorCtr="0">
            <a:spAutoFit/>
          </a:bodyPr>
          <a:p>
            <a:r>
              <a:rPr lang="en-US" altLang="zh-CN" sz="1800" dirty="0">
                <a:latin typeface="宋体" panose="02010600030101010101" pitchFamily="2" charset="-122"/>
                <a:ea typeface="宋体" panose="02010600030101010101" pitchFamily="2" charset="-122"/>
              </a:rPr>
              <a:t>_STACK</a:t>
            </a:r>
            <a:r>
              <a:rPr lang="en-US" altLang="zh-CN" sz="1800" b="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SEGMENT STACK </a:t>
            </a:r>
            <a:r>
              <a:rPr lang="en-US" altLang="zh-CN" sz="1800" b="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STACK</a:t>
            </a:r>
            <a:r>
              <a:rPr lang="en-US" altLang="zh-CN" sz="1800" b="0" dirty="0">
                <a:latin typeface="宋体" panose="02010600030101010101" pitchFamily="2" charset="-122"/>
                <a:ea typeface="宋体" panose="02010600030101010101" pitchFamily="2" charset="-122"/>
              </a:rPr>
              <a:t>'	; </a:t>
            </a:r>
            <a:r>
              <a:rPr lang="zh-CN" altLang="en-US" sz="1800" b="0" dirty="0">
                <a:latin typeface="宋体" panose="02010600030101010101" pitchFamily="2" charset="-122"/>
                <a:ea typeface="宋体" panose="02010600030101010101" pitchFamily="2" charset="-122"/>
              </a:rPr>
              <a:t>定义堆栈段</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DB 32766 DUP(0)		; </a:t>
            </a:r>
            <a:r>
              <a:rPr lang="zh-CN" altLang="en-US" sz="1800" b="0" dirty="0">
                <a:latin typeface="宋体" panose="02010600030101010101" pitchFamily="2" charset="-122"/>
                <a:ea typeface="宋体" panose="02010600030101010101" pitchFamily="2" charset="-122"/>
              </a:rPr>
              <a:t>堆栈区长度：</a:t>
            </a:r>
            <a:r>
              <a:rPr lang="en-US" altLang="zh-CN" sz="1800" b="0" dirty="0">
                <a:latin typeface="宋体" panose="02010600030101010101" pitchFamily="2" charset="-122"/>
                <a:ea typeface="宋体" panose="02010600030101010101" pitchFamily="2" charset="-122"/>
              </a:rPr>
              <a:t>32766+2=32KB</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TOS	DW 0			; </a:t>
            </a:r>
            <a:r>
              <a:rPr lang="zh-CN" altLang="en-US" sz="1800" b="0" dirty="0">
                <a:latin typeface="宋体" panose="02010600030101010101" pitchFamily="2" charset="-122"/>
                <a:ea typeface="宋体" panose="02010600030101010101" pitchFamily="2" charset="-122"/>
              </a:rPr>
              <a:t>初始堆栈栈顶</a:t>
            </a:r>
            <a:endParaRPr lang="zh-CN" altLang="en-US" sz="1800" b="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_STACK</a:t>
            </a:r>
            <a:r>
              <a:rPr lang="en-US" altLang="zh-CN" sz="1800" b="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ENDS</a:t>
            </a:r>
            <a:r>
              <a:rPr lang="en-US" altLang="zh-CN" sz="1800" b="0" dirty="0">
                <a:latin typeface="宋体" panose="02010600030101010101" pitchFamily="2" charset="-122"/>
                <a:ea typeface="宋体" panose="02010600030101010101" pitchFamily="2" charset="-122"/>
              </a:rPr>
              <a:t>			; </a:t>
            </a:r>
            <a:r>
              <a:rPr lang="zh-CN" altLang="en-US" sz="1800" b="0" dirty="0">
                <a:latin typeface="宋体" panose="02010600030101010101" pitchFamily="2" charset="-122"/>
                <a:ea typeface="宋体" panose="02010600030101010101" pitchFamily="2" charset="-122"/>
              </a:rPr>
              <a:t>堆栈段定义结束</a:t>
            </a:r>
            <a:endParaRPr lang="zh-CN" altLang="en-US" sz="1800" b="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_DATA	SEGMENT</a:t>
            </a:r>
            <a:r>
              <a:rPr lang="en-US" altLang="zh-CN" sz="1800" b="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DATA</a:t>
            </a:r>
            <a:r>
              <a:rPr lang="en-US" altLang="zh-CN" sz="1800" b="0" dirty="0">
                <a:latin typeface="宋体" panose="02010600030101010101" pitchFamily="2" charset="-122"/>
                <a:ea typeface="宋体" panose="02010600030101010101" pitchFamily="2" charset="-122"/>
              </a:rPr>
              <a:t>'		; </a:t>
            </a:r>
            <a:r>
              <a:rPr lang="zh-CN" altLang="en-US" sz="1800" b="0" dirty="0">
                <a:latin typeface="宋体" panose="02010600030101010101" pitchFamily="2" charset="-122"/>
                <a:ea typeface="宋体" panose="02010600030101010101" pitchFamily="2" charset="-122"/>
              </a:rPr>
              <a:t>定义数据段</a:t>
            </a:r>
            <a:endParaRPr lang="zh-CN" altLang="en-US"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Msg	DB	'Hello, World!', 13,10,'$'</a:t>
            </a:r>
            <a:endParaRPr lang="en-US" altLang="zh-CN" sz="1800" b="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_DATA	ENDS</a:t>
            </a:r>
            <a:r>
              <a:rPr lang="en-US" altLang="zh-CN" sz="1800" b="0" dirty="0">
                <a:latin typeface="宋体" panose="02010600030101010101" pitchFamily="2" charset="-122"/>
                <a:ea typeface="宋体" panose="02010600030101010101" pitchFamily="2" charset="-122"/>
              </a:rPr>
              <a:t>			; </a:t>
            </a:r>
            <a:r>
              <a:rPr lang="zh-CN" altLang="en-US" sz="1800" b="0" dirty="0">
                <a:latin typeface="宋体" panose="02010600030101010101" pitchFamily="2" charset="-122"/>
                <a:ea typeface="宋体" panose="02010600030101010101" pitchFamily="2" charset="-122"/>
              </a:rPr>
              <a:t>数据段定义结束</a:t>
            </a:r>
            <a:endParaRPr lang="zh-CN" altLang="en-US" sz="1800" b="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_TEXT	SEGMENT	</a:t>
            </a:r>
            <a:r>
              <a:rPr lang="en-US" altLang="zh-CN" sz="1800" b="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CODE</a:t>
            </a:r>
            <a:r>
              <a:rPr lang="en-US" altLang="zh-CN" sz="1800" b="0" dirty="0">
                <a:latin typeface="宋体" panose="02010600030101010101" pitchFamily="2" charset="-122"/>
                <a:ea typeface="宋体" panose="02010600030101010101" pitchFamily="2" charset="-122"/>
              </a:rPr>
              <a:t>'		; </a:t>
            </a:r>
            <a:r>
              <a:rPr lang="zh-CN" altLang="en-US" sz="1800" b="0" dirty="0">
                <a:latin typeface="宋体" panose="02010600030101010101" pitchFamily="2" charset="-122"/>
                <a:ea typeface="宋体" panose="02010600030101010101" pitchFamily="2" charset="-122"/>
              </a:rPr>
              <a:t>定义代码段</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ASSUME CS: _TEXT, DS:_DATA, SS:_STACK</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Start:	MOV	AX, _DATA	; </a:t>
            </a:r>
            <a:r>
              <a:rPr lang="zh-CN" altLang="en-US" sz="1800" b="0" dirty="0">
                <a:latin typeface="宋体" panose="02010600030101010101" pitchFamily="2" charset="-122"/>
                <a:ea typeface="宋体" panose="02010600030101010101" pitchFamily="2" charset="-122"/>
              </a:rPr>
              <a:t>取数据内存区段地址</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DS, AX		; </a:t>
            </a:r>
            <a:r>
              <a:rPr lang="zh-CN" altLang="en-US" sz="1800" b="0" dirty="0">
                <a:latin typeface="宋体" panose="02010600030101010101" pitchFamily="2" charset="-122"/>
                <a:ea typeface="宋体" panose="02010600030101010101" pitchFamily="2" charset="-122"/>
              </a:rPr>
              <a:t>设置数据段寄存器</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CLI			; </a:t>
            </a:r>
            <a:r>
              <a:rPr lang="zh-CN" altLang="en-US" sz="1800" b="0" dirty="0">
                <a:latin typeface="宋体" panose="02010600030101010101" pitchFamily="2" charset="-122"/>
                <a:ea typeface="宋体" panose="02010600030101010101" pitchFamily="2" charset="-122"/>
              </a:rPr>
              <a:t>设置堆栈期间</a:t>
            </a:r>
            <a:r>
              <a:rPr lang="en-US" altLang="zh-CN" sz="1800" b="0" dirty="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禁止响应中断</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AX, _STACK	; </a:t>
            </a:r>
            <a:r>
              <a:rPr lang="zh-CN" altLang="en-US" sz="1800" b="0" dirty="0">
                <a:latin typeface="宋体" panose="02010600030101010101" pitchFamily="2" charset="-122"/>
                <a:ea typeface="宋体" panose="02010600030101010101" pitchFamily="2" charset="-122"/>
              </a:rPr>
              <a:t>取堆栈内存区段地址</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SS, AX		; </a:t>
            </a:r>
            <a:r>
              <a:rPr lang="zh-CN" altLang="en-US" sz="1800" b="0" dirty="0">
                <a:latin typeface="宋体" panose="02010600030101010101" pitchFamily="2" charset="-122"/>
                <a:ea typeface="宋体" panose="02010600030101010101" pitchFamily="2" charset="-122"/>
              </a:rPr>
              <a:t>设置堆栈段寄存器</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SP, Offset TOS	; </a:t>
            </a:r>
            <a:r>
              <a:rPr lang="zh-CN" altLang="en-US" sz="1800" b="0" dirty="0">
                <a:latin typeface="宋体" panose="02010600030101010101" pitchFamily="2" charset="-122"/>
                <a:ea typeface="宋体" panose="02010600030101010101" pitchFamily="2" charset="-122"/>
              </a:rPr>
              <a:t>设置初始状态时的堆栈指针</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STI			; </a:t>
            </a:r>
            <a:r>
              <a:rPr lang="zh-CN" altLang="en-US" sz="1800" b="0" dirty="0">
                <a:latin typeface="宋体" panose="02010600030101010101" pitchFamily="2" charset="-122"/>
                <a:ea typeface="宋体" panose="02010600030101010101" pitchFamily="2" charset="-122"/>
              </a:rPr>
              <a:t>堆栈设置完毕</a:t>
            </a:r>
            <a:r>
              <a:rPr lang="en-US" altLang="zh-CN" sz="1800" b="0" dirty="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允许中断</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DX, Offset Msg</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	MOV	AH, 9</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	INT	21h	; </a:t>
            </a:r>
            <a:r>
              <a:rPr lang="zh-CN" altLang="en-US" sz="1800" b="0" dirty="0">
                <a:latin typeface="宋体" panose="02010600030101010101" pitchFamily="2" charset="-122"/>
                <a:ea typeface="宋体" panose="02010600030101010101" pitchFamily="2" charset="-122"/>
              </a:rPr>
              <a:t>中断</a:t>
            </a:r>
            <a:r>
              <a:rPr lang="en-US" altLang="zh-CN" sz="1800" b="0" dirty="0">
                <a:latin typeface="宋体" panose="02010600030101010101" pitchFamily="2" charset="-122"/>
                <a:ea typeface="宋体" panose="02010600030101010101" pitchFamily="2" charset="-122"/>
              </a:rPr>
              <a:t>21h</a:t>
            </a:r>
            <a:r>
              <a:rPr lang="zh-CN" altLang="en-US" sz="1800" b="0" dirty="0">
                <a:latin typeface="宋体" panose="02010600030101010101" pitchFamily="2" charset="-122"/>
                <a:ea typeface="宋体" panose="02010600030101010101" pitchFamily="2" charset="-122"/>
              </a:rPr>
              <a:t>的</a:t>
            </a:r>
            <a:r>
              <a:rPr lang="en-US" altLang="zh-CN" sz="1800" b="0" dirty="0">
                <a:latin typeface="宋体" panose="02010600030101010101" pitchFamily="2" charset="-122"/>
                <a:ea typeface="宋体" panose="02010600030101010101" pitchFamily="2" charset="-122"/>
              </a:rPr>
              <a:t>9</a:t>
            </a:r>
            <a:r>
              <a:rPr lang="zh-CN" altLang="en-US" sz="1800" b="0" dirty="0">
                <a:latin typeface="宋体" panose="02010600030101010101" pitchFamily="2" charset="-122"/>
                <a:ea typeface="宋体" panose="02010600030101010101" pitchFamily="2" charset="-122"/>
              </a:rPr>
              <a:t>号功能</a:t>
            </a:r>
            <a:r>
              <a:rPr lang="en-US" altLang="zh-CN" sz="1800" b="0" dirty="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显示</a:t>
            </a:r>
            <a:r>
              <a:rPr lang="en-US" altLang="zh-CN" sz="1800" b="0" dirty="0">
                <a:latin typeface="宋体" panose="02010600030101010101" pitchFamily="2" charset="-122"/>
                <a:ea typeface="宋体" panose="02010600030101010101" pitchFamily="2" charset="-122"/>
              </a:rPr>
              <a:t>DS:DX</a:t>
            </a:r>
            <a:r>
              <a:rPr lang="zh-CN" altLang="en-US" sz="1800" b="0" dirty="0">
                <a:latin typeface="宋体" panose="02010600030101010101" pitchFamily="2" charset="-122"/>
                <a:ea typeface="宋体" panose="02010600030101010101" pitchFamily="2" charset="-122"/>
              </a:rPr>
              <a:t>指向的字符串</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AX, 4C00h</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	INT	21h		; </a:t>
            </a:r>
            <a:r>
              <a:rPr lang="zh-CN" altLang="en-US" sz="1800" b="0" dirty="0">
                <a:latin typeface="宋体" panose="02010600030101010101" pitchFamily="2" charset="-122"/>
                <a:ea typeface="宋体" panose="02010600030101010101" pitchFamily="2" charset="-122"/>
              </a:rPr>
              <a:t>运行结束</a:t>
            </a:r>
            <a:r>
              <a:rPr lang="en-US" altLang="zh-CN" sz="1800" b="0" dirty="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返回</a:t>
            </a:r>
            <a:r>
              <a:rPr lang="en-US" altLang="zh-CN" sz="1800" b="0" dirty="0">
                <a:latin typeface="宋体" panose="02010600030101010101" pitchFamily="2" charset="-122"/>
                <a:ea typeface="宋体" panose="02010600030101010101" pitchFamily="2" charset="-122"/>
              </a:rPr>
              <a:t>DOS</a:t>
            </a:r>
            <a:endParaRPr lang="en-US" altLang="zh-CN" sz="1800" b="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_TEXT	ENDS</a:t>
            </a:r>
            <a:r>
              <a:rPr lang="en-US" altLang="zh-CN" sz="1800" b="0" dirty="0">
                <a:latin typeface="宋体" panose="02010600030101010101" pitchFamily="2" charset="-122"/>
                <a:ea typeface="宋体" panose="02010600030101010101" pitchFamily="2" charset="-122"/>
              </a:rPr>
              <a:t>			; </a:t>
            </a:r>
            <a:r>
              <a:rPr lang="zh-CN" altLang="en-US" sz="1800" b="0" dirty="0">
                <a:latin typeface="宋体" panose="02010600030101010101" pitchFamily="2" charset="-122"/>
                <a:ea typeface="宋体" panose="02010600030101010101" pitchFamily="2" charset="-122"/>
              </a:rPr>
              <a:t>代码段定义结束</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END	Start		; </a:t>
            </a:r>
            <a:r>
              <a:rPr lang="zh-CN" altLang="en-US" sz="1800" b="0" dirty="0">
                <a:latin typeface="宋体" panose="02010600030101010101" pitchFamily="2" charset="-122"/>
                <a:ea typeface="宋体" panose="02010600030101010101" pitchFamily="2" charset="-122"/>
              </a:rPr>
              <a:t>源程序到此为止</a:t>
            </a:r>
            <a:endParaRPr lang="zh-CN" altLang="en-US" sz="1800" b="0" dirty="0">
              <a:latin typeface="宋体" panose="02010600030101010101" pitchFamily="2" charset="-122"/>
              <a:ea typeface="宋体" panose="02010600030101010101" pitchFamily="2" charset="-122"/>
            </a:endParaRPr>
          </a:p>
        </p:txBody>
      </p:sp>
      <p:grpSp>
        <p:nvGrpSpPr>
          <p:cNvPr id="3" name="Group 12"/>
          <p:cNvGrpSpPr/>
          <p:nvPr/>
        </p:nvGrpSpPr>
        <p:grpSpPr>
          <a:xfrm>
            <a:off x="539750" y="476250"/>
            <a:ext cx="6481763" cy="647700"/>
            <a:chOff x="340" y="300"/>
            <a:chExt cx="4083" cy="408"/>
          </a:xfrm>
        </p:grpSpPr>
        <p:sp>
          <p:nvSpPr>
            <p:cNvPr id="7174" name="Rectangle 5"/>
            <p:cNvSpPr/>
            <p:nvPr/>
          </p:nvSpPr>
          <p:spPr>
            <a:xfrm>
              <a:off x="340" y="343"/>
              <a:ext cx="1633" cy="365"/>
            </a:xfrm>
            <a:prstGeom prst="rect">
              <a:avLst/>
            </a:prstGeom>
            <a:solidFill>
              <a:srgbClr val="FFCC00">
                <a:alpha val="50195"/>
              </a:srgbClr>
            </a:solidFill>
            <a:ln w="9525" cap="flat" cmpd="sng">
              <a:solidFill>
                <a:srgbClr val="FF0000"/>
              </a:solidFill>
              <a:prstDash val="solid"/>
              <a:miter/>
              <a:headEnd type="none" w="med" len="med"/>
              <a:tailEnd type="none" w="med" len="med"/>
            </a:ln>
          </p:spPr>
          <p:txBody>
            <a:bodyPr wrap="none"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7175" name="AutoShape 6"/>
            <p:cNvSpPr/>
            <p:nvPr/>
          </p:nvSpPr>
          <p:spPr>
            <a:xfrm>
              <a:off x="3470" y="300"/>
              <a:ext cx="953" cy="363"/>
            </a:xfrm>
            <a:prstGeom prst="wedgeRectCallout">
              <a:avLst>
                <a:gd name="adj1" fmla="val -206347"/>
                <a:gd name="adj2" fmla="val -10880"/>
              </a:avLst>
            </a:prstGeom>
            <a:solidFill>
              <a:srgbClr val="FF9900">
                <a:alpha val="50195"/>
              </a:srgbClr>
            </a:solidFill>
            <a:ln w="9525" cap="flat" cmpd="sng">
              <a:solidFill>
                <a:srgbClr val="FF0000"/>
              </a:solidFill>
              <a:prstDash val="solid"/>
              <a:miter/>
              <a:headEnd type="none" w="med" len="med"/>
              <a:tailEnd type="none" w="med" len="med"/>
            </a:ln>
          </p:spPr>
          <p:txBody>
            <a:bodyPr tIns="0" bIns="0" anchor="t" anchorCtr="0"/>
            <a:p>
              <a:pPr algn="ctr"/>
              <a:r>
                <a:rPr lang="zh-CN" altLang="en-US" dirty="0">
                  <a:solidFill>
                    <a:srgbClr val="FF0000"/>
                  </a:solidFill>
                  <a:latin typeface="Arial" panose="020B0604020202020204" pitchFamily="34" charset="0"/>
                  <a:ea typeface="宋体" panose="02010600030101010101" pitchFamily="2" charset="-122"/>
                </a:rPr>
                <a:t>分配空间</a:t>
              </a:r>
              <a:endParaRPr lang="zh-CN" altLang="en-US" dirty="0">
                <a:solidFill>
                  <a:srgbClr val="FF0000"/>
                </a:solidFill>
                <a:latin typeface="Arial" panose="020B0604020202020204" pitchFamily="34" charset="0"/>
                <a:ea typeface="宋体" panose="02010600030101010101" pitchFamily="2" charset="-122"/>
              </a:endParaRPr>
            </a:p>
            <a:p>
              <a:pPr algn="ctr"/>
              <a:r>
                <a:rPr lang="en-US" altLang="zh-CN" dirty="0">
                  <a:solidFill>
                    <a:srgbClr val="FF0000"/>
                  </a:solidFill>
                  <a:latin typeface="Arial" panose="020B0604020202020204" pitchFamily="34" charset="0"/>
                  <a:ea typeface="宋体" panose="02010600030101010101" pitchFamily="2" charset="-122"/>
                </a:rPr>
                <a:t>32768B</a:t>
              </a:r>
              <a:endParaRPr lang="en-US" altLang="zh-CN" dirty="0">
                <a:solidFill>
                  <a:srgbClr val="FF0000"/>
                </a:solidFill>
                <a:latin typeface="Arial" panose="020B0604020202020204" pitchFamily="34" charset="0"/>
                <a:ea typeface="宋体" panose="02010600030101010101" pitchFamily="2" charset="-122"/>
              </a:endParaRPr>
            </a:p>
          </p:txBody>
        </p:sp>
      </p:grpSp>
      <p:grpSp>
        <p:nvGrpSpPr>
          <p:cNvPr id="4" name="Group 13"/>
          <p:cNvGrpSpPr/>
          <p:nvPr/>
        </p:nvGrpSpPr>
        <p:grpSpPr>
          <a:xfrm>
            <a:off x="539750" y="765175"/>
            <a:ext cx="4752975" cy="503238"/>
            <a:chOff x="340" y="482"/>
            <a:chExt cx="2994" cy="317"/>
          </a:xfrm>
        </p:grpSpPr>
        <p:sp>
          <p:nvSpPr>
            <p:cNvPr id="7177" name="Rectangle 8"/>
            <p:cNvSpPr/>
            <p:nvPr/>
          </p:nvSpPr>
          <p:spPr>
            <a:xfrm>
              <a:off x="340" y="527"/>
              <a:ext cx="317" cy="136"/>
            </a:xfrm>
            <a:prstGeom prst="rect">
              <a:avLst/>
            </a:prstGeom>
            <a:solidFill>
              <a:srgbClr val="FF6600">
                <a:alpha val="50195"/>
              </a:srgbClr>
            </a:solidFill>
            <a:ln w="9525" cap="flat" cmpd="sng">
              <a:solidFill>
                <a:srgbClr val="FF0000"/>
              </a:solidFill>
              <a:prstDash val="solid"/>
              <a:miter/>
              <a:headEnd type="none" w="med" len="med"/>
              <a:tailEnd type="none" w="med" len="med"/>
            </a:ln>
          </p:spPr>
          <p:txBody>
            <a:bodyPr wrap="none"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7178" name="AutoShape 9"/>
            <p:cNvSpPr/>
            <p:nvPr/>
          </p:nvSpPr>
          <p:spPr>
            <a:xfrm>
              <a:off x="2381" y="482"/>
              <a:ext cx="953" cy="317"/>
            </a:xfrm>
            <a:prstGeom prst="wedgeRectCallout">
              <a:avLst>
                <a:gd name="adj1" fmla="val -233315"/>
                <a:gd name="adj2" fmla="val -22241"/>
              </a:avLst>
            </a:prstGeom>
            <a:solidFill>
              <a:srgbClr val="FF6600">
                <a:alpha val="50195"/>
              </a:srgbClr>
            </a:solidFill>
            <a:ln w="9525" cap="flat" cmpd="sng">
              <a:solidFill>
                <a:srgbClr val="FF0000"/>
              </a:solidFill>
              <a:prstDash val="solid"/>
              <a:miter/>
              <a:headEnd type="none" w="med" len="med"/>
              <a:tailEnd type="none" w="med" len="med"/>
            </a:ln>
          </p:spPr>
          <p:txBody>
            <a:bodyPr anchor="t" anchorCtr="0"/>
            <a:p>
              <a:pPr algn="ctr"/>
              <a:r>
                <a:rPr lang="zh-CN" altLang="en-US" sz="2400" dirty="0">
                  <a:solidFill>
                    <a:srgbClr val="FF0000"/>
                  </a:solidFill>
                  <a:latin typeface="Arial" panose="020B0604020202020204" pitchFamily="34" charset="0"/>
                  <a:ea typeface="宋体" panose="02010600030101010101" pitchFamily="2" charset="-122"/>
                </a:rPr>
                <a:t>栈顶位置</a:t>
              </a:r>
              <a:endParaRPr lang="zh-CN" altLang="en-US" sz="2400" dirty="0">
                <a:solidFill>
                  <a:srgbClr val="FF0000"/>
                </a:solidFill>
                <a:latin typeface="Arial" panose="020B0604020202020204" pitchFamily="34" charset="0"/>
                <a:ea typeface="宋体" panose="02010600030101010101" pitchFamily="2" charset="-122"/>
              </a:endParaRPr>
            </a:p>
          </p:txBody>
        </p:sp>
      </p:grpSp>
      <p:grpSp>
        <p:nvGrpSpPr>
          <p:cNvPr id="5" name="Group 17"/>
          <p:cNvGrpSpPr/>
          <p:nvPr/>
        </p:nvGrpSpPr>
        <p:grpSpPr>
          <a:xfrm>
            <a:off x="1187450" y="3306763"/>
            <a:ext cx="7200900" cy="1287462"/>
            <a:chOff x="748" y="2083"/>
            <a:chExt cx="4536" cy="811"/>
          </a:xfrm>
        </p:grpSpPr>
        <p:sp>
          <p:nvSpPr>
            <p:cNvPr id="7180" name="Rectangle 15"/>
            <p:cNvSpPr/>
            <p:nvPr/>
          </p:nvSpPr>
          <p:spPr>
            <a:xfrm>
              <a:off x="748" y="2083"/>
              <a:ext cx="1814" cy="811"/>
            </a:xfrm>
            <a:prstGeom prst="rect">
              <a:avLst/>
            </a:prstGeom>
            <a:solidFill>
              <a:srgbClr val="FFCC00">
                <a:alpha val="50195"/>
              </a:srgbClr>
            </a:solidFill>
            <a:ln w="9525" cap="flat" cmpd="sng">
              <a:solidFill>
                <a:srgbClr val="FF0000"/>
              </a:solidFill>
              <a:prstDash val="solid"/>
              <a:miter/>
              <a:headEnd type="none" w="med" len="med"/>
              <a:tailEnd type="none" w="med" len="med"/>
            </a:ln>
          </p:spPr>
          <p:txBody>
            <a:bodyPr wrap="none"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7181" name="AutoShape 16"/>
            <p:cNvSpPr/>
            <p:nvPr/>
          </p:nvSpPr>
          <p:spPr>
            <a:xfrm>
              <a:off x="4225" y="2123"/>
              <a:ext cx="1059" cy="309"/>
            </a:xfrm>
            <a:prstGeom prst="wedgeRectCallout">
              <a:avLst>
                <a:gd name="adj1" fmla="val -207130"/>
                <a:gd name="adj2" fmla="val -58736"/>
              </a:avLst>
            </a:prstGeom>
            <a:solidFill>
              <a:srgbClr val="FF9900">
                <a:alpha val="50195"/>
              </a:srgbClr>
            </a:solidFill>
            <a:ln w="9525" cap="flat" cmpd="sng">
              <a:solidFill>
                <a:srgbClr val="FF0000"/>
              </a:solidFill>
              <a:prstDash val="solid"/>
              <a:miter/>
              <a:headEnd type="none" w="med" len="med"/>
              <a:tailEnd type="none" w="med" len="med"/>
            </a:ln>
          </p:spPr>
          <p:txBody>
            <a:bodyPr tIns="0" bIns="0" anchor="t" anchorCtr="0"/>
            <a:p>
              <a:pPr algn="ctr"/>
              <a:r>
                <a:rPr lang="zh-CN" altLang="en-US" sz="2800" dirty="0">
                  <a:solidFill>
                    <a:srgbClr val="FF0000"/>
                  </a:solidFill>
                  <a:latin typeface="Arial" panose="020B0604020202020204" pitchFamily="34" charset="0"/>
                  <a:ea typeface="宋体" panose="02010600030101010101" pitchFamily="2" charset="-122"/>
                </a:rPr>
                <a:t>设置堆栈</a:t>
              </a:r>
              <a:endParaRPr lang="zh-CN" altLang="en-US" sz="2800" dirty="0">
                <a:solidFill>
                  <a:srgbClr val="FF0000"/>
                </a:solidFill>
                <a:latin typeface="Arial" panose="020B0604020202020204" pitchFamily="34" charset="0"/>
                <a:ea typeface="宋体" panose="02010600030101010101" pitchFamily="2" charset="-122"/>
              </a:endParaRPr>
            </a:p>
          </p:txBody>
        </p:sp>
      </p:grpSp>
      <p:grpSp>
        <p:nvGrpSpPr>
          <p:cNvPr id="6" name="Group 18"/>
          <p:cNvGrpSpPr/>
          <p:nvPr/>
        </p:nvGrpSpPr>
        <p:grpSpPr>
          <a:xfrm>
            <a:off x="323850" y="1328738"/>
            <a:ext cx="8424863" cy="830262"/>
            <a:chOff x="204" y="119"/>
            <a:chExt cx="5307" cy="723"/>
          </a:xfrm>
        </p:grpSpPr>
        <p:sp>
          <p:nvSpPr>
            <p:cNvPr id="7183" name="Rectangle 19"/>
            <p:cNvSpPr/>
            <p:nvPr/>
          </p:nvSpPr>
          <p:spPr>
            <a:xfrm>
              <a:off x="204" y="162"/>
              <a:ext cx="2313" cy="680"/>
            </a:xfrm>
            <a:prstGeom prst="rect">
              <a:avLst/>
            </a:prstGeom>
            <a:solidFill>
              <a:schemeClr val="accent1">
                <a:alpha val="0"/>
              </a:schemeClr>
            </a:solidFill>
            <a:ln w="9525" cap="flat" cmpd="sng">
              <a:solidFill>
                <a:schemeClr val="hlink"/>
              </a:solidFill>
              <a:prstDash val="solid"/>
              <a:miter/>
              <a:headEnd type="none" w="med" len="med"/>
              <a:tailEnd type="none" w="med" len="med"/>
            </a:ln>
          </p:spPr>
          <p:txBody>
            <a:bodyPr wrap="none"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7184" name="AutoShape 20"/>
            <p:cNvSpPr/>
            <p:nvPr/>
          </p:nvSpPr>
          <p:spPr>
            <a:xfrm>
              <a:off x="4558" y="119"/>
              <a:ext cx="953" cy="317"/>
            </a:xfrm>
            <a:prstGeom prst="wedgeRectCallout">
              <a:avLst>
                <a:gd name="adj1" fmla="val -263431"/>
                <a:gd name="adj2" fmla="val -25708"/>
              </a:avLst>
            </a:prstGeom>
            <a:solidFill>
              <a:srgbClr val="CCFFFF">
                <a:alpha val="50195"/>
              </a:srgbClr>
            </a:solidFill>
            <a:ln w="9525" cap="flat" cmpd="sng">
              <a:solidFill>
                <a:schemeClr val="hlink"/>
              </a:solidFill>
              <a:prstDash val="solid"/>
              <a:miter/>
              <a:headEnd type="none" w="med" len="med"/>
              <a:tailEnd type="none" w="med" len="med"/>
            </a:ln>
          </p:spPr>
          <p:txBody>
            <a:bodyPr tIns="0" bIns="0" anchor="t" anchorCtr="0"/>
            <a:p>
              <a:pPr algn="ctr"/>
              <a:r>
                <a:rPr lang="zh-CN" altLang="en-US" sz="2400" b="0" dirty="0">
                  <a:latin typeface="Arial" panose="020B0604020202020204" pitchFamily="34" charset="0"/>
                  <a:ea typeface="宋体" panose="02010600030101010101" pitchFamily="2" charset="-122"/>
                </a:rPr>
                <a:t>数据段</a:t>
              </a:r>
              <a:endParaRPr lang="zh-CN" altLang="en-US" sz="2400" b="0" dirty="0">
                <a:latin typeface="Arial" panose="020B0604020202020204" pitchFamily="34" charset="0"/>
                <a:ea typeface="宋体" panose="02010600030101010101" pitchFamily="2" charset="-122"/>
              </a:endParaRPr>
            </a:p>
          </p:txBody>
        </p:sp>
      </p:grpSp>
      <p:grpSp>
        <p:nvGrpSpPr>
          <p:cNvPr id="7" name="Group 25"/>
          <p:cNvGrpSpPr/>
          <p:nvPr/>
        </p:nvGrpSpPr>
        <p:grpSpPr>
          <a:xfrm>
            <a:off x="527050" y="1484313"/>
            <a:ext cx="6853238" cy="431800"/>
            <a:chOff x="332" y="935"/>
            <a:chExt cx="4317" cy="272"/>
          </a:xfrm>
        </p:grpSpPr>
        <p:sp>
          <p:nvSpPr>
            <p:cNvPr id="7186" name="Rectangle 22"/>
            <p:cNvSpPr/>
            <p:nvPr/>
          </p:nvSpPr>
          <p:spPr>
            <a:xfrm>
              <a:off x="332" y="1023"/>
              <a:ext cx="2359" cy="184"/>
            </a:xfrm>
            <a:prstGeom prst="rect">
              <a:avLst/>
            </a:prstGeom>
            <a:solidFill>
              <a:srgbClr val="99CCFF">
                <a:alpha val="50195"/>
              </a:srgbClr>
            </a:solidFill>
            <a:ln w="9525" cap="flat" cmpd="sng">
              <a:solidFill>
                <a:schemeClr val="hlink"/>
              </a:solidFill>
              <a:prstDash val="solid"/>
              <a:miter/>
              <a:headEnd type="none" w="med" len="med"/>
              <a:tailEnd type="none" w="med" len="med"/>
            </a:ln>
          </p:spPr>
          <p:txBody>
            <a:bodyPr wrap="none" tIns="18000"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7187" name="AutoShape 23"/>
            <p:cNvSpPr/>
            <p:nvPr/>
          </p:nvSpPr>
          <p:spPr>
            <a:xfrm>
              <a:off x="3606" y="935"/>
              <a:ext cx="1043" cy="272"/>
            </a:xfrm>
            <a:prstGeom prst="wedgeRectCallout">
              <a:avLst>
                <a:gd name="adj1" fmla="val -137824"/>
                <a:gd name="adj2" fmla="val 2204"/>
              </a:avLst>
            </a:prstGeom>
            <a:solidFill>
              <a:srgbClr val="99CCFF">
                <a:alpha val="50195"/>
              </a:srgbClr>
            </a:solidFill>
            <a:ln w="9525" cap="flat" cmpd="sng">
              <a:solidFill>
                <a:schemeClr val="hlink"/>
              </a:solidFill>
              <a:prstDash val="solid"/>
              <a:miter/>
              <a:headEnd type="none" w="med" len="med"/>
              <a:tailEnd type="none" w="med" len="med"/>
            </a:ln>
          </p:spPr>
          <p:txBody>
            <a:bodyPr tIns="18000" bIns="0" anchor="t" anchorCtr="0"/>
            <a:p>
              <a:pPr algn="ctr"/>
              <a:r>
                <a:rPr lang="zh-CN" altLang="en-US" dirty="0">
                  <a:solidFill>
                    <a:srgbClr val="0000FF"/>
                  </a:solidFill>
                  <a:latin typeface="Arial" panose="020B0604020202020204" pitchFamily="34" charset="0"/>
                  <a:ea typeface="宋体" panose="02010600030101010101" pitchFamily="2" charset="-122"/>
                </a:rPr>
                <a:t>定义变量等</a:t>
              </a:r>
              <a:endParaRPr lang="zh-CN" altLang="en-US" dirty="0">
                <a:solidFill>
                  <a:srgbClr val="0000FF"/>
                </a:solidFill>
                <a:latin typeface="Arial" panose="020B0604020202020204" pitchFamily="34" charset="0"/>
                <a:ea typeface="宋体" panose="02010600030101010101" pitchFamily="2" charset="-122"/>
              </a:endParaRPr>
            </a:p>
          </p:txBody>
        </p:sp>
      </p:grpSp>
      <p:grpSp>
        <p:nvGrpSpPr>
          <p:cNvPr id="8" name="Group 29"/>
          <p:cNvGrpSpPr/>
          <p:nvPr/>
        </p:nvGrpSpPr>
        <p:grpSpPr>
          <a:xfrm>
            <a:off x="1187450" y="2530475"/>
            <a:ext cx="7200900" cy="715963"/>
            <a:chOff x="748" y="1594"/>
            <a:chExt cx="4536" cy="451"/>
          </a:xfrm>
        </p:grpSpPr>
        <p:sp>
          <p:nvSpPr>
            <p:cNvPr id="7189" name="Rectangle 27"/>
            <p:cNvSpPr/>
            <p:nvPr/>
          </p:nvSpPr>
          <p:spPr>
            <a:xfrm>
              <a:off x="748" y="1728"/>
              <a:ext cx="1814" cy="317"/>
            </a:xfrm>
            <a:prstGeom prst="rect">
              <a:avLst/>
            </a:prstGeom>
            <a:solidFill>
              <a:srgbClr val="99CCFF">
                <a:alpha val="50195"/>
              </a:srgbClr>
            </a:solidFill>
            <a:ln w="9525" cap="flat" cmpd="sng">
              <a:solidFill>
                <a:schemeClr val="hlink"/>
              </a:solidFill>
              <a:prstDash val="solid"/>
              <a:miter/>
              <a:headEnd type="none" w="med" len="med"/>
              <a:tailEnd type="none" w="med" len="med"/>
            </a:ln>
          </p:spPr>
          <p:txBody>
            <a:bodyPr wrap="none"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7190" name="AutoShape 28"/>
            <p:cNvSpPr/>
            <p:nvPr/>
          </p:nvSpPr>
          <p:spPr>
            <a:xfrm>
              <a:off x="4059" y="1594"/>
              <a:ext cx="1225" cy="294"/>
            </a:xfrm>
            <a:prstGeom prst="wedgeRectCallout">
              <a:avLst>
                <a:gd name="adj1" fmla="val -172287"/>
                <a:gd name="adj2" fmla="val 5782"/>
              </a:avLst>
            </a:prstGeom>
            <a:solidFill>
              <a:srgbClr val="99CCFF">
                <a:alpha val="50195"/>
              </a:srgbClr>
            </a:solidFill>
            <a:ln w="9525" cap="flat" cmpd="sng">
              <a:solidFill>
                <a:schemeClr val="hlink"/>
              </a:solidFill>
              <a:prstDash val="solid"/>
              <a:miter/>
              <a:headEnd type="none" w="med" len="med"/>
              <a:tailEnd type="none" w="med" len="med"/>
            </a:ln>
          </p:spPr>
          <p:txBody>
            <a:bodyPr tIns="0" bIns="0" anchor="t" anchorCtr="0"/>
            <a:p>
              <a:pPr algn="ctr"/>
              <a:r>
                <a:rPr lang="zh-CN" altLang="en-US" sz="2400" dirty="0">
                  <a:solidFill>
                    <a:srgbClr val="0000FF"/>
                  </a:solidFill>
                  <a:latin typeface="Arial" panose="020B0604020202020204" pitchFamily="34" charset="0"/>
                  <a:ea typeface="宋体" panose="02010600030101010101" pitchFamily="2" charset="-122"/>
                </a:rPr>
                <a:t>设置数据段</a:t>
              </a:r>
              <a:endParaRPr lang="zh-CN" altLang="en-US" sz="2400" dirty="0">
                <a:solidFill>
                  <a:srgbClr val="0000FF"/>
                </a:solidFill>
                <a:latin typeface="Arial" panose="020B0604020202020204" pitchFamily="34" charset="0"/>
                <a:ea typeface="宋体" panose="02010600030101010101" pitchFamily="2" charset="-122"/>
              </a:endParaRPr>
            </a:p>
          </p:txBody>
        </p:sp>
      </p:grpSp>
      <p:grpSp>
        <p:nvGrpSpPr>
          <p:cNvPr id="9" name="Group 33"/>
          <p:cNvGrpSpPr/>
          <p:nvPr/>
        </p:nvGrpSpPr>
        <p:grpSpPr>
          <a:xfrm>
            <a:off x="323850" y="2182813"/>
            <a:ext cx="8424863" cy="4125912"/>
            <a:chOff x="204" y="1375"/>
            <a:chExt cx="5307" cy="2599"/>
          </a:xfrm>
        </p:grpSpPr>
        <p:sp>
          <p:nvSpPr>
            <p:cNvPr id="7192" name="Rectangle 31"/>
            <p:cNvSpPr/>
            <p:nvPr/>
          </p:nvSpPr>
          <p:spPr>
            <a:xfrm>
              <a:off x="204" y="1375"/>
              <a:ext cx="2313" cy="2599"/>
            </a:xfrm>
            <a:prstGeom prst="rect">
              <a:avLst/>
            </a:prstGeom>
            <a:solidFill>
              <a:srgbClr val="FF00FF">
                <a:alpha val="50195"/>
              </a:srgbClr>
            </a:solidFill>
            <a:ln w="9525" cap="flat" cmpd="sng">
              <a:solidFill>
                <a:srgbClr val="D60093"/>
              </a:solidFill>
              <a:prstDash val="solid"/>
              <a:miter/>
              <a:headEnd type="none" w="med" len="med"/>
              <a:tailEnd type="none" w="med" len="med"/>
            </a:ln>
          </p:spPr>
          <p:txBody>
            <a:bodyPr wrap="none"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7193" name="AutoShape 32"/>
            <p:cNvSpPr/>
            <p:nvPr/>
          </p:nvSpPr>
          <p:spPr>
            <a:xfrm>
              <a:off x="4558" y="2747"/>
              <a:ext cx="953" cy="229"/>
            </a:xfrm>
            <a:prstGeom prst="wedgeRectCallout">
              <a:avLst>
                <a:gd name="adj1" fmla="val -265111"/>
                <a:gd name="adj2" fmla="val -633843"/>
              </a:avLst>
            </a:prstGeom>
            <a:solidFill>
              <a:srgbClr val="FF00FF">
                <a:alpha val="50195"/>
              </a:srgbClr>
            </a:solidFill>
            <a:ln w="9525" cap="flat" cmpd="sng">
              <a:solidFill>
                <a:srgbClr val="D60093"/>
              </a:solidFill>
              <a:prstDash val="solid"/>
              <a:miter/>
              <a:headEnd type="none" w="med" len="med"/>
              <a:tailEnd type="none" w="med" len="med"/>
            </a:ln>
          </p:spPr>
          <p:txBody>
            <a:bodyPr tIns="0" bIns="0" anchor="t" anchorCtr="0"/>
            <a:p>
              <a:pPr algn="ctr"/>
              <a:r>
                <a:rPr lang="zh-CN" altLang="en-US" sz="2400" b="0" dirty="0">
                  <a:latin typeface="Arial" panose="020B0604020202020204" pitchFamily="34" charset="0"/>
                  <a:ea typeface="宋体" panose="02010600030101010101" pitchFamily="2" charset="-122"/>
                </a:rPr>
                <a:t>代码段</a:t>
              </a:r>
              <a:endParaRPr lang="zh-CN" altLang="en-US" sz="2400" b="0"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p:txBody>
          <a:bodyPr vert="horz" wrap="square" lIns="91440" tIns="45720" rIns="91440" bIns="45720" anchor="ctr" anchorCtr="0"/>
          <a:p>
            <a:pPr eaLnBrk="1" hangingPunct="1"/>
            <a:r>
              <a:rPr lang="zh-CN" altLang="en-US" dirty="0"/>
              <a:t>例</a:t>
            </a:r>
            <a:endParaRPr lang="en-US" altLang="zh-CN" dirty="0"/>
          </a:p>
        </p:txBody>
      </p:sp>
      <p:sp>
        <p:nvSpPr>
          <p:cNvPr id="79875" name="Rectangle 3"/>
          <p:cNvSpPr>
            <a:spLocks noGrp="1"/>
          </p:cNvSpPr>
          <p:nvPr>
            <p:ph idx="1"/>
          </p:nvPr>
        </p:nvSpPr>
        <p:spPr>
          <a:xfrm>
            <a:off x="457200" y="1412875"/>
            <a:ext cx="8229600" cy="5111750"/>
          </a:xfrm>
        </p:spPr>
        <p:txBody>
          <a:bodyPr vert="horz" wrap="square" lIns="91440" tIns="45720" rIns="91440" bIns="45720" anchor="t" anchorCtr="0"/>
          <a:p>
            <a:pPr eaLnBrk="1" hangingPunct="1">
              <a:lnSpc>
                <a:spcPct val="90000"/>
              </a:lnSpc>
            </a:pPr>
            <a:r>
              <a:rPr lang="zh-CN" altLang="en-US" sz="2400" dirty="0"/>
              <a:t>两个</a:t>
            </a:r>
            <a:r>
              <a:rPr lang="en-US" altLang="zh-CN" sz="2400" dirty="0"/>
              <a:t>64</a:t>
            </a:r>
            <a:r>
              <a:rPr lang="zh-CN" altLang="en-US" sz="2400" dirty="0"/>
              <a:t>位数相加，被加数存放在</a:t>
            </a:r>
            <a:r>
              <a:rPr lang="en-US" altLang="zh-CN" sz="2400" dirty="0"/>
              <a:t>[1000h]</a:t>
            </a:r>
            <a:r>
              <a:rPr lang="zh-CN" altLang="en-US" sz="2400" dirty="0"/>
              <a:t>单元中，加数放在</a:t>
            </a:r>
            <a:r>
              <a:rPr lang="en-US" altLang="zh-CN" sz="2400" dirty="0"/>
              <a:t>[2000h]</a:t>
            </a:r>
            <a:r>
              <a:rPr lang="zh-CN" altLang="en-US" sz="2400" dirty="0"/>
              <a:t>单元中，结果放到</a:t>
            </a:r>
            <a:r>
              <a:rPr lang="en-US" altLang="zh-CN" sz="2400" dirty="0"/>
              <a:t>[3000h]</a:t>
            </a:r>
            <a:r>
              <a:rPr lang="zh-CN" altLang="en-US" sz="2400" dirty="0"/>
              <a:t>单元</a:t>
            </a:r>
            <a:endParaRPr lang="zh-CN" altLang="en-US" sz="2400" dirty="0"/>
          </a:p>
          <a:p>
            <a:pPr eaLnBrk="1" hangingPunct="1">
              <a:lnSpc>
                <a:spcPct val="90000"/>
              </a:lnSpc>
            </a:pPr>
            <a:r>
              <a:rPr lang="zh-CN" altLang="en-US" sz="2400" dirty="0"/>
              <a:t>解：用</a:t>
            </a:r>
            <a:r>
              <a:rPr lang="en-US" altLang="zh-CN" sz="2400" dirty="0"/>
              <a:t>4</a:t>
            </a:r>
            <a:r>
              <a:rPr lang="zh-CN" altLang="en-US" sz="2400" dirty="0"/>
              <a:t>次</a:t>
            </a:r>
            <a:r>
              <a:rPr lang="en-US" altLang="zh-CN" sz="2400" dirty="0"/>
              <a:t>16</a:t>
            </a:r>
            <a:r>
              <a:rPr lang="zh-CN" altLang="en-US" sz="2400" dirty="0"/>
              <a:t>位加指令来完成，在作高</a:t>
            </a:r>
            <a:r>
              <a:rPr lang="en-US" altLang="zh-CN" sz="2400" dirty="0"/>
              <a:t>16</a:t>
            </a:r>
            <a:r>
              <a:rPr lang="zh-CN" altLang="en-US" sz="2400" dirty="0"/>
              <a:t>位加法时，须考虑从低</a:t>
            </a:r>
            <a:r>
              <a:rPr lang="en-US" altLang="zh-CN" sz="2400" dirty="0"/>
              <a:t>16</a:t>
            </a:r>
            <a:r>
              <a:rPr lang="zh-CN" altLang="en-US" sz="2400" dirty="0"/>
              <a:t>位传来的进位，要用</a:t>
            </a:r>
            <a:r>
              <a:rPr lang="en-US" altLang="zh-CN" sz="2400" dirty="0"/>
              <a:t>ADC</a:t>
            </a:r>
            <a:r>
              <a:rPr lang="zh-CN" altLang="en-US" sz="2400" dirty="0"/>
              <a:t>指令</a:t>
            </a:r>
            <a:endParaRPr lang="zh-CN" altLang="en-US" sz="2400" dirty="0"/>
          </a:p>
          <a:p>
            <a:pPr lvl="1" eaLnBrk="1" hangingPunct="1">
              <a:lnSpc>
                <a:spcPct val="90000"/>
              </a:lnSpc>
              <a:buNone/>
            </a:pPr>
            <a:r>
              <a:rPr lang="en-US" altLang="zh-CN" sz="2000" dirty="0"/>
              <a:t>MOV	SI, 0			; 0</a:t>
            </a:r>
            <a:r>
              <a:rPr lang="en-US" altLang="zh-CN" sz="2000" dirty="0">
                <a:sym typeface="Symbol" panose="05050102010706020507" pitchFamily="18" charset="2"/>
              </a:rPr>
              <a:t></a:t>
            </a:r>
            <a:r>
              <a:rPr lang="en-US" altLang="zh-CN" sz="2000" dirty="0"/>
              <a:t>SI</a:t>
            </a:r>
            <a:endParaRPr lang="en-US" altLang="zh-CN" sz="2000" dirty="0"/>
          </a:p>
          <a:p>
            <a:pPr lvl="1" eaLnBrk="1" hangingPunct="1">
              <a:lnSpc>
                <a:spcPct val="90000"/>
              </a:lnSpc>
              <a:spcBef>
                <a:spcPct val="0"/>
              </a:spcBef>
              <a:buNone/>
            </a:pPr>
            <a:r>
              <a:rPr lang="en-US" altLang="zh-CN" sz="2000" dirty="0"/>
              <a:t>MOV	AX, 1000h[SI]	; </a:t>
            </a:r>
            <a:r>
              <a:rPr lang="zh-CN" altLang="en-US" sz="2000" dirty="0"/>
              <a:t>取被加数的低</a:t>
            </a:r>
            <a:r>
              <a:rPr lang="en-US" altLang="zh-CN" sz="2000" dirty="0"/>
              <a:t>16</a:t>
            </a:r>
            <a:r>
              <a:rPr lang="zh-CN" altLang="en-US" sz="2000" dirty="0"/>
              <a:t>位</a:t>
            </a:r>
            <a:endParaRPr lang="zh-CN" altLang="en-US" sz="2000" dirty="0"/>
          </a:p>
          <a:p>
            <a:pPr lvl="1" eaLnBrk="1" hangingPunct="1">
              <a:lnSpc>
                <a:spcPct val="90000"/>
              </a:lnSpc>
              <a:spcBef>
                <a:spcPct val="0"/>
              </a:spcBef>
              <a:buNone/>
            </a:pPr>
            <a:r>
              <a:rPr lang="en-US" altLang="zh-CN" sz="2000" dirty="0"/>
              <a:t>ADD	AX, 2000h[SI]	; </a:t>
            </a:r>
            <a:r>
              <a:rPr lang="zh-CN" altLang="en-US" sz="2000" dirty="0"/>
              <a:t>低</a:t>
            </a:r>
            <a:r>
              <a:rPr lang="en-US" altLang="zh-CN" sz="2000" dirty="0"/>
              <a:t>16</a:t>
            </a:r>
            <a:r>
              <a:rPr lang="zh-CN" altLang="en-US" sz="2000" dirty="0"/>
              <a:t>位相加</a:t>
            </a:r>
            <a:endParaRPr lang="zh-CN" altLang="en-US" sz="2000" dirty="0"/>
          </a:p>
          <a:p>
            <a:pPr lvl="1" eaLnBrk="1" hangingPunct="1">
              <a:lnSpc>
                <a:spcPct val="90000"/>
              </a:lnSpc>
              <a:spcBef>
                <a:spcPct val="0"/>
              </a:spcBef>
              <a:buNone/>
            </a:pPr>
            <a:r>
              <a:rPr lang="en-US" altLang="zh-CN" sz="2000" dirty="0"/>
              <a:t>MOV	3000h[SI], AX	; </a:t>
            </a:r>
            <a:r>
              <a:rPr lang="zh-CN" altLang="en-US" sz="2000" dirty="0"/>
              <a:t>保存结果的低</a:t>
            </a:r>
            <a:r>
              <a:rPr lang="en-US" altLang="zh-CN" sz="2000" dirty="0"/>
              <a:t>16</a:t>
            </a:r>
            <a:r>
              <a:rPr lang="zh-CN" altLang="en-US" sz="2000" dirty="0"/>
              <a:t>位</a:t>
            </a:r>
            <a:endParaRPr lang="zh-CN" altLang="en-US" sz="2000" dirty="0"/>
          </a:p>
          <a:p>
            <a:pPr lvl="1" eaLnBrk="1" hangingPunct="1">
              <a:lnSpc>
                <a:spcPct val="90000"/>
              </a:lnSpc>
              <a:spcBef>
                <a:spcPct val="0"/>
              </a:spcBef>
              <a:buNone/>
            </a:pPr>
            <a:r>
              <a:rPr lang="en-US" altLang="zh-CN" sz="2000" dirty="0">
                <a:solidFill>
                  <a:srgbClr val="0000FF"/>
                </a:solidFill>
              </a:rPr>
              <a:t>MOV	AX, 1000h[SI+2]	; </a:t>
            </a:r>
            <a:r>
              <a:rPr lang="zh-CN" altLang="en-US" sz="2000" dirty="0">
                <a:solidFill>
                  <a:srgbClr val="0000FF"/>
                </a:solidFill>
              </a:rPr>
              <a:t>取被加数的高</a:t>
            </a:r>
            <a:r>
              <a:rPr lang="en-US" altLang="zh-CN" sz="2000" dirty="0">
                <a:solidFill>
                  <a:srgbClr val="0000FF"/>
                </a:solidFill>
              </a:rPr>
              <a:t>16</a:t>
            </a:r>
            <a:r>
              <a:rPr lang="zh-CN" altLang="en-US" sz="2000" dirty="0">
                <a:solidFill>
                  <a:srgbClr val="0000FF"/>
                </a:solidFill>
              </a:rPr>
              <a:t>位</a:t>
            </a:r>
            <a:endParaRPr lang="zh-CN" altLang="en-US" sz="2000" dirty="0">
              <a:solidFill>
                <a:srgbClr val="0000FF"/>
              </a:solidFill>
            </a:endParaRPr>
          </a:p>
          <a:p>
            <a:pPr lvl="1" eaLnBrk="1" hangingPunct="1">
              <a:lnSpc>
                <a:spcPct val="90000"/>
              </a:lnSpc>
              <a:spcBef>
                <a:spcPct val="0"/>
              </a:spcBef>
              <a:buNone/>
            </a:pPr>
            <a:r>
              <a:rPr lang="en-US" altLang="zh-CN" sz="2000" dirty="0">
                <a:solidFill>
                  <a:srgbClr val="0000FF"/>
                </a:solidFill>
              </a:rPr>
              <a:t>ADC	AX, 2000h[SI+2]	; </a:t>
            </a:r>
            <a:r>
              <a:rPr lang="zh-CN" altLang="en-US" sz="2000" dirty="0">
                <a:solidFill>
                  <a:srgbClr val="0000FF"/>
                </a:solidFill>
              </a:rPr>
              <a:t>高</a:t>
            </a:r>
            <a:r>
              <a:rPr lang="en-US" altLang="zh-CN" sz="2000" dirty="0">
                <a:solidFill>
                  <a:srgbClr val="0000FF"/>
                </a:solidFill>
              </a:rPr>
              <a:t>16</a:t>
            </a:r>
            <a:r>
              <a:rPr lang="zh-CN" altLang="en-US" sz="2000" dirty="0">
                <a:solidFill>
                  <a:srgbClr val="0000FF"/>
                </a:solidFill>
              </a:rPr>
              <a:t>位相加</a:t>
            </a:r>
            <a:endParaRPr lang="zh-CN" altLang="en-US" sz="2000" dirty="0">
              <a:solidFill>
                <a:srgbClr val="0000FF"/>
              </a:solidFill>
            </a:endParaRPr>
          </a:p>
          <a:p>
            <a:pPr lvl="1" eaLnBrk="1" hangingPunct="1">
              <a:lnSpc>
                <a:spcPct val="90000"/>
              </a:lnSpc>
              <a:spcBef>
                <a:spcPct val="0"/>
              </a:spcBef>
              <a:buNone/>
            </a:pPr>
            <a:r>
              <a:rPr lang="en-US" altLang="zh-CN" sz="2000" dirty="0">
                <a:solidFill>
                  <a:srgbClr val="0000FF"/>
                </a:solidFill>
              </a:rPr>
              <a:t>MOV	3000h[SI+2], AX	; </a:t>
            </a:r>
            <a:r>
              <a:rPr lang="zh-CN" altLang="en-US" sz="2000" dirty="0">
                <a:solidFill>
                  <a:srgbClr val="0000FF"/>
                </a:solidFill>
              </a:rPr>
              <a:t>保存结果的高</a:t>
            </a:r>
            <a:r>
              <a:rPr lang="en-US" altLang="zh-CN" sz="2000" dirty="0">
                <a:solidFill>
                  <a:srgbClr val="0000FF"/>
                </a:solidFill>
              </a:rPr>
              <a:t>16</a:t>
            </a:r>
            <a:r>
              <a:rPr lang="zh-CN" altLang="en-US" sz="2000" dirty="0">
                <a:solidFill>
                  <a:srgbClr val="0000FF"/>
                </a:solidFill>
              </a:rPr>
              <a:t>位</a:t>
            </a:r>
            <a:endParaRPr lang="zh-CN" altLang="en-US" sz="2000" dirty="0">
              <a:solidFill>
                <a:srgbClr val="0000FF"/>
              </a:solidFill>
            </a:endParaRPr>
          </a:p>
          <a:p>
            <a:pPr lvl="1" eaLnBrk="1" hangingPunct="1">
              <a:lnSpc>
                <a:spcPct val="90000"/>
              </a:lnSpc>
              <a:spcBef>
                <a:spcPct val="0"/>
              </a:spcBef>
              <a:buNone/>
            </a:pPr>
            <a:r>
              <a:rPr lang="en-US" altLang="zh-CN" sz="2000" dirty="0">
                <a:solidFill>
                  <a:srgbClr val="D60093"/>
                </a:solidFill>
              </a:rPr>
              <a:t>MOV	AX, 1000h[SI+4]	; </a:t>
            </a:r>
            <a:r>
              <a:rPr lang="zh-CN" altLang="en-US" sz="2000" dirty="0">
                <a:solidFill>
                  <a:srgbClr val="D60093"/>
                </a:solidFill>
              </a:rPr>
              <a:t>取被加数的高</a:t>
            </a:r>
            <a:r>
              <a:rPr lang="en-US" altLang="zh-CN" sz="2000" dirty="0">
                <a:solidFill>
                  <a:srgbClr val="D60093"/>
                </a:solidFill>
              </a:rPr>
              <a:t>16</a:t>
            </a:r>
            <a:r>
              <a:rPr lang="zh-CN" altLang="en-US" sz="2000" dirty="0">
                <a:solidFill>
                  <a:srgbClr val="D60093"/>
                </a:solidFill>
              </a:rPr>
              <a:t>位</a:t>
            </a:r>
            <a:endParaRPr lang="zh-CN" altLang="en-US" sz="2000" dirty="0">
              <a:solidFill>
                <a:srgbClr val="D60093"/>
              </a:solidFill>
            </a:endParaRPr>
          </a:p>
          <a:p>
            <a:pPr lvl="1" eaLnBrk="1" hangingPunct="1">
              <a:lnSpc>
                <a:spcPct val="90000"/>
              </a:lnSpc>
              <a:spcBef>
                <a:spcPct val="0"/>
              </a:spcBef>
              <a:buNone/>
            </a:pPr>
            <a:r>
              <a:rPr lang="en-US" altLang="zh-CN" sz="2000" dirty="0">
                <a:solidFill>
                  <a:srgbClr val="D60093"/>
                </a:solidFill>
              </a:rPr>
              <a:t>ADC	AX, 2000h[SI+4]	; </a:t>
            </a:r>
            <a:r>
              <a:rPr lang="zh-CN" altLang="en-US" sz="2000" dirty="0">
                <a:solidFill>
                  <a:srgbClr val="D60093"/>
                </a:solidFill>
              </a:rPr>
              <a:t>高</a:t>
            </a:r>
            <a:r>
              <a:rPr lang="en-US" altLang="zh-CN" sz="2000" dirty="0">
                <a:solidFill>
                  <a:srgbClr val="D60093"/>
                </a:solidFill>
              </a:rPr>
              <a:t>16</a:t>
            </a:r>
            <a:r>
              <a:rPr lang="zh-CN" altLang="en-US" sz="2000" dirty="0">
                <a:solidFill>
                  <a:srgbClr val="D60093"/>
                </a:solidFill>
              </a:rPr>
              <a:t>位相加</a:t>
            </a:r>
            <a:endParaRPr lang="zh-CN" altLang="en-US" sz="2000" dirty="0">
              <a:solidFill>
                <a:srgbClr val="D60093"/>
              </a:solidFill>
            </a:endParaRPr>
          </a:p>
          <a:p>
            <a:pPr lvl="1" eaLnBrk="1" hangingPunct="1">
              <a:lnSpc>
                <a:spcPct val="90000"/>
              </a:lnSpc>
              <a:spcBef>
                <a:spcPct val="0"/>
              </a:spcBef>
              <a:buNone/>
            </a:pPr>
            <a:r>
              <a:rPr lang="en-US" altLang="zh-CN" sz="2000" dirty="0">
                <a:solidFill>
                  <a:srgbClr val="D60093"/>
                </a:solidFill>
              </a:rPr>
              <a:t>MOV	3000h[SI+4], AX	; </a:t>
            </a:r>
            <a:r>
              <a:rPr lang="zh-CN" altLang="en-US" sz="2000" dirty="0">
                <a:solidFill>
                  <a:srgbClr val="D60093"/>
                </a:solidFill>
              </a:rPr>
              <a:t>保存结果的高</a:t>
            </a:r>
            <a:r>
              <a:rPr lang="en-US" altLang="zh-CN" sz="2000" dirty="0">
                <a:solidFill>
                  <a:srgbClr val="D60093"/>
                </a:solidFill>
              </a:rPr>
              <a:t>16</a:t>
            </a:r>
            <a:r>
              <a:rPr lang="zh-CN" altLang="en-US" sz="2000" dirty="0">
                <a:solidFill>
                  <a:srgbClr val="D60093"/>
                </a:solidFill>
              </a:rPr>
              <a:t>位</a:t>
            </a:r>
            <a:endParaRPr lang="zh-CN" altLang="en-US" sz="2000" dirty="0">
              <a:solidFill>
                <a:srgbClr val="D60093"/>
              </a:solidFill>
            </a:endParaRPr>
          </a:p>
          <a:p>
            <a:pPr lvl="1" eaLnBrk="1" hangingPunct="1">
              <a:lnSpc>
                <a:spcPct val="90000"/>
              </a:lnSpc>
              <a:spcBef>
                <a:spcPct val="0"/>
              </a:spcBef>
              <a:buNone/>
            </a:pPr>
            <a:r>
              <a:rPr lang="en-US" altLang="zh-CN" sz="2000" dirty="0">
                <a:solidFill>
                  <a:srgbClr val="FF0000"/>
                </a:solidFill>
              </a:rPr>
              <a:t>MOV	AX, 1000h[SI+6]	; </a:t>
            </a:r>
            <a:r>
              <a:rPr lang="zh-CN" altLang="en-US" sz="2000" dirty="0">
                <a:solidFill>
                  <a:srgbClr val="FF0000"/>
                </a:solidFill>
              </a:rPr>
              <a:t>取被加数的高</a:t>
            </a:r>
            <a:r>
              <a:rPr lang="en-US" altLang="zh-CN" sz="2000" dirty="0">
                <a:solidFill>
                  <a:srgbClr val="FF0000"/>
                </a:solidFill>
              </a:rPr>
              <a:t>16</a:t>
            </a:r>
            <a:r>
              <a:rPr lang="zh-CN" altLang="en-US" sz="2000" dirty="0">
                <a:solidFill>
                  <a:srgbClr val="FF0000"/>
                </a:solidFill>
              </a:rPr>
              <a:t>位</a:t>
            </a:r>
            <a:endParaRPr lang="zh-CN" altLang="en-US" sz="2000" dirty="0">
              <a:solidFill>
                <a:srgbClr val="FF0000"/>
              </a:solidFill>
            </a:endParaRPr>
          </a:p>
          <a:p>
            <a:pPr lvl="1" eaLnBrk="1" hangingPunct="1">
              <a:lnSpc>
                <a:spcPct val="90000"/>
              </a:lnSpc>
              <a:spcBef>
                <a:spcPct val="0"/>
              </a:spcBef>
              <a:buNone/>
            </a:pPr>
            <a:r>
              <a:rPr lang="en-US" altLang="zh-CN" sz="2000" dirty="0">
                <a:solidFill>
                  <a:srgbClr val="FF0000"/>
                </a:solidFill>
              </a:rPr>
              <a:t>ADC	AX, 2000h[SI+6]	; </a:t>
            </a:r>
            <a:r>
              <a:rPr lang="zh-CN" altLang="en-US" sz="2000" dirty="0">
                <a:solidFill>
                  <a:srgbClr val="FF0000"/>
                </a:solidFill>
              </a:rPr>
              <a:t>高</a:t>
            </a:r>
            <a:r>
              <a:rPr lang="en-US" altLang="zh-CN" sz="2000" dirty="0">
                <a:solidFill>
                  <a:srgbClr val="FF0000"/>
                </a:solidFill>
              </a:rPr>
              <a:t>16</a:t>
            </a:r>
            <a:r>
              <a:rPr lang="zh-CN" altLang="en-US" sz="2000" dirty="0">
                <a:solidFill>
                  <a:srgbClr val="FF0000"/>
                </a:solidFill>
              </a:rPr>
              <a:t>位相加</a:t>
            </a:r>
            <a:endParaRPr lang="zh-CN" altLang="en-US" sz="2000" dirty="0">
              <a:solidFill>
                <a:srgbClr val="FF0000"/>
              </a:solidFill>
            </a:endParaRPr>
          </a:p>
          <a:p>
            <a:pPr lvl="1" eaLnBrk="1" hangingPunct="1">
              <a:lnSpc>
                <a:spcPct val="90000"/>
              </a:lnSpc>
              <a:spcBef>
                <a:spcPct val="0"/>
              </a:spcBef>
              <a:buNone/>
            </a:pPr>
            <a:r>
              <a:rPr lang="en-US" altLang="zh-CN" sz="2000" dirty="0">
                <a:solidFill>
                  <a:srgbClr val="FF0000"/>
                </a:solidFill>
              </a:rPr>
              <a:t>MOV	3000h[SI+6], AX	; </a:t>
            </a:r>
            <a:r>
              <a:rPr lang="zh-CN" altLang="en-US" sz="2000" dirty="0">
                <a:solidFill>
                  <a:srgbClr val="FF0000"/>
                </a:solidFill>
              </a:rPr>
              <a:t>保存结果的高</a:t>
            </a:r>
            <a:r>
              <a:rPr lang="en-US" altLang="zh-CN" sz="2000" dirty="0">
                <a:solidFill>
                  <a:srgbClr val="FF0000"/>
                </a:solidFill>
              </a:rPr>
              <a:t>16</a:t>
            </a:r>
            <a:r>
              <a:rPr lang="zh-CN" altLang="en-US" sz="2000" dirty="0">
                <a:solidFill>
                  <a:srgbClr val="FF0000"/>
                </a:solidFill>
              </a:rPr>
              <a:t>位</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5">
                                            <p:txEl>
                                              <p:charRg st="55" end="10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75">
                                            <p:txEl>
                                              <p:charRg st="102" end="12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5">
                                            <p:txEl>
                                              <p:charRg st="121" end="15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75">
                                            <p:txEl>
                                              <p:charRg st="151" end="17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75">
                                            <p:txEl>
                                              <p:charRg st="178" end="20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ldLvl="2"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p:txBody>
          <a:bodyPr vert="horz" wrap="square" lIns="91440" tIns="45720" rIns="91440" bIns="45720" anchor="ctr" anchorCtr="0"/>
          <a:p>
            <a:pPr eaLnBrk="1" hangingPunct="1"/>
            <a:r>
              <a:rPr lang="en-US" altLang="zh-CN" dirty="0"/>
              <a:t>2. </a:t>
            </a:r>
            <a:r>
              <a:rPr lang="zh-CN" altLang="en-US" dirty="0"/>
              <a:t>减法指令</a:t>
            </a:r>
            <a:endParaRPr lang="zh-CN" altLang="en-US" dirty="0"/>
          </a:p>
        </p:txBody>
      </p:sp>
      <p:sp>
        <p:nvSpPr>
          <p:cNvPr id="80899" name="Rectangle 3"/>
          <p:cNvSpPr>
            <a:spLocks noGrp="1"/>
          </p:cNvSpPr>
          <p:nvPr>
            <p:ph idx="1"/>
          </p:nvPr>
        </p:nvSpPr>
        <p:spPr/>
        <p:txBody>
          <a:bodyPr vert="horz" wrap="square" lIns="91440" tIns="45720" rIns="91440" bIns="45720" anchor="t" anchorCtr="0"/>
          <a:p>
            <a:pPr eaLnBrk="1" hangingPunct="1"/>
            <a:r>
              <a:rPr lang="zh-CN" altLang="en-US" b="1" dirty="0"/>
              <a:t>减法指令既用于无符号数运算，也用于补码数运算。</a:t>
            </a:r>
            <a:endParaRPr lang="zh-CN" altLang="en-US" b="1" dirty="0"/>
          </a:p>
          <a:p>
            <a:pPr eaLnBrk="1" hangingPunct="1"/>
            <a:r>
              <a:rPr lang="zh-CN" altLang="en-US" b="1" dirty="0"/>
              <a:t>对于无符号数减法，其运算结果溢出与否是通过</a:t>
            </a:r>
            <a:r>
              <a:rPr lang="en-US" altLang="zh-CN" b="1" dirty="0"/>
              <a:t>CF</a:t>
            </a:r>
            <a:r>
              <a:rPr lang="zh-CN" altLang="en-US" b="1" dirty="0"/>
              <a:t>指示出来的；</a:t>
            </a:r>
            <a:endParaRPr lang="zh-CN" altLang="en-US" b="1" dirty="0"/>
          </a:p>
          <a:p>
            <a:pPr eaLnBrk="1" hangingPunct="1"/>
            <a:r>
              <a:rPr lang="zh-CN" altLang="en-US" b="1" dirty="0"/>
              <a:t>对于补码数减法，其运算结果溢出与否是通过</a:t>
            </a:r>
            <a:r>
              <a:rPr lang="en-US" altLang="zh-CN" b="1" dirty="0"/>
              <a:t>OF</a:t>
            </a:r>
            <a:r>
              <a:rPr lang="zh-CN" altLang="en-US" b="1" dirty="0"/>
              <a:t>指示出来的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0899">
                                            <p:txEl>
                                              <p:charRg st="0" end="24"/>
                                            </p:txEl>
                                          </p:spTgt>
                                        </p:tgtEl>
                                        <p:attrNameLst>
                                          <p:attrName>style.visibility</p:attrName>
                                        </p:attrNameLst>
                                      </p:cBhvr>
                                      <p:to>
                                        <p:strVal val="visible"/>
                                      </p:to>
                                    </p:set>
                                    <p:animEffect transition="in" filter="slide(fromBottom)">
                                      <p:cBhvr>
                                        <p:cTn id="7" dur="500"/>
                                        <p:tgtEl>
                                          <p:spTgt spid="80899">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0899">
                                            <p:txEl>
                                              <p:charRg st="24" end="54"/>
                                            </p:txEl>
                                          </p:spTgt>
                                        </p:tgtEl>
                                        <p:attrNameLst>
                                          <p:attrName>style.visibility</p:attrName>
                                        </p:attrNameLst>
                                      </p:cBhvr>
                                      <p:to>
                                        <p:strVal val="visible"/>
                                      </p:to>
                                    </p:set>
                                    <p:animEffect transition="in" filter="slide(fromBottom)">
                                      <p:cBhvr>
                                        <p:cTn id="12" dur="500"/>
                                        <p:tgtEl>
                                          <p:spTgt spid="80899">
                                            <p:txEl>
                                              <p:charRg st="24"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0899">
                                            <p:txEl>
                                              <p:charRg st="54" end="83"/>
                                            </p:txEl>
                                          </p:spTgt>
                                        </p:tgtEl>
                                        <p:attrNameLst>
                                          <p:attrName>style.visibility</p:attrName>
                                        </p:attrNameLst>
                                      </p:cBhvr>
                                      <p:to>
                                        <p:strVal val="visible"/>
                                      </p:to>
                                    </p:set>
                                    <p:animEffect transition="in" filter="slide(fromBottom)">
                                      <p:cBhvr>
                                        <p:cTn id="17" dur="500"/>
                                        <p:tgtEl>
                                          <p:spTgt spid="80899">
                                            <p:txEl>
                                              <p:charRg st="54"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p:txBody>
          <a:bodyPr vert="horz" wrap="square" lIns="91440" tIns="45720" rIns="91440" bIns="45720" anchor="ctr" anchorCtr="0"/>
          <a:p>
            <a:pPr eaLnBrk="1" hangingPunct="1"/>
            <a:r>
              <a:rPr lang="en-US" altLang="zh-CN" dirty="0"/>
              <a:t>1)  SUB</a:t>
            </a:r>
            <a:r>
              <a:rPr lang="zh-CN" altLang="en-US" dirty="0"/>
              <a:t>指令</a:t>
            </a:r>
            <a:endParaRPr lang="zh-CN" altLang="en-US" dirty="0"/>
          </a:p>
        </p:txBody>
      </p:sp>
      <p:sp>
        <p:nvSpPr>
          <p:cNvPr id="81923"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SUB </a:t>
            </a:r>
            <a:r>
              <a:rPr lang="zh-CN" altLang="en-US" b="1" dirty="0"/>
              <a:t>目的操作数，源操作数。</a:t>
            </a:r>
            <a:endParaRPr lang="zh-CN" altLang="en-US" b="1" dirty="0"/>
          </a:p>
          <a:p>
            <a:pPr eaLnBrk="1" hangingPunct="1"/>
            <a:r>
              <a:rPr lang="zh-CN" altLang="en-US" b="1" dirty="0"/>
              <a:t>功能：目的操作数减去源操作数，结果存入目的操作数。</a:t>
            </a:r>
            <a:endParaRPr lang="zh-CN" altLang="en-US" b="1" dirty="0"/>
          </a:p>
          <a:p>
            <a:pPr eaLnBrk="1" hangingPunct="1"/>
            <a:r>
              <a:rPr lang="zh-CN" altLang="en-US" b="1" dirty="0"/>
              <a:t>操作数的寻址方式：</a:t>
            </a:r>
            <a:endParaRPr lang="zh-CN" altLang="en-US" b="1" dirty="0"/>
          </a:p>
          <a:p>
            <a:pPr lvl="1" eaLnBrk="1" hangingPunct="1">
              <a:buNone/>
            </a:pPr>
            <a:r>
              <a:rPr lang="en-US" altLang="zh-CN" b="1" dirty="0"/>
              <a:t>SUB </a:t>
            </a:r>
            <a:r>
              <a:rPr lang="en-US" altLang="zh-CN" b="1" i="1" dirty="0"/>
              <a:t>reg</a:t>
            </a:r>
            <a:r>
              <a:rPr lang="en-US" altLang="zh-CN" b="1" dirty="0"/>
              <a:t>, </a:t>
            </a:r>
            <a:r>
              <a:rPr lang="en-US" altLang="zh-CN" b="1" i="1" dirty="0"/>
              <a:t>reg</a:t>
            </a:r>
            <a:r>
              <a:rPr lang="en-US" altLang="zh-CN" b="1" dirty="0"/>
              <a:t>/</a:t>
            </a:r>
            <a:r>
              <a:rPr lang="en-US" altLang="zh-CN" b="1" i="1" dirty="0"/>
              <a:t>mem</a:t>
            </a:r>
            <a:r>
              <a:rPr lang="en-US" altLang="zh-CN" b="1" dirty="0"/>
              <a:t>/</a:t>
            </a:r>
            <a:r>
              <a:rPr lang="en-US" altLang="zh-CN" b="1" i="1" dirty="0"/>
              <a:t>imm</a:t>
            </a:r>
            <a:r>
              <a:rPr lang="zh-CN" altLang="en-US" b="1" dirty="0"/>
              <a:t>；</a:t>
            </a:r>
            <a:endParaRPr lang="zh-CN" altLang="en-US" b="1" dirty="0"/>
          </a:p>
          <a:p>
            <a:pPr lvl="1" eaLnBrk="1" hangingPunct="1">
              <a:buNone/>
            </a:pPr>
            <a:r>
              <a:rPr lang="en-US" altLang="zh-CN" b="1" dirty="0"/>
              <a:t>SUB </a:t>
            </a:r>
            <a:r>
              <a:rPr lang="en-US" altLang="zh-CN" b="1" i="1" dirty="0"/>
              <a:t>mem</a:t>
            </a:r>
            <a:r>
              <a:rPr lang="en-US" altLang="zh-CN" b="1" dirty="0"/>
              <a:t>, </a:t>
            </a:r>
            <a:r>
              <a:rPr lang="en-US" altLang="zh-CN" b="1" i="1" dirty="0"/>
              <a:t>reg</a:t>
            </a:r>
            <a:r>
              <a:rPr lang="en-US" altLang="zh-CN" b="1" dirty="0"/>
              <a:t>/</a:t>
            </a:r>
            <a:r>
              <a:rPr lang="en-US" altLang="zh-CN" b="1" i="1" dirty="0"/>
              <a:t>imm</a:t>
            </a:r>
            <a:r>
              <a:rPr lang="zh-CN" altLang="en-US" b="1" dirty="0"/>
              <a:t>。</a:t>
            </a:r>
            <a:endParaRPr lang="zh-CN" altLang="en-US" b="1" dirty="0"/>
          </a:p>
          <a:p>
            <a:pPr eaLnBrk="1" hangingPunct="1"/>
            <a:r>
              <a:rPr lang="zh-CN" altLang="en-US" b="1" dirty="0"/>
              <a:t>根据结果置</a:t>
            </a:r>
            <a:r>
              <a:rPr lang="en-US" altLang="zh-CN" b="1" dirty="0"/>
              <a:t>CF, AF, PF, ZF, SF, OF</a:t>
            </a:r>
            <a:r>
              <a:rPr lang="zh-CN" altLang="en-US" b="1" dirty="0"/>
              <a:t>的状态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1923">
                                            <p:txEl>
                                              <p:charRg st="0" end="19"/>
                                            </p:txEl>
                                          </p:spTgt>
                                        </p:tgtEl>
                                        <p:attrNameLst>
                                          <p:attrName>style.visibility</p:attrName>
                                        </p:attrNameLst>
                                      </p:cBhvr>
                                      <p:to>
                                        <p:strVal val="visible"/>
                                      </p:to>
                                    </p:set>
                                    <p:animEffect transition="in" filter="slide(fromBottom)">
                                      <p:cBhvr>
                                        <p:cTn id="7" dur="500"/>
                                        <p:tgtEl>
                                          <p:spTgt spid="81923">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1923">
                                            <p:txEl>
                                              <p:charRg st="19" end="45"/>
                                            </p:txEl>
                                          </p:spTgt>
                                        </p:tgtEl>
                                        <p:attrNameLst>
                                          <p:attrName>style.visibility</p:attrName>
                                        </p:attrNameLst>
                                      </p:cBhvr>
                                      <p:to>
                                        <p:strVal val="visible"/>
                                      </p:to>
                                    </p:set>
                                    <p:animEffect transition="in" filter="slide(fromBottom)">
                                      <p:cBhvr>
                                        <p:cTn id="12" dur="500"/>
                                        <p:tgtEl>
                                          <p:spTgt spid="81923">
                                            <p:txEl>
                                              <p:charRg st="19"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1923">
                                            <p:txEl>
                                              <p:charRg st="45" end="55"/>
                                            </p:txEl>
                                          </p:spTgt>
                                        </p:tgtEl>
                                        <p:attrNameLst>
                                          <p:attrName>style.visibility</p:attrName>
                                        </p:attrNameLst>
                                      </p:cBhvr>
                                      <p:to>
                                        <p:strVal val="visible"/>
                                      </p:to>
                                    </p:set>
                                    <p:animEffect transition="in" filter="slide(fromBottom)">
                                      <p:cBhvr>
                                        <p:cTn id="17" dur="500"/>
                                        <p:tgtEl>
                                          <p:spTgt spid="81923">
                                            <p:txEl>
                                              <p:charRg st="45" end="55"/>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81923">
                                            <p:txEl>
                                              <p:charRg st="55" end="77"/>
                                            </p:txEl>
                                          </p:spTgt>
                                        </p:tgtEl>
                                        <p:attrNameLst>
                                          <p:attrName>style.visibility</p:attrName>
                                        </p:attrNameLst>
                                      </p:cBhvr>
                                      <p:to>
                                        <p:strVal val="visible"/>
                                      </p:to>
                                    </p:set>
                                    <p:animEffect transition="in" filter="slide(fromBottom)">
                                      <p:cBhvr>
                                        <p:cTn id="20" dur="500"/>
                                        <p:tgtEl>
                                          <p:spTgt spid="81923">
                                            <p:txEl>
                                              <p:charRg st="55" end="77"/>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81923">
                                            <p:txEl>
                                              <p:charRg st="77" end="95"/>
                                            </p:txEl>
                                          </p:spTgt>
                                        </p:tgtEl>
                                        <p:attrNameLst>
                                          <p:attrName>style.visibility</p:attrName>
                                        </p:attrNameLst>
                                      </p:cBhvr>
                                      <p:to>
                                        <p:strVal val="visible"/>
                                      </p:to>
                                    </p:set>
                                    <p:animEffect transition="in" filter="slide(fromBottom)">
                                      <p:cBhvr>
                                        <p:cTn id="23" dur="500"/>
                                        <p:tgtEl>
                                          <p:spTgt spid="81923">
                                            <p:txEl>
                                              <p:charRg st="77" end="9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1923">
                                            <p:txEl>
                                              <p:charRg st="95" end="127"/>
                                            </p:txEl>
                                          </p:spTgt>
                                        </p:tgtEl>
                                        <p:attrNameLst>
                                          <p:attrName>style.visibility</p:attrName>
                                        </p:attrNameLst>
                                      </p:cBhvr>
                                      <p:to>
                                        <p:strVal val="visible"/>
                                      </p:to>
                                    </p:set>
                                    <p:animEffect transition="in" filter="slide(fromBottom)">
                                      <p:cBhvr>
                                        <p:cTn id="28" dur="500"/>
                                        <p:tgtEl>
                                          <p:spTgt spid="81923">
                                            <p:txEl>
                                              <p:charRg st="95"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p:txBody>
          <a:bodyPr vert="horz" wrap="square" lIns="91440" tIns="45720" rIns="91440" bIns="45720" anchor="ctr" anchorCtr="0"/>
          <a:p>
            <a:pPr eaLnBrk="1" hangingPunct="1"/>
            <a:r>
              <a:rPr lang="en-US" altLang="zh-CN" dirty="0"/>
              <a:t>2)  SBB</a:t>
            </a:r>
            <a:r>
              <a:rPr lang="zh-CN" altLang="en-US" dirty="0"/>
              <a:t>指令</a:t>
            </a:r>
            <a:endParaRPr lang="zh-CN" altLang="en-US" dirty="0"/>
          </a:p>
        </p:txBody>
      </p:sp>
      <p:sp>
        <p:nvSpPr>
          <p:cNvPr id="82947"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SBB </a:t>
            </a:r>
            <a:r>
              <a:rPr lang="zh-CN" altLang="en-US" b="1" dirty="0"/>
              <a:t>目的操作数，源操作数。</a:t>
            </a:r>
            <a:endParaRPr lang="zh-CN" altLang="en-US" b="1" dirty="0"/>
          </a:p>
          <a:p>
            <a:pPr eaLnBrk="1" hangingPunct="1"/>
            <a:r>
              <a:rPr lang="zh-CN" altLang="en-US" b="1" dirty="0"/>
              <a:t>功能：目的操作数减去源操作数，再减去</a:t>
            </a:r>
            <a:r>
              <a:rPr lang="en-US" altLang="zh-CN" b="1" dirty="0"/>
              <a:t>CF</a:t>
            </a:r>
            <a:r>
              <a:rPr lang="zh-CN" altLang="en-US" b="1" dirty="0"/>
              <a:t>，结果存入目的操作数。</a:t>
            </a:r>
            <a:endParaRPr lang="zh-CN" altLang="en-US" b="1" dirty="0"/>
          </a:p>
          <a:p>
            <a:pPr eaLnBrk="1" hangingPunct="1"/>
            <a:r>
              <a:rPr lang="zh-CN" altLang="en-US" b="1" dirty="0"/>
              <a:t>操作数的寻址方式：</a:t>
            </a:r>
            <a:endParaRPr lang="zh-CN" altLang="en-US" b="1" dirty="0"/>
          </a:p>
          <a:p>
            <a:pPr lvl="1" eaLnBrk="1" hangingPunct="1">
              <a:buNone/>
            </a:pPr>
            <a:r>
              <a:rPr lang="en-US" altLang="zh-CN" b="1" dirty="0"/>
              <a:t>SBB </a:t>
            </a:r>
            <a:r>
              <a:rPr lang="en-US" altLang="zh-CN" b="1" i="1" dirty="0"/>
              <a:t>reg</a:t>
            </a:r>
            <a:r>
              <a:rPr lang="en-US" altLang="zh-CN" b="1" dirty="0"/>
              <a:t>, </a:t>
            </a:r>
            <a:r>
              <a:rPr lang="en-US" altLang="zh-CN" b="1" i="1" dirty="0"/>
              <a:t>reg</a:t>
            </a:r>
            <a:r>
              <a:rPr lang="en-US" altLang="zh-CN" b="1" dirty="0"/>
              <a:t>/</a:t>
            </a:r>
            <a:r>
              <a:rPr lang="en-US" altLang="zh-CN" b="1" i="1" dirty="0"/>
              <a:t>mem</a:t>
            </a:r>
            <a:r>
              <a:rPr lang="en-US" altLang="zh-CN" b="1" dirty="0"/>
              <a:t>/</a:t>
            </a:r>
            <a:r>
              <a:rPr lang="en-US" altLang="zh-CN" b="1" i="1" dirty="0"/>
              <a:t>imm</a:t>
            </a:r>
            <a:r>
              <a:rPr lang="zh-CN" altLang="en-US" b="1" dirty="0"/>
              <a:t>；</a:t>
            </a:r>
            <a:endParaRPr lang="zh-CN" altLang="en-US" b="1" dirty="0"/>
          </a:p>
          <a:p>
            <a:pPr lvl="1" eaLnBrk="1" hangingPunct="1">
              <a:buNone/>
            </a:pPr>
            <a:r>
              <a:rPr lang="en-US" altLang="zh-CN" b="1" dirty="0"/>
              <a:t>SBB </a:t>
            </a:r>
            <a:r>
              <a:rPr lang="en-US" altLang="zh-CN" b="1" i="1" dirty="0"/>
              <a:t>mem</a:t>
            </a:r>
            <a:r>
              <a:rPr lang="en-US" altLang="zh-CN" b="1" dirty="0"/>
              <a:t>, </a:t>
            </a:r>
            <a:r>
              <a:rPr lang="en-US" altLang="zh-CN" b="1" i="1" dirty="0"/>
              <a:t>reg</a:t>
            </a:r>
            <a:r>
              <a:rPr lang="en-US" altLang="zh-CN" b="1" dirty="0"/>
              <a:t>/</a:t>
            </a:r>
            <a:r>
              <a:rPr lang="en-US" altLang="zh-CN" b="1" i="1" dirty="0"/>
              <a:t>imm</a:t>
            </a:r>
            <a:r>
              <a:rPr lang="zh-CN" altLang="en-US" b="1" dirty="0"/>
              <a:t>。</a:t>
            </a:r>
            <a:endParaRPr lang="zh-CN" altLang="en-US" b="1" dirty="0"/>
          </a:p>
          <a:p>
            <a:pPr eaLnBrk="1" hangingPunct="1"/>
            <a:r>
              <a:rPr lang="zh-CN" altLang="en-US" b="1" dirty="0"/>
              <a:t>根据结果置</a:t>
            </a:r>
            <a:r>
              <a:rPr lang="en-US" altLang="zh-CN" b="1" dirty="0"/>
              <a:t>CF, AF, PF, ZF, SF, OF</a:t>
            </a:r>
            <a:r>
              <a:rPr lang="zh-CN" altLang="en-US" b="1" dirty="0"/>
              <a:t>的状态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2947">
                                            <p:txEl>
                                              <p:charRg st="0" end="19"/>
                                            </p:txEl>
                                          </p:spTgt>
                                        </p:tgtEl>
                                        <p:attrNameLst>
                                          <p:attrName>style.visibility</p:attrName>
                                        </p:attrNameLst>
                                      </p:cBhvr>
                                      <p:to>
                                        <p:strVal val="visible"/>
                                      </p:to>
                                    </p:set>
                                    <p:animEffect transition="in" filter="slide(fromBottom)">
                                      <p:cBhvr>
                                        <p:cTn id="7" dur="500"/>
                                        <p:tgtEl>
                                          <p:spTgt spid="82947">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2947">
                                            <p:txEl>
                                              <p:charRg st="19" end="51"/>
                                            </p:txEl>
                                          </p:spTgt>
                                        </p:tgtEl>
                                        <p:attrNameLst>
                                          <p:attrName>style.visibility</p:attrName>
                                        </p:attrNameLst>
                                      </p:cBhvr>
                                      <p:to>
                                        <p:strVal val="visible"/>
                                      </p:to>
                                    </p:set>
                                    <p:animEffect transition="in" filter="slide(fromBottom)">
                                      <p:cBhvr>
                                        <p:cTn id="12" dur="500"/>
                                        <p:tgtEl>
                                          <p:spTgt spid="82947">
                                            <p:txEl>
                                              <p:charRg st="19"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2947">
                                            <p:txEl>
                                              <p:charRg st="51" end="61"/>
                                            </p:txEl>
                                          </p:spTgt>
                                        </p:tgtEl>
                                        <p:attrNameLst>
                                          <p:attrName>style.visibility</p:attrName>
                                        </p:attrNameLst>
                                      </p:cBhvr>
                                      <p:to>
                                        <p:strVal val="visible"/>
                                      </p:to>
                                    </p:set>
                                    <p:animEffect transition="in" filter="slide(fromBottom)">
                                      <p:cBhvr>
                                        <p:cTn id="17" dur="500"/>
                                        <p:tgtEl>
                                          <p:spTgt spid="82947">
                                            <p:txEl>
                                              <p:charRg st="51" end="61"/>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82947">
                                            <p:txEl>
                                              <p:charRg st="61" end="83"/>
                                            </p:txEl>
                                          </p:spTgt>
                                        </p:tgtEl>
                                        <p:attrNameLst>
                                          <p:attrName>style.visibility</p:attrName>
                                        </p:attrNameLst>
                                      </p:cBhvr>
                                      <p:to>
                                        <p:strVal val="visible"/>
                                      </p:to>
                                    </p:set>
                                    <p:animEffect transition="in" filter="slide(fromBottom)">
                                      <p:cBhvr>
                                        <p:cTn id="20" dur="500"/>
                                        <p:tgtEl>
                                          <p:spTgt spid="82947">
                                            <p:txEl>
                                              <p:charRg st="61" end="83"/>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82947">
                                            <p:txEl>
                                              <p:charRg st="83" end="101"/>
                                            </p:txEl>
                                          </p:spTgt>
                                        </p:tgtEl>
                                        <p:attrNameLst>
                                          <p:attrName>style.visibility</p:attrName>
                                        </p:attrNameLst>
                                      </p:cBhvr>
                                      <p:to>
                                        <p:strVal val="visible"/>
                                      </p:to>
                                    </p:set>
                                    <p:animEffect transition="in" filter="slide(fromBottom)">
                                      <p:cBhvr>
                                        <p:cTn id="23" dur="500"/>
                                        <p:tgtEl>
                                          <p:spTgt spid="82947">
                                            <p:txEl>
                                              <p:charRg st="83" end="10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2947">
                                            <p:txEl>
                                              <p:charRg st="101" end="133"/>
                                            </p:txEl>
                                          </p:spTgt>
                                        </p:tgtEl>
                                        <p:attrNameLst>
                                          <p:attrName>style.visibility</p:attrName>
                                        </p:attrNameLst>
                                      </p:cBhvr>
                                      <p:to>
                                        <p:strVal val="visible"/>
                                      </p:to>
                                    </p:set>
                                    <p:animEffect transition="in" filter="slide(fromBottom)">
                                      <p:cBhvr>
                                        <p:cTn id="28" dur="500"/>
                                        <p:tgtEl>
                                          <p:spTgt spid="82947">
                                            <p:txEl>
                                              <p:charRg st="101" end="1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p:txBody>
          <a:bodyPr vert="horz" wrap="square" lIns="91440" tIns="45720" rIns="91440" bIns="45720" anchor="ctr" anchorCtr="0"/>
          <a:p>
            <a:pPr eaLnBrk="1" hangingPunct="1"/>
            <a:r>
              <a:rPr lang="en-US" altLang="zh-CN" dirty="0"/>
              <a:t>3)  DEC</a:t>
            </a:r>
            <a:r>
              <a:rPr lang="zh-CN" altLang="en-US" dirty="0"/>
              <a:t>指令</a:t>
            </a:r>
            <a:endParaRPr lang="zh-CN" altLang="en-US" dirty="0"/>
          </a:p>
        </p:txBody>
      </p:sp>
      <p:sp>
        <p:nvSpPr>
          <p:cNvPr id="8397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格式：</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DEC </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操作数。</a:t>
            </a: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功能：操作数自身减</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1</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，即操作数减去</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1</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，结果再存入操作数。</a:t>
            </a: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操作数的寻址方式：</a:t>
            </a: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Tx/>
              <a:buSzTx/>
              <a:buFontTx/>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ea"/>
              </a:rPr>
              <a:t>DEC </a:t>
            </a:r>
            <a:r>
              <a:rPr kumimoji="0" lang="en-US" altLang="zh-CN" sz="2800" b="1" i="1" u="none" strike="noStrike" kern="0" cap="none" spc="0" normalizeH="0" baseline="0" noProof="0" smtClean="0">
                <a:ln>
                  <a:noFill/>
                </a:ln>
                <a:solidFill>
                  <a:schemeClr val="tx1"/>
                </a:solidFill>
                <a:effectLst/>
                <a:uLnTx/>
                <a:uFillTx/>
                <a:latin typeface="+mn-lt"/>
                <a:ea typeface="+mn-ea"/>
                <a:cs typeface="+mn-ea"/>
              </a:rPr>
              <a:t>reg</a:t>
            </a:r>
            <a:r>
              <a:rPr kumimoji="0" lang="en-US" altLang="zh-CN" sz="2800" b="1" i="0" u="none" strike="noStrike" kern="0" cap="none" spc="0" normalizeH="0" baseline="0" noProof="0" smtClean="0">
                <a:ln>
                  <a:noFill/>
                </a:ln>
                <a:solidFill>
                  <a:schemeClr val="tx1"/>
                </a:solidFill>
                <a:effectLst/>
                <a:uLnTx/>
                <a:uFillTx/>
                <a:latin typeface="+mn-lt"/>
                <a:ea typeface="+mn-ea"/>
                <a:cs typeface="+mn-ea"/>
              </a:rPr>
              <a:t>/</a:t>
            </a:r>
            <a:r>
              <a:rPr kumimoji="0" lang="en-US" altLang="zh-CN" sz="2800" b="1" i="1" u="none" strike="noStrike" kern="0" cap="none" spc="0" normalizeH="0" baseline="0" noProof="0" smtClean="0">
                <a:ln>
                  <a:noFill/>
                </a:ln>
                <a:solidFill>
                  <a:schemeClr val="tx1"/>
                </a:solidFill>
                <a:effectLst/>
                <a:uLnTx/>
                <a:uFillTx/>
                <a:latin typeface="+mn-lt"/>
                <a:ea typeface="+mn-ea"/>
                <a:cs typeface="+mn-ea"/>
              </a:rPr>
              <a:t>mem</a:t>
            </a:r>
            <a:r>
              <a:rPr kumimoji="0" lang="zh-CN" altLang="en-US" sz="2800" b="1" i="0" u="none" strike="noStrike" kern="0" cap="none" spc="0" normalizeH="0" baseline="0" noProof="0" smtClean="0">
                <a:ln>
                  <a:noFill/>
                </a:ln>
                <a:solidFill>
                  <a:schemeClr val="tx1"/>
                </a:solidFill>
                <a:effectLst/>
                <a:uLnTx/>
                <a:uFillTx/>
                <a:latin typeface="+mn-lt"/>
                <a:ea typeface="+mn-ea"/>
                <a:cs typeface="+mn-ea"/>
              </a:rPr>
              <a:t>。</a:t>
            </a:r>
            <a:endParaRPr kumimoji="0" lang="zh-CN" altLang="en-US" sz="2800" b="1" i="0" u="none" strike="noStrike" kern="0" cap="none" spc="0" normalizeH="0" baseline="0" noProof="0" smtClean="0">
              <a:ln>
                <a:noFill/>
              </a:ln>
              <a:solidFill>
                <a:schemeClr val="tx1"/>
              </a:solidFill>
              <a:effectLst/>
              <a:uLnTx/>
              <a:uFillTx/>
              <a:latin typeface="+mn-lt"/>
              <a:ea typeface="+mn-ea"/>
              <a:cs typeface="+mn-ea"/>
            </a:endParaRPr>
          </a:p>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a:pPr>
            <a:r>
              <a:rPr kumimoji="0" lang="zh-CN" altLang="en-US" sz="3200" b="1" i="0" u="none" strike="noStrike" kern="0" cap="none" spc="0" normalizeH="0" baseline="0" noProof="0" smtClean="0">
                <a:ln>
                  <a:noFill/>
                </a:ln>
                <a:solidFill>
                  <a:schemeClr val="tx1"/>
                </a:solidFill>
                <a:effectLst/>
                <a:uLnTx/>
                <a:uFillTx/>
                <a:latin typeface="+mn-lt"/>
                <a:ea typeface="+mn-ea"/>
                <a:cs typeface="+mn-cs"/>
              </a:rPr>
              <a:t>影响</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AF, PF, ZF, SF</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和</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OF</a:t>
            </a:r>
            <a:r>
              <a:rPr kumimoji="0" lang="zh-CN" altLang="en-US" sz="32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32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不影响</a:t>
            </a:r>
            <a:r>
              <a:rPr kumimoji="0" lang="en-US" altLang="zh-CN" sz="32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CF</a:t>
            </a:r>
            <a:r>
              <a:rPr kumimoji="0" lang="en-US" altLang="zh-CN" sz="3200" b="1" i="0" u="none" strike="noStrike" kern="0" cap="none" spc="0" normalizeH="0" baseline="0" noProof="0" smtClean="0">
                <a:ln>
                  <a:noFill/>
                </a:ln>
                <a:solidFill>
                  <a:schemeClr val="tx1"/>
                </a:solidFill>
                <a:effectLst/>
                <a:uLnTx/>
                <a:uFillTx/>
                <a:latin typeface="+mn-lt"/>
                <a:ea typeface="+mn-ea"/>
                <a:cs typeface="+mn-cs"/>
              </a:rPr>
              <a:t> </a:t>
            </a:r>
            <a:endParaRPr kumimoji="0" lang="en-US" altLang="zh-CN" sz="3200" b="1"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3971">
                                            <p:txEl>
                                              <p:charRg st="0" end="12"/>
                                            </p:txEl>
                                          </p:spTgt>
                                        </p:tgtEl>
                                        <p:attrNameLst>
                                          <p:attrName>style.visibility</p:attrName>
                                        </p:attrNameLst>
                                      </p:cBhvr>
                                      <p:to>
                                        <p:strVal val="visible"/>
                                      </p:to>
                                    </p:set>
                                    <p:animEffect transition="in" filter="slide(fromBottom)">
                                      <p:cBhvr>
                                        <p:cTn id="7" dur="500"/>
                                        <p:tgtEl>
                                          <p:spTgt spid="83971">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3971">
                                            <p:txEl>
                                              <p:charRg st="12" end="41"/>
                                            </p:txEl>
                                          </p:spTgt>
                                        </p:tgtEl>
                                        <p:attrNameLst>
                                          <p:attrName>style.visibility</p:attrName>
                                        </p:attrNameLst>
                                      </p:cBhvr>
                                      <p:to>
                                        <p:strVal val="visible"/>
                                      </p:to>
                                    </p:set>
                                    <p:animEffect transition="in" filter="slide(fromBottom)">
                                      <p:cBhvr>
                                        <p:cTn id="12" dur="500"/>
                                        <p:tgtEl>
                                          <p:spTgt spid="83971">
                                            <p:txEl>
                                              <p:charRg st="12"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3971">
                                            <p:txEl>
                                              <p:charRg st="41" end="51"/>
                                            </p:txEl>
                                          </p:spTgt>
                                        </p:tgtEl>
                                        <p:attrNameLst>
                                          <p:attrName>style.visibility</p:attrName>
                                        </p:attrNameLst>
                                      </p:cBhvr>
                                      <p:to>
                                        <p:strVal val="visible"/>
                                      </p:to>
                                    </p:set>
                                    <p:animEffect transition="in" filter="slide(fromBottom)">
                                      <p:cBhvr>
                                        <p:cTn id="17" dur="500"/>
                                        <p:tgtEl>
                                          <p:spTgt spid="83971">
                                            <p:txEl>
                                              <p:charRg st="41" end="51"/>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83971">
                                            <p:txEl>
                                              <p:charRg st="51" end="64"/>
                                            </p:txEl>
                                          </p:spTgt>
                                        </p:tgtEl>
                                        <p:attrNameLst>
                                          <p:attrName>style.visibility</p:attrName>
                                        </p:attrNameLst>
                                      </p:cBhvr>
                                      <p:to>
                                        <p:strVal val="visible"/>
                                      </p:to>
                                    </p:set>
                                    <p:animEffect transition="in" filter="slide(fromBottom)">
                                      <p:cBhvr>
                                        <p:cTn id="20" dur="500"/>
                                        <p:tgtEl>
                                          <p:spTgt spid="83971">
                                            <p:txEl>
                                              <p:charRg st="51" end="6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83971">
                                            <p:txEl>
                                              <p:charRg st="64" end="91"/>
                                            </p:txEl>
                                          </p:spTgt>
                                        </p:tgtEl>
                                        <p:attrNameLst>
                                          <p:attrName>style.visibility</p:attrName>
                                        </p:attrNameLst>
                                      </p:cBhvr>
                                      <p:to>
                                        <p:strVal val="visible"/>
                                      </p:to>
                                    </p:set>
                                    <p:animEffect transition="in" filter="slide(fromBottom)">
                                      <p:cBhvr>
                                        <p:cTn id="25" dur="500"/>
                                        <p:tgtEl>
                                          <p:spTgt spid="83971">
                                            <p:txEl>
                                              <p:charRg st="64"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p:txBody>
          <a:bodyPr vert="horz" wrap="square" lIns="91440" tIns="45720" rIns="91440" bIns="45720" anchor="ctr" anchorCtr="0"/>
          <a:p>
            <a:pPr eaLnBrk="1" hangingPunct="1"/>
            <a:r>
              <a:rPr lang="en-US" altLang="zh-CN" dirty="0"/>
              <a:t>4)  NEG</a:t>
            </a:r>
            <a:r>
              <a:rPr lang="zh-CN" altLang="en-US" dirty="0"/>
              <a:t>指令</a:t>
            </a:r>
            <a:endParaRPr lang="zh-CN" altLang="en-US" dirty="0"/>
          </a:p>
        </p:txBody>
      </p:sp>
      <p:sp>
        <p:nvSpPr>
          <p:cNvPr id="84995" name="Rectangle 3"/>
          <p:cNvSpPr>
            <a:spLocks noGrp="1"/>
          </p:cNvSpPr>
          <p:nvPr>
            <p:ph idx="1"/>
          </p:nvPr>
        </p:nvSpPr>
        <p:spPr/>
        <p:txBody>
          <a:bodyPr vert="horz" wrap="square" lIns="91440" tIns="45720" rIns="91440" bIns="45720" anchor="t" anchorCtr="0"/>
          <a:p>
            <a:pPr eaLnBrk="1" hangingPunct="1"/>
            <a:r>
              <a:rPr lang="zh-CN" altLang="en-US" sz="2800" b="1" dirty="0"/>
              <a:t>格式：</a:t>
            </a:r>
            <a:r>
              <a:rPr lang="en-US" altLang="zh-CN" sz="2800" b="1" dirty="0"/>
              <a:t>NEG </a:t>
            </a:r>
            <a:r>
              <a:rPr lang="zh-CN" altLang="en-US" sz="2800" b="1" dirty="0"/>
              <a:t>操作数。</a:t>
            </a:r>
            <a:endParaRPr lang="zh-CN" altLang="en-US" sz="2800" b="1" dirty="0"/>
          </a:p>
          <a:p>
            <a:pPr eaLnBrk="1" hangingPunct="1"/>
            <a:r>
              <a:rPr lang="zh-CN" altLang="en-US" sz="2800" b="1" dirty="0"/>
              <a:t>功能：操作数各位取反再加</a:t>
            </a:r>
            <a:r>
              <a:rPr lang="en-US" altLang="zh-CN" sz="2800" b="1" dirty="0"/>
              <a:t>1(</a:t>
            </a:r>
            <a:r>
              <a:rPr lang="zh-CN" altLang="en-US" sz="2800" b="1" dirty="0"/>
              <a:t>求补</a:t>
            </a:r>
            <a:r>
              <a:rPr lang="en-US" altLang="zh-CN" sz="2800" b="1" dirty="0"/>
              <a:t>)</a:t>
            </a:r>
            <a:r>
              <a:rPr lang="zh-CN" altLang="en-US" sz="2800" b="1" dirty="0"/>
              <a:t>，即将</a:t>
            </a:r>
            <a:r>
              <a:rPr lang="en-US" altLang="zh-CN" sz="2800" b="1" dirty="0"/>
              <a:t>0</a:t>
            </a:r>
            <a:r>
              <a:rPr lang="zh-CN" altLang="en-US" sz="2800" b="1" dirty="0"/>
              <a:t>减去操作数，结果存入操作数。</a:t>
            </a:r>
            <a:endParaRPr lang="zh-CN" altLang="en-US" sz="2800" b="1" dirty="0"/>
          </a:p>
          <a:p>
            <a:pPr eaLnBrk="1" hangingPunct="1"/>
            <a:r>
              <a:rPr lang="zh-CN" altLang="en-US" sz="2800" b="1" dirty="0"/>
              <a:t>操作数的寻址方式：</a:t>
            </a:r>
            <a:endParaRPr lang="zh-CN" altLang="en-US" sz="2800" b="1" dirty="0"/>
          </a:p>
          <a:p>
            <a:pPr lvl="1" eaLnBrk="1" hangingPunct="1">
              <a:buNone/>
            </a:pPr>
            <a:r>
              <a:rPr lang="en-US" altLang="zh-CN" sz="2400" b="1" dirty="0"/>
              <a:t>NEG </a:t>
            </a:r>
            <a:r>
              <a:rPr lang="en-US" altLang="zh-CN" sz="2400" b="1" i="1" dirty="0"/>
              <a:t>reg</a:t>
            </a:r>
            <a:r>
              <a:rPr lang="en-US" altLang="zh-CN" sz="2400" b="1" dirty="0"/>
              <a:t>/</a:t>
            </a:r>
            <a:r>
              <a:rPr lang="en-US" altLang="zh-CN" sz="2400" b="1" i="1" dirty="0"/>
              <a:t>mem</a:t>
            </a:r>
            <a:r>
              <a:rPr lang="zh-CN" altLang="en-US" sz="2400" b="1" dirty="0"/>
              <a:t>。</a:t>
            </a:r>
            <a:endParaRPr lang="zh-CN" altLang="en-US" sz="2400" b="1" dirty="0"/>
          </a:p>
          <a:p>
            <a:pPr eaLnBrk="1" hangingPunct="1"/>
            <a:r>
              <a:rPr lang="zh-CN" altLang="en-US" sz="2800" b="1" dirty="0"/>
              <a:t>影响</a:t>
            </a:r>
            <a:r>
              <a:rPr lang="en-US" altLang="zh-CN" sz="2800" b="1" dirty="0"/>
              <a:t>CF, AF, PF, ZF, SF, OF</a:t>
            </a:r>
            <a:r>
              <a:rPr lang="zh-CN" altLang="en-US" sz="2800" b="1" dirty="0"/>
              <a:t>。</a:t>
            </a:r>
            <a:endParaRPr lang="zh-CN" altLang="en-US" sz="2800" b="1" dirty="0"/>
          </a:p>
          <a:p>
            <a:pPr lvl="1" eaLnBrk="1" hangingPunct="1"/>
            <a:r>
              <a:rPr lang="zh-CN" altLang="en-US" sz="2400" b="1" dirty="0"/>
              <a:t>只有当操作数为</a:t>
            </a:r>
            <a:r>
              <a:rPr lang="en-US" altLang="zh-CN" sz="2400" b="1" dirty="0"/>
              <a:t>0</a:t>
            </a:r>
            <a:r>
              <a:rPr lang="zh-CN" altLang="en-US" sz="2400" b="1" dirty="0"/>
              <a:t>时，才使</a:t>
            </a:r>
            <a:r>
              <a:rPr lang="en-US" altLang="zh-CN" sz="2400" b="1" dirty="0"/>
              <a:t>CF</a:t>
            </a:r>
            <a:r>
              <a:rPr lang="zh-CN" altLang="en-US" sz="2400" b="1" dirty="0"/>
              <a:t>＝</a:t>
            </a:r>
            <a:r>
              <a:rPr lang="en-US" altLang="zh-CN" sz="2400" b="1" dirty="0"/>
              <a:t>0</a:t>
            </a:r>
            <a:r>
              <a:rPr lang="zh-CN" altLang="en-US" sz="2400" b="1" dirty="0"/>
              <a:t>，其他情况则均为</a:t>
            </a:r>
            <a:r>
              <a:rPr lang="en-US" altLang="zh-CN" sz="2400" b="1" dirty="0"/>
              <a:t>1</a:t>
            </a:r>
            <a:r>
              <a:rPr lang="zh-CN" altLang="en-US" sz="2400" b="1" dirty="0"/>
              <a:t>；</a:t>
            </a:r>
            <a:endParaRPr lang="zh-CN" altLang="en-US" sz="2400" b="1" dirty="0"/>
          </a:p>
          <a:p>
            <a:pPr lvl="1" eaLnBrk="1" hangingPunct="1"/>
            <a:r>
              <a:rPr lang="zh-CN" altLang="en-US" sz="2400" b="1" dirty="0"/>
              <a:t>只有当操作数为</a:t>
            </a:r>
            <a:r>
              <a:rPr lang="en-US" altLang="zh-CN" sz="2400" b="1" dirty="0"/>
              <a:t>-2</a:t>
            </a:r>
            <a:r>
              <a:rPr lang="en-US" altLang="zh-CN" sz="2400" b="1" baseline="30000" dirty="0"/>
              <a:t>7</a:t>
            </a:r>
            <a:r>
              <a:rPr lang="en-US" altLang="zh-CN" sz="2400" b="1" dirty="0"/>
              <a:t>(8</a:t>
            </a:r>
            <a:r>
              <a:rPr lang="zh-CN" altLang="en-US" sz="2400" b="1" dirty="0"/>
              <a:t>位运算</a:t>
            </a:r>
            <a:r>
              <a:rPr lang="en-US" altLang="zh-CN" sz="2400" b="1" dirty="0"/>
              <a:t>)</a:t>
            </a:r>
            <a:r>
              <a:rPr lang="zh-CN" altLang="en-US" sz="2400" b="1" dirty="0"/>
              <a:t>或</a:t>
            </a:r>
            <a:r>
              <a:rPr lang="en-US" altLang="zh-CN" sz="2400" b="1" dirty="0"/>
              <a:t>-2</a:t>
            </a:r>
            <a:r>
              <a:rPr lang="en-US" altLang="zh-CN" sz="2400" b="1" baseline="30000" dirty="0"/>
              <a:t>15</a:t>
            </a:r>
            <a:r>
              <a:rPr lang="en-US" altLang="zh-CN" sz="2400" b="1" dirty="0"/>
              <a:t>(16</a:t>
            </a:r>
            <a:r>
              <a:rPr lang="zh-CN" altLang="en-US" sz="2400" b="1" dirty="0"/>
              <a:t>位运算</a:t>
            </a:r>
            <a:r>
              <a:rPr lang="en-US" altLang="zh-CN" sz="2400" b="1" dirty="0"/>
              <a:t>)</a:t>
            </a:r>
            <a:r>
              <a:rPr lang="zh-CN" altLang="en-US" sz="2400" b="1" dirty="0"/>
              <a:t>或</a:t>
            </a:r>
            <a:r>
              <a:rPr lang="en-US" altLang="zh-CN" sz="2400" b="1" dirty="0"/>
              <a:t>-2</a:t>
            </a:r>
            <a:r>
              <a:rPr lang="en-US" altLang="zh-CN" sz="2400" b="1" baseline="30000" dirty="0"/>
              <a:t>31</a:t>
            </a:r>
            <a:r>
              <a:rPr lang="en-US" altLang="zh-CN" sz="2400" b="1" dirty="0"/>
              <a:t>(32</a:t>
            </a:r>
            <a:r>
              <a:rPr lang="zh-CN" altLang="en-US" sz="2400" b="1" dirty="0"/>
              <a:t>位运算</a:t>
            </a:r>
            <a:r>
              <a:rPr lang="en-US" altLang="zh-CN" sz="2400" b="1" dirty="0"/>
              <a:t>)</a:t>
            </a:r>
            <a:r>
              <a:rPr lang="zh-CN" altLang="en-US" sz="2400" b="1" dirty="0"/>
              <a:t>时，才使</a:t>
            </a:r>
            <a:r>
              <a:rPr lang="en-US" altLang="zh-CN" sz="2400" b="1" dirty="0"/>
              <a:t>OF</a:t>
            </a:r>
            <a:r>
              <a:rPr lang="zh-CN" altLang="en-US" sz="2400" b="1" dirty="0"/>
              <a:t>＝</a:t>
            </a:r>
            <a:r>
              <a:rPr lang="en-US" altLang="zh-CN" sz="2400" b="1" dirty="0"/>
              <a:t>1</a:t>
            </a:r>
            <a:r>
              <a:rPr lang="zh-CN" altLang="en-US" sz="2400" b="1" dirty="0"/>
              <a:t>，其他情况则均为</a:t>
            </a:r>
            <a:r>
              <a:rPr lang="en-US" altLang="zh-CN" sz="2400" b="1" dirty="0"/>
              <a:t>0</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4995">
                                            <p:txEl>
                                              <p:charRg st="0" end="12"/>
                                            </p:txEl>
                                          </p:spTgt>
                                        </p:tgtEl>
                                        <p:attrNameLst>
                                          <p:attrName>style.visibility</p:attrName>
                                        </p:attrNameLst>
                                      </p:cBhvr>
                                      <p:to>
                                        <p:strVal val="visible"/>
                                      </p:to>
                                    </p:set>
                                    <p:animEffect transition="in" filter="slide(fromBottom)">
                                      <p:cBhvr>
                                        <p:cTn id="7" dur="500"/>
                                        <p:tgtEl>
                                          <p:spTgt spid="8499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4995">
                                            <p:txEl>
                                              <p:charRg st="12" end="48"/>
                                            </p:txEl>
                                          </p:spTgt>
                                        </p:tgtEl>
                                        <p:attrNameLst>
                                          <p:attrName>style.visibility</p:attrName>
                                        </p:attrNameLst>
                                      </p:cBhvr>
                                      <p:to>
                                        <p:strVal val="visible"/>
                                      </p:to>
                                    </p:set>
                                    <p:animEffect transition="in" filter="slide(fromBottom)">
                                      <p:cBhvr>
                                        <p:cTn id="12" dur="500"/>
                                        <p:tgtEl>
                                          <p:spTgt spid="84995">
                                            <p:txEl>
                                              <p:charRg st="12"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4995">
                                            <p:txEl>
                                              <p:charRg st="48" end="58"/>
                                            </p:txEl>
                                          </p:spTgt>
                                        </p:tgtEl>
                                        <p:attrNameLst>
                                          <p:attrName>style.visibility</p:attrName>
                                        </p:attrNameLst>
                                      </p:cBhvr>
                                      <p:to>
                                        <p:strVal val="visible"/>
                                      </p:to>
                                    </p:set>
                                    <p:animEffect transition="in" filter="slide(fromBottom)">
                                      <p:cBhvr>
                                        <p:cTn id="17" dur="500"/>
                                        <p:tgtEl>
                                          <p:spTgt spid="84995">
                                            <p:txEl>
                                              <p:charRg st="48"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4995">
                                            <p:txEl>
                                              <p:charRg st="58" end="71"/>
                                            </p:txEl>
                                          </p:spTgt>
                                        </p:tgtEl>
                                        <p:attrNameLst>
                                          <p:attrName>style.visibility</p:attrName>
                                        </p:attrNameLst>
                                      </p:cBhvr>
                                      <p:to>
                                        <p:strVal val="visible"/>
                                      </p:to>
                                    </p:set>
                                    <p:animEffect transition="in" filter="slide(fromBottom)">
                                      <p:cBhvr>
                                        <p:cTn id="22" dur="500"/>
                                        <p:tgtEl>
                                          <p:spTgt spid="84995">
                                            <p:txEl>
                                              <p:charRg st="58" end="7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4995">
                                            <p:txEl>
                                              <p:charRg st="71" end="97"/>
                                            </p:txEl>
                                          </p:spTgt>
                                        </p:tgtEl>
                                        <p:attrNameLst>
                                          <p:attrName>style.visibility</p:attrName>
                                        </p:attrNameLst>
                                      </p:cBhvr>
                                      <p:to>
                                        <p:strVal val="visible"/>
                                      </p:to>
                                    </p:set>
                                    <p:animEffect transition="in" filter="slide(fromBottom)">
                                      <p:cBhvr>
                                        <p:cTn id="27" dur="500"/>
                                        <p:tgtEl>
                                          <p:spTgt spid="84995">
                                            <p:txEl>
                                              <p:charRg st="71" end="9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84995">
                                            <p:txEl>
                                              <p:charRg st="97" end="124"/>
                                            </p:txEl>
                                          </p:spTgt>
                                        </p:tgtEl>
                                        <p:attrNameLst>
                                          <p:attrName>style.visibility</p:attrName>
                                        </p:attrNameLst>
                                      </p:cBhvr>
                                      <p:to>
                                        <p:strVal val="visible"/>
                                      </p:to>
                                    </p:set>
                                    <p:animEffect transition="in" filter="slide(fromBottom)">
                                      <p:cBhvr>
                                        <p:cTn id="32" dur="500"/>
                                        <p:tgtEl>
                                          <p:spTgt spid="84995">
                                            <p:txEl>
                                              <p:charRg st="97" end="12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84995">
                                            <p:txEl>
                                              <p:charRg st="124" end="182"/>
                                            </p:txEl>
                                          </p:spTgt>
                                        </p:tgtEl>
                                        <p:attrNameLst>
                                          <p:attrName>style.visibility</p:attrName>
                                        </p:attrNameLst>
                                      </p:cBhvr>
                                      <p:to>
                                        <p:strVal val="visible"/>
                                      </p:to>
                                    </p:set>
                                    <p:animEffect transition="in" filter="slide(fromBottom)">
                                      <p:cBhvr>
                                        <p:cTn id="37" dur="500"/>
                                        <p:tgtEl>
                                          <p:spTgt spid="84995">
                                            <p:txEl>
                                              <p:charRg st="124" end="1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ldLvl="2"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p:txBody>
          <a:bodyPr vert="horz" wrap="square" lIns="91440" tIns="45720" rIns="91440" bIns="45720" anchor="ctr" anchorCtr="0"/>
          <a:p>
            <a:pPr eaLnBrk="1" hangingPunct="1"/>
            <a:r>
              <a:rPr lang="en-US" altLang="zh-CN" dirty="0"/>
              <a:t>5)  CMP</a:t>
            </a:r>
            <a:r>
              <a:rPr lang="zh-CN" altLang="en-US" dirty="0"/>
              <a:t>指令</a:t>
            </a:r>
            <a:endParaRPr lang="zh-CN" altLang="en-US" dirty="0"/>
          </a:p>
        </p:txBody>
      </p:sp>
      <p:sp>
        <p:nvSpPr>
          <p:cNvPr id="86019" name="Rectangle 3"/>
          <p:cNvSpPr>
            <a:spLocks noGrp="1"/>
          </p:cNvSpPr>
          <p:nvPr>
            <p:ph idx="1"/>
          </p:nvPr>
        </p:nvSpPr>
        <p:spPr/>
        <p:txBody>
          <a:bodyPr vert="horz" wrap="square" lIns="91440" tIns="45720" rIns="91440" bIns="45720" anchor="t" anchorCtr="0"/>
          <a:p>
            <a:pPr eaLnBrk="1" hangingPunct="1"/>
            <a:r>
              <a:rPr lang="zh-CN" altLang="en-US" sz="2800" b="1" dirty="0"/>
              <a:t>格式：</a:t>
            </a:r>
            <a:r>
              <a:rPr lang="en-US" altLang="zh-CN" sz="2800" b="1" dirty="0"/>
              <a:t>CMP </a:t>
            </a:r>
            <a:r>
              <a:rPr lang="zh-CN" altLang="en-US" sz="2800" b="1" dirty="0"/>
              <a:t>目的操作数，源操作数。</a:t>
            </a:r>
            <a:endParaRPr lang="zh-CN" altLang="en-US" sz="2800" b="1" dirty="0"/>
          </a:p>
          <a:p>
            <a:pPr eaLnBrk="1" hangingPunct="1"/>
            <a:r>
              <a:rPr lang="zh-CN" altLang="en-US" sz="2800" b="1" dirty="0"/>
              <a:t>功能：两操作数比较大小，根据目的操作数减去源操作数的运算结果，从而设置标志位。</a:t>
            </a:r>
            <a:endParaRPr lang="zh-CN" altLang="en-US" sz="2800" b="1" dirty="0"/>
          </a:p>
          <a:p>
            <a:pPr eaLnBrk="1" hangingPunct="1"/>
            <a:r>
              <a:rPr lang="zh-CN" altLang="en-US" sz="2800" b="1" dirty="0"/>
              <a:t>操作数的寻址方式：</a:t>
            </a:r>
            <a:endParaRPr lang="zh-CN" altLang="en-US" sz="2800" b="1" dirty="0"/>
          </a:p>
          <a:p>
            <a:pPr lvl="1" eaLnBrk="1" hangingPunct="1">
              <a:buNone/>
            </a:pPr>
            <a:r>
              <a:rPr lang="en-US" altLang="zh-CN" sz="2400" b="1" dirty="0"/>
              <a:t>CMP </a:t>
            </a:r>
            <a:r>
              <a:rPr lang="en-US" altLang="zh-CN" sz="2400" b="1" i="1" dirty="0"/>
              <a:t>reg</a:t>
            </a:r>
            <a:r>
              <a:rPr lang="en-US" altLang="zh-CN" sz="2400" b="1" dirty="0"/>
              <a:t>, </a:t>
            </a:r>
            <a:r>
              <a:rPr lang="en-US" altLang="zh-CN" sz="2400" b="1" i="1" dirty="0"/>
              <a:t>reg</a:t>
            </a:r>
            <a:r>
              <a:rPr lang="en-US" altLang="zh-CN" sz="2400" b="1" dirty="0"/>
              <a:t>/</a:t>
            </a:r>
            <a:r>
              <a:rPr lang="en-US" altLang="zh-CN" sz="2400" b="1" i="1" dirty="0"/>
              <a:t>mem</a:t>
            </a:r>
            <a:r>
              <a:rPr lang="en-US" altLang="zh-CN" sz="2400" b="1" dirty="0"/>
              <a:t>/</a:t>
            </a:r>
            <a:r>
              <a:rPr lang="en-US" altLang="zh-CN" sz="2400" b="1" i="1" dirty="0"/>
              <a:t>imm</a:t>
            </a:r>
            <a:r>
              <a:rPr lang="zh-CN" altLang="en-US" sz="2400" b="1" dirty="0"/>
              <a:t>；</a:t>
            </a:r>
            <a:endParaRPr lang="zh-CN" altLang="en-US" sz="2400" b="1" dirty="0"/>
          </a:p>
          <a:p>
            <a:pPr lvl="1" eaLnBrk="1" hangingPunct="1">
              <a:buNone/>
            </a:pPr>
            <a:r>
              <a:rPr lang="en-US" altLang="zh-CN" sz="2400" b="1" dirty="0"/>
              <a:t>CMP </a:t>
            </a:r>
            <a:r>
              <a:rPr lang="en-US" altLang="zh-CN" sz="2400" b="1" i="1" dirty="0"/>
              <a:t>mem</a:t>
            </a:r>
            <a:r>
              <a:rPr lang="en-US" altLang="zh-CN" sz="2400" b="1" dirty="0"/>
              <a:t>, </a:t>
            </a:r>
            <a:r>
              <a:rPr lang="en-US" altLang="zh-CN" sz="2400" b="1" i="1" dirty="0"/>
              <a:t>reg</a:t>
            </a:r>
            <a:r>
              <a:rPr lang="en-US" altLang="zh-CN" sz="2400" b="1" dirty="0"/>
              <a:t>/</a:t>
            </a:r>
            <a:r>
              <a:rPr lang="en-US" altLang="zh-CN" sz="2400" b="1" i="1" dirty="0"/>
              <a:t>imm</a:t>
            </a:r>
            <a:r>
              <a:rPr lang="zh-CN" altLang="en-US" sz="2400" b="1" dirty="0"/>
              <a:t>。</a:t>
            </a:r>
            <a:endParaRPr lang="zh-CN" altLang="en-US" sz="2400" b="1" dirty="0"/>
          </a:p>
          <a:p>
            <a:pPr eaLnBrk="1" hangingPunct="1"/>
            <a:r>
              <a:rPr lang="zh-CN" altLang="en-US" sz="2800" b="1" dirty="0"/>
              <a:t>该指令影响</a:t>
            </a:r>
            <a:r>
              <a:rPr lang="en-US" altLang="zh-CN" sz="2800" b="1" dirty="0"/>
              <a:t>CF, AF, PF, ZF, SF, OF</a:t>
            </a:r>
            <a:r>
              <a:rPr lang="zh-CN" altLang="en-US" sz="2800" b="1" dirty="0"/>
              <a:t>。</a:t>
            </a:r>
            <a:endParaRPr lang="zh-CN" altLang="en-US" sz="2800" b="1" dirty="0"/>
          </a:p>
          <a:p>
            <a:pPr eaLnBrk="1" hangingPunct="1"/>
            <a:r>
              <a:rPr lang="zh-CN" altLang="en-US" sz="2800" b="1" dirty="0"/>
              <a:t>这条指令除了相减结果不保存外，其他情况与</a:t>
            </a:r>
            <a:r>
              <a:rPr lang="en-US" altLang="zh-CN" sz="2800" b="1" dirty="0"/>
              <a:t>SUB</a:t>
            </a:r>
            <a:r>
              <a:rPr lang="zh-CN" altLang="en-US" sz="2800" b="1" dirty="0"/>
              <a:t>指令完全相同</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6019">
                                            <p:txEl>
                                              <p:charRg st="0" end="19"/>
                                            </p:txEl>
                                          </p:spTgt>
                                        </p:tgtEl>
                                        <p:attrNameLst>
                                          <p:attrName>style.visibility</p:attrName>
                                        </p:attrNameLst>
                                      </p:cBhvr>
                                      <p:to>
                                        <p:strVal val="visible"/>
                                      </p:to>
                                    </p:set>
                                    <p:animEffect transition="in" filter="slide(fromBottom)">
                                      <p:cBhvr>
                                        <p:cTn id="7" dur="500"/>
                                        <p:tgtEl>
                                          <p:spTgt spid="86019">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6019">
                                            <p:txEl>
                                              <p:charRg st="19" end="59"/>
                                            </p:txEl>
                                          </p:spTgt>
                                        </p:tgtEl>
                                        <p:attrNameLst>
                                          <p:attrName>style.visibility</p:attrName>
                                        </p:attrNameLst>
                                      </p:cBhvr>
                                      <p:to>
                                        <p:strVal val="visible"/>
                                      </p:to>
                                    </p:set>
                                    <p:animEffect transition="in" filter="slide(fromBottom)">
                                      <p:cBhvr>
                                        <p:cTn id="12" dur="500"/>
                                        <p:tgtEl>
                                          <p:spTgt spid="86019">
                                            <p:txEl>
                                              <p:charRg st="19"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6019">
                                            <p:txEl>
                                              <p:charRg st="59" end="69"/>
                                            </p:txEl>
                                          </p:spTgt>
                                        </p:tgtEl>
                                        <p:attrNameLst>
                                          <p:attrName>style.visibility</p:attrName>
                                        </p:attrNameLst>
                                      </p:cBhvr>
                                      <p:to>
                                        <p:strVal val="visible"/>
                                      </p:to>
                                    </p:set>
                                    <p:animEffect transition="in" filter="slide(fromBottom)">
                                      <p:cBhvr>
                                        <p:cTn id="17" dur="500"/>
                                        <p:tgtEl>
                                          <p:spTgt spid="86019">
                                            <p:txEl>
                                              <p:charRg st="59" end="69"/>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86019">
                                            <p:txEl>
                                              <p:charRg st="69" end="91"/>
                                            </p:txEl>
                                          </p:spTgt>
                                        </p:tgtEl>
                                        <p:attrNameLst>
                                          <p:attrName>style.visibility</p:attrName>
                                        </p:attrNameLst>
                                      </p:cBhvr>
                                      <p:to>
                                        <p:strVal val="visible"/>
                                      </p:to>
                                    </p:set>
                                    <p:animEffect transition="in" filter="slide(fromBottom)">
                                      <p:cBhvr>
                                        <p:cTn id="20" dur="500"/>
                                        <p:tgtEl>
                                          <p:spTgt spid="86019">
                                            <p:txEl>
                                              <p:charRg st="69" end="91"/>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86019">
                                            <p:txEl>
                                              <p:charRg st="91" end="109"/>
                                            </p:txEl>
                                          </p:spTgt>
                                        </p:tgtEl>
                                        <p:attrNameLst>
                                          <p:attrName>style.visibility</p:attrName>
                                        </p:attrNameLst>
                                      </p:cBhvr>
                                      <p:to>
                                        <p:strVal val="visible"/>
                                      </p:to>
                                    </p:set>
                                    <p:animEffect transition="in" filter="slide(fromBottom)">
                                      <p:cBhvr>
                                        <p:cTn id="23" dur="500"/>
                                        <p:tgtEl>
                                          <p:spTgt spid="86019">
                                            <p:txEl>
                                              <p:charRg st="91" end="10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86019">
                                            <p:txEl>
                                              <p:charRg st="109" end="138"/>
                                            </p:txEl>
                                          </p:spTgt>
                                        </p:tgtEl>
                                        <p:attrNameLst>
                                          <p:attrName>style.visibility</p:attrName>
                                        </p:attrNameLst>
                                      </p:cBhvr>
                                      <p:to>
                                        <p:strVal val="visible"/>
                                      </p:to>
                                    </p:set>
                                    <p:animEffect transition="in" filter="slide(fromBottom)">
                                      <p:cBhvr>
                                        <p:cTn id="28" dur="500"/>
                                        <p:tgtEl>
                                          <p:spTgt spid="86019">
                                            <p:txEl>
                                              <p:charRg st="109" end="13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86019">
                                            <p:txEl>
                                              <p:charRg st="138" end="168"/>
                                            </p:txEl>
                                          </p:spTgt>
                                        </p:tgtEl>
                                        <p:attrNameLst>
                                          <p:attrName>style.visibility</p:attrName>
                                        </p:attrNameLst>
                                      </p:cBhvr>
                                      <p:to>
                                        <p:strVal val="visible"/>
                                      </p:to>
                                    </p:set>
                                    <p:animEffect transition="in" filter="slide(fromBottom)">
                                      <p:cBhvr>
                                        <p:cTn id="33" dur="500"/>
                                        <p:tgtEl>
                                          <p:spTgt spid="86019">
                                            <p:txEl>
                                              <p:charRg st="138" end="1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p:txBody>
          <a:bodyPr vert="horz" wrap="square" lIns="91440" tIns="45720" rIns="91440" bIns="45720" anchor="ctr" anchorCtr="0"/>
          <a:p>
            <a:pPr eaLnBrk="1" hangingPunct="1"/>
            <a:r>
              <a:rPr lang="zh-CN" altLang="en-US" dirty="0"/>
              <a:t>例</a:t>
            </a:r>
            <a:endParaRPr lang="en-US" altLang="zh-CN" dirty="0"/>
          </a:p>
        </p:txBody>
      </p:sp>
      <p:sp>
        <p:nvSpPr>
          <p:cNvPr id="87043" name="Rectangle 3"/>
          <p:cNvSpPr>
            <a:spLocks noGrp="1"/>
          </p:cNvSpPr>
          <p:nvPr>
            <p:ph idx="1"/>
          </p:nvPr>
        </p:nvSpPr>
        <p:spPr>
          <a:xfrm>
            <a:off x="457200" y="1412875"/>
            <a:ext cx="8229600" cy="5040313"/>
          </a:xfrm>
        </p:spPr>
        <p:txBody>
          <a:bodyPr vert="horz" wrap="square" lIns="91440" tIns="45720" rIns="91440" bIns="45720" anchor="t" anchorCtr="0"/>
          <a:p>
            <a:pPr eaLnBrk="1" hangingPunct="1">
              <a:lnSpc>
                <a:spcPct val="80000"/>
              </a:lnSpc>
            </a:pPr>
            <a:r>
              <a:rPr lang="zh-CN" altLang="en-US" sz="2400" dirty="0"/>
              <a:t>完成</a:t>
            </a:r>
            <a:r>
              <a:rPr lang="en-US" altLang="zh-CN" sz="2400" dirty="0"/>
              <a:t>64</a:t>
            </a:r>
            <a:r>
              <a:rPr lang="zh-CN" altLang="en-US" sz="2400" dirty="0"/>
              <a:t>位数相减，被减数存放在</a:t>
            </a:r>
            <a:r>
              <a:rPr lang="en-US" altLang="zh-CN" sz="2400" dirty="0"/>
              <a:t>[1000h]</a:t>
            </a:r>
            <a:r>
              <a:rPr lang="zh-CN" altLang="en-US" sz="2400" dirty="0"/>
              <a:t>单元中，减数放在</a:t>
            </a:r>
            <a:r>
              <a:rPr lang="en-US" altLang="zh-CN" sz="2400" dirty="0"/>
              <a:t>[2000h]</a:t>
            </a:r>
            <a:r>
              <a:rPr lang="zh-CN" altLang="en-US" sz="2400" dirty="0"/>
              <a:t>单元中，结果放到</a:t>
            </a:r>
            <a:r>
              <a:rPr lang="en-US" altLang="zh-CN" sz="2400" dirty="0"/>
              <a:t>[3000h]</a:t>
            </a:r>
            <a:r>
              <a:rPr lang="zh-CN" altLang="en-US" sz="2400" dirty="0"/>
              <a:t>单元</a:t>
            </a:r>
            <a:endParaRPr lang="zh-CN" altLang="en-US" sz="2400" dirty="0"/>
          </a:p>
          <a:p>
            <a:pPr eaLnBrk="1" hangingPunct="1">
              <a:lnSpc>
                <a:spcPct val="80000"/>
              </a:lnSpc>
            </a:pPr>
            <a:r>
              <a:rPr lang="zh-CN" altLang="en-US" sz="2400" dirty="0"/>
              <a:t>解：用</a:t>
            </a:r>
            <a:r>
              <a:rPr lang="en-US" altLang="zh-CN" sz="2400" dirty="0"/>
              <a:t>4</a:t>
            </a:r>
            <a:r>
              <a:rPr lang="zh-CN" altLang="en-US" sz="2400" dirty="0"/>
              <a:t>次</a:t>
            </a:r>
            <a:r>
              <a:rPr lang="en-US" altLang="zh-CN" sz="2400" dirty="0"/>
              <a:t>16</a:t>
            </a:r>
            <a:r>
              <a:rPr lang="zh-CN" altLang="en-US" sz="2400" dirty="0"/>
              <a:t>位减操作来完成，作高</a:t>
            </a:r>
            <a:r>
              <a:rPr lang="en-US" altLang="zh-CN" sz="2400" dirty="0"/>
              <a:t>16</a:t>
            </a:r>
            <a:r>
              <a:rPr lang="zh-CN" altLang="en-US" sz="2400" dirty="0"/>
              <a:t>位减法时，须考虑从低</a:t>
            </a:r>
            <a:r>
              <a:rPr lang="en-US" altLang="zh-CN" sz="2400" dirty="0"/>
              <a:t>16</a:t>
            </a:r>
            <a:r>
              <a:rPr lang="zh-CN" altLang="en-US" sz="2400" dirty="0"/>
              <a:t>位传来的借位，要用</a:t>
            </a:r>
            <a:r>
              <a:rPr lang="en-US" altLang="zh-CN" sz="2400" dirty="0"/>
              <a:t>SBB</a:t>
            </a:r>
            <a:r>
              <a:rPr lang="zh-CN" altLang="en-US" sz="2400" dirty="0"/>
              <a:t>指令</a:t>
            </a:r>
            <a:endParaRPr lang="zh-CN" altLang="en-US" sz="2400" dirty="0"/>
          </a:p>
          <a:p>
            <a:pPr lvl="1" eaLnBrk="1" hangingPunct="1">
              <a:lnSpc>
                <a:spcPct val="80000"/>
              </a:lnSpc>
              <a:buNone/>
            </a:pPr>
            <a:r>
              <a:rPr lang="en-US" altLang="zh-CN" sz="2000" dirty="0"/>
              <a:t>SUB	SI, SI		; 0</a:t>
            </a:r>
            <a:r>
              <a:rPr lang="en-US" altLang="zh-CN" sz="2000" dirty="0">
                <a:sym typeface="Symbol" panose="05050102010706020507" pitchFamily="18" charset="2"/>
              </a:rPr>
              <a:t></a:t>
            </a:r>
            <a:r>
              <a:rPr lang="en-US" altLang="zh-CN" sz="2000" dirty="0"/>
              <a:t>SI</a:t>
            </a:r>
            <a:endParaRPr lang="en-US" altLang="zh-CN" sz="2000" dirty="0"/>
          </a:p>
          <a:p>
            <a:pPr lvl="1" eaLnBrk="1" hangingPunct="1">
              <a:lnSpc>
                <a:spcPct val="80000"/>
              </a:lnSpc>
              <a:spcBef>
                <a:spcPct val="0"/>
              </a:spcBef>
              <a:buNone/>
            </a:pPr>
            <a:r>
              <a:rPr lang="en-US" altLang="zh-CN" sz="2000" dirty="0"/>
              <a:t>MOV	AX, 1000h[SI]	; </a:t>
            </a:r>
            <a:r>
              <a:rPr lang="zh-CN" altLang="en-US" sz="2000" dirty="0"/>
              <a:t>取被减数的低</a:t>
            </a:r>
            <a:r>
              <a:rPr lang="en-US" altLang="zh-CN" sz="2000" dirty="0"/>
              <a:t>16</a:t>
            </a:r>
            <a:r>
              <a:rPr lang="zh-CN" altLang="en-US" sz="2000" dirty="0"/>
              <a:t>位</a:t>
            </a:r>
            <a:endParaRPr lang="zh-CN" altLang="en-US" sz="2000" dirty="0"/>
          </a:p>
          <a:p>
            <a:pPr lvl="1" eaLnBrk="1" hangingPunct="1">
              <a:lnSpc>
                <a:spcPct val="80000"/>
              </a:lnSpc>
              <a:spcBef>
                <a:spcPct val="0"/>
              </a:spcBef>
              <a:buNone/>
            </a:pPr>
            <a:r>
              <a:rPr lang="en-US" altLang="zh-CN" sz="2000" dirty="0"/>
              <a:t>SUB	AX, 2000h[SI]	; </a:t>
            </a:r>
            <a:r>
              <a:rPr lang="zh-CN" altLang="en-US" sz="2000" dirty="0"/>
              <a:t>低</a:t>
            </a:r>
            <a:r>
              <a:rPr lang="en-US" altLang="zh-CN" sz="2000" dirty="0"/>
              <a:t>16</a:t>
            </a:r>
            <a:r>
              <a:rPr lang="zh-CN" altLang="en-US" sz="2000" dirty="0"/>
              <a:t>位相减</a:t>
            </a:r>
            <a:endParaRPr lang="zh-CN" altLang="en-US" sz="2000" dirty="0"/>
          </a:p>
          <a:p>
            <a:pPr lvl="1" eaLnBrk="1" hangingPunct="1">
              <a:lnSpc>
                <a:spcPct val="80000"/>
              </a:lnSpc>
              <a:spcBef>
                <a:spcPct val="0"/>
              </a:spcBef>
              <a:buNone/>
            </a:pPr>
            <a:r>
              <a:rPr lang="en-US" altLang="zh-CN" sz="2000" dirty="0"/>
              <a:t>MOV	3000h[SI], AX	; </a:t>
            </a:r>
            <a:r>
              <a:rPr lang="zh-CN" altLang="en-US" sz="2000" dirty="0"/>
              <a:t>保存结果的低</a:t>
            </a:r>
            <a:r>
              <a:rPr lang="en-US" altLang="zh-CN" sz="2000" dirty="0"/>
              <a:t>16</a:t>
            </a:r>
            <a:r>
              <a:rPr lang="zh-CN" altLang="en-US" sz="2000" dirty="0"/>
              <a:t>位</a:t>
            </a:r>
            <a:endParaRPr lang="zh-CN" altLang="en-US" sz="2000" dirty="0"/>
          </a:p>
          <a:p>
            <a:pPr lvl="1" eaLnBrk="1" hangingPunct="1">
              <a:lnSpc>
                <a:spcPct val="80000"/>
              </a:lnSpc>
              <a:spcBef>
                <a:spcPct val="0"/>
              </a:spcBef>
              <a:buNone/>
            </a:pPr>
            <a:r>
              <a:rPr lang="en-US" altLang="zh-CN" sz="2000" dirty="0">
                <a:solidFill>
                  <a:srgbClr val="0000FF"/>
                </a:solidFill>
              </a:rPr>
              <a:t>MOV	AX, 1000h[SI+2]	; </a:t>
            </a:r>
            <a:r>
              <a:rPr lang="zh-CN" altLang="en-US" sz="2000" dirty="0">
                <a:solidFill>
                  <a:srgbClr val="0000FF"/>
                </a:solidFill>
              </a:rPr>
              <a:t>取被减数的高</a:t>
            </a:r>
            <a:r>
              <a:rPr lang="en-US" altLang="zh-CN" sz="2000" dirty="0">
                <a:solidFill>
                  <a:srgbClr val="0000FF"/>
                </a:solidFill>
              </a:rPr>
              <a:t>16</a:t>
            </a:r>
            <a:r>
              <a:rPr lang="zh-CN" altLang="en-US" sz="2000" dirty="0">
                <a:solidFill>
                  <a:srgbClr val="0000FF"/>
                </a:solidFill>
              </a:rPr>
              <a:t>位</a:t>
            </a:r>
            <a:endParaRPr lang="zh-CN" altLang="en-US" sz="2000" dirty="0">
              <a:solidFill>
                <a:srgbClr val="0000FF"/>
              </a:solidFill>
            </a:endParaRPr>
          </a:p>
          <a:p>
            <a:pPr lvl="1" eaLnBrk="1" hangingPunct="1">
              <a:lnSpc>
                <a:spcPct val="80000"/>
              </a:lnSpc>
              <a:spcBef>
                <a:spcPct val="0"/>
              </a:spcBef>
              <a:buNone/>
            </a:pPr>
            <a:r>
              <a:rPr lang="en-US" altLang="zh-CN" sz="2000" dirty="0">
                <a:solidFill>
                  <a:srgbClr val="0000FF"/>
                </a:solidFill>
              </a:rPr>
              <a:t>SBB	AX, 2000h[SI+2]	; </a:t>
            </a:r>
            <a:r>
              <a:rPr lang="zh-CN" altLang="en-US" sz="2000" dirty="0">
                <a:solidFill>
                  <a:srgbClr val="0000FF"/>
                </a:solidFill>
              </a:rPr>
              <a:t>高</a:t>
            </a:r>
            <a:r>
              <a:rPr lang="en-US" altLang="zh-CN" sz="2000" dirty="0">
                <a:solidFill>
                  <a:srgbClr val="0000FF"/>
                </a:solidFill>
              </a:rPr>
              <a:t>16</a:t>
            </a:r>
            <a:r>
              <a:rPr lang="zh-CN" altLang="en-US" sz="2000" dirty="0">
                <a:solidFill>
                  <a:srgbClr val="0000FF"/>
                </a:solidFill>
              </a:rPr>
              <a:t>位相减</a:t>
            </a:r>
            <a:endParaRPr lang="zh-CN" altLang="en-US" sz="2000" dirty="0">
              <a:solidFill>
                <a:srgbClr val="0000FF"/>
              </a:solidFill>
            </a:endParaRPr>
          </a:p>
          <a:p>
            <a:pPr lvl="1" eaLnBrk="1" hangingPunct="1">
              <a:lnSpc>
                <a:spcPct val="80000"/>
              </a:lnSpc>
              <a:spcBef>
                <a:spcPct val="0"/>
              </a:spcBef>
              <a:buNone/>
            </a:pPr>
            <a:r>
              <a:rPr lang="en-US" altLang="zh-CN" sz="2000" dirty="0">
                <a:solidFill>
                  <a:srgbClr val="0000FF"/>
                </a:solidFill>
              </a:rPr>
              <a:t>MOV	3000h[SI+2], AX	; </a:t>
            </a:r>
            <a:r>
              <a:rPr lang="zh-CN" altLang="en-US" sz="2000" dirty="0">
                <a:solidFill>
                  <a:srgbClr val="0000FF"/>
                </a:solidFill>
              </a:rPr>
              <a:t>保存结果的高</a:t>
            </a:r>
            <a:r>
              <a:rPr lang="en-US" altLang="zh-CN" sz="2000" dirty="0">
                <a:solidFill>
                  <a:srgbClr val="0000FF"/>
                </a:solidFill>
              </a:rPr>
              <a:t>16</a:t>
            </a:r>
            <a:r>
              <a:rPr lang="zh-CN" altLang="en-US" sz="2000" dirty="0">
                <a:solidFill>
                  <a:srgbClr val="0000FF"/>
                </a:solidFill>
              </a:rPr>
              <a:t>位</a:t>
            </a:r>
            <a:endParaRPr lang="zh-CN" altLang="en-US" sz="2000" dirty="0">
              <a:solidFill>
                <a:srgbClr val="0000FF"/>
              </a:solidFill>
            </a:endParaRPr>
          </a:p>
          <a:p>
            <a:pPr lvl="1" eaLnBrk="1" hangingPunct="1">
              <a:lnSpc>
                <a:spcPct val="80000"/>
              </a:lnSpc>
              <a:spcBef>
                <a:spcPct val="0"/>
              </a:spcBef>
              <a:buNone/>
            </a:pPr>
            <a:r>
              <a:rPr lang="en-US" altLang="zh-CN" sz="2000" dirty="0">
                <a:solidFill>
                  <a:srgbClr val="D60093"/>
                </a:solidFill>
              </a:rPr>
              <a:t>MOV	AX, 1000h[SI+4]	; </a:t>
            </a:r>
            <a:r>
              <a:rPr lang="zh-CN" altLang="en-US" sz="2000" dirty="0">
                <a:solidFill>
                  <a:srgbClr val="D60093"/>
                </a:solidFill>
              </a:rPr>
              <a:t>取被减数的高</a:t>
            </a:r>
            <a:r>
              <a:rPr lang="en-US" altLang="zh-CN" sz="2000" dirty="0">
                <a:solidFill>
                  <a:srgbClr val="D60093"/>
                </a:solidFill>
              </a:rPr>
              <a:t>16</a:t>
            </a:r>
            <a:r>
              <a:rPr lang="zh-CN" altLang="en-US" sz="2000" dirty="0">
                <a:solidFill>
                  <a:srgbClr val="D60093"/>
                </a:solidFill>
              </a:rPr>
              <a:t>位</a:t>
            </a:r>
            <a:endParaRPr lang="zh-CN" altLang="en-US" sz="2000" dirty="0">
              <a:solidFill>
                <a:srgbClr val="D60093"/>
              </a:solidFill>
            </a:endParaRPr>
          </a:p>
          <a:p>
            <a:pPr lvl="1" eaLnBrk="1" hangingPunct="1">
              <a:lnSpc>
                <a:spcPct val="80000"/>
              </a:lnSpc>
              <a:spcBef>
                <a:spcPct val="0"/>
              </a:spcBef>
              <a:buNone/>
            </a:pPr>
            <a:r>
              <a:rPr lang="en-US" altLang="zh-CN" sz="2000" dirty="0">
                <a:solidFill>
                  <a:srgbClr val="D60093"/>
                </a:solidFill>
              </a:rPr>
              <a:t>SBB	AX, 2000h[SI+4]	; </a:t>
            </a:r>
            <a:r>
              <a:rPr lang="zh-CN" altLang="en-US" sz="2000" dirty="0">
                <a:solidFill>
                  <a:srgbClr val="D60093"/>
                </a:solidFill>
              </a:rPr>
              <a:t>高</a:t>
            </a:r>
            <a:r>
              <a:rPr lang="en-US" altLang="zh-CN" sz="2000" dirty="0">
                <a:solidFill>
                  <a:srgbClr val="D60093"/>
                </a:solidFill>
              </a:rPr>
              <a:t>16</a:t>
            </a:r>
            <a:r>
              <a:rPr lang="zh-CN" altLang="en-US" sz="2000" dirty="0">
                <a:solidFill>
                  <a:srgbClr val="D60093"/>
                </a:solidFill>
              </a:rPr>
              <a:t>位相减</a:t>
            </a:r>
            <a:endParaRPr lang="zh-CN" altLang="en-US" sz="2000" dirty="0">
              <a:solidFill>
                <a:srgbClr val="D60093"/>
              </a:solidFill>
            </a:endParaRPr>
          </a:p>
          <a:p>
            <a:pPr lvl="1" eaLnBrk="1" hangingPunct="1">
              <a:lnSpc>
                <a:spcPct val="80000"/>
              </a:lnSpc>
              <a:spcBef>
                <a:spcPct val="0"/>
              </a:spcBef>
              <a:buNone/>
            </a:pPr>
            <a:r>
              <a:rPr lang="en-US" altLang="zh-CN" sz="2000" dirty="0">
                <a:solidFill>
                  <a:srgbClr val="D60093"/>
                </a:solidFill>
              </a:rPr>
              <a:t>MOV	3000h[SI+4], AX	; </a:t>
            </a:r>
            <a:r>
              <a:rPr lang="zh-CN" altLang="en-US" sz="2000" dirty="0">
                <a:solidFill>
                  <a:srgbClr val="D60093"/>
                </a:solidFill>
              </a:rPr>
              <a:t>保存结果的高</a:t>
            </a:r>
            <a:r>
              <a:rPr lang="en-US" altLang="zh-CN" sz="2000" dirty="0">
                <a:solidFill>
                  <a:srgbClr val="D60093"/>
                </a:solidFill>
              </a:rPr>
              <a:t>16</a:t>
            </a:r>
            <a:r>
              <a:rPr lang="zh-CN" altLang="en-US" sz="2000" dirty="0">
                <a:solidFill>
                  <a:srgbClr val="D60093"/>
                </a:solidFill>
              </a:rPr>
              <a:t>位</a:t>
            </a:r>
            <a:endParaRPr lang="zh-CN" altLang="en-US" sz="2000" dirty="0">
              <a:solidFill>
                <a:srgbClr val="D60093"/>
              </a:solidFill>
            </a:endParaRPr>
          </a:p>
          <a:p>
            <a:pPr lvl="1" eaLnBrk="1" hangingPunct="1">
              <a:lnSpc>
                <a:spcPct val="80000"/>
              </a:lnSpc>
              <a:spcBef>
                <a:spcPct val="0"/>
              </a:spcBef>
              <a:buNone/>
            </a:pPr>
            <a:r>
              <a:rPr lang="en-US" altLang="zh-CN" sz="2000" dirty="0">
                <a:solidFill>
                  <a:srgbClr val="FF0000"/>
                </a:solidFill>
              </a:rPr>
              <a:t>MOV	AX, 1000h[SI+6]	; </a:t>
            </a:r>
            <a:r>
              <a:rPr lang="zh-CN" altLang="en-US" sz="2000" dirty="0">
                <a:solidFill>
                  <a:srgbClr val="FF0000"/>
                </a:solidFill>
              </a:rPr>
              <a:t>取被减数的高</a:t>
            </a:r>
            <a:r>
              <a:rPr lang="en-US" altLang="zh-CN" sz="2000" dirty="0">
                <a:solidFill>
                  <a:srgbClr val="FF0000"/>
                </a:solidFill>
              </a:rPr>
              <a:t>16</a:t>
            </a:r>
            <a:r>
              <a:rPr lang="zh-CN" altLang="en-US" sz="2000" dirty="0">
                <a:solidFill>
                  <a:srgbClr val="FF0000"/>
                </a:solidFill>
              </a:rPr>
              <a:t>位</a:t>
            </a:r>
            <a:endParaRPr lang="zh-CN" altLang="en-US" sz="2000" dirty="0">
              <a:solidFill>
                <a:srgbClr val="FF0000"/>
              </a:solidFill>
            </a:endParaRPr>
          </a:p>
          <a:p>
            <a:pPr lvl="1" eaLnBrk="1" hangingPunct="1">
              <a:lnSpc>
                <a:spcPct val="80000"/>
              </a:lnSpc>
              <a:spcBef>
                <a:spcPct val="0"/>
              </a:spcBef>
              <a:buNone/>
            </a:pPr>
            <a:r>
              <a:rPr lang="en-US" altLang="zh-CN" sz="2000" dirty="0">
                <a:solidFill>
                  <a:srgbClr val="FF0000"/>
                </a:solidFill>
              </a:rPr>
              <a:t>SBB	AX, 2000h[SI+6]	; </a:t>
            </a:r>
            <a:r>
              <a:rPr lang="zh-CN" altLang="en-US" sz="2000" dirty="0">
                <a:solidFill>
                  <a:srgbClr val="FF0000"/>
                </a:solidFill>
              </a:rPr>
              <a:t>高</a:t>
            </a:r>
            <a:r>
              <a:rPr lang="en-US" altLang="zh-CN" sz="2000" dirty="0">
                <a:solidFill>
                  <a:srgbClr val="FF0000"/>
                </a:solidFill>
              </a:rPr>
              <a:t>16</a:t>
            </a:r>
            <a:r>
              <a:rPr lang="zh-CN" altLang="en-US" sz="2000" dirty="0">
                <a:solidFill>
                  <a:srgbClr val="FF0000"/>
                </a:solidFill>
              </a:rPr>
              <a:t>位相减</a:t>
            </a:r>
            <a:endParaRPr lang="zh-CN" altLang="en-US" sz="2000" dirty="0">
              <a:solidFill>
                <a:srgbClr val="FF0000"/>
              </a:solidFill>
            </a:endParaRPr>
          </a:p>
          <a:p>
            <a:pPr lvl="1" eaLnBrk="1" hangingPunct="1">
              <a:lnSpc>
                <a:spcPct val="80000"/>
              </a:lnSpc>
              <a:spcBef>
                <a:spcPct val="0"/>
              </a:spcBef>
              <a:buNone/>
            </a:pPr>
            <a:r>
              <a:rPr lang="en-US" altLang="zh-CN" sz="2000" dirty="0">
                <a:solidFill>
                  <a:srgbClr val="FF0000"/>
                </a:solidFill>
              </a:rPr>
              <a:t>MOV	3000h[SI+6], AX	; </a:t>
            </a:r>
            <a:r>
              <a:rPr lang="zh-CN" altLang="en-US" sz="2000" dirty="0">
                <a:solidFill>
                  <a:srgbClr val="FF0000"/>
                </a:solidFill>
              </a:rPr>
              <a:t>保存结果的高</a:t>
            </a:r>
            <a:r>
              <a:rPr lang="en-US" altLang="zh-CN" sz="2000" dirty="0">
                <a:solidFill>
                  <a:srgbClr val="FF0000"/>
                </a:solidFill>
              </a:rPr>
              <a:t>16</a:t>
            </a:r>
            <a:r>
              <a:rPr lang="zh-CN" altLang="en-US" sz="2000" dirty="0">
                <a:solidFill>
                  <a:srgbClr val="FF0000"/>
                </a:solidFill>
              </a:rPr>
              <a:t>位</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charRg st="0"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charRg st="55" end="10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charRg st="101" end="1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ldLvl="2"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p:txBody>
          <a:bodyPr vert="horz" wrap="square" lIns="91440" tIns="45720" rIns="91440" bIns="45720" anchor="ctr" anchorCtr="0"/>
          <a:p>
            <a:pPr eaLnBrk="1" hangingPunct="1"/>
            <a:r>
              <a:rPr lang="en-US" altLang="zh-CN" dirty="0"/>
              <a:t>3. </a:t>
            </a:r>
            <a:r>
              <a:rPr lang="zh-CN" altLang="en-US" dirty="0"/>
              <a:t>乘法指令</a:t>
            </a:r>
            <a:endParaRPr lang="zh-CN" altLang="en-US" dirty="0"/>
          </a:p>
        </p:txBody>
      </p:sp>
      <p:sp>
        <p:nvSpPr>
          <p:cNvPr id="88067" name="Rectangle 3"/>
          <p:cNvSpPr>
            <a:spLocks noGrp="1"/>
          </p:cNvSpPr>
          <p:nvPr>
            <p:ph idx="1"/>
          </p:nvPr>
        </p:nvSpPr>
        <p:spPr/>
        <p:txBody>
          <a:bodyPr vert="horz" wrap="square" lIns="91440" tIns="45720" rIns="91440" bIns="45720" anchor="t" anchorCtr="0"/>
          <a:p>
            <a:pPr eaLnBrk="1" hangingPunct="1"/>
            <a:r>
              <a:rPr lang="zh-CN" altLang="en-US" b="1" dirty="0"/>
              <a:t>对于无符号数和补码数，</a:t>
            </a:r>
            <a:r>
              <a:rPr lang="en-US" altLang="zh-CN" b="1" dirty="0"/>
              <a:t>80x86</a:t>
            </a:r>
            <a:r>
              <a:rPr lang="zh-CN" altLang="en-US" b="1" dirty="0"/>
              <a:t>使用不同的处理规则，所以有两类乘法指令：</a:t>
            </a:r>
            <a:endParaRPr lang="zh-CN" altLang="en-US" b="1" dirty="0"/>
          </a:p>
          <a:p>
            <a:pPr lvl="1" eaLnBrk="1" hangingPunct="1"/>
            <a:r>
              <a:rPr lang="en-US" altLang="zh-CN" b="1" dirty="0"/>
              <a:t>MUL</a:t>
            </a:r>
            <a:r>
              <a:rPr lang="zh-CN" altLang="en-US" b="1" dirty="0"/>
              <a:t>无符号数乘法</a:t>
            </a:r>
            <a:endParaRPr lang="zh-CN" altLang="en-US" b="1" dirty="0"/>
          </a:p>
          <a:p>
            <a:pPr lvl="1" eaLnBrk="1" hangingPunct="1"/>
            <a:r>
              <a:rPr lang="en-US" altLang="zh-CN" b="1" dirty="0"/>
              <a:t>IMUL</a:t>
            </a:r>
            <a:r>
              <a:rPr lang="zh-CN" altLang="en-US" b="1" dirty="0"/>
              <a:t>有符号数乘法。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8067">
                                            <p:txEl>
                                              <p:charRg st="0" end="37"/>
                                            </p:txEl>
                                          </p:spTgt>
                                        </p:tgtEl>
                                        <p:attrNameLst>
                                          <p:attrName>style.visibility</p:attrName>
                                        </p:attrNameLst>
                                      </p:cBhvr>
                                      <p:to>
                                        <p:strVal val="visible"/>
                                      </p:to>
                                    </p:set>
                                    <p:animEffect transition="in" filter="slide(fromBottom)">
                                      <p:cBhvr>
                                        <p:cTn id="7" dur="500"/>
                                        <p:tgtEl>
                                          <p:spTgt spid="88067">
                                            <p:txEl>
                                              <p:charRg st="0" end="37"/>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8067">
                                            <p:txEl>
                                              <p:charRg st="37" end="47"/>
                                            </p:txEl>
                                          </p:spTgt>
                                        </p:tgtEl>
                                        <p:attrNameLst>
                                          <p:attrName>style.visibility</p:attrName>
                                        </p:attrNameLst>
                                      </p:cBhvr>
                                      <p:to>
                                        <p:strVal val="visible"/>
                                      </p:to>
                                    </p:set>
                                    <p:animEffect transition="in" filter="slide(fromBottom)">
                                      <p:cBhvr>
                                        <p:cTn id="10" dur="500"/>
                                        <p:tgtEl>
                                          <p:spTgt spid="88067">
                                            <p:txEl>
                                              <p:charRg st="37" end="47"/>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8067">
                                            <p:txEl>
                                              <p:charRg st="47" end="60"/>
                                            </p:txEl>
                                          </p:spTgt>
                                        </p:tgtEl>
                                        <p:attrNameLst>
                                          <p:attrName>style.visibility</p:attrName>
                                        </p:attrNameLst>
                                      </p:cBhvr>
                                      <p:to>
                                        <p:strVal val="visible"/>
                                      </p:to>
                                    </p:set>
                                    <p:animEffect transition="in" filter="slide(fromBottom)">
                                      <p:cBhvr>
                                        <p:cTn id="13" dur="500"/>
                                        <p:tgtEl>
                                          <p:spTgt spid="88067">
                                            <p:txEl>
                                              <p:charRg st="47"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p:txBody>
          <a:bodyPr vert="horz" wrap="square" lIns="91440" tIns="45720" rIns="91440" bIns="45720" anchor="ctr" anchorCtr="0"/>
          <a:p>
            <a:pPr eaLnBrk="1" hangingPunct="1"/>
            <a:r>
              <a:rPr lang="en-US" altLang="zh-CN" dirty="0"/>
              <a:t>1)  MUL/IMUL</a:t>
            </a:r>
            <a:r>
              <a:rPr lang="zh-CN" altLang="en-US" dirty="0"/>
              <a:t>指令 </a:t>
            </a:r>
            <a:endParaRPr lang="zh-CN" altLang="en-US" dirty="0"/>
          </a:p>
        </p:txBody>
      </p:sp>
      <p:sp>
        <p:nvSpPr>
          <p:cNvPr id="89091" name="Rectangle 3"/>
          <p:cNvSpPr>
            <a:spLocks noGrp="1"/>
          </p:cNvSpPr>
          <p:nvPr>
            <p:ph idx="1"/>
          </p:nvPr>
        </p:nvSpPr>
        <p:spPr>
          <a:xfrm>
            <a:off x="457200" y="1600200"/>
            <a:ext cx="8229600" cy="4852988"/>
          </a:xfrm>
        </p:spPr>
        <p:txBody>
          <a:bodyPr vert="horz" wrap="square" lIns="91440" tIns="45720" rIns="91440" bIns="45720" anchor="t" anchorCtr="0"/>
          <a:p>
            <a:pPr eaLnBrk="1" hangingPunct="1">
              <a:lnSpc>
                <a:spcPct val="90000"/>
              </a:lnSpc>
            </a:pPr>
            <a:r>
              <a:rPr lang="zh-CN" altLang="en-US" b="1" dirty="0"/>
              <a:t>格式：</a:t>
            </a:r>
            <a:r>
              <a:rPr lang="en-US" altLang="zh-CN" b="1" dirty="0"/>
              <a:t>MUL/IMUL </a:t>
            </a:r>
            <a:r>
              <a:rPr lang="zh-CN" altLang="en-US" b="1" dirty="0"/>
              <a:t>源操作数。</a:t>
            </a:r>
            <a:endParaRPr lang="zh-CN" altLang="en-US" b="1" dirty="0"/>
          </a:p>
          <a:p>
            <a:pPr eaLnBrk="1" hangingPunct="1">
              <a:lnSpc>
                <a:spcPct val="90000"/>
              </a:lnSpc>
            </a:pPr>
            <a:r>
              <a:rPr lang="zh-CN" altLang="en-US" b="1" dirty="0"/>
              <a:t>功能：	无</a:t>
            </a:r>
            <a:r>
              <a:rPr lang="en-US" altLang="zh-CN" b="1" dirty="0"/>
              <a:t>/</a:t>
            </a:r>
            <a:r>
              <a:rPr lang="zh-CN" altLang="en-US" b="1" dirty="0"/>
              <a:t>有符号数乘指令。</a:t>
            </a:r>
            <a:endParaRPr lang="zh-CN" altLang="en-US" b="1" dirty="0"/>
          </a:p>
          <a:p>
            <a:pPr lvl="1" eaLnBrk="1" hangingPunct="1">
              <a:lnSpc>
                <a:spcPct val="90000"/>
              </a:lnSpc>
              <a:buNone/>
            </a:pPr>
            <a:r>
              <a:rPr lang="zh-CN" altLang="en-US" b="1" dirty="0"/>
              <a:t> </a:t>
            </a:r>
            <a:r>
              <a:rPr lang="en-US" altLang="zh-CN" b="1" dirty="0"/>
              <a:t>8</a:t>
            </a:r>
            <a:r>
              <a:rPr lang="zh-CN" altLang="en-US" b="1" dirty="0"/>
              <a:t>位</a:t>
            </a:r>
            <a:r>
              <a:rPr lang="en-US" altLang="zh-CN" b="1" dirty="0"/>
              <a:t>(</a:t>
            </a:r>
            <a:r>
              <a:rPr lang="zh-CN" altLang="en-US" b="1" dirty="0"/>
              <a:t>字节</a:t>
            </a:r>
            <a:r>
              <a:rPr lang="en-US" altLang="zh-CN" b="1" dirty="0"/>
              <a:t>)</a:t>
            </a:r>
            <a:r>
              <a:rPr lang="zh-CN" altLang="en-US" b="1" dirty="0"/>
              <a:t>：	</a:t>
            </a:r>
            <a:r>
              <a:rPr lang="en-US" altLang="zh-CN" b="1" dirty="0"/>
              <a:t>AL×</a:t>
            </a:r>
            <a:r>
              <a:rPr lang="zh-CN" altLang="en-US" b="1" dirty="0"/>
              <a:t>源操作数</a:t>
            </a:r>
            <a:r>
              <a:rPr lang="zh-CN" altLang="en-US" b="1" dirty="0">
                <a:sym typeface="Symbol" panose="05050102010706020507" pitchFamily="18" charset="2"/>
              </a:rPr>
              <a:t></a:t>
            </a:r>
            <a:r>
              <a:rPr lang="en-US" altLang="zh-CN" b="1" dirty="0">
                <a:solidFill>
                  <a:srgbClr val="FF0000"/>
                </a:solidFill>
              </a:rPr>
              <a:t>AX</a:t>
            </a:r>
            <a:r>
              <a:rPr lang="zh-CN" altLang="en-US" b="1" dirty="0"/>
              <a:t>；</a:t>
            </a:r>
            <a:endParaRPr lang="zh-CN" altLang="en-US" b="1" dirty="0"/>
          </a:p>
          <a:p>
            <a:pPr lvl="1" eaLnBrk="1" hangingPunct="1">
              <a:lnSpc>
                <a:spcPct val="90000"/>
              </a:lnSpc>
              <a:buNone/>
            </a:pPr>
            <a:r>
              <a:rPr lang="en-US" altLang="zh-CN" b="1" dirty="0"/>
              <a:t>16</a:t>
            </a:r>
            <a:r>
              <a:rPr lang="zh-CN" altLang="en-US" b="1" dirty="0"/>
              <a:t>位</a:t>
            </a:r>
            <a:r>
              <a:rPr lang="en-US" altLang="zh-CN" b="1" dirty="0"/>
              <a:t>(</a:t>
            </a:r>
            <a:r>
              <a:rPr lang="zh-CN" altLang="en-US" b="1" dirty="0"/>
              <a:t>字</a:t>
            </a:r>
            <a:r>
              <a:rPr lang="en-US" altLang="zh-CN" b="1" dirty="0"/>
              <a:t>)</a:t>
            </a:r>
            <a:r>
              <a:rPr lang="zh-CN" altLang="en-US" b="1" dirty="0"/>
              <a:t>：	</a:t>
            </a:r>
            <a:r>
              <a:rPr lang="en-US" altLang="zh-CN" b="1" dirty="0"/>
              <a:t>AX×</a:t>
            </a:r>
            <a:r>
              <a:rPr lang="zh-CN" altLang="en-US" b="1" dirty="0"/>
              <a:t>源操作数</a:t>
            </a:r>
            <a:r>
              <a:rPr lang="zh-CN" altLang="en-US" b="1" dirty="0">
                <a:sym typeface="Symbol" panose="05050102010706020507" pitchFamily="18" charset="2"/>
              </a:rPr>
              <a:t></a:t>
            </a:r>
            <a:r>
              <a:rPr lang="en-US" altLang="zh-CN" b="1" dirty="0"/>
              <a:t>DX:AX</a:t>
            </a:r>
            <a:r>
              <a:rPr lang="zh-CN" altLang="en-US" b="1" dirty="0"/>
              <a:t>；</a:t>
            </a:r>
            <a:endParaRPr lang="zh-CN" altLang="en-US" b="1" dirty="0"/>
          </a:p>
          <a:p>
            <a:pPr lvl="1" eaLnBrk="1" hangingPunct="1">
              <a:lnSpc>
                <a:spcPct val="90000"/>
              </a:lnSpc>
              <a:buNone/>
            </a:pPr>
            <a:r>
              <a:rPr lang="en-US" altLang="zh-CN" b="1" dirty="0"/>
              <a:t>32</a:t>
            </a:r>
            <a:r>
              <a:rPr lang="zh-CN" altLang="en-US" b="1" dirty="0"/>
              <a:t>位</a:t>
            </a:r>
            <a:r>
              <a:rPr lang="en-US" altLang="zh-CN" b="1" dirty="0"/>
              <a:t>(</a:t>
            </a:r>
            <a:r>
              <a:rPr lang="zh-CN" altLang="en-US" b="1" dirty="0"/>
              <a:t>双字</a:t>
            </a:r>
            <a:r>
              <a:rPr lang="en-US" altLang="zh-CN" b="1" dirty="0"/>
              <a:t>)</a:t>
            </a:r>
            <a:r>
              <a:rPr lang="zh-CN" altLang="en-US" b="1" dirty="0"/>
              <a:t>：	</a:t>
            </a:r>
            <a:r>
              <a:rPr lang="en-US" altLang="zh-CN" b="1" dirty="0"/>
              <a:t>EAX×</a:t>
            </a:r>
            <a:r>
              <a:rPr lang="zh-CN" altLang="en-US" b="1" dirty="0"/>
              <a:t>源操作数</a:t>
            </a:r>
            <a:r>
              <a:rPr lang="zh-CN" altLang="en-US" b="1" dirty="0">
                <a:sym typeface="Symbol" panose="05050102010706020507" pitchFamily="18" charset="2"/>
              </a:rPr>
              <a:t></a:t>
            </a:r>
            <a:r>
              <a:rPr lang="en-US" altLang="zh-CN" b="1" dirty="0"/>
              <a:t>EDX:EAX</a:t>
            </a:r>
            <a:r>
              <a:rPr lang="zh-CN" altLang="en-US" b="1" dirty="0"/>
              <a:t>。</a:t>
            </a:r>
            <a:endParaRPr lang="zh-CN" altLang="en-US" b="1" dirty="0"/>
          </a:p>
          <a:p>
            <a:pPr eaLnBrk="1" hangingPunct="1">
              <a:lnSpc>
                <a:spcPct val="90000"/>
              </a:lnSpc>
            </a:pPr>
            <a:r>
              <a:rPr lang="zh-CN" altLang="en-US" b="1" dirty="0"/>
              <a:t>操作数寻址方式：</a:t>
            </a:r>
            <a:endParaRPr lang="zh-CN" altLang="en-US" b="1" dirty="0"/>
          </a:p>
          <a:p>
            <a:pPr lvl="1" eaLnBrk="1" hangingPunct="1">
              <a:lnSpc>
                <a:spcPct val="90000"/>
              </a:lnSpc>
              <a:buNone/>
            </a:pPr>
            <a:r>
              <a:rPr lang="en-US" altLang="zh-CN" b="1" dirty="0"/>
              <a:t>MUL/IMUL </a:t>
            </a:r>
            <a:r>
              <a:rPr lang="en-US" altLang="zh-CN" b="1" i="1" dirty="0"/>
              <a:t>reg</a:t>
            </a:r>
            <a:r>
              <a:rPr lang="en-US" altLang="zh-CN" b="1" dirty="0"/>
              <a:t>/</a:t>
            </a:r>
            <a:r>
              <a:rPr lang="en-US" altLang="zh-CN" b="1" i="1" dirty="0"/>
              <a:t>mem</a:t>
            </a:r>
            <a:endParaRPr lang="en-US" altLang="zh-CN" b="1" dirty="0"/>
          </a:p>
          <a:p>
            <a:pPr eaLnBrk="1" hangingPunct="1">
              <a:lnSpc>
                <a:spcPct val="90000"/>
              </a:lnSpc>
            </a:pPr>
            <a:r>
              <a:rPr lang="zh-CN" altLang="en-US" b="1" dirty="0"/>
              <a:t>两者的区别在于：</a:t>
            </a:r>
            <a:r>
              <a:rPr lang="en-US" altLang="zh-CN" b="1" dirty="0"/>
              <a:t>MUL</a:t>
            </a:r>
            <a:r>
              <a:rPr lang="zh-CN" altLang="en-US" b="1" dirty="0"/>
              <a:t>的操作数内容看作无符号数，</a:t>
            </a:r>
            <a:r>
              <a:rPr lang="en-US" altLang="zh-CN" b="1" dirty="0"/>
              <a:t>IMUL</a:t>
            </a:r>
            <a:r>
              <a:rPr lang="zh-CN" altLang="en-US" b="1" dirty="0"/>
              <a:t>操作数内容看作补码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9091">
                                            <p:txEl>
                                              <p:charRg st="0" end="18"/>
                                            </p:txEl>
                                          </p:spTgt>
                                        </p:tgtEl>
                                        <p:attrNameLst>
                                          <p:attrName>style.visibility</p:attrName>
                                        </p:attrNameLst>
                                      </p:cBhvr>
                                      <p:to>
                                        <p:strVal val="visible"/>
                                      </p:to>
                                    </p:set>
                                    <p:animEffect transition="in" filter="slide(fromBottom)">
                                      <p:cBhvr>
                                        <p:cTn id="7" dur="500"/>
                                        <p:tgtEl>
                                          <p:spTgt spid="89091">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9091">
                                            <p:txEl>
                                              <p:charRg st="18" end="33"/>
                                            </p:txEl>
                                          </p:spTgt>
                                        </p:tgtEl>
                                        <p:attrNameLst>
                                          <p:attrName>style.visibility</p:attrName>
                                        </p:attrNameLst>
                                      </p:cBhvr>
                                      <p:to>
                                        <p:strVal val="visible"/>
                                      </p:to>
                                    </p:set>
                                    <p:animEffect transition="in" filter="slide(fromBottom)">
                                      <p:cBhvr>
                                        <p:cTn id="12" dur="500"/>
                                        <p:tgtEl>
                                          <p:spTgt spid="89091">
                                            <p:txEl>
                                              <p:charRg st="18" end="33"/>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89091">
                                            <p:txEl>
                                              <p:charRg st="33" end="54"/>
                                            </p:txEl>
                                          </p:spTgt>
                                        </p:tgtEl>
                                        <p:attrNameLst>
                                          <p:attrName>style.visibility</p:attrName>
                                        </p:attrNameLst>
                                      </p:cBhvr>
                                      <p:to>
                                        <p:strVal val="visible"/>
                                      </p:to>
                                    </p:set>
                                    <p:animEffect transition="in" filter="slide(fromBottom)">
                                      <p:cBhvr>
                                        <p:cTn id="15" dur="500"/>
                                        <p:tgtEl>
                                          <p:spTgt spid="89091">
                                            <p:txEl>
                                              <p:charRg st="33" end="54"/>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89091">
                                            <p:txEl>
                                              <p:charRg st="54" end="77"/>
                                            </p:txEl>
                                          </p:spTgt>
                                        </p:tgtEl>
                                        <p:attrNameLst>
                                          <p:attrName>style.visibility</p:attrName>
                                        </p:attrNameLst>
                                      </p:cBhvr>
                                      <p:to>
                                        <p:strVal val="visible"/>
                                      </p:to>
                                    </p:set>
                                    <p:animEffect transition="in" filter="slide(fromBottom)">
                                      <p:cBhvr>
                                        <p:cTn id="18" dur="500"/>
                                        <p:tgtEl>
                                          <p:spTgt spid="89091">
                                            <p:txEl>
                                              <p:charRg st="54" end="77"/>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89091">
                                            <p:txEl>
                                              <p:charRg st="77" end="104"/>
                                            </p:txEl>
                                          </p:spTgt>
                                        </p:tgtEl>
                                        <p:attrNameLst>
                                          <p:attrName>style.visibility</p:attrName>
                                        </p:attrNameLst>
                                      </p:cBhvr>
                                      <p:to>
                                        <p:strVal val="visible"/>
                                      </p:to>
                                    </p:set>
                                    <p:animEffect transition="in" filter="slide(fromBottom)">
                                      <p:cBhvr>
                                        <p:cTn id="21" dur="500"/>
                                        <p:tgtEl>
                                          <p:spTgt spid="89091">
                                            <p:txEl>
                                              <p:charRg st="77" end="10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89091">
                                            <p:txEl>
                                              <p:charRg st="104" end="113"/>
                                            </p:txEl>
                                          </p:spTgt>
                                        </p:tgtEl>
                                        <p:attrNameLst>
                                          <p:attrName>style.visibility</p:attrName>
                                        </p:attrNameLst>
                                      </p:cBhvr>
                                      <p:to>
                                        <p:strVal val="visible"/>
                                      </p:to>
                                    </p:set>
                                    <p:animEffect transition="in" filter="slide(fromBottom)">
                                      <p:cBhvr>
                                        <p:cTn id="26" dur="500"/>
                                        <p:tgtEl>
                                          <p:spTgt spid="89091">
                                            <p:txEl>
                                              <p:charRg st="104" end="113"/>
                                            </p:txEl>
                                          </p:spTgt>
                                        </p:tgtEl>
                                      </p:cBhvr>
                                    </p:animEffect>
                                  </p:childTnLst>
                                </p:cTn>
                              </p:par>
                              <p:par>
                                <p:cTn id="27" presetID="12" presetClass="entr" presetSubtype="4" fill="hold" grpId="0" nodeType="withEffect">
                                  <p:stCondLst>
                                    <p:cond delay="0"/>
                                  </p:stCondLst>
                                  <p:childTnLst>
                                    <p:set>
                                      <p:cBhvr>
                                        <p:cTn id="28" dur="1" fill="hold">
                                          <p:stCondLst>
                                            <p:cond delay="0"/>
                                          </p:stCondLst>
                                        </p:cTn>
                                        <p:tgtEl>
                                          <p:spTgt spid="89091">
                                            <p:txEl>
                                              <p:charRg st="113" end="130"/>
                                            </p:txEl>
                                          </p:spTgt>
                                        </p:tgtEl>
                                        <p:attrNameLst>
                                          <p:attrName>style.visibility</p:attrName>
                                        </p:attrNameLst>
                                      </p:cBhvr>
                                      <p:to>
                                        <p:strVal val="visible"/>
                                      </p:to>
                                    </p:set>
                                    <p:animEffect transition="in" filter="slide(fromBottom)">
                                      <p:cBhvr>
                                        <p:cTn id="29" dur="500"/>
                                        <p:tgtEl>
                                          <p:spTgt spid="89091">
                                            <p:txEl>
                                              <p:charRg st="113" end="13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89091">
                                            <p:txEl>
                                              <p:charRg st="130" end="169"/>
                                            </p:txEl>
                                          </p:spTgt>
                                        </p:tgtEl>
                                        <p:attrNameLst>
                                          <p:attrName>style.visibility</p:attrName>
                                        </p:attrNameLst>
                                      </p:cBhvr>
                                      <p:to>
                                        <p:strVal val="visible"/>
                                      </p:to>
                                    </p:set>
                                    <p:animEffect transition="in" filter="slide(fromBottom)">
                                      <p:cBhvr>
                                        <p:cTn id="34" dur="500"/>
                                        <p:tgtEl>
                                          <p:spTgt spid="89091">
                                            <p:txEl>
                                              <p:charRg st="130"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91440" tIns="45720" rIns="91440" bIns="45720" anchor="ctr" anchorCtr="0"/>
          <a:p>
            <a:pPr eaLnBrk="1" hangingPunct="1"/>
            <a:r>
              <a:rPr lang="en-US" altLang="zh-CN" dirty="0"/>
              <a:t>.1  </a:t>
            </a:r>
            <a:r>
              <a:rPr lang="zh-CN" altLang="en-US" dirty="0"/>
              <a:t>源程序的结束与执行入口</a:t>
            </a:r>
            <a:endParaRPr lang="zh-CN" altLang="en-US" dirty="0"/>
          </a:p>
        </p:txBody>
      </p:sp>
      <p:sp>
        <p:nvSpPr>
          <p:cNvPr id="55299" name="Rectangle 3"/>
          <p:cNvSpPr>
            <a:spLocks noGrp="1"/>
          </p:cNvSpPr>
          <p:nvPr>
            <p:ph idx="1"/>
          </p:nvPr>
        </p:nvSpPr>
        <p:spPr/>
        <p:txBody>
          <a:bodyPr vert="horz" wrap="square" lIns="91440" tIns="45720" rIns="91440" bIns="45720" anchor="t" anchorCtr="0"/>
          <a:p>
            <a:pPr eaLnBrk="1" hangingPunct="1"/>
            <a:r>
              <a:rPr lang="zh-CN" altLang="en-US" sz="2800" b="1" dirty="0"/>
              <a:t>语言源程序总是以</a:t>
            </a:r>
            <a:r>
              <a:rPr lang="en-US" altLang="zh-CN" sz="2800" b="1" dirty="0"/>
              <a:t>END</a:t>
            </a:r>
            <a:r>
              <a:rPr lang="zh-CN" altLang="en-US" sz="2800" b="1" dirty="0"/>
              <a:t>作为结束标志</a:t>
            </a:r>
            <a:endParaRPr lang="zh-CN" altLang="en-US" sz="2800" b="1" dirty="0"/>
          </a:p>
          <a:p>
            <a:pPr eaLnBrk="1" hangingPunct="1"/>
            <a:r>
              <a:rPr lang="en-US" altLang="zh-CN" sz="2800" b="1" dirty="0"/>
              <a:t>END</a:t>
            </a:r>
            <a:r>
              <a:rPr lang="zh-CN" altLang="en-US" sz="2800" b="1" dirty="0"/>
              <a:t>后面可附带一个在程序中已定义的标号，用以说明程序的在调入时开始执行的第一条指令所在位置</a:t>
            </a:r>
            <a:r>
              <a:rPr lang="en-US" altLang="zh-CN" sz="2800" b="1" dirty="0"/>
              <a:t>.</a:t>
            </a:r>
            <a:endParaRPr lang="en-US" altLang="zh-CN" sz="2800" b="1" dirty="0"/>
          </a:p>
          <a:p>
            <a:pPr lvl="1" eaLnBrk="1" hangingPunct="1"/>
            <a:r>
              <a:rPr lang="zh-CN" altLang="en-US" sz="2400" b="1" dirty="0"/>
              <a:t>源程序是主模块，伪指令</a:t>
            </a:r>
            <a:r>
              <a:rPr lang="en-US" altLang="zh-CN" sz="2400" b="1" dirty="0"/>
              <a:t>END</a:t>
            </a:r>
            <a:r>
              <a:rPr lang="zh-CN" altLang="en-US" sz="2400" b="1" dirty="0"/>
              <a:t>后面必须有标号；</a:t>
            </a:r>
            <a:endParaRPr lang="zh-CN" altLang="en-US" sz="2400" b="1" dirty="0"/>
          </a:p>
          <a:p>
            <a:pPr lvl="1" eaLnBrk="1" hangingPunct="1"/>
            <a:r>
              <a:rPr lang="zh-CN" altLang="en-US" sz="2400" b="1" dirty="0"/>
              <a:t>源程序非主模块，伪指令</a:t>
            </a:r>
            <a:r>
              <a:rPr lang="en-US" altLang="zh-CN" sz="2400" b="1" dirty="0"/>
              <a:t>END</a:t>
            </a:r>
            <a:r>
              <a:rPr lang="zh-CN" altLang="en-US" sz="2400" b="1" dirty="0"/>
              <a:t>后面不能有标号 </a:t>
            </a:r>
            <a:endParaRPr lang="zh-CN" altLang="en-US" sz="2400" b="1" dirty="0"/>
          </a:p>
          <a:p>
            <a:pPr eaLnBrk="1" hangingPunct="1"/>
            <a:r>
              <a:rPr lang="en-US" altLang="zh-CN" sz="2800" b="1" dirty="0"/>
              <a:t>END</a:t>
            </a:r>
            <a:r>
              <a:rPr lang="zh-CN" altLang="en-US" sz="2800" b="1" dirty="0"/>
              <a:t>是伪指令</a:t>
            </a:r>
            <a:r>
              <a:rPr lang="en-US" altLang="zh-CN" sz="2800" b="1" dirty="0"/>
              <a:t>, </a:t>
            </a:r>
            <a:r>
              <a:rPr lang="zh-CN" altLang="en-US" sz="2800" b="1" dirty="0"/>
              <a:t>告诉汇编器，源程序到此结束。</a:t>
            </a:r>
            <a:endParaRPr lang="zh-CN" altLang="en-US" sz="2800" b="1" dirty="0"/>
          </a:p>
          <a:p>
            <a:pPr lvl="1" eaLnBrk="1" hangingPunct="1"/>
            <a:r>
              <a:rPr lang="zh-CN" altLang="en-US" sz="2400" b="1" dirty="0"/>
              <a:t>运行于操作系统下的汇编语言程序，须在程序中通过操作系统的相关功能调用来结束其运行</a:t>
            </a:r>
            <a:endParaRPr lang="zh-CN" altLang="en-US" sz="2400" b="1" dirty="0"/>
          </a:p>
        </p:txBody>
      </p:sp>
      <p:sp>
        <p:nvSpPr>
          <p:cNvPr id="55301" name="Rectangle 5"/>
          <p:cNvSpPr/>
          <p:nvPr/>
        </p:nvSpPr>
        <p:spPr>
          <a:xfrm>
            <a:off x="3995738" y="4005263"/>
            <a:ext cx="1081087" cy="431800"/>
          </a:xfrm>
          <a:prstGeom prst="rect">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sp>
        <p:nvSpPr>
          <p:cNvPr id="55302" name="Line 6"/>
          <p:cNvSpPr/>
          <p:nvPr/>
        </p:nvSpPr>
        <p:spPr>
          <a:xfrm>
            <a:off x="2843213" y="5229225"/>
            <a:ext cx="1800225" cy="0"/>
          </a:xfrm>
          <a:prstGeom prst="line">
            <a:avLst/>
          </a:prstGeom>
          <a:ln w="19050" cap="flat" cmpd="sng">
            <a:solidFill>
              <a:srgbClr val="D60093"/>
            </a:solidFill>
            <a:prstDash val="solid"/>
            <a:round/>
            <a:headEnd type="none" w="med" len="med"/>
            <a:tailEnd type="none" w="med" len="med"/>
          </a:ln>
        </p:spPr>
      </p:sp>
      <p:grpSp>
        <p:nvGrpSpPr>
          <p:cNvPr id="2" name="Group 12"/>
          <p:cNvGrpSpPr/>
          <p:nvPr/>
        </p:nvGrpSpPr>
        <p:grpSpPr>
          <a:xfrm>
            <a:off x="2346325" y="2549525"/>
            <a:ext cx="4451350" cy="519113"/>
            <a:chOff x="1478" y="1606"/>
            <a:chExt cx="2804" cy="327"/>
          </a:xfrm>
        </p:grpSpPr>
        <p:sp>
          <p:nvSpPr>
            <p:cNvPr id="8198" name="Rectangle 10"/>
            <p:cNvSpPr/>
            <p:nvPr/>
          </p:nvSpPr>
          <p:spPr>
            <a:xfrm>
              <a:off x="1478" y="1606"/>
              <a:ext cx="2804" cy="327"/>
            </a:xfrm>
            <a:prstGeom prst="rect">
              <a:avLst/>
            </a:prstGeom>
            <a:noFill/>
            <a:ln w="9525">
              <a:noFill/>
            </a:ln>
          </p:spPr>
          <p:txBody>
            <a:bodyPr wrap="none" anchor="t" anchorCtr="0">
              <a:spAutoFit/>
            </a:bodyPr>
            <a:p>
              <a:pPr algn="ctr"/>
              <a:r>
                <a:rPr lang="zh-CN" altLang="en-US" sz="2800" dirty="0">
                  <a:solidFill>
                    <a:srgbClr val="0000FF"/>
                  </a:solidFill>
                  <a:latin typeface="Times New Roman" panose="02020603050405020304" pitchFamily="18" charset="0"/>
                  <a:ea typeface="宋体" panose="02010600030101010101" pitchFamily="2" charset="-122"/>
                </a:rPr>
                <a:t>此标号就是程序的执行入口</a:t>
              </a:r>
              <a:endParaRPr lang="zh-CN" altLang="en-US" sz="2800" dirty="0">
                <a:solidFill>
                  <a:srgbClr val="0000FF"/>
                </a:solidFill>
                <a:latin typeface="Times New Roman" panose="02020603050405020304" pitchFamily="18" charset="0"/>
                <a:ea typeface="宋体" panose="02010600030101010101" pitchFamily="2" charset="-122"/>
              </a:endParaRPr>
            </a:p>
          </p:txBody>
        </p:sp>
        <p:sp>
          <p:nvSpPr>
            <p:cNvPr id="8199" name="Line 11"/>
            <p:cNvSpPr/>
            <p:nvPr/>
          </p:nvSpPr>
          <p:spPr>
            <a:xfrm>
              <a:off x="3243" y="1888"/>
              <a:ext cx="998" cy="0"/>
            </a:xfrm>
            <a:prstGeom prst="line">
              <a:avLst/>
            </a:prstGeom>
            <a:ln w="19050" cap="flat" cmpd="sng">
              <a:solidFill>
                <a:srgbClr val="D60093"/>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slide(fromBottom)">
                                      <p:cBhvr>
                                        <p:cTn id="7" dur="500"/>
                                        <p:tgtEl>
                                          <p:spTgt spid="5529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5299">
                                            <p:txEl>
                                              <p:charRg st="0" end="18"/>
                                            </p:txEl>
                                          </p:spTgt>
                                        </p:tgtEl>
                                        <p:attrNameLst>
                                          <p:attrName>style.visibility</p:attrName>
                                        </p:attrNameLst>
                                      </p:cBhvr>
                                      <p:to>
                                        <p:strVal val="visible"/>
                                      </p:to>
                                    </p:set>
                                    <p:animEffect transition="in" filter="slide(fromBottom)">
                                      <p:cBhvr>
                                        <p:cTn id="12" dur="500"/>
                                        <p:tgtEl>
                                          <p:spTgt spid="55299">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5299">
                                            <p:txEl>
                                              <p:charRg st="18" end="66"/>
                                            </p:txEl>
                                          </p:spTgt>
                                        </p:tgtEl>
                                        <p:attrNameLst>
                                          <p:attrName>style.visibility</p:attrName>
                                        </p:attrNameLst>
                                      </p:cBhvr>
                                      <p:to>
                                        <p:strVal val="visible"/>
                                      </p:to>
                                    </p:set>
                                    <p:animEffect transition="in" filter="slide(fromBottom)">
                                      <p:cBhvr>
                                        <p:cTn id="17" dur="500"/>
                                        <p:tgtEl>
                                          <p:spTgt spid="55299">
                                            <p:txEl>
                                              <p:charRg st="18"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55299">
                                            <p:txEl>
                                              <p:charRg st="66" end="89"/>
                                            </p:txEl>
                                          </p:spTgt>
                                        </p:tgtEl>
                                        <p:attrNameLst>
                                          <p:attrName>style.visibility</p:attrName>
                                        </p:attrNameLst>
                                      </p:cBhvr>
                                      <p:to>
                                        <p:strVal val="visible"/>
                                      </p:to>
                                    </p:set>
                                    <p:animEffect transition="in" filter="slide(fromBottom)">
                                      <p:cBhvr>
                                        <p:cTn id="26" dur="500"/>
                                        <p:tgtEl>
                                          <p:spTgt spid="55299">
                                            <p:txEl>
                                              <p:charRg st="66" end="8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5299">
                                            <p:txEl>
                                              <p:charRg st="89" end="112"/>
                                            </p:txEl>
                                          </p:spTgt>
                                        </p:tgtEl>
                                        <p:attrNameLst>
                                          <p:attrName>style.visibility</p:attrName>
                                        </p:attrNameLst>
                                      </p:cBhvr>
                                      <p:to>
                                        <p:strVal val="visible"/>
                                      </p:to>
                                    </p:set>
                                    <p:animEffect transition="in" filter="slide(fromBottom)">
                                      <p:cBhvr>
                                        <p:cTn id="31" dur="500"/>
                                        <p:tgtEl>
                                          <p:spTgt spid="55299">
                                            <p:txEl>
                                              <p:charRg st="89" end="1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55299">
                                            <p:txEl>
                                              <p:charRg st="112" end="136"/>
                                            </p:txEl>
                                          </p:spTgt>
                                        </p:tgtEl>
                                        <p:attrNameLst>
                                          <p:attrName>style.visibility</p:attrName>
                                        </p:attrNameLst>
                                      </p:cBhvr>
                                      <p:to>
                                        <p:strVal val="visible"/>
                                      </p:to>
                                    </p:set>
                                    <p:animEffect transition="in" filter="slide(fromBottom)">
                                      <p:cBhvr>
                                        <p:cTn id="36" dur="500"/>
                                        <p:tgtEl>
                                          <p:spTgt spid="55299">
                                            <p:txEl>
                                              <p:charRg st="112" end="13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530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55299">
                                            <p:txEl>
                                              <p:charRg st="136" end="177"/>
                                            </p:txEl>
                                          </p:spTgt>
                                        </p:tgtEl>
                                        <p:attrNameLst>
                                          <p:attrName>style.visibility</p:attrName>
                                        </p:attrNameLst>
                                      </p:cBhvr>
                                      <p:to>
                                        <p:strVal val="visible"/>
                                      </p:to>
                                    </p:set>
                                    <p:animEffect transition="in" filter="slide(fromBottom)">
                                      <p:cBhvr>
                                        <p:cTn id="45" dur="500"/>
                                        <p:tgtEl>
                                          <p:spTgt spid="55299">
                                            <p:txEl>
                                              <p:charRg st="136" end="17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55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build="p"/>
      <p:bldP spid="5530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p:txBody>
          <a:bodyPr vert="horz" wrap="square" lIns="91440" tIns="45720" rIns="91440" bIns="45720" anchor="ctr" anchorCtr="0"/>
          <a:p>
            <a:pPr eaLnBrk="1" hangingPunct="1"/>
            <a:r>
              <a:rPr lang="zh-CN" altLang="en-US" dirty="0"/>
              <a:t>乘法指令运算示意</a:t>
            </a:r>
            <a:endParaRPr lang="zh-CN" altLang="en-US" dirty="0"/>
          </a:p>
        </p:txBody>
      </p:sp>
      <p:sp>
        <p:nvSpPr>
          <p:cNvPr id="92163" name="Rectangle 3"/>
          <p:cNvSpPr>
            <a:spLocks noGrp="1"/>
          </p:cNvSpPr>
          <p:nvPr>
            <p:ph idx="1"/>
          </p:nvPr>
        </p:nvSpPr>
        <p:spPr>
          <a:xfrm>
            <a:off x="457200" y="3357563"/>
            <a:ext cx="8229600" cy="3095625"/>
          </a:xfrm>
        </p:spPr>
        <p:txBody>
          <a:bodyPr vert="horz" wrap="square" lIns="91440" tIns="45720" rIns="91440" bIns="45720" anchor="t" anchorCtr="0"/>
          <a:p>
            <a:pPr eaLnBrk="1" hangingPunct="1"/>
            <a:r>
              <a:rPr lang="zh-CN" altLang="en-US" sz="2800" b="1" dirty="0"/>
              <a:t>影响</a:t>
            </a:r>
            <a:r>
              <a:rPr lang="en-US" altLang="zh-CN" sz="2800" b="1" dirty="0"/>
              <a:t>CF</a:t>
            </a:r>
            <a:r>
              <a:rPr lang="zh-CN" altLang="en-US" sz="2800" b="1" dirty="0"/>
              <a:t>和</a:t>
            </a:r>
            <a:r>
              <a:rPr lang="en-US" altLang="zh-CN" sz="2800" b="1" dirty="0"/>
              <a:t>OF,</a:t>
            </a:r>
            <a:r>
              <a:rPr lang="zh-CN" altLang="en-US" sz="2800" b="1" dirty="0"/>
              <a:t>不影响其他标志位 </a:t>
            </a:r>
            <a:endParaRPr lang="zh-CN" altLang="en-US" sz="2800" b="1" dirty="0"/>
          </a:p>
          <a:p>
            <a:pPr lvl="1" eaLnBrk="1" hangingPunct="1"/>
            <a:r>
              <a:rPr lang="en-US" altLang="zh-CN" sz="2400" b="1" dirty="0"/>
              <a:t>MUL</a:t>
            </a:r>
            <a:r>
              <a:rPr lang="zh-CN" altLang="en-US" sz="2400" b="1" dirty="0"/>
              <a:t>，乘积的高半部分为</a:t>
            </a:r>
            <a:r>
              <a:rPr lang="en-US" altLang="zh-CN" sz="2400" b="1" dirty="0"/>
              <a:t>0</a:t>
            </a:r>
            <a:r>
              <a:rPr lang="zh-CN" altLang="en-US" sz="2400" b="1" dirty="0"/>
              <a:t>，则</a:t>
            </a:r>
            <a:r>
              <a:rPr lang="en-US" altLang="zh-CN" sz="2400" b="1" dirty="0"/>
              <a:t>CF</a:t>
            </a:r>
            <a:r>
              <a:rPr lang="zh-CN" altLang="en-US" sz="2400" b="1" dirty="0"/>
              <a:t>和</a:t>
            </a:r>
            <a:r>
              <a:rPr lang="en-US" altLang="zh-CN" sz="2400" b="1" dirty="0"/>
              <a:t>OF</a:t>
            </a:r>
            <a:r>
              <a:rPr lang="zh-CN" altLang="en-US" sz="2400" b="1" dirty="0"/>
              <a:t>均为</a:t>
            </a:r>
            <a:r>
              <a:rPr lang="en-US" altLang="zh-CN" sz="2400" b="1" dirty="0"/>
              <a:t>0</a:t>
            </a:r>
            <a:r>
              <a:rPr lang="zh-CN" altLang="en-US" sz="2400" b="1" dirty="0"/>
              <a:t>，否则</a:t>
            </a:r>
            <a:r>
              <a:rPr lang="en-US" altLang="zh-CN" sz="2400" b="1" dirty="0"/>
              <a:t>CF</a:t>
            </a:r>
            <a:r>
              <a:rPr lang="zh-CN" altLang="en-US" sz="2400" b="1" dirty="0"/>
              <a:t>和</a:t>
            </a:r>
            <a:r>
              <a:rPr lang="en-US" altLang="zh-CN" sz="2400" b="1" dirty="0"/>
              <a:t>OF</a:t>
            </a:r>
            <a:r>
              <a:rPr lang="zh-CN" altLang="en-US" sz="2400" b="1" dirty="0"/>
              <a:t>均为</a:t>
            </a:r>
            <a:r>
              <a:rPr lang="en-US" altLang="zh-CN" sz="2400" b="1" dirty="0"/>
              <a:t>1</a:t>
            </a:r>
            <a:r>
              <a:rPr lang="zh-CN" altLang="en-US" sz="2400" b="1" dirty="0"/>
              <a:t>；</a:t>
            </a:r>
            <a:endParaRPr lang="zh-CN" altLang="en-US" sz="2400" b="1" dirty="0"/>
          </a:p>
          <a:p>
            <a:pPr lvl="1" eaLnBrk="1" hangingPunct="1"/>
            <a:r>
              <a:rPr lang="en-US" altLang="zh-CN" sz="2400" b="1" dirty="0"/>
              <a:t>IMUL</a:t>
            </a:r>
            <a:r>
              <a:rPr lang="zh-CN" altLang="en-US" sz="2400" b="1" dirty="0"/>
              <a:t>，乘积的高半部分是低半部分的符号扩展，则</a:t>
            </a:r>
            <a:r>
              <a:rPr lang="en-US" altLang="zh-CN" sz="2400" b="1" dirty="0"/>
              <a:t>CF</a:t>
            </a:r>
            <a:r>
              <a:rPr lang="zh-CN" altLang="en-US" sz="2400" b="1" dirty="0"/>
              <a:t>和</a:t>
            </a:r>
            <a:r>
              <a:rPr lang="en-US" altLang="zh-CN" sz="2400" b="1" dirty="0"/>
              <a:t>OF</a:t>
            </a:r>
            <a:r>
              <a:rPr lang="zh-CN" altLang="en-US" sz="2400" b="1" dirty="0"/>
              <a:t>均为</a:t>
            </a:r>
            <a:r>
              <a:rPr lang="en-US" altLang="zh-CN" sz="2400" b="1" dirty="0"/>
              <a:t>0</a:t>
            </a:r>
            <a:r>
              <a:rPr lang="zh-CN" altLang="en-US" sz="2400" b="1" dirty="0"/>
              <a:t>，否则均为</a:t>
            </a:r>
            <a:r>
              <a:rPr lang="en-US" altLang="zh-CN" sz="2400" b="1" dirty="0"/>
              <a:t>1</a:t>
            </a:r>
            <a:r>
              <a:rPr lang="zh-CN" altLang="en-US" sz="2400" b="1" dirty="0"/>
              <a:t>。</a:t>
            </a:r>
            <a:endParaRPr lang="zh-CN" altLang="en-US" sz="2400" b="1" dirty="0"/>
          </a:p>
          <a:p>
            <a:pPr eaLnBrk="1" hangingPunct="1"/>
            <a:r>
              <a:rPr lang="zh-CN" altLang="en-US" sz="2800" b="1" dirty="0"/>
              <a:t>通过测试这两个标志位，就能够知道乘积的高半部分是否有效数字 </a:t>
            </a:r>
            <a:endParaRPr lang="zh-CN" altLang="en-US" sz="2800" b="1" dirty="0"/>
          </a:p>
        </p:txBody>
      </p:sp>
      <p:pic>
        <p:nvPicPr>
          <p:cNvPr id="92164" name="Picture 4"/>
          <p:cNvPicPr/>
          <p:nvPr/>
        </p:nvPicPr>
        <p:blipFill>
          <a:blip r:embed="rId1"/>
          <a:stretch>
            <a:fillRect/>
          </a:stretch>
        </p:blipFill>
        <p:spPr>
          <a:xfrm>
            <a:off x="395288" y="1377950"/>
            <a:ext cx="7974012" cy="1763713"/>
          </a:xfrm>
          <a:prstGeom prst="rect">
            <a:avLst/>
          </a:prstGeom>
          <a:noFill/>
          <a:ln w="9525">
            <a:noFill/>
          </a:ln>
        </p:spPr>
      </p:pic>
      <p:sp>
        <p:nvSpPr>
          <p:cNvPr id="2" name="文本框 1"/>
          <p:cNvSpPr txBox="1"/>
          <p:nvPr/>
        </p:nvSpPr>
        <p:spPr>
          <a:xfrm>
            <a:off x="4211955" y="5877560"/>
            <a:ext cx="2788920" cy="1014730"/>
          </a:xfrm>
          <a:prstGeom prst="rect">
            <a:avLst/>
          </a:prstGeom>
          <a:noFill/>
        </p:spPr>
        <p:txBody>
          <a:bodyPr wrap="square" rtlCol="0">
            <a:spAutoFit/>
          </a:bodyPr>
          <a:p>
            <a:r>
              <a:rPr lang="zh-CN" altLang="en-US">
                <a:solidFill>
                  <a:srgbClr val="FF0000"/>
                </a:solidFill>
              </a:rPr>
              <a:t>如果</a:t>
            </a:r>
            <a:r>
              <a:rPr lang="en-US" altLang="zh-CN">
                <a:solidFill>
                  <a:srgbClr val="FF0000"/>
                </a:solidFill>
              </a:rPr>
              <a:t>AL\AX\EAX</a:t>
            </a:r>
            <a:r>
              <a:rPr lang="zh-CN" altLang="en-US">
                <a:solidFill>
                  <a:srgbClr val="FF0000"/>
                </a:solidFill>
              </a:rPr>
              <a:t>放得下，</a:t>
            </a:r>
            <a:r>
              <a:rPr lang="en-US" altLang="zh-CN">
                <a:solidFill>
                  <a:srgbClr val="FF0000"/>
                </a:solidFill>
              </a:rPr>
              <a:t>AH\DX\EDX</a:t>
            </a:r>
            <a:r>
              <a:rPr lang="zh-CN" altLang="en-US">
                <a:solidFill>
                  <a:srgbClr val="FF0000"/>
                </a:solidFill>
              </a:rPr>
              <a:t>就相当于符号位</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92163">
                                            <p:txEl>
                                              <p:charRg st="0" end="18"/>
                                            </p:txEl>
                                          </p:spTgt>
                                        </p:tgtEl>
                                        <p:attrNameLst>
                                          <p:attrName>style.visibility</p:attrName>
                                        </p:attrNameLst>
                                      </p:cBhvr>
                                      <p:to>
                                        <p:strVal val="visible"/>
                                      </p:to>
                                    </p:set>
                                    <p:animEffect transition="in" filter="slide(fromBottom)">
                                      <p:cBhvr>
                                        <p:cTn id="11" dur="500"/>
                                        <p:tgtEl>
                                          <p:spTgt spid="92163">
                                            <p:txEl>
                                              <p:charRg st="0" end="1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92163">
                                            <p:txEl>
                                              <p:charRg st="18" end="54"/>
                                            </p:txEl>
                                          </p:spTgt>
                                        </p:tgtEl>
                                        <p:attrNameLst>
                                          <p:attrName>style.visibility</p:attrName>
                                        </p:attrNameLst>
                                      </p:cBhvr>
                                      <p:to>
                                        <p:strVal val="visible"/>
                                      </p:to>
                                    </p:set>
                                    <p:animEffect transition="in" filter="slide(fromBottom)">
                                      <p:cBhvr>
                                        <p:cTn id="16" dur="500"/>
                                        <p:tgtEl>
                                          <p:spTgt spid="92163">
                                            <p:txEl>
                                              <p:charRg st="18" end="5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92163">
                                            <p:txEl>
                                              <p:charRg st="54" end="94"/>
                                            </p:txEl>
                                          </p:spTgt>
                                        </p:tgtEl>
                                        <p:attrNameLst>
                                          <p:attrName>style.visibility</p:attrName>
                                        </p:attrNameLst>
                                      </p:cBhvr>
                                      <p:to>
                                        <p:strVal val="visible"/>
                                      </p:to>
                                    </p:set>
                                    <p:animEffect transition="in" filter="slide(fromBottom)">
                                      <p:cBhvr>
                                        <p:cTn id="21" dur="500"/>
                                        <p:tgtEl>
                                          <p:spTgt spid="92163">
                                            <p:txEl>
                                              <p:charRg st="54" end="9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92163">
                                            <p:txEl>
                                              <p:charRg st="94" end="125"/>
                                            </p:txEl>
                                          </p:spTgt>
                                        </p:tgtEl>
                                        <p:attrNameLst>
                                          <p:attrName>style.visibility</p:attrName>
                                        </p:attrNameLst>
                                      </p:cBhvr>
                                      <p:to>
                                        <p:strVal val="visible"/>
                                      </p:to>
                                    </p:set>
                                    <p:animEffect transition="in" filter="slide(fromBottom)">
                                      <p:cBhvr>
                                        <p:cTn id="26" dur="500"/>
                                        <p:tgtEl>
                                          <p:spTgt spid="92163">
                                            <p:txEl>
                                              <p:charRg st="94"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ldLvl="2"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title"/>
          </p:nvPr>
        </p:nvSpPr>
        <p:spPr/>
        <p:txBody>
          <a:bodyPr vert="horz" wrap="square" lIns="91440" tIns="45720" rIns="91440" bIns="45720" anchor="ctr" anchorCtr="0"/>
          <a:p>
            <a:pPr eaLnBrk="1" hangingPunct="1"/>
            <a:r>
              <a:rPr lang="zh-CN" altLang="en-US" dirty="0"/>
              <a:t>例</a:t>
            </a:r>
            <a:endParaRPr lang="en-US" altLang="zh-CN" dirty="0"/>
          </a:p>
        </p:txBody>
      </p:sp>
      <p:sp>
        <p:nvSpPr>
          <p:cNvPr id="93187" name="Rectangle 3"/>
          <p:cNvSpPr>
            <a:spLocks noGrp="1"/>
          </p:cNvSpPr>
          <p:nvPr>
            <p:ph idx="1"/>
          </p:nvPr>
        </p:nvSpPr>
        <p:spPr>
          <a:xfrm>
            <a:off x="457200" y="1268413"/>
            <a:ext cx="8229600" cy="4924425"/>
          </a:xfrm>
        </p:spPr>
        <p:txBody>
          <a:bodyPr vert="horz" wrap="square" lIns="91440" tIns="45720" rIns="91440" bIns="45720" anchor="t" anchorCtr="0"/>
          <a:p>
            <a:pPr eaLnBrk="1" hangingPunct="1"/>
            <a:r>
              <a:rPr lang="zh-CN" altLang="en-US" b="1" dirty="0"/>
              <a:t>字节单元</a:t>
            </a:r>
            <a:r>
              <a:rPr lang="en-US" altLang="zh-CN" b="1" dirty="0"/>
              <a:t>[1000h]</a:t>
            </a:r>
            <a:r>
              <a:rPr lang="zh-CN" altLang="en-US" b="1" dirty="0"/>
              <a:t>和</a:t>
            </a:r>
            <a:r>
              <a:rPr lang="en-US" altLang="zh-CN" b="1" dirty="0"/>
              <a:t>[2000h]</a:t>
            </a:r>
            <a:r>
              <a:rPr lang="zh-CN" altLang="en-US" b="1" dirty="0"/>
              <a:t>内容为</a:t>
            </a:r>
            <a:r>
              <a:rPr lang="en-US" altLang="zh-CN" b="1" dirty="0"/>
              <a:t>FEh</a:t>
            </a:r>
            <a:r>
              <a:rPr lang="zh-CN" altLang="en-US" b="1" dirty="0"/>
              <a:t>和</a:t>
            </a:r>
            <a:r>
              <a:rPr lang="en-US" altLang="zh-CN" b="1" dirty="0"/>
              <a:t>05h</a:t>
            </a:r>
            <a:endParaRPr lang="en-US" altLang="zh-CN" b="1" dirty="0"/>
          </a:p>
          <a:p>
            <a:pPr eaLnBrk="1" hangingPunct="1">
              <a:lnSpc>
                <a:spcPct val="90000"/>
              </a:lnSpc>
              <a:buNone/>
            </a:pPr>
            <a:r>
              <a:rPr lang="en-US" altLang="zh-CN" b="1" dirty="0"/>
              <a:t>①</a:t>
            </a:r>
            <a:r>
              <a:rPr lang="zh-CN" altLang="en-US" b="1" dirty="0"/>
              <a:t>执行指令：	</a:t>
            </a:r>
            <a:r>
              <a:rPr lang="en-US" altLang="zh-CN" sz="2800" b="1" dirty="0"/>
              <a:t>MOV	AL, [1000h]	</a:t>
            </a:r>
            <a:endParaRPr lang="en-US" altLang="zh-CN" sz="2800" b="1" dirty="0"/>
          </a:p>
          <a:p>
            <a:pPr lvl="1" eaLnBrk="1" hangingPunct="1">
              <a:lnSpc>
                <a:spcPct val="90000"/>
              </a:lnSpc>
              <a:spcBef>
                <a:spcPct val="0"/>
              </a:spcBef>
              <a:buNone/>
            </a:pPr>
            <a:r>
              <a:rPr lang="en-US" altLang="zh-CN" b="1" dirty="0"/>
              <a:t>				MUL	Byte Ptr[2000h]</a:t>
            </a:r>
            <a:endParaRPr lang="en-US" altLang="zh-CN" b="1" dirty="0"/>
          </a:p>
          <a:p>
            <a:pPr lvl="1" eaLnBrk="1" hangingPunct="1">
              <a:lnSpc>
                <a:spcPct val="90000"/>
              </a:lnSpc>
              <a:spcBef>
                <a:spcPct val="0"/>
              </a:spcBef>
              <a:buNone/>
            </a:pPr>
            <a:r>
              <a:rPr lang="en-US" altLang="zh-CN" b="1" dirty="0"/>
              <a:t>				MOV	[3000h], AX	</a:t>
            </a:r>
            <a:endParaRPr lang="en-US" altLang="zh-CN" b="1" dirty="0"/>
          </a:p>
          <a:p>
            <a:pPr lvl="1" eaLnBrk="1" hangingPunct="1">
              <a:buNone/>
            </a:pPr>
            <a:r>
              <a:rPr lang="zh-CN" altLang="en-US" b="1" dirty="0">
                <a:solidFill>
                  <a:schemeClr val="hlink"/>
                </a:solidFill>
              </a:rPr>
              <a:t>字单元</a:t>
            </a:r>
            <a:r>
              <a:rPr lang="en-US" altLang="zh-CN" b="1" dirty="0">
                <a:solidFill>
                  <a:schemeClr val="hlink"/>
                </a:solidFill>
              </a:rPr>
              <a:t>[3000h]:04F6h</a:t>
            </a:r>
            <a:r>
              <a:rPr lang="zh-CN" altLang="en-US" b="1" dirty="0">
                <a:solidFill>
                  <a:schemeClr val="hlink"/>
                </a:solidFill>
              </a:rPr>
              <a:t>，</a:t>
            </a:r>
            <a:r>
              <a:rPr lang="en-US" altLang="zh-CN" b="1" dirty="0">
                <a:solidFill>
                  <a:schemeClr val="hlink"/>
                </a:solidFill>
              </a:rPr>
              <a:t>CF</a:t>
            </a:r>
            <a:r>
              <a:rPr lang="zh-CN" altLang="en-US" b="1" dirty="0">
                <a:solidFill>
                  <a:schemeClr val="hlink"/>
                </a:solidFill>
              </a:rPr>
              <a:t>＝</a:t>
            </a:r>
            <a:r>
              <a:rPr lang="en-US" altLang="zh-CN" b="1" dirty="0">
                <a:solidFill>
                  <a:schemeClr val="hlink"/>
                </a:solidFill>
              </a:rPr>
              <a:t>OF</a:t>
            </a:r>
            <a:r>
              <a:rPr lang="zh-CN" altLang="en-US" b="1" dirty="0">
                <a:solidFill>
                  <a:schemeClr val="hlink"/>
                </a:solidFill>
              </a:rPr>
              <a:t>＝</a:t>
            </a:r>
            <a:r>
              <a:rPr lang="en-US" altLang="zh-CN" b="1" dirty="0">
                <a:solidFill>
                  <a:schemeClr val="hlink"/>
                </a:solidFill>
              </a:rPr>
              <a:t>1</a:t>
            </a:r>
            <a:endParaRPr lang="en-US" altLang="zh-CN" b="1" dirty="0">
              <a:solidFill>
                <a:schemeClr val="hlink"/>
              </a:solidFill>
            </a:endParaRPr>
          </a:p>
          <a:p>
            <a:pPr eaLnBrk="1" hangingPunct="1">
              <a:spcBef>
                <a:spcPct val="50000"/>
              </a:spcBef>
              <a:buNone/>
            </a:pPr>
            <a:r>
              <a:rPr lang="en-US" altLang="zh-CN" b="1" dirty="0"/>
              <a:t>②</a:t>
            </a:r>
            <a:r>
              <a:rPr lang="zh-CN" altLang="en-US" b="1" dirty="0"/>
              <a:t>执行指令：	</a:t>
            </a:r>
            <a:r>
              <a:rPr lang="en-US" altLang="zh-CN" sz="2800" b="1" dirty="0"/>
              <a:t>MOV		AL, [1000h]</a:t>
            </a:r>
            <a:endParaRPr lang="en-US" altLang="zh-CN" sz="2800" b="1" dirty="0"/>
          </a:p>
          <a:p>
            <a:pPr lvl="1" eaLnBrk="1" hangingPunct="1">
              <a:lnSpc>
                <a:spcPct val="90000"/>
              </a:lnSpc>
              <a:spcBef>
                <a:spcPct val="0"/>
              </a:spcBef>
              <a:buNone/>
            </a:pPr>
            <a:r>
              <a:rPr lang="en-US" altLang="zh-CN" b="1" dirty="0"/>
              <a:t>				IMUL	Byte Ptr[200h]</a:t>
            </a:r>
            <a:endParaRPr lang="en-US" altLang="zh-CN" b="1" dirty="0"/>
          </a:p>
          <a:p>
            <a:pPr lvl="1" eaLnBrk="1" hangingPunct="1">
              <a:lnSpc>
                <a:spcPct val="90000"/>
              </a:lnSpc>
              <a:spcBef>
                <a:spcPct val="0"/>
              </a:spcBef>
              <a:buNone/>
            </a:pPr>
            <a:r>
              <a:rPr lang="en-US" altLang="zh-CN" b="1" dirty="0"/>
              <a:t>				MOV		[3000h], AX </a:t>
            </a:r>
            <a:endParaRPr lang="en-US" altLang="zh-CN" b="1" dirty="0"/>
          </a:p>
          <a:p>
            <a:pPr lvl="1" eaLnBrk="1" hangingPunct="1">
              <a:buNone/>
            </a:pPr>
            <a:r>
              <a:rPr lang="zh-CN" altLang="en-US" b="1" dirty="0">
                <a:solidFill>
                  <a:schemeClr val="hlink"/>
                </a:solidFill>
              </a:rPr>
              <a:t>字单元</a:t>
            </a:r>
            <a:r>
              <a:rPr lang="en-US" altLang="zh-CN" b="1" dirty="0">
                <a:solidFill>
                  <a:schemeClr val="hlink"/>
                </a:solidFill>
              </a:rPr>
              <a:t>[3000h]:FFF6h</a:t>
            </a:r>
            <a:r>
              <a:rPr lang="zh-CN" altLang="en-US" b="1" dirty="0">
                <a:solidFill>
                  <a:schemeClr val="hlink"/>
                </a:solidFill>
              </a:rPr>
              <a:t>，</a:t>
            </a:r>
            <a:r>
              <a:rPr lang="en-US" altLang="zh-CN" b="1" dirty="0">
                <a:solidFill>
                  <a:schemeClr val="hlink"/>
                </a:solidFill>
              </a:rPr>
              <a:t>CF</a:t>
            </a:r>
            <a:r>
              <a:rPr lang="zh-CN" altLang="en-US" b="1" dirty="0">
                <a:solidFill>
                  <a:schemeClr val="hlink"/>
                </a:solidFill>
              </a:rPr>
              <a:t>＝</a:t>
            </a:r>
            <a:r>
              <a:rPr lang="en-US" altLang="zh-CN" b="1" dirty="0">
                <a:solidFill>
                  <a:schemeClr val="hlink"/>
                </a:solidFill>
              </a:rPr>
              <a:t>OF</a:t>
            </a:r>
            <a:r>
              <a:rPr lang="zh-CN" altLang="en-US" b="1" dirty="0">
                <a:solidFill>
                  <a:schemeClr val="hlink"/>
                </a:solidFill>
              </a:rPr>
              <a:t>＝</a:t>
            </a:r>
            <a:r>
              <a:rPr lang="en-US" altLang="zh-CN" b="1" dirty="0">
                <a:solidFill>
                  <a:schemeClr val="hlink"/>
                </a:solidFill>
              </a:rPr>
              <a:t>0</a:t>
            </a:r>
            <a:endParaRPr lang="en-US" altLang="zh-CN" b="1" dirty="0">
              <a:solidFill>
                <a:schemeClr val="hlink"/>
              </a:solidFill>
            </a:endParaRPr>
          </a:p>
        </p:txBody>
      </p:sp>
      <p:sp>
        <p:nvSpPr>
          <p:cNvPr id="93188" name="Rectangle 4"/>
          <p:cNvSpPr/>
          <p:nvPr/>
        </p:nvSpPr>
        <p:spPr>
          <a:xfrm>
            <a:off x="6659563" y="3197225"/>
            <a:ext cx="2166937" cy="519113"/>
          </a:xfrm>
          <a:prstGeom prst="rect">
            <a:avLst/>
          </a:prstGeom>
          <a:noFill/>
          <a:ln w="9525">
            <a:noFill/>
          </a:ln>
        </p:spPr>
        <p:txBody>
          <a:bodyPr wrap="none" anchor="t" anchorCtr="0">
            <a:spAutoFit/>
          </a:bodyPr>
          <a:p>
            <a:r>
              <a:rPr lang="en-US" altLang="zh-CN" sz="2800" dirty="0">
                <a:solidFill>
                  <a:srgbClr val="0000FF"/>
                </a:solidFill>
                <a:latin typeface="Times New Roman" panose="02020603050405020304" pitchFamily="18" charset="0"/>
                <a:ea typeface="宋体" panose="02010600030101010101" pitchFamily="2" charset="-122"/>
              </a:rPr>
              <a:t>254×5=1270</a:t>
            </a:r>
            <a:endParaRPr lang="en-US" altLang="en-US" sz="2800" dirty="0">
              <a:solidFill>
                <a:srgbClr val="0000FF"/>
              </a:solidFill>
              <a:latin typeface="Times New Roman" panose="02020603050405020304" pitchFamily="18" charset="0"/>
              <a:ea typeface="Times New Roman" panose="02020603050405020304" pitchFamily="18" charset="0"/>
            </a:endParaRPr>
          </a:p>
        </p:txBody>
      </p:sp>
      <p:sp>
        <p:nvSpPr>
          <p:cNvPr id="93189" name="Rectangle 5"/>
          <p:cNvSpPr/>
          <p:nvPr/>
        </p:nvSpPr>
        <p:spPr>
          <a:xfrm>
            <a:off x="6732588" y="5084763"/>
            <a:ext cx="1809750" cy="519112"/>
          </a:xfrm>
          <a:prstGeom prst="rect">
            <a:avLst/>
          </a:prstGeom>
          <a:noFill/>
          <a:ln w="9525">
            <a:noFill/>
          </a:ln>
        </p:spPr>
        <p:txBody>
          <a:bodyPr wrap="none" anchor="t" anchorCtr="0">
            <a:spAutoFit/>
          </a:bodyPr>
          <a:p>
            <a:r>
              <a:rPr lang="en-US" altLang="zh-CN" sz="2800" dirty="0">
                <a:solidFill>
                  <a:srgbClr val="0000FF"/>
                </a:solidFill>
                <a:latin typeface="宋体" panose="02010600030101010101" pitchFamily="2" charset="-122"/>
                <a:ea typeface="宋体" panose="02010600030101010101" pitchFamily="2" charset="-122"/>
              </a:rPr>
              <a:t>-</a:t>
            </a:r>
            <a:r>
              <a:rPr lang="en-US" altLang="zh-CN" sz="2800" dirty="0">
                <a:solidFill>
                  <a:srgbClr val="0000FF"/>
                </a:solidFill>
                <a:latin typeface="Times New Roman" panose="02020603050405020304" pitchFamily="18" charset="0"/>
                <a:ea typeface="宋体" panose="02010600030101010101" pitchFamily="2" charset="-122"/>
              </a:rPr>
              <a:t>2×5=</a:t>
            </a:r>
            <a:r>
              <a:rPr lang="en-US" altLang="zh-CN" sz="2800" dirty="0">
                <a:solidFill>
                  <a:srgbClr val="0000FF"/>
                </a:solidFill>
                <a:latin typeface="宋体" panose="02010600030101010101" pitchFamily="2" charset="-122"/>
                <a:ea typeface="宋体" panose="02010600030101010101" pitchFamily="2" charset="-122"/>
              </a:rPr>
              <a:t>-</a:t>
            </a:r>
            <a:r>
              <a:rPr lang="en-US" altLang="zh-CN" sz="2800" dirty="0">
                <a:solidFill>
                  <a:srgbClr val="0000FF"/>
                </a:solidFill>
                <a:latin typeface="Times New Roman" panose="02020603050405020304" pitchFamily="18" charset="0"/>
                <a:ea typeface="宋体" panose="02010600030101010101" pitchFamily="2" charset="-122"/>
              </a:rPr>
              <a:t>10</a:t>
            </a:r>
            <a:endParaRPr lang="en-US" altLang="en-US" sz="2800" dirty="0">
              <a:solidFill>
                <a:srgbClr val="0000FF"/>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3187">
                                            <p:txEl>
                                              <p:charRg st="0" end="30"/>
                                            </p:txEl>
                                          </p:spTgt>
                                        </p:tgtEl>
                                        <p:attrNameLst>
                                          <p:attrName>style.visibility</p:attrName>
                                        </p:attrNameLst>
                                      </p:cBhvr>
                                      <p:to>
                                        <p:strVal val="visible"/>
                                      </p:to>
                                    </p:set>
                                    <p:animEffect transition="in" filter="slide(fromBottom)">
                                      <p:cBhvr>
                                        <p:cTn id="7" dur="500"/>
                                        <p:tgtEl>
                                          <p:spTgt spid="93187">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187">
                                            <p:txEl>
                                              <p:charRg st="30" end="54"/>
                                            </p:txEl>
                                          </p:spTgt>
                                        </p:tgtEl>
                                        <p:attrNameLst>
                                          <p:attrName>style.visibility</p:attrName>
                                        </p:attrNameLst>
                                      </p:cBhvr>
                                      <p:to>
                                        <p:strVal val="visible"/>
                                      </p:to>
                                    </p:set>
                                    <p:animEffect transition="in" filter="slide(fromBottom)">
                                      <p:cBhvr>
                                        <p:cTn id="12" dur="500"/>
                                        <p:tgtEl>
                                          <p:spTgt spid="93187">
                                            <p:txEl>
                                              <p:charRg st="30"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3187">
                                            <p:txEl>
                                              <p:charRg st="54" end="78"/>
                                            </p:txEl>
                                          </p:spTgt>
                                        </p:tgtEl>
                                        <p:attrNameLst>
                                          <p:attrName>style.visibility</p:attrName>
                                        </p:attrNameLst>
                                      </p:cBhvr>
                                      <p:to>
                                        <p:strVal val="visible"/>
                                      </p:to>
                                    </p:set>
                                    <p:animEffect transition="in" filter="slide(fromBottom)">
                                      <p:cBhvr>
                                        <p:cTn id="17" dur="500"/>
                                        <p:tgtEl>
                                          <p:spTgt spid="93187">
                                            <p:txEl>
                                              <p:charRg st="54"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3187">
                                            <p:txEl>
                                              <p:charRg st="78" end="99"/>
                                            </p:txEl>
                                          </p:spTgt>
                                        </p:tgtEl>
                                        <p:attrNameLst>
                                          <p:attrName>style.visibility</p:attrName>
                                        </p:attrNameLst>
                                      </p:cBhvr>
                                      <p:to>
                                        <p:strVal val="visible"/>
                                      </p:to>
                                    </p:set>
                                    <p:animEffect transition="in" filter="slide(fromBottom)">
                                      <p:cBhvr>
                                        <p:cTn id="22" dur="500"/>
                                        <p:tgtEl>
                                          <p:spTgt spid="93187">
                                            <p:txEl>
                                              <p:charRg st="78" end="9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3187">
                                            <p:txEl>
                                              <p:charRg st="99" end="124"/>
                                            </p:txEl>
                                          </p:spTgt>
                                        </p:tgtEl>
                                        <p:attrNameLst>
                                          <p:attrName>style.visibility</p:attrName>
                                        </p:attrNameLst>
                                      </p:cBhvr>
                                      <p:to>
                                        <p:strVal val="visible"/>
                                      </p:to>
                                    </p:set>
                                    <p:animEffect transition="in" filter="slide(fromBottom)">
                                      <p:cBhvr>
                                        <p:cTn id="27" dur="500"/>
                                        <p:tgtEl>
                                          <p:spTgt spid="93187">
                                            <p:txEl>
                                              <p:charRg st="99"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318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93187">
                                            <p:txEl>
                                              <p:charRg st="124" end="148"/>
                                            </p:txEl>
                                          </p:spTgt>
                                        </p:tgtEl>
                                        <p:attrNameLst>
                                          <p:attrName>style.visibility</p:attrName>
                                        </p:attrNameLst>
                                      </p:cBhvr>
                                      <p:to>
                                        <p:strVal val="visible"/>
                                      </p:to>
                                    </p:set>
                                    <p:animEffect transition="in" filter="slide(fromBottom)">
                                      <p:cBhvr>
                                        <p:cTn id="36" dur="500"/>
                                        <p:tgtEl>
                                          <p:spTgt spid="93187">
                                            <p:txEl>
                                              <p:charRg st="124" end="14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93187">
                                            <p:txEl>
                                              <p:charRg st="148" end="172"/>
                                            </p:txEl>
                                          </p:spTgt>
                                        </p:tgtEl>
                                        <p:attrNameLst>
                                          <p:attrName>style.visibility</p:attrName>
                                        </p:attrNameLst>
                                      </p:cBhvr>
                                      <p:to>
                                        <p:strVal val="visible"/>
                                      </p:to>
                                    </p:set>
                                    <p:animEffect transition="in" filter="slide(fromBottom)">
                                      <p:cBhvr>
                                        <p:cTn id="41" dur="500"/>
                                        <p:tgtEl>
                                          <p:spTgt spid="93187">
                                            <p:txEl>
                                              <p:charRg st="148" end="17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93187">
                                            <p:txEl>
                                              <p:charRg st="172" end="194"/>
                                            </p:txEl>
                                          </p:spTgt>
                                        </p:tgtEl>
                                        <p:attrNameLst>
                                          <p:attrName>style.visibility</p:attrName>
                                        </p:attrNameLst>
                                      </p:cBhvr>
                                      <p:to>
                                        <p:strVal val="visible"/>
                                      </p:to>
                                    </p:set>
                                    <p:animEffect transition="in" filter="slide(fromBottom)">
                                      <p:cBhvr>
                                        <p:cTn id="46" dur="500"/>
                                        <p:tgtEl>
                                          <p:spTgt spid="93187">
                                            <p:txEl>
                                              <p:charRg st="172" end="19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93187">
                                            <p:txEl>
                                              <p:charRg st="194" end="219"/>
                                            </p:txEl>
                                          </p:spTgt>
                                        </p:tgtEl>
                                        <p:attrNameLst>
                                          <p:attrName>style.visibility</p:attrName>
                                        </p:attrNameLst>
                                      </p:cBhvr>
                                      <p:to>
                                        <p:strVal val="visible"/>
                                      </p:to>
                                    </p:set>
                                    <p:animEffect transition="in" filter="slide(fromBottom)">
                                      <p:cBhvr>
                                        <p:cTn id="51" dur="500"/>
                                        <p:tgtEl>
                                          <p:spTgt spid="93187">
                                            <p:txEl>
                                              <p:charRg st="194" end="21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93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ldLvl="2" build="p"/>
      <p:bldP spid="93188" grpId="0"/>
      <p:bldP spid="9318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2"/>
          <p:cNvSpPr>
            <a:spLocks noGrp="1"/>
          </p:cNvSpPr>
          <p:nvPr>
            <p:ph type="title"/>
          </p:nvPr>
        </p:nvSpPr>
        <p:spPr/>
        <p:txBody>
          <a:bodyPr vert="horz" wrap="square" lIns="91440" tIns="45720" rIns="91440" bIns="45720" anchor="ctr" anchorCtr="0"/>
          <a:p>
            <a:pPr eaLnBrk="1" hangingPunct="1"/>
            <a:r>
              <a:rPr lang="zh-CN" altLang="en-US" sz="4000" dirty="0">
                <a:latin typeface="Times New Roman" panose="02020603050405020304" pitchFamily="18" charset="0"/>
              </a:rPr>
              <a:t>练习</a:t>
            </a:r>
            <a:r>
              <a:rPr lang="en-US" altLang="zh-CN" sz="4000" dirty="0">
                <a:latin typeface="Times New Roman" panose="02020603050405020304" pitchFamily="18" charset="0"/>
              </a:rPr>
              <a:t>:</a:t>
            </a:r>
            <a:r>
              <a:rPr lang="zh-CN" altLang="en-US" sz="4000" dirty="0">
                <a:latin typeface="Times New Roman" panose="02020603050405020304" pitchFamily="18" charset="0"/>
              </a:rPr>
              <a:t>将表达式 </a:t>
            </a:r>
            <a:r>
              <a:rPr lang="en-US" altLang="zh-CN" sz="4000" b="1" dirty="0">
                <a:solidFill>
                  <a:schemeClr val="hlink"/>
                </a:solidFill>
                <a:latin typeface="Times New Roman" panose="02020603050405020304" pitchFamily="18" charset="0"/>
              </a:rPr>
              <a:t>y=k*x+b</a:t>
            </a:r>
            <a:r>
              <a:rPr lang="zh-CN" altLang="en-US" sz="4000" dirty="0">
                <a:latin typeface="Times New Roman" panose="02020603050405020304" pitchFamily="18" charset="0"/>
              </a:rPr>
              <a:t>翻译成汇编指令序列</a:t>
            </a:r>
            <a:r>
              <a:rPr lang="en-US" altLang="zh-CN" sz="4000" dirty="0">
                <a:latin typeface="Times New Roman" panose="02020603050405020304" pitchFamily="18" charset="0"/>
              </a:rPr>
              <a:t>(</a:t>
            </a:r>
            <a:r>
              <a:rPr lang="zh-CN" altLang="en-US" sz="4000" dirty="0">
                <a:latin typeface="Times New Roman" panose="02020603050405020304" pitchFamily="18" charset="0"/>
              </a:rPr>
              <a:t>变量为</a:t>
            </a:r>
            <a:r>
              <a:rPr lang="en-US" altLang="zh-CN" sz="4000" dirty="0">
                <a:latin typeface="Times New Roman" panose="02020603050405020304" pitchFamily="18" charset="0"/>
              </a:rPr>
              <a:t>short,</a:t>
            </a:r>
            <a:r>
              <a:rPr lang="zh-CN" altLang="en-US" sz="4000" dirty="0">
                <a:latin typeface="Times New Roman" panose="02020603050405020304" pitchFamily="18" charset="0"/>
              </a:rPr>
              <a:t>结果也是</a:t>
            </a:r>
            <a:r>
              <a:rPr lang="en-US" altLang="zh-CN" sz="4000" dirty="0">
                <a:latin typeface="Times New Roman" panose="02020603050405020304" pitchFamily="18" charset="0"/>
              </a:rPr>
              <a:t>short)</a:t>
            </a:r>
            <a:endParaRPr lang="en-US" altLang="zh-CN" sz="4000" dirty="0">
              <a:latin typeface="Times New Roman" panose="02020603050405020304" pitchFamily="18" charset="0"/>
            </a:endParaRPr>
          </a:p>
        </p:txBody>
      </p:sp>
      <p:sp>
        <p:nvSpPr>
          <p:cNvPr id="203779" name="Rectangle 3"/>
          <p:cNvSpPr>
            <a:spLocks noGrp="1"/>
          </p:cNvSpPr>
          <p:nvPr>
            <p:ph idx="1"/>
          </p:nvPr>
        </p:nvSpPr>
        <p:spPr>
          <a:xfrm>
            <a:off x="457200" y="1268413"/>
            <a:ext cx="8229600" cy="4924425"/>
          </a:xfrm>
        </p:spPr>
        <p:txBody>
          <a:bodyPr vert="horz" wrap="square" lIns="91440" tIns="45720" rIns="91440" bIns="45720" anchor="t" anchorCtr="0"/>
          <a:p>
            <a:pPr eaLnBrk="1" hangingPunct="1"/>
            <a:r>
              <a:rPr lang="zh-CN" altLang="en-US" b="1" dirty="0"/>
              <a:t>设变量对应字单元分别</a:t>
            </a:r>
            <a:r>
              <a:rPr lang="en-US" altLang="zh-CN" b="1" dirty="0"/>
              <a:t>: [100h],[200h],[300h],[400h]</a:t>
            </a:r>
            <a:endParaRPr lang="en-US" altLang="zh-CN" b="1" dirty="0"/>
          </a:p>
          <a:p>
            <a:pPr eaLnBrk="1" hangingPunct="1"/>
            <a:r>
              <a:rPr lang="en-US" altLang="zh-CN" b="1" dirty="0"/>
              <a:t>16bit</a:t>
            </a:r>
            <a:r>
              <a:rPr lang="zh-CN" altLang="en-US" b="1" dirty="0"/>
              <a:t>乘</a:t>
            </a:r>
            <a:r>
              <a:rPr lang="en-US" altLang="zh-CN" b="1" dirty="0"/>
              <a:t>,</a:t>
            </a:r>
            <a:r>
              <a:rPr lang="zh-CN" altLang="en-US" b="1" dirty="0"/>
              <a:t>须用到</a:t>
            </a:r>
            <a:r>
              <a:rPr lang="en-US" altLang="zh-CN" b="1" dirty="0"/>
              <a:t>AX, DX</a:t>
            </a:r>
            <a:endParaRPr lang="en-US" altLang="zh-CN" b="1" dirty="0"/>
          </a:p>
          <a:p>
            <a:pPr lvl="1" eaLnBrk="1" hangingPunct="1">
              <a:buNone/>
            </a:pPr>
            <a:r>
              <a:rPr lang="en-US" altLang="zh-CN" b="1" dirty="0"/>
              <a:t>MOV	AX, [200H]</a:t>
            </a:r>
            <a:endParaRPr lang="en-US" altLang="zh-CN" b="1" dirty="0"/>
          </a:p>
          <a:p>
            <a:pPr lvl="1" eaLnBrk="1" hangingPunct="1">
              <a:buNone/>
            </a:pPr>
            <a:r>
              <a:rPr lang="en-US" altLang="zh-CN" b="1" dirty="0"/>
              <a:t>IMUL	Word Ptr [300H]</a:t>
            </a:r>
            <a:endParaRPr lang="en-US" altLang="zh-CN" b="1" dirty="0"/>
          </a:p>
          <a:p>
            <a:pPr lvl="1" eaLnBrk="1" hangingPunct="1">
              <a:buNone/>
            </a:pPr>
            <a:r>
              <a:rPr lang="en-US" altLang="zh-CN" b="1" dirty="0"/>
              <a:t>ADD	AX, [400H]</a:t>
            </a:r>
            <a:endParaRPr lang="en-US" altLang="zh-CN" b="1" dirty="0"/>
          </a:p>
          <a:p>
            <a:pPr lvl="1" eaLnBrk="1" hangingPunct="1">
              <a:buNone/>
            </a:pPr>
            <a:r>
              <a:rPr lang="en-US" altLang="zh-CN" b="1" dirty="0"/>
              <a:t>MOV	[100H], AX</a:t>
            </a:r>
            <a:endParaRPr lang="en-US" altLang="zh-CN" b="1" dirty="0"/>
          </a:p>
        </p:txBody>
      </p:sp>
      <p:sp>
        <p:nvSpPr>
          <p:cNvPr id="203780" name="Rectangle 4"/>
          <p:cNvSpPr/>
          <p:nvPr/>
        </p:nvSpPr>
        <p:spPr>
          <a:xfrm>
            <a:off x="5435600" y="3414713"/>
            <a:ext cx="2873375" cy="519112"/>
          </a:xfrm>
          <a:prstGeom prst="rect">
            <a:avLst/>
          </a:prstGeom>
          <a:noFill/>
          <a:ln w="9525">
            <a:noFill/>
          </a:ln>
        </p:spPr>
        <p:txBody>
          <a:bodyPr wrap="none" anchor="t" anchorCtr="0">
            <a:spAutoFit/>
          </a:bodyPr>
          <a:p>
            <a:r>
              <a:rPr lang="en-US" altLang="zh-CN" sz="2800" dirty="0">
                <a:solidFill>
                  <a:srgbClr val="0000FF"/>
                </a:solidFill>
                <a:latin typeface="Times New Roman" panose="02020603050405020304" pitchFamily="18" charset="0"/>
                <a:ea typeface="宋体" panose="02010600030101010101" pitchFamily="2" charset="-122"/>
              </a:rPr>
              <a:t>;</a:t>
            </a:r>
            <a:r>
              <a:rPr lang="zh-CN" altLang="en-US" sz="2800" dirty="0">
                <a:solidFill>
                  <a:srgbClr val="0000FF"/>
                </a:solidFill>
                <a:latin typeface="Times New Roman" panose="02020603050405020304" pitchFamily="18" charset="0"/>
                <a:ea typeface="宋体" panose="02010600030101010101" pitchFamily="2" charset="-122"/>
              </a:rPr>
              <a:t>结果在</a:t>
            </a:r>
            <a:r>
              <a:rPr lang="en-US" altLang="zh-CN" sz="2800" dirty="0">
                <a:solidFill>
                  <a:srgbClr val="0000FF"/>
                </a:solidFill>
                <a:latin typeface="Times New Roman" panose="02020603050405020304" pitchFamily="18" charset="0"/>
                <a:ea typeface="宋体" panose="02010600030101010101" pitchFamily="2" charset="-122"/>
              </a:rPr>
              <a:t>DX:AX</a:t>
            </a:r>
            <a:r>
              <a:rPr lang="zh-CN" altLang="en-US" sz="2800" dirty="0">
                <a:solidFill>
                  <a:srgbClr val="0000FF"/>
                </a:solidFill>
                <a:latin typeface="Times New Roman" panose="02020603050405020304" pitchFamily="18" charset="0"/>
                <a:ea typeface="宋体" panose="02010600030101010101" pitchFamily="2" charset="-122"/>
              </a:rPr>
              <a:t>中</a:t>
            </a:r>
            <a:endParaRPr lang="zh-CN" altLang="en-US" sz="2800" dirty="0">
              <a:solidFill>
                <a:srgbClr val="0000FF"/>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3779">
                                            <p:txEl>
                                              <p:charRg st="0" end="40"/>
                                            </p:txEl>
                                          </p:spTgt>
                                        </p:tgtEl>
                                        <p:attrNameLst>
                                          <p:attrName>style.visibility</p:attrName>
                                        </p:attrNameLst>
                                      </p:cBhvr>
                                      <p:to>
                                        <p:strVal val="visible"/>
                                      </p:to>
                                    </p:set>
                                    <p:animEffect transition="in" filter="slide(fromBottom)">
                                      <p:cBhvr>
                                        <p:cTn id="7" dur="500"/>
                                        <p:tgtEl>
                                          <p:spTgt spid="203779">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3779">
                                            <p:txEl>
                                              <p:charRg st="40" end="57"/>
                                            </p:txEl>
                                          </p:spTgt>
                                        </p:tgtEl>
                                        <p:attrNameLst>
                                          <p:attrName>style.visibility</p:attrName>
                                        </p:attrNameLst>
                                      </p:cBhvr>
                                      <p:to>
                                        <p:strVal val="visible"/>
                                      </p:to>
                                    </p:set>
                                    <p:animEffect transition="in" filter="slide(fromBottom)">
                                      <p:cBhvr>
                                        <p:cTn id="12" dur="500"/>
                                        <p:tgtEl>
                                          <p:spTgt spid="203779">
                                            <p:txEl>
                                              <p:charRg st="40"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3779">
                                            <p:txEl>
                                              <p:charRg st="57" end="72"/>
                                            </p:txEl>
                                          </p:spTgt>
                                        </p:tgtEl>
                                        <p:attrNameLst>
                                          <p:attrName>style.visibility</p:attrName>
                                        </p:attrNameLst>
                                      </p:cBhvr>
                                      <p:to>
                                        <p:strVal val="visible"/>
                                      </p:to>
                                    </p:set>
                                    <p:animEffect transition="in" filter="slide(fromBottom)">
                                      <p:cBhvr>
                                        <p:cTn id="17" dur="500"/>
                                        <p:tgtEl>
                                          <p:spTgt spid="203779">
                                            <p:txEl>
                                              <p:charRg st="57"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03779">
                                            <p:txEl>
                                              <p:charRg st="72" end="93"/>
                                            </p:txEl>
                                          </p:spTgt>
                                        </p:tgtEl>
                                        <p:attrNameLst>
                                          <p:attrName>style.visibility</p:attrName>
                                        </p:attrNameLst>
                                      </p:cBhvr>
                                      <p:to>
                                        <p:strVal val="visible"/>
                                      </p:to>
                                    </p:set>
                                    <p:animEffect transition="in" filter="slide(fromBottom)">
                                      <p:cBhvr>
                                        <p:cTn id="22" dur="500"/>
                                        <p:tgtEl>
                                          <p:spTgt spid="203779">
                                            <p:txEl>
                                              <p:charRg st="72" end="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37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03779">
                                            <p:txEl>
                                              <p:charRg st="93" end="108"/>
                                            </p:txEl>
                                          </p:spTgt>
                                        </p:tgtEl>
                                        <p:attrNameLst>
                                          <p:attrName>style.visibility</p:attrName>
                                        </p:attrNameLst>
                                      </p:cBhvr>
                                      <p:to>
                                        <p:strVal val="visible"/>
                                      </p:to>
                                    </p:set>
                                    <p:animEffect transition="in" filter="slide(fromBottom)">
                                      <p:cBhvr>
                                        <p:cTn id="31" dur="500"/>
                                        <p:tgtEl>
                                          <p:spTgt spid="203779">
                                            <p:txEl>
                                              <p:charRg st="93" end="10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203779">
                                            <p:txEl>
                                              <p:charRg st="108" end="123"/>
                                            </p:txEl>
                                          </p:spTgt>
                                        </p:tgtEl>
                                        <p:attrNameLst>
                                          <p:attrName>style.visibility</p:attrName>
                                        </p:attrNameLst>
                                      </p:cBhvr>
                                      <p:to>
                                        <p:strVal val="visible"/>
                                      </p:to>
                                    </p:set>
                                    <p:animEffect transition="in" filter="slide(fromBottom)">
                                      <p:cBhvr>
                                        <p:cTn id="36" dur="500"/>
                                        <p:tgtEl>
                                          <p:spTgt spid="203779">
                                            <p:txEl>
                                              <p:charRg st="108"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ldLvl="2" build="p"/>
      <p:bldP spid="20378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p:txBody>
          <a:bodyPr vert="horz" wrap="square" lIns="91440" tIns="45720" rIns="91440" bIns="45720" anchor="ctr" anchorCtr="0"/>
          <a:p>
            <a:pPr eaLnBrk="1" hangingPunct="1"/>
            <a:r>
              <a:rPr lang="en-US" altLang="zh-CN" dirty="0"/>
              <a:t>4. </a:t>
            </a:r>
            <a:r>
              <a:rPr lang="zh-CN" altLang="en-US" dirty="0"/>
              <a:t>除法指令</a:t>
            </a:r>
            <a:endParaRPr lang="zh-CN" altLang="en-US" dirty="0"/>
          </a:p>
        </p:txBody>
      </p:sp>
      <p:sp>
        <p:nvSpPr>
          <p:cNvPr id="96259" name="Rectangle 3"/>
          <p:cNvSpPr>
            <a:spLocks noGrp="1"/>
          </p:cNvSpPr>
          <p:nvPr>
            <p:ph idx="1"/>
          </p:nvPr>
        </p:nvSpPr>
        <p:spPr/>
        <p:txBody>
          <a:bodyPr vert="horz" wrap="square" lIns="91440" tIns="45720" rIns="91440" bIns="45720" anchor="t" anchorCtr="0"/>
          <a:p>
            <a:pPr eaLnBrk="1" hangingPunct="1"/>
            <a:r>
              <a:rPr lang="zh-CN" altLang="en-US" b="1" dirty="0"/>
              <a:t>对应无符号数和补码数，分别有</a:t>
            </a:r>
            <a:r>
              <a:rPr lang="en-US" altLang="zh-CN" b="1" dirty="0"/>
              <a:t>DIV</a:t>
            </a:r>
            <a:r>
              <a:rPr lang="zh-CN" altLang="en-US" b="1" dirty="0"/>
              <a:t>无符号数除法和</a:t>
            </a:r>
            <a:r>
              <a:rPr lang="en-US" altLang="zh-CN" b="1" dirty="0"/>
              <a:t>IDIV</a:t>
            </a:r>
            <a:r>
              <a:rPr lang="zh-CN" altLang="en-US" b="1" dirty="0"/>
              <a:t>有符号数除法。</a:t>
            </a:r>
            <a:endParaRPr lang="zh-CN" altLang="en-US" b="1" dirty="0"/>
          </a:p>
          <a:p>
            <a:pPr eaLnBrk="1" hangingPunct="1"/>
            <a:r>
              <a:rPr lang="zh-CN" altLang="en-US" b="1" dirty="0"/>
              <a:t>要求被除数的位数必须是除数的两倍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6259">
                                            <p:txEl>
                                              <p:charRg st="0" end="36"/>
                                            </p:txEl>
                                          </p:spTgt>
                                        </p:tgtEl>
                                        <p:attrNameLst>
                                          <p:attrName>style.visibility</p:attrName>
                                        </p:attrNameLst>
                                      </p:cBhvr>
                                      <p:to>
                                        <p:strVal val="visible"/>
                                      </p:to>
                                    </p:set>
                                    <p:animEffect transition="in" filter="slide(fromBottom)">
                                      <p:cBhvr>
                                        <p:cTn id="7" dur="500"/>
                                        <p:tgtEl>
                                          <p:spTgt spid="96259">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6259">
                                            <p:txEl>
                                              <p:charRg st="36" end="54"/>
                                            </p:txEl>
                                          </p:spTgt>
                                        </p:tgtEl>
                                        <p:attrNameLst>
                                          <p:attrName>style.visibility</p:attrName>
                                        </p:attrNameLst>
                                      </p:cBhvr>
                                      <p:to>
                                        <p:strVal val="visible"/>
                                      </p:to>
                                    </p:set>
                                    <p:animEffect transition="in" filter="slide(fromBottom)">
                                      <p:cBhvr>
                                        <p:cTn id="12" dur="500"/>
                                        <p:tgtEl>
                                          <p:spTgt spid="96259">
                                            <p:txEl>
                                              <p:charRg st="36"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p:txBody>
          <a:bodyPr vert="horz" wrap="square" lIns="91440" tIns="45720" rIns="91440" bIns="45720" anchor="ctr" anchorCtr="0"/>
          <a:p>
            <a:pPr eaLnBrk="1" hangingPunct="1"/>
            <a:r>
              <a:rPr lang="en-US" altLang="zh-CN" dirty="0"/>
              <a:t>DIV/IDIV </a:t>
            </a:r>
            <a:r>
              <a:rPr lang="zh-CN" altLang="en-US" dirty="0"/>
              <a:t>指令</a:t>
            </a:r>
            <a:endParaRPr lang="zh-CN" altLang="en-US" dirty="0"/>
          </a:p>
        </p:txBody>
      </p:sp>
      <p:sp>
        <p:nvSpPr>
          <p:cNvPr id="97283" name="Rectangle 3"/>
          <p:cNvSpPr>
            <a:spLocks noGrp="1"/>
          </p:cNvSpPr>
          <p:nvPr>
            <p:ph idx="1"/>
          </p:nvPr>
        </p:nvSpPr>
        <p:spPr>
          <a:xfrm>
            <a:off x="457200" y="1600200"/>
            <a:ext cx="8435975" cy="4852988"/>
          </a:xfrm>
        </p:spPr>
        <p:txBody>
          <a:bodyPr vert="horz" wrap="square" lIns="91440" tIns="45720" rIns="91440" bIns="45720" anchor="t" anchorCtr="0"/>
          <a:p>
            <a:pPr eaLnBrk="1" hangingPunct="1"/>
            <a:r>
              <a:rPr lang="zh-CN" altLang="en-US" sz="2800" b="1" dirty="0"/>
              <a:t>格式：</a:t>
            </a:r>
            <a:r>
              <a:rPr lang="en-US" altLang="zh-CN" sz="2800" b="1" dirty="0"/>
              <a:t>DIV/IDIV</a:t>
            </a:r>
            <a:r>
              <a:rPr lang="zh-CN" altLang="en-US" sz="2800" b="1" dirty="0"/>
              <a:t>源操作数。</a:t>
            </a:r>
            <a:endParaRPr lang="zh-CN" altLang="en-US" sz="2800" b="1" dirty="0"/>
          </a:p>
          <a:p>
            <a:pPr eaLnBrk="1" hangingPunct="1"/>
            <a:r>
              <a:rPr lang="zh-CN" altLang="en-US" sz="2800" b="1" dirty="0"/>
              <a:t>功能：无</a:t>
            </a:r>
            <a:r>
              <a:rPr lang="en-US" altLang="zh-CN" sz="2800" b="1" dirty="0"/>
              <a:t>/</a:t>
            </a:r>
            <a:r>
              <a:rPr lang="zh-CN" altLang="en-US" sz="2800" b="1" dirty="0"/>
              <a:t>有符号数除法指令。</a:t>
            </a:r>
            <a:endParaRPr lang="zh-CN" altLang="en-US" sz="2800" b="1" dirty="0"/>
          </a:p>
          <a:p>
            <a:pPr lvl="1" eaLnBrk="1" hangingPunct="1">
              <a:buNone/>
            </a:pPr>
            <a:r>
              <a:rPr lang="en-US" altLang="zh-CN" sz="2400" b="1" dirty="0"/>
              <a:t>8</a:t>
            </a:r>
            <a:r>
              <a:rPr lang="zh-CN" altLang="en-US" sz="2400" b="1" dirty="0"/>
              <a:t>位</a:t>
            </a:r>
            <a:r>
              <a:rPr lang="en-US" altLang="zh-CN" sz="2400" b="1" dirty="0"/>
              <a:t>(</a:t>
            </a:r>
            <a:r>
              <a:rPr lang="zh-CN" altLang="en-US" sz="2400" b="1" dirty="0"/>
              <a:t>字节</a:t>
            </a:r>
            <a:r>
              <a:rPr lang="en-US" altLang="zh-CN" sz="2400" b="1" dirty="0"/>
              <a:t>)</a:t>
            </a:r>
            <a:r>
              <a:rPr lang="zh-CN" altLang="en-US" sz="2400" b="1" dirty="0"/>
              <a:t>：</a:t>
            </a:r>
            <a:r>
              <a:rPr lang="en-US" altLang="zh-CN" sz="2400" b="1" dirty="0"/>
              <a:t>AX÷</a:t>
            </a:r>
            <a:r>
              <a:rPr lang="zh-CN" altLang="en-US" sz="2400" b="1" dirty="0"/>
              <a:t>源操作数</a:t>
            </a:r>
            <a:r>
              <a:rPr lang="en-US" altLang="zh-CN" sz="2400" b="1" dirty="0"/>
              <a:t>, </a:t>
            </a:r>
            <a:r>
              <a:rPr lang="zh-CN" altLang="en-US" sz="2400" b="1" dirty="0"/>
              <a:t>商</a:t>
            </a:r>
            <a:r>
              <a:rPr lang="zh-CN" altLang="en-US" sz="2400" b="1" dirty="0">
                <a:sym typeface="Symbol" panose="05050102010706020507" pitchFamily="18" charset="2"/>
              </a:rPr>
              <a:t></a:t>
            </a:r>
            <a:r>
              <a:rPr lang="en-US" altLang="zh-CN" sz="2400" b="1" dirty="0"/>
              <a:t>AL, </a:t>
            </a:r>
            <a:r>
              <a:rPr lang="zh-CN" altLang="en-US" sz="2400" b="1" dirty="0"/>
              <a:t>余数</a:t>
            </a:r>
            <a:r>
              <a:rPr lang="zh-CN" altLang="en-US" sz="2400" b="1" dirty="0">
                <a:sym typeface="Symbol" panose="05050102010706020507" pitchFamily="18" charset="2"/>
              </a:rPr>
              <a:t></a:t>
            </a:r>
            <a:r>
              <a:rPr lang="en-US" altLang="zh-CN" sz="2400" b="1" dirty="0"/>
              <a:t>AH</a:t>
            </a:r>
            <a:endParaRPr lang="en-US" altLang="zh-CN" sz="2400" b="1" dirty="0"/>
          </a:p>
          <a:p>
            <a:pPr lvl="1" eaLnBrk="1" hangingPunct="1">
              <a:spcBef>
                <a:spcPct val="0"/>
              </a:spcBef>
              <a:buNone/>
            </a:pPr>
            <a:r>
              <a:rPr lang="en-US" altLang="zh-CN" sz="2400" b="1" dirty="0"/>
              <a:t>16</a:t>
            </a:r>
            <a:r>
              <a:rPr lang="zh-CN" altLang="en-US" sz="2400" b="1" dirty="0"/>
              <a:t>位</a:t>
            </a:r>
            <a:r>
              <a:rPr lang="en-US" altLang="zh-CN" sz="2400" b="1" dirty="0"/>
              <a:t>(</a:t>
            </a:r>
            <a:r>
              <a:rPr lang="zh-CN" altLang="en-US" sz="2400" b="1" dirty="0"/>
              <a:t>字</a:t>
            </a:r>
            <a:r>
              <a:rPr lang="en-US" altLang="zh-CN" sz="2400" b="1" dirty="0"/>
              <a:t>)</a:t>
            </a:r>
            <a:r>
              <a:rPr lang="zh-CN" altLang="en-US" sz="2400" b="1" dirty="0"/>
              <a:t>：</a:t>
            </a:r>
            <a:r>
              <a:rPr lang="en-US" altLang="zh-CN" sz="2400" b="1" dirty="0"/>
              <a:t>DX</a:t>
            </a:r>
            <a:r>
              <a:rPr lang="zh-CN" altLang="en-US" sz="2400" b="1" dirty="0"/>
              <a:t>：</a:t>
            </a:r>
            <a:r>
              <a:rPr lang="en-US" altLang="zh-CN" sz="2400" b="1" dirty="0"/>
              <a:t>AX÷</a:t>
            </a:r>
            <a:r>
              <a:rPr lang="zh-CN" altLang="en-US" sz="2400" b="1" dirty="0"/>
              <a:t>源操作数</a:t>
            </a:r>
            <a:r>
              <a:rPr lang="en-US" altLang="zh-CN" sz="2400" b="1" dirty="0"/>
              <a:t>,</a:t>
            </a:r>
            <a:r>
              <a:rPr lang="zh-CN" altLang="en-US" sz="2400" b="1" dirty="0"/>
              <a:t>商</a:t>
            </a:r>
            <a:r>
              <a:rPr lang="zh-CN" altLang="en-US" sz="2400" b="1" dirty="0">
                <a:sym typeface="Symbol" panose="05050102010706020507" pitchFamily="18" charset="2"/>
              </a:rPr>
              <a:t></a:t>
            </a:r>
            <a:r>
              <a:rPr lang="en-US" altLang="zh-CN" sz="2400" b="1" dirty="0"/>
              <a:t>AX,</a:t>
            </a:r>
            <a:r>
              <a:rPr lang="zh-CN" altLang="en-US" sz="2400" b="1" dirty="0"/>
              <a:t>余数</a:t>
            </a:r>
            <a:r>
              <a:rPr lang="zh-CN" altLang="en-US" sz="2400" b="1" dirty="0">
                <a:sym typeface="Symbol" panose="05050102010706020507" pitchFamily="18" charset="2"/>
              </a:rPr>
              <a:t></a:t>
            </a:r>
            <a:r>
              <a:rPr lang="en-US" altLang="zh-CN" sz="2400" b="1" dirty="0"/>
              <a:t>DX</a:t>
            </a:r>
            <a:endParaRPr lang="en-US" altLang="zh-CN" sz="2400" b="1" dirty="0"/>
          </a:p>
          <a:p>
            <a:pPr lvl="1" eaLnBrk="1" hangingPunct="1">
              <a:spcBef>
                <a:spcPct val="0"/>
              </a:spcBef>
              <a:buNone/>
            </a:pPr>
            <a:r>
              <a:rPr lang="en-US" altLang="zh-CN" sz="2400" b="1" dirty="0"/>
              <a:t>32</a:t>
            </a:r>
            <a:r>
              <a:rPr lang="zh-CN" altLang="en-US" sz="2400" b="1" dirty="0"/>
              <a:t>位</a:t>
            </a:r>
            <a:r>
              <a:rPr lang="en-US" altLang="zh-CN" sz="2400" b="1" dirty="0"/>
              <a:t>(</a:t>
            </a:r>
            <a:r>
              <a:rPr lang="zh-CN" altLang="en-US" sz="2400" b="1" dirty="0"/>
              <a:t>双字</a:t>
            </a:r>
            <a:r>
              <a:rPr lang="en-US" altLang="zh-CN" sz="2400" b="1" dirty="0"/>
              <a:t>)</a:t>
            </a:r>
            <a:r>
              <a:rPr lang="zh-CN" altLang="en-US" sz="2400" b="1" dirty="0"/>
              <a:t>：</a:t>
            </a:r>
            <a:r>
              <a:rPr lang="en-US" altLang="zh-CN" sz="2400" b="1" dirty="0"/>
              <a:t>EDX</a:t>
            </a:r>
            <a:r>
              <a:rPr lang="zh-CN" altLang="en-US" sz="2400" b="1" dirty="0"/>
              <a:t>：</a:t>
            </a:r>
            <a:r>
              <a:rPr lang="en-US" altLang="zh-CN" sz="2400" b="1" dirty="0"/>
              <a:t>EAX÷</a:t>
            </a:r>
            <a:r>
              <a:rPr lang="zh-CN" altLang="en-US" sz="2400" b="1" dirty="0"/>
              <a:t>源操作数</a:t>
            </a:r>
            <a:r>
              <a:rPr lang="en-US" altLang="zh-CN" sz="2400" b="1" dirty="0"/>
              <a:t>,</a:t>
            </a:r>
            <a:r>
              <a:rPr lang="zh-CN" altLang="en-US" sz="2400" b="1" dirty="0"/>
              <a:t>商</a:t>
            </a:r>
            <a:r>
              <a:rPr lang="zh-CN" altLang="en-US" sz="2400" b="1" dirty="0">
                <a:sym typeface="Symbol" panose="05050102010706020507" pitchFamily="18" charset="2"/>
              </a:rPr>
              <a:t></a:t>
            </a:r>
            <a:r>
              <a:rPr lang="en-US" altLang="zh-CN" sz="2400" b="1" dirty="0"/>
              <a:t>EAX,</a:t>
            </a:r>
            <a:r>
              <a:rPr lang="zh-CN" altLang="en-US" sz="2400" b="1" dirty="0"/>
              <a:t>余数</a:t>
            </a:r>
            <a:r>
              <a:rPr lang="zh-CN" altLang="en-US" sz="2400" b="1" dirty="0">
                <a:sym typeface="Symbol" panose="05050102010706020507" pitchFamily="18" charset="2"/>
              </a:rPr>
              <a:t></a:t>
            </a:r>
            <a:r>
              <a:rPr lang="en-US" altLang="zh-CN" sz="2400" b="1" dirty="0"/>
              <a:t>EDX                                   </a:t>
            </a:r>
            <a:r>
              <a:rPr lang="zh-CN" altLang="en-US" sz="2400" b="1" dirty="0">
                <a:solidFill>
                  <a:srgbClr val="FF0000"/>
                </a:solidFill>
              </a:rPr>
              <a:t>和乘法刚好反过来</a:t>
            </a:r>
            <a:endParaRPr lang="en-US" altLang="zh-CN" sz="2400" b="1" dirty="0"/>
          </a:p>
          <a:p>
            <a:pPr eaLnBrk="1" hangingPunct="1"/>
            <a:r>
              <a:rPr lang="zh-CN" altLang="en-US" sz="2800" b="1" dirty="0"/>
              <a:t>操作数的寻址方式为：</a:t>
            </a:r>
            <a:endParaRPr lang="zh-CN" altLang="en-US" sz="2800" b="1" dirty="0"/>
          </a:p>
          <a:p>
            <a:pPr lvl="1" eaLnBrk="1" hangingPunct="1">
              <a:buNone/>
            </a:pPr>
            <a:r>
              <a:rPr lang="en-US" altLang="zh-CN" sz="2400" b="1" dirty="0"/>
              <a:t>DIV/IDIV </a:t>
            </a:r>
            <a:r>
              <a:rPr lang="en-US" altLang="zh-CN" sz="2400" b="1" i="1" dirty="0"/>
              <a:t>reg</a:t>
            </a:r>
            <a:r>
              <a:rPr lang="en-US" altLang="zh-CN" sz="2400" b="1" dirty="0"/>
              <a:t>/</a:t>
            </a:r>
            <a:r>
              <a:rPr lang="en-US" altLang="zh-CN" sz="2400" b="1" i="1" dirty="0"/>
              <a:t>mem</a:t>
            </a:r>
            <a:endParaRPr lang="en-US" altLang="zh-CN" sz="2400" b="1" dirty="0"/>
          </a:p>
          <a:p>
            <a:pPr eaLnBrk="1" hangingPunct="1"/>
            <a:r>
              <a:rPr lang="zh-CN" altLang="en-US" sz="2800" b="1" dirty="0"/>
              <a:t>两者的区别在于：</a:t>
            </a:r>
            <a:r>
              <a:rPr lang="en-US" altLang="zh-CN" sz="2800" b="1" dirty="0"/>
              <a:t>DIV</a:t>
            </a:r>
            <a:r>
              <a:rPr lang="zh-CN" altLang="en-US" sz="2800" b="1" dirty="0"/>
              <a:t>的操作数是无符号数，商和余数均为无符号数；</a:t>
            </a:r>
            <a:r>
              <a:rPr lang="en-US" altLang="zh-CN" sz="2800" b="1" dirty="0"/>
              <a:t>IDIV</a:t>
            </a:r>
            <a:r>
              <a:rPr lang="zh-CN" altLang="en-US" sz="2800" b="1" dirty="0"/>
              <a:t>操作数是补码，商和余数均为有符号数，</a:t>
            </a:r>
            <a:r>
              <a:rPr lang="zh-CN" altLang="en-US" sz="2800" b="1" dirty="0">
                <a:solidFill>
                  <a:srgbClr val="FF0000"/>
                </a:solidFill>
              </a:rPr>
              <a:t>余数符号与被除数符号相同</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283">
                                            <p:txEl>
                                              <p:charRg st="0" end="17"/>
                                            </p:txEl>
                                          </p:spTgt>
                                        </p:tgtEl>
                                        <p:attrNameLst>
                                          <p:attrName>style.visibility</p:attrName>
                                        </p:attrNameLst>
                                      </p:cBhvr>
                                      <p:to>
                                        <p:strVal val="visible"/>
                                      </p:to>
                                    </p:set>
                                    <p:animEffect transition="in" filter="slide(fromBottom)">
                                      <p:cBhvr>
                                        <p:cTn id="7" dur="500"/>
                                        <p:tgtEl>
                                          <p:spTgt spid="97283">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7283">
                                            <p:txEl>
                                              <p:charRg st="17" end="32"/>
                                            </p:txEl>
                                          </p:spTgt>
                                        </p:tgtEl>
                                        <p:attrNameLst>
                                          <p:attrName>style.visibility</p:attrName>
                                        </p:attrNameLst>
                                      </p:cBhvr>
                                      <p:to>
                                        <p:strVal val="visible"/>
                                      </p:to>
                                    </p:set>
                                    <p:animEffect transition="in" filter="slide(fromBottom)">
                                      <p:cBhvr>
                                        <p:cTn id="12" dur="500"/>
                                        <p:tgtEl>
                                          <p:spTgt spid="97283">
                                            <p:txEl>
                                              <p:charRg st="17"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7283">
                                            <p:txEl>
                                              <p:charRg st="32" end="60"/>
                                            </p:txEl>
                                          </p:spTgt>
                                        </p:tgtEl>
                                        <p:attrNameLst>
                                          <p:attrName>style.visibility</p:attrName>
                                        </p:attrNameLst>
                                      </p:cBhvr>
                                      <p:to>
                                        <p:strVal val="visible"/>
                                      </p:to>
                                    </p:set>
                                    <p:animEffect transition="in" filter="slide(fromBottom)">
                                      <p:cBhvr>
                                        <p:cTn id="17" dur="500"/>
                                        <p:tgtEl>
                                          <p:spTgt spid="97283">
                                            <p:txEl>
                                              <p:charRg st="32" end="6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7283">
                                            <p:txEl>
                                              <p:charRg st="60" end="89"/>
                                            </p:txEl>
                                          </p:spTgt>
                                        </p:tgtEl>
                                        <p:attrNameLst>
                                          <p:attrName>style.visibility</p:attrName>
                                        </p:attrNameLst>
                                      </p:cBhvr>
                                      <p:to>
                                        <p:strVal val="visible"/>
                                      </p:to>
                                    </p:set>
                                    <p:animEffect transition="in" filter="slide(fromBottom)">
                                      <p:cBhvr>
                                        <p:cTn id="22" dur="500"/>
                                        <p:tgtEl>
                                          <p:spTgt spid="97283">
                                            <p:txEl>
                                              <p:charRg st="60" end="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7283">
                                            <p:txEl>
                                              <p:charRg st="89" end="123"/>
                                            </p:txEl>
                                          </p:spTgt>
                                        </p:tgtEl>
                                        <p:attrNameLst>
                                          <p:attrName>style.visibility</p:attrName>
                                        </p:attrNameLst>
                                      </p:cBhvr>
                                      <p:to>
                                        <p:strVal val="visible"/>
                                      </p:to>
                                    </p:set>
                                    <p:animEffect transition="in" filter="slide(fromBottom)">
                                      <p:cBhvr>
                                        <p:cTn id="27" dur="500"/>
                                        <p:tgtEl>
                                          <p:spTgt spid="97283">
                                            <p:txEl>
                                              <p:charRg st="89" end="1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7283">
                                            <p:txEl>
                                              <p:charRg st="123" end="134"/>
                                            </p:txEl>
                                          </p:spTgt>
                                        </p:tgtEl>
                                        <p:attrNameLst>
                                          <p:attrName>style.visibility</p:attrName>
                                        </p:attrNameLst>
                                      </p:cBhvr>
                                      <p:to>
                                        <p:strVal val="visible"/>
                                      </p:to>
                                    </p:set>
                                    <p:animEffect transition="in" filter="slide(fromBottom)">
                                      <p:cBhvr>
                                        <p:cTn id="32" dur="500"/>
                                        <p:tgtEl>
                                          <p:spTgt spid="97283">
                                            <p:txEl>
                                              <p:charRg st="123" end="13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7283">
                                            <p:txEl>
                                              <p:charRg st="134" end="151"/>
                                            </p:txEl>
                                          </p:spTgt>
                                        </p:tgtEl>
                                        <p:attrNameLst>
                                          <p:attrName>style.visibility</p:attrName>
                                        </p:attrNameLst>
                                      </p:cBhvr>
                                      <p:to>
                                        <p:strVal val="visible"/>
                                      </p:to>
                                    </p:set>
                                    <p:animEffect transition="in" filter="slide(fromBottom)">
                                      <p:cBhvr>
                                        <p:cTn id="37" dur="500"/>
                                        <p:tgtEl>
                                          <p:spTgt spid="97283">
                                            <p:txEl>
                                              <p:charRg st="134" end="15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97283">
                                            <p:txEl>
                                              <p:charRg st="151" end="218"/>
                                            </p:txEl>
                                          </p:spTgt>
                                        </p:tgtEl>
                                        <p:attrNameLst>
                                          <p:attrName>style.visibility</p:attrName>
                                        </p:attrNameLst>
                                      </p:cBhvr>
                                      <p:to>
                                        <p:strVal val="visible"/>
                                      </p:to>
                                    </p:set>
                                    <p:animEffect transition="in" filter="slide(fromBottom)">
                                      <p:cBhvr>
                                        <p:cTn id="42" dur="500"/>
                                        <p:tgtEl>
                                          <p:spTgt spid="97283">
                                            <p:txEl>
                                              <p:charRg st="151" end="2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ldLvl="2"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p:txBody>
          <a:bodyPr vert="horz" wrap="square" lIns="91440" tIns="45720" rIns="91440" bIns="45720" anchor="ctr" anchorCtr="0"/>
          <a:p>
            <a:pPr eaLnBrk="1" hangingPunct="1"/>
            <a:r>
              <a:rPr lang="zh-CN" altLang="en-US" dirty="0"/>
              <a:t>除法指令运算示意</a:t>
            </a:r>
            <a:endParaRPr lang="zh-CN" altLang="en-US" dirty="0"/>
          </a:p>
        </p:txBody>
      </p:sp>
      <p:sp>
        <p:nvSpPr>
          <p:cNvPr id="98307" name="Rectangle 3"/>
          <p:cNvSpPr>
            <a:spLocks noGrp="1"/>
          </p:cNvSpPr>
          <p:nvPr>
            <p:ph idx="1"/>
          </p:nvPr>
        </p:nvSpPr>
        <p:spPr>
          <a:xfrm>
            <a:off x="457200" y="3860800"/>
            <a:ext cx="8229600" cy="2159000"/>
          </a:xfrm>
        </p:spPr>
        <p:txBody>
          <a:bodyPr vert="horz" wrap="square" lIns="91440" tIns="45720" rIns="91440" bIns="45720" anchor="t" anchorCtr="0"/>
          <a:p>
            <a:pPr eaLnBrk="1" hangingPunct="1">
              <a:lnSpc>
                <a:spcPct val="90000"/>
              </a:lnSpc>
            </a:pPr>
            <a:r>
              <a:rPr lang="zh-CN" altLang="en-US" b="1" dirty="0"/>
              <a:t>可能导致两类错误：除数为零，商溢出。</a:t>
            </a:r>
            <a:endParaRPr lang="zh-CN" altLang="en-US" b="1" dirty="0"/>
          </a:p>
          <a:p>
            <a:pPr eaLnBrk="1" hangingPunct="1">
              <a:lnSpc>
                <a:spcPct val="90000"/>
              </a:lnSpc>
            </a:pPr>
            <a:r>
              <a:rPr lang="zh-CN" altLang="en-US" b="1" dirty="0"/>
              <a:t>当除法运算所得的商超过表示范围时，就产生商溢出。</a:t>
            </a:r>
            <a:endParaRPr lang="zh-CN" altLang="en-US" b="1" dirty="0"/>
          </a:p>
          <a:p>
            <a:pPr eaLnBrk="1" hangingPunct="1">
              <a:lnSpc>
                <a:spcPct val="90000"/>
              </a:lnSpc>
            </a:pPr>
            <a:r>
              <a:rPr lang="zh-CN" altLang="en-US" b="1" dirty="0"/>
              <a:t>除法指令对所有标志位无定义 </a:t>
            </a:r>
            <a:endParaRPr lang="zh-CN" altLang="en-US" b="1" dirty="0"/>
          </a:p>
        </p:txBody>
      </p:sp>
      <p:pic>
        <p:nvPicPr>
          <p:cNvPr id="98309" name="Picture 5"/>
          <p:cNvPicPr/>
          <p:nvPr/>
        </p:nvPicPr>
        <p:blipFill>
          <a:blip r:embed="rId1"/>
          <a:stretch>
            <a:fillRect/>
          </a:stretch>
        </p:blipFill>
        <p:spPr>
          <a:xfrm>
            <a:off x="107950" y="1716088"/>
            <a:ext cx="8818563" cy="17129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98307">
                                            <p:txEl>
                                              <p:charRg st="0" end="19"/>
                                            </p:txEl>
                                          </p:spTgt>
                                        </p:tgtEl>
                                        <p:attrNameLst>
                                          <p:attrName>style.visibility</p:attrName>
                                        </p:attrNameLst>
                                      </p:cBhvr>
                                      <p:to>
                                        <p:strVal val="visible"/>
                                      </p:to>
                                    </p:set>
                                    <p:animEffect transition="in" filter="slide(fromBottom)">
                                      <p:cBhvr>
                                        <p:cTn id="11" dur="500"/>
                                        <p:tgtEl>
                                          <p:spTgt spid="98307">
                                            <p:txEl>
                                              <p:charRg st="0" end="19"/>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98307">
                                            <p:txEl>
                                              <p:charRg st="19" end="44"/>
                                            </p:txEl>
                                          </p:spTgt>
                                        </p:tgtEl>
                                        <p:attrNameLst>
                                          <p:attrName>style.visibility</p:attrName>
                                        </p:attrNameLst>
                                      </p:cBhvr>
                                      <p:to>
                                        <p:strVal val="visible"/>
                                      </p:to>
                                    </p:set>
                                    <p:animEffect transition="in" filter="slide(fromBottom)">
                                      <p:cBhvr>
                                        <p:cTn id="16" dur="500"/>
                                        <p:tgtEl>
                                          <p:spTgt spid="98307">
                                            <p:txEl>
                                              <p:charRg st="19" end="4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98307">
                                            <p:txEl>
                                              <p:charRg st="44" end="59"/>
                                            </p:txEl>
                                          </p:spTgt>
                                        </p:tgtEl>
                                        <p:attrNameLst>
                                          <p:attrName>style.visibility</p:attrName>
                                        </p:attrNameLst>
                                      </p:cBhvr>
                                      <p:to>
                                        <p:strVal val="visible"/>
                                      </p:to>
                                    </p:set>
                                    <p:animEffect transition="in" filter="slide(fromBottom)">
                                      <p:cBhvr>
                                        <p:cTn id="21" dur="500"/>
                                        <p:tgtEl>
                                          <p:spTgt spid="98307">
                                            <p:txEl>
                                              <p:charRg st="44"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2"/>
          <p:cNvSpPr>
            <a:spLocks noGrp="1"/>
          </p:cNvSpPr>
          <p:nvPr>
            <p:ph type="title"/>
          </p:nvPr>
        </p:nvSpPr>
        <p:spPr/>
        <p:txBody>
          <a:bodyPr vert="horz" wrap="square" lIns="91440" tIns="45720" rIns="91440" bIns="45720" anchor="ctr" anchorCtr="0"/>
          <a:p>
            <a:pPr eaLnBrk="1" hangingPunct="1"/>
            <a:r>
              <a:rPr lang="zh-CN" altLang="en-US" dirty="0"/>
              <a:t>例</a:t>
            </a:r>
            <a:endParaRPr lang="en-US" altLang="zh-CN" dirty="0"/>
          </a:p>
        </p:txBody>
      </p:sp>
      <p:sp>
        <p:nvSpPr>
          <p:cNvPr id="99331" name="Rectangle 3"/>
          <p:cNvSpPr>
            <a:spLocks noGrp="1" noChangeArrowheads="1"/>
          </p:cNvSpPr>
          <p:nvPr>
            <p:ph idx="1"/>
          </p:nvPr>
        </p:nvSpPr>
        <p:spPr>
          <a:xfrm>
            <a:off x="457200" y="1600200"/>
            <a:ext cx="8229600" cy="48529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Pct val="90000"/>
              <a:buFont typeface="Wingdings" panose="05000000000000000000" pitchFamily="2" charset="2"/>
              <a:buChar char="n"/>
              <a:defRPr/>
            </a:pP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字单元</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[1000h]</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中内容为</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0105h</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，字节单元</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[2000h]</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中内容为</a:t>
            </a:r>
            <a:r>
              <a:rPr kumimoji="0" lang="en-US" altLang="zh-CN" sz="2800" b="1" i="0" u="none" strike="noStrike" kern="0" cap="none" spc="0" normalizeH="0" baseline="0" noProof="0" smtClean="0">
                <a:ln>
                  <a:noFill/>
                </a:ln>
                <a:solidFill>
                  <a:schemeClr val="tx1"/>
                </a:solidFill>
                <a:effectLst/>
                <a:uLnTx/>
                <a:uFillTx/>
                <a:latin typeface="+mn-lt"/>
                <a:ea typeface="+mn-ea"/>
                <a:cs typeface="+mn-cs"/>
              </a:rPr>
              <a:t>81h</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①</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执行指令：	</a:t>
            </a:r>
            <a:r>
              <a:rPr kumimoji="0" lang="en-US" altLang="zh-CN" sz="2400" b="1" i="0" u="none" strike="noStrike" kern="0" cap="none" spc="0" normalizeH="0" baseline="0" noProof="0" smtClean="0">
                <a:ln>
                  <a:noFill/>
                </a:ln>
                <a:solidFill>
                  <a:schemeClr val="tx1"/>
                </a:solidFill>
                <a:effectLst/>
                <a:uLnTx/>
                <a:uFillTx/>
                <a:latin typeface="+mn-lt"/>
                <a:ea typeface="+mn-ea"/>
                <a:cs typeface="+mn-cs"/>
              </a:rPr>
              <a:t>MOV		AX, [1000h]</a:t>
            </a:r>
            <a:endParaRPr kumimoji="0" lang="en-US" altLang="zh-CN" sz="2800" b="1" i="0" u="none" strike="noStrike" kern="0" cap="none" spc="0" normalizeH="0" baseline="0" noProof="0" smtClean="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chemeClr val="tx1"/>
                </a:solidFill>
                <a:effectLst/>
                <a:uLnTx/>
                <a:uFillTx/>
                <a:latin typeface="+mn-lt"/>
                <a:ea typeface="+mn-ea"/>
                <a:cs typeface="+mn-ea"/>
              </a:rPr>
              <a:t>				DIV		Byte Ptr[2000h]	</a:t>
            </a:r>
            <a:endParaRPr kumimoji="0" lang="en-US" altLang="zh-CN" sz="2400" b="1" i="0" u="none" strike="noStrike" kern="0" cap="none" spc="0" normalizeH="0" baseline="0" noProof="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chemeClr val="tx1"/>
                </a:solidFill>
                <a:effectLst/>
                <a:uLnTx/>
                <a:uFillTx/>
                <a:latin typeface="+mn-lt"/>
                <a:ea typeface="+mn-ea"/>
                <a:cs typeface="+mn-ea"/>
              </a:rPr>
              <a:t>				MOV		[3000h], AL		</a:t>
            </a:r>
            <a:endParaRPr kumimoji="0" lang="en-US" altLang="zh-CN" sz="2400" b="1" i="0" u="none" strike="noStrike" kern="0" cap="none" spc="0" normalizeH="0" baseline="0" noProof="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chemeClr val="tx1"/>
                </a:solidFill>
                <a:effectLst/>
                <a:uLnTx/>
                <a:uFillTx/>
                <a:latin typeface="+mn-lt"/>
                <a:ea typeface="+mn-ea"/>
                <a:cs typeface="+mn-ea"/>
              </a:rPr>
              <a:t>				MOV		[4000h], AH</a:t>
            </a:r>
            <a:endParaRPr kumimoji="0" lang="en-US" altLang="zh-CN" sz="2400" b="1" i="0" u="none" strike="noStrike" kern="0" cap="none" spc="0" normalizeH="0" baseline="0" noProof="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字节单元</a:t>
            </a:r>
            <a:r>
              <a:rPr kumimoji="0" lang="en-US" altLang="zh-CN"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[3000h]</a:t>
            </a:r>
            <a:r>
              <a:rPr kumimoji="0" lang="zh-CN"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a:t>
            </a:r>
            <a:r>
              <a:rPr kumimoji="0" lang="en-US" altLang="zh-CN"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[4000h]</a:t>
            </a:r>
            <a:r>
              <a:rPr kumimoji="0" lang="zh-CN"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内容分别是</a:t>
            </a:r>
            <a:r>
              <a:rPr kumimoji="0" lang="en-US" altLang="zh-CN"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02h</a:t>
            </a:r>
            <a:r>
              <a:rPr kumimoji="0" lang="zh-CN"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和</a:t>
            </a:r>
            <a:r>
              <a:rPr kumimoji="0" lang="en-US" altLang="zh-CN"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03h</a:t>
            </a:r>
            <a:endParaRPr kumimoji="0" lang="en-US" altLang="zh-CN"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endParaRPr>
          </a:p>
          <a:p>
            <a:pPr marL="342900" marR="0" lvl="0" indent="-342900" algn="l" defTabSz="914400" rtl="0" eaLnBrk="1" fontAlgn="base" latinLnBrk="0" hangingPunct="1">
              <a:lnSpc>
                <a:spcPct val="90000"/>
              </a:lnSpc>
              <a:spcBef>
                <a:spcPct val="20000"/>
              </a:spcBef>
              <a:spcAft>
                <a:spcPct val="0"/>
              </a:spcAft>
              <a:buClrTx/>
              <a:buSzPct val="90000"/>
              <a:buFont typeface="Wingdings" panose="05000000000000000000" pitchFamily="2" charset="2"/>
              <a:buNone/>
              <a:defRPr/>
            </a:pPr>
            <a:r>
              <a:rPr kumimoji="0" lang="en-US" altLang="zh-CN" sz="2800" b="1" i="0" u="none" strike="noStrike" kern="0" cap="none" spc="0" normalizeH="0" baseline="0" noProof="0" smtClean="0">
                <a:ln>
                  <a:noFill/>
                </a:ln>
                <a:solidFill>
                  <a:schemeClr val="tx1"/>
                </a:solidFill>
                <a:effectLst/>
                <a:uLnTx/>
                <a:uFillTx/>
                <a:latin typeface="+mn-lt"/>
                <a:ea typeface="+mn-ea"/>
                <a:cs typeface="+mn-cs"/>
              </a:rPr>
              <a:t>②</a:t>
            </a:r>
            <a:r>
              <a:rPr kumimoji="0" lang="zh-CN" altLang="en-US" sz="2800" b="1" i="0" u="none" strike="noStrike" kern="0" cap="none" spc="0" normalizeH="0" baseline="0" noProof="0" smtClean="0">
                <a:ln>
                  <a:noFill/>
                </a:ln>
                <a:solidFill>
                  <a:schemeClr val="tx1"/>
                </a:solidFill>
                <a:effectLst/>
                <a:uLnTx/>
                <a:uFillTx/>
                <a:latin typeface="+mn-lt"/>
                <a:ea typeface="+mn-ea"/>
                <a:cs typeface="+mn-cs"/>
              </a:rPr>
              <a:t>执行指令：	</a:t>
            </a:r>
            <a:r>
              <a:rPr kumimoji="0" lang="pt-BR" altLang="zh-CN" sz="2800" b="1" i="0" u="none" strike="noStrike" kern="0" cap="none" spc="0" normalizeH="0" baseline="0" noProof="0" smtClean="0">
                <a:ln>
                  <a:noFill/>
                </a:ln>
                <a:solidFill>
                  <a:schemeClr val="tx1"/>
                </a:solidFill>
                <a:effectLst/>
                <a:uLnTx/>
                <a:uFillTx/>
                <a:latin typeface="+mn-lt"/>
                <a:ea typeface="+mn-ea"/>
                <a:cs typeface="+mn-cs"/>
              </a:rPr>
              <a:t>MOV		AX, [1000h]</a:t>
            </a:r>
            <a:endParaRPr kumimoji="0" lang="pt-BR" altLang="zh-CN" sz="2800" b="1" i="0" u="none" strike="noStrike" kern="0" cap="none" spc="0" normalizeH="0" baseline="0" noProof="0" smtClean="0">
              <a:ln>
                <a:noFill/>
              </a:ln>
              <a:solidFill>
                <a:schemeClr val="tx1"/>
              </a:solidFill>
              <a:effectLst/>
              <a:uLnTx/>
              <a:uFillTx/>
              <a:latin typeface="+mn-lt"/>
              <a:ea typeface="+mn-ea"/>
              <a:cs typeface="+mn-cs"/>
            </a:endParaRPr>
          </a:p>
          <a:p>
            <a:pPr marL="1600200" marR="0" lvl="3" indent="-228600" algn="l" defTabSz="914400" rtl="0" eaLnBrk="1" fontAlgn="base" latinLnBrk="0" hangingPunct="1">
              <a:lnSpc>
                <a:spcPct val="100000"/>
              </a:lnSpc>
              <a:spcBef>
                <a:spcPct val="0"/>
              </a:spcBef>
              <a:spcAft>
                <a:spcPct val="0"/>
              </a:spcAft>
              <a:buClrTx/>
              <a:buSzTx/>
              <a:buFontTx/>
              <a:buNone/>
              <a:defRPr/>
            </a:pPr>
            <a:r>
              <a:rPr kumimoji="0" lang="pt-BR" altLang="zh-CN" sz="2400" b="1" i="0" u="none" strike="noStrike" kern="0" cap="none" spc="0" normalizeH="0" baseline="0" noProof="0" smtClean="0">
                <a:ln>
                  <a:noFill/>
                </a:ln>
                <a:solidFill>
                  <a:schemeClr val="tx1"/>
                </a:solidFill>
                <a:effectLst/>
                <a:uLnTx/>
                <a:uFillTx/>
                <a:latin typeface="+mn-lt"/>
                <a:ea typeface="+mn-ea"/>
                <a:cs typeface="+mn-ea"/>
              </a:rPr>
              <a:t>			IDIV		Byte Ptr[2000h]</a:t>
            </a:r>
            <a:endParaRPr kumimoji="0" lang="pt-BR" altLang="zh-CN" sz="2400" b="1" i="0" u="none" strike="noStrike" kern="0" cap="none" spc="0" normalizeH="0" baseline="0" noProof="0" smtClean="0">
              <a:ln>
                <a:noFill/>
              </a:ln>
              <a:solidFill>
                <a:schemeClr val="tx1"/>
              </a:solidFill>
              <a:effectLst/>
              <a:uLnTx/>
              <a:uFillTx/>
              <a:latin typeface="+mn-lt"/>
              <a:ea typeface="+mn-ea"/>
              <a:cs typeface="+mn-ea"/>
            </a:endParaRPr>
          </a:p>
          <a:p>
            <a:pPr marL="1600200" marR="0" lvl="3" indent="-228600" algn="l" defTabSz="914400" rtl="0" eaLnBrk="1" fontAlgn="base" latinLnBrk="0" hangingPunct="1">
              <a:lnSpc>
                <a:spcPct val="100000"/>
              </a:lnSpc>
              <a:spcBef>
                <a:spcPct val="0"/>
              </a:spcBef>
              <a:spcAft>
                <a:spcPct val="0"/>
              </a:spcAft>
              <a:buClrTx/>
              <a:buSzTx/>
              <a:buFontTx/>
              <a:buNone/>
              <a:defRPr/>
            </a:pPr>
            <a:r>
              <a:rPr kumimoji="0" lang="pt-BR" altLang="zh-CN" sz="2400" b="1" i="0" u="none" strike="noStrike" kern="0" cap="none" spc="0" normalizeH="0" baseline="0" noProof="0" smtClean="0">
                <a:ln>
                  <a:noFill/>
                </a:ln>
                <a:solidFill>
                  <a:schemeClr val="tx1"/>
                </a:solidFill>
                <a:effectLst/>
                <a:uLnTx/>
                <a:uFillTx/>
                <a:latin typeface="+mn-lt"/>
                <a:ea typeface="+mn-ea"/>
                <a:cs typeface="+mn-ea"/>
              </a:rPr>
              <a:t>			MOV		[3000h], AL</a:t>
            </a:r>
            <a:endParaRPr kumimoji="0" lang="pt-BR" altLang="zh-CN" sz="2400" b="1" i="0" u="none" strike="noStrike" kern="0" cap="none" spc="0" normalizeH="0" baseline="0" noProof="0" smtClean="0">
              <a:ln>
                <a:noFill/>
              </a:ln>
              <a:solidFill>
                <a:schemeClr val="tx1"/>
              </a:solidFill>
              <a:effectLst/>
              <a:uLnTx/>
              <a:uFillTx/>
              <a:latin typeface="+mn-lt"/>
              <a:ea typeface="+mn-ea"/>
              <a:cs typeface="+mn-ea"/>
            </a:endParaRPr>
          </a:p>
          <a:p>
            <a:pPr marL="1600200" marR="0" lvl="3" indent="-228600" algn="l" defTabSz="914400" rtl="0" eaLnBrk="1" fontAlgn="base" latinLnBrk="0" hangingPunct="1">
              <a:lnSpc>
                <a:spcPct val="100000"/>
              </a:lnSpc>
              <a:spcBef>
                <a:spcPct val="0"/>
              </a:spcBef>
              <a:spcAft>
                <a:spcPct val="0"/>
              </a:spcAft>
              <a:buClrTx/>
              <a:buSzTx/>
              <a:buFontTx/>
              <a:buNone/>
              <a:defRPr/>
            </a:pPr>
            <a:r>
              <a:rPr kumimoji="0" lang="pt-BR" altLang="zh-CN" sz="2400" b="1" i="0" u="none" strike="noStrike" kern="0" cap="none" spc="0" normalizeH="0" baseline="0" noProof="0" smtClean="0">
                <a:ln>
                  <a:noFill/>
                </a:ln>
                <a:solidFill>
                  <a:schemeClr val="tx1"/>
                </a:solidFill>
                <a:effectLst/>
                <a:uLnTx/>
                <a:uFillTx/>
                <a:latin typeface="+mn-lt"/>
                <a:ea typeface="+mn-ea"/>
                <a:cs typeface="+mn-ea"/>
              </a:rPr>
              <a:t>			MOV		[4000h], AH</a:t>
            </a:r>
            <a:endParaRPr kumimoji="0" lang="en-US" altLang="zh-CN" sz="2400" b="1" i="0" u="none" strike="noStrike" kern="0" cap="none" spc="0" normalizeH="0" baseline="0" noProof="0" smtClean="0">
              <a:ln>
                <a:noFill/>
              </a:ln>
              <a:solidFill>
                <a:schemeClr val="tx1"/>
              </a:solidFill>
              <a:effectLst/>
              <a:uLnTx/>
              <a:uFillTx/>
              <a:latin typeface="+mn-lt"/>
              <a:ea typeface="+mn-ea"/>
              <a:cs typeface="+mn-ea"/>
            </a:endParaRPr>
          </a:p>
          <a:p>
            <a:pPr marL="742950" marR="0" lvl="1" indent="-28575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字节单元</a:t>
            </a:r>
            <a:r>
              <a:rPr kumimoji="0" lang="en-US" altLang="zh-CN"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[3000h]</a:t>
            </a:r>
            <a:r>
              <a:rPr kumimoji="0" lang="zh-CN"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a:t>
            </a:r>
            <a:r>
              <a:rPr kumimoji="0" lang="en-US" altLang="zh-CN"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[4000h]</a:t>
            </a:r>
            <a:r>
              <a:rPr kumimoji="0" lang="zh-CN"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内容分别是</a:t>
            </a:r>
            <a:r>
              <a:rPr kumimoji="0" lang="en-US" altLang="en-US"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rPr>
              <a:t>FEh和07h</a:t>
            </a:r>
            <a:endParaRPr kumimoji="0" lang="en-US" altLang="zh-CN" sz="2400" b="1"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9331">
                                            <p:txEl>
                                              <p:charRg st="0" end="39"/>
                                            </p:txEl>
                                          </p:spTgt>
                                        </p:tgtEl>
                                        <p:attrNameLst>
                                          <p:attrName>style.visibility</p:attrName>
                                        </p:attrNameLst>
                                      </p:cBhvr>
                                      <p:to>
                                        <p:strVal val="visible"/>
                                      </p:to>
                                    </p:set>
                                    <p:animEffect transition="in" filter="slide(fromBottom)">
                                      <p:cBhvr>
                                        <p:cTn id="7" dur="500"/>
                                        <p:tgtEl>
                                          <p:spTgt spid="99331">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9331">
                                            <p:txEl>
                                              <p:charRg st="39" end="63"/>
                                            </p:txEl>
                                          </p:spTgt>
                                        </p:tgtEl>
                                        <p:attrNameLst>
                                          <p:attrName>style.visibility</p:attrName>
                                        </p:attrNameLst>
                                      </p:cBhvr>
                                      <p:to>
                                        <p:strVal val="visible"/>
                                      </p:to>
                                    </p:set>
                                    <p:animEffect transition="in" filter="slide(fromBottom)">
                                      <p:cBhvr>
                                        <p:cTn id="12" dur="500"/>
                                        <p:tgtEl>
                                          <p:spTgt spid="99331">
                                            <p:txEl>
                                              <p:charRg st="39"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9331">
                                            <p:txEl>
                                              <p:charRg st="63" end="89"/>
                                            </p:txEl>
                                          </p:spTgt>
                                        </p:tgtEl>
                                        <p:attrNameLst>
                                          <p:attrName>style.visibility</p:attrName>
                                        </p:attrNameLst>
                                      </p:cBhvr>
                                      <p:to>
                                        <p:strVal val="visible"/>
                                      </p:to>
                                    </p:set>
                                    <p:animEffect transition="in" filter="slide(fromBottom)">
                                      <p:cBhvr>
                                        <p:cTn id="17" dur="500"/>
                                        <p:tgtEl>
                                          <p:spTgt spid="99331">
                                            <p:txEl>
                                              <p:charRg st="63" end="8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9331">
                                            <p:txEl>
                                              <p:charRg st="89" end="112"/>
                                            </p:txEl>
                                          </p:spTgt>
                                        </p:tgtEl>
                                        <p:attrNameLst>
                                          <p:attrName>style.visibility</p:attrName>
                                        </p:attrNameLst>
                                      </p:cBhvr>
                                      <p:to>
                                        <p:strVal val="visible"/>
                                      </p:to>
                                    </p:set>
                                    <p:animEffect transition="in" filter="slide(fromBottom)">
                                      <p:cBhvr>
                                        <p:cTn id="22" dur="500"/>
                                        <p:tgtEl>
                                          <p:spTgt spid="99331">
                                            <p:txEl>
                                              <p:charRg st="89" end="1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9331">
                                            <p:txEl>
                                              <p:charRg st="112" end="133"/>
                                            </p:txEl>
                                          </p:spTgt>
                                        </p:tgtEl>
                                        <p:attrNameLst>
                                          <p:attrName>style.visibility</p:attrName>
                                        </p:attrNameLst>
                                      </p:cBhvr>
                                      <p:to>
                                        <p:strVal val="visible"/>
                                      </p:to>
                                    </p:set>
                                    <p:animEffect transition="in" filter="slide(fromBottom)">
                                      <p:cBhvr>
                                        <p:cTn id="27" dur="500"/>
                                        <p:tgtEl>
                                          <p:spTgt spid="99331">
                                            <p:txEl>
                                              <p:charRg st="112" end="1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99331">
                                            <p:txEl>
                                              <p:charRg st="133" end="165"/>
                                            </p:txEl>
                                          </p:spTgt>
                                        </p:tgtEl>
                                        <p:attrNameLst>
                                          <p:attrName>style.visibility</p:attrName>
                                        </p:attrNameLst>
                                      </p:cBhvr>
                                      <p:to>
                                        <p:strVal val="visible"/>
                                      </p:to>
                                    </p:set>
                                    <p:animEffect transition="in" filter="slide(fromBottom)">
                                      <p:cBhvr>
                                        <p:cTn id="32" dur="500"/>
                                        <p:tgtEl>
                                          <p:spTgt spid="99331">
                                            <p:txEl>
                                              <p:charRg st="133" end="16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99331">
                                            <p:txEl>
                                              <p:charRg st="165" end="189"/>
                                            </p:txEl>
                                          </p:spTgt>
                                        </p:tgtEl>
                                        <p:attrNameLst>
                                          <p:attrName>style.visibility</p:attrName>
                                        </p:attrNameLst>
                                      </p:cBhvr>
                                      <p:to>
                                        <p:strVal val="visible"/>
                                      </p:to>
                                    </p:set>
                                    <p:animEffect transition="in" filter="slide(fromBottom)">
                                      <p:cBhvr>
                                        <p:cTn id="37" dur="500"/>
                                        <p:tgtEl>
                                          <p:spTgt spid="99331">
                                            <p:txEl>
                                              <p:charRg st="165" end="189"/>
                                            </p:txEl>
                                          </p:spTgt>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99331">
                                            <p:txEl>
                                              <p:charRg st="189" end="214"/>
                                            </p:txEl>
                                          </p:spTgt>
                                        </p:tgtEl>
                                        <p:attrNameLst>
                                          <p:attrName>style.visibility</p:attrName>
                                        </p:attrNameLst>
                                      </p:cBhvr>
                                      <p:to>
                                        <p:strVal val="visible"/>
                                      </p:to>
                                    </p:set>
                                    <p:animEffect transition="in" filter="slide(fromBottom)">
                                      <p:cBhvr>
                                        <p:cTn id="40" dur="500"/>
                                        <p:tgtEl>
                                          <p:spTgt spid="99331">
                                            <p:txEl>
                                              <p:charRg st="189" end="214"/>
                                            </p:txEl>
                                          </p:spTgt>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99331">
                                            <p:txEl>
                                              <p:charRg st="214" end="234"/>
                                            </p:txEl>
                                          </p:spTgt>
                                        </p:tgtEl>
                                        <p:attrNameLst>
                                          <p:attrName>style.visibility</p:attrName>
                                        </p:attrNameLst>
                                      </p:cBhvr>
                                      <p:to>
                                        <p:strVal val="visible"/>
                                      </p:to>
                                    </p:set>
                                    <p:animEffect transition="in" filter="slide(fromBottom)">
                                      <p:cBhvr>
                                        <p:cTn id="43" dur="500"/>
                                        <p:tgtEl>
                                          <p:spTgt spid="99331">
                                            <p:txEl>
                                              <p:charRg st="214" end="234"/>
                                            </p:txEl>
                                          </p:spTgt>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99331">
                                            <p:txEl>
                                              <p:charRg st="234" end="254"/>
                                            </p:txEl>
                                          </p:spTgt>
                                        </p:tgtEl>
                                        <p:attrNameLst>
                                          <p:attrName>style.visibility</p:attrName>
                                        </p:attrNameLst>
                                      </p:cBhvr>
                                      <p:to>
                                        <p:strVal val="visible"/>
                                      </p:to>
                                    </p:set>
                                    <p:animEffect transition="in" filter="slide(fromBottom)">
                                      <p:cBhvr>
                                        <p:cTn id="46" dur="500"/>
                                        <p:tgtEl>
                                          <p:spTgt spid="99331">
                                            <p:txEl>
                                              <p:charRg st="234" end="25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99331">
                                            <p:txEl>
                                              <p:charRg st="254" end="286"/>
                                            </p:txEl>
                                          </p:spTgt>
                                        </p:tgtEl>
                                        <p:attrNameLst>
                                          <p:attrName>style.visibility</p:attrName>
                                        </p:attrNameLst>
                                      </p:cBhvr>
                                      <p:to>
                                        <p:strVal val="visible"/>
                                      </p:to>
                                    </p:set>
                                    <p:animEffect transition="in" filter="slide(fromBottom)">
                                      <p:cBhvr>
                                        <p:cTn id="51" dur="500"/>
                                        <p:tgtEl>
                                          <p:spTgt spid="99331">
                                            <p:txEl>
                                              <p:charRg st="254" end="2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ldLvl="2"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p:txBody>
          <a:bodyPr vert="horz" wrap="square" lIns="91440" tIns="45720" rIns="91440" bIns="45720" anchor="ctr" anchorCtr="0"/>
          <a:p>
            <a:pPr eaLnBrk="1" hangingPunct="1"/>
            <a:r>
              <a:rPr lang="en-US" altLang="zh-CN" dirty="0"/>
              <a:t>.2  </a:t>
            </a:r>
            <a:r>
              <a:rPr lang="zh-CN" altLang="en-US" dirty="0"/>
              <a:t>逻辑运算指令</a:t>
            </a:r>
            <a:endParaRPr lang="zh-CN" altLang="en-US" dirty="0"/>
          </a:p>
        </p:txBody>
      </p:sp>
      <p:sp>
        <p:nvSpPr>
          <p:cNvPr id="101379" name="Rectangle 3"/>
          <p:cNvSpPr>
            <a:spLocks noGrp="1"/>
          </p:cNvSpPr>
          <p:nvPr>
            <p:ph idx="1"/>
          </p:nvPr>
        </p:nvSpPr>
        <p:spPr/>
        <p:txBody>
          <a:bodyPr vert="horz" wrap="square" lIns="91440" tIns="45720" rIns="91440" bIns="45720" anchor="t" anchorCtr="0"/>
          <a:p>
            <a:pPr eaLnBrk="1" hangingPunct="1"/>
            <a:r>
              <a:rPr lang="zh-CN" altLang="en-US" b="1" dirty="0"/>
              <a:t>逻辑指令包括逻辑运算指令和移位指令</a:t>
            </a:r>
            <a:endParaRPr lang="zh-CN" altLang="en-US" b="1" dirty="0"/>
          </a:p>
          <a:p>
            <a:pPr eaLnBrk="1" hangingPunct="1">
              <a:buNone/>
            </a:pPr>
            <a:r>
              <a:rPr lang="en-US" altLang="zh-CN" b="1" dirty="0"/>
              <a:t>1. </a:t>
            </a:r>
            <a:r>
              <a:rPr lang="zh-CN" altLang="en-US" b="1" dirty="0"/>
              <a:t>逻辑运算指令</a:t>
            </a:r>
            <a:endParaRPr lang="zh-CN" altLang="en-US" b="1" dirty="0"/>
          </a:p>
          <a:p>
            <a:pPr eaLnBrk="1" hangingPunct="1"/>
            <a:r>
              <a:rPr lang="zh-CN" altLang="en-US" b="1" dirty="0"/>
              <a:t>逻辑运算是</a:t>
            </a:r>
            <a:r>
              <a:rPr lang="zh-CN" altLang="en-US" b="1" dirty="0">
                <a:solidFill>
                  <a:srgbClr val="FF0000"/>
                </a:solidFill>
              </a:rPr>
              <a:t>按位操作</a:t>
            </a:r>
            <a:r>
              <a:rPr lang="zh-CN" altLang="en-US" b="1" dirty="0"/>
              <a:t>的，包括：</a:t>
            </a:r>
            <a:r>
              <a:rPr lang="en-US" altLang="zh-CN" b="1" dirty="0"/>
              <a:t>AND, OR, NOT, XOR</a:t>
            </a:r>
            <a:r>
              <a:rPr lang="zh-CN" altLang="en-US" b="1" dirty="0"/>
              <a:t>和</a:t>
            </a:r>
            <a:r>
              <a:rPr lang="en-US" altLang="zh-CN" b="1" dirty="0"/>
              <a:t>TEST</a:t>
            </a:r>
            <a:r>
              <a:rPr lang="zh-CN" altLang="en-US" b="1" dirty="0"/>
              <a:t>指令。</a:t>
            </a:r>
            <a:endParaRPr lang="zh-CN" altLang="en-US" b="1" dirty="0"/>
          </a:p>
        </p:txBody>
      </p:sp>
      <p:sp>
        <p:nvSpPr>
          <p:cNvPr id="2" name="文本框 1"/>
          <p:cNvSpPr txBox="1"/>
          <p:nvPr/>
        </p:nvSpPr>
        <p:spPr>
          <a:xfrm>
            <a:off x="1117600" y="4079240"/>
            <a:ext cx="2877820" cy="521970"/>
          </a:xfrm>
          <a:prstGeom prst="rect">
            <a:avLst/>
          </a:prstGeom>
          <a:noFill/>
        </p:spPr>
        <p:txBody>
          <a:bodyPr wrap="square" rtlCol="0">
            <a:spAutoFit/>
          </a:bodyPr>
          <a:p>
            <a:r>
              <a:rPr lang="zh-CN" altLang="en-US" sz="2800">
                <a:solidFill>
                  <a:srgbClr val="FF0000"/>
                </a:solidFill>
              </a:rPr>
              <a:t>逻辑运算无进位</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
                                            <p:txEl>
                                              <p:charRg st="0"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379">
                                            <p:txEl>
                                              <p:charRg st="18" end="2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379">
                                            <p:txEl>
                                              <p:charRg st="28" end="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p:txBody>
          <a:bodyPr vert="horz" wrap="square" lIns="91440" tIns="45720" rIns="91440" bIns="45720" anchor="ctr" anchorCtr="0"/>
          <a:p>
            <a:pPr eaLnBrk="1" hangingPunct="1"/>
            <a:r>
              <a:rPr lang="en-US" altLang="zh-CN" dirty="0"/>
              <a:t>1)  AND</a:t>
            </a:r>
            <a:r>
              <a:rPr lang="zh-CN" altLang="en-US" dirty="0"/>
              <a:t>指令</a:t>
            </a:r>
            <a:endParaRPr lang="zh-CN" altLang="en-US" dirty="0"/>
          </a:p>
        </p:txBody>
      </p:sp>
      <p:sp>
        <p:nvSpPr>
          <p:cNvPr id="102403"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AND </a:t>
            </a:r>
            <a:r>
              <a:rPr lang="zh-CN" altLang="en-US" b="1" dirty="0"/>
              <a:t>目的操作数，源操作数。</a:t>
            </a:r>
            <a:endParaRPr lang="zh-CN" altLang="en-US" b="1" dirty="0"/>
          </a:p>
          <a:p>
            <a:pPr eaLnBrk="1" hangingPunct="1"/>
            <a:r>
              <a:rPr lang="zh-CN" altLang="en-US" b="1" dirty="0"/>
              <a:t>功能：目的操作数∧源操作数</a:t>
            </a:r>
            <a:r>
              <a:rPr lang="zh-CN" altLang="en-US" b="1" dirty="0">
                <a:sym typeface="Symbol" panose="05050102010706020507" pitchFamily="18" charset="2"/>
              </a:rPr>
              <a:t></a:t>
            </a:r>
            <a:r>
              <a:rPr lang="zh-CN" altLang="en-US" b="1" dirty="0"/>
              <a:t>目的单元</a:t>
            </a:r>
            <a:endParaRPr lang="zh-CN" altLang="en-US" b="1" dirty="0"/>
          </a:p>
          <a:p>
            <a:pPr eaLnBrk="1" hangingPunct="1"/>
            <a:r>
              <a:rPr lang="zh-CN" altLang="en-US" b="1" dirty="0"/>
              <a:t>操作数的寻址方式：</a:t>
            </a:r>
            <a:endParaRPr lang="zh-CN" altLang="en-US" b="1" dirty="0"/>
          </a:p>
          <a:p>
            <a:pPr lvl="1" eaLnBrk="1" hangingPunct="1">
              <a:buNone/>
            </a:pPr>
            <a:r>
              <a:rPr lang="en-US" altLang="zh-CN" b="1" dirty="0"/>
              <a:t>AND </a:t>
            </a:r>
            <a:r>
              <a:rPr lang="en-US" altLang="zh-CN" b="1" i="1" dirty="0"/>
              <a:t>reg</a:t>
            </a:r>
            <a:r>
              <a:rPr lang="en-US" altLang="zh-CN" b="1" dirty="0"/>
              <a:t>, </a:t>
            </a:r>
            <a:r>
              <a:rPr lang="en-US" altLang="zh-CN" b="1" i="1" dirty="0"/>
              <a:t>reg</a:t>
            </a:r>
            <a:r>
              <a:rPr lang="en-US" altLang="zh-CN" b="1" dirty="0"/>
              <a:t>/</a:t>
            </a:r>
            <a:r>
              <a:rPr lang="en-US" altLang="zh-CN" b="1" i="1" dirty="0"/>
              <a:t>mem</a:t>
            </a:r>
            <a:r>
              <a:rPr lang="en-US" altLang="zh-CN" b="1" dirty="0"/>
              <a:t>/</a:t>
            </a:r>
            <a:r>
              <a:rPr lang="en-US" altLang="zh-CN" b="1" i="1" dirty="0"/>
              <a:t>imm</a:t>
            </a:r>
            <a:r>
              <a:rPr lang="zh-CN" altLang="en-US" b="1" dirty="0"/>
              <a:t>；</a:t>
            </a:r>
            <a:endParaRPr lang="zh-CN" altLang="en-US" b="1" dirty="0"/>
          </a:p>
          <a:p>
            <a:pPr lvl="1" eaLnBrk="1" hangingPunct="1">
              <a:buNone/>
            </a:pPr>
            <a:r>
              <a:rPr lang="en-US" altLang="zh-CN" b="1" dirty="0"/>
              <a:t>AND </a:t>
            </a:r>
            <a:r>
              <a:rPr lang="en-US" altLang="zh-CN" b="1" i="1" dirty="0"/>
              <a:t>mem</a:t>
            </a:r>
            <a:r>
              <a:rPr lang="en-US" altLang="zh-CN" b="1" dirty="0"/>
              <a:t>, </a:t>
            </a:r>
            <a:r>
              <a:rPr lang="en-US" altLang="zh-CN" b="1" i="1" dirty="0"/>
              <a:t>reg</a:t>
            </a:r>
            <a:r>
              <a:rPr lang="en-US" altLang="zh-CN" b="1" dirty="0"/>
              <a:t>/</a:t>
            </a:r>
            <a:r>
              <a:rPr lang="en-US" altLang="zh-CN" b="1" i="1" dirty="0"/>
              <a:t>imm</a:t>
            </a:r>
            <a:r>
              <a:rPr lang="zh-CN" altLang="en-US" b="1" dirty="0"/>
              <a:t>。</a:t>
            </a:r>
            <a:endParaRPr lang="zh-CN" altLang="en-US" b="1" dirty="0"/>
          </a:p>
          <a:p>
            <a:pPr eaLnBrk="1" hangingPunct="1"/>
            <a:r>
              <a:rPr lang="zh-CN" altLang="en-US" b="1" dirty="0"/>
              <a:t>根据结果置</a:t>
            </a:r>
            <a:r>
              <a:rPr lang="en-US" altLang="zh-CN" b="1" dirty="0"/>
              <a:t>SF, ZF</a:t>
            </a:r>
            <a:r>
              <a:rPr lang="zh-CN" altLang="en-US" b="1" dirty="0"/>
              <a:t>和</a:t>
            </a:r>
            <a:r>
              <a:rPr lang="en-US" altLang="zh-CN" b="1" dirty="0"/>
              <a:t>PF</a:t>
            </a:r>
            <a:r>
              <a:rPr lang="zh-CN" altLang="en-US" b="1" dirty="0"/>
              <a:t>，</a:t>
            </a:r>
            <a:r>
              <a:rPr lang="en-US" altLang="zh-CN" b="1" dirty="0"/>
              <a:t>CF=0</a:t>
            </a:r>
            <a:r>
              <a:rPr lang="zh-CN" altLang="en-US" b="1" dirty="0"/>
              <a:t>，</a:t>
            </a:r>
            <a:r>
              <a:rPr lang="en-US" altLang="zh-CN" b="1" dirty="0"/>
              <a:t>OF=0</a:t>
            </a:r>
            <a:r>
              <a:rPr lang="zh-CN" altLang="en-US" b="1" dirty="0"/>
              <a:t>，</a:t>
            </a:r>
            <a:r>
              <a:rPr lang="en-US" altLang="zh-CN" b="1" dirty="0"/>
              <a:t>AF</a:t>
            </a:r>
            <a:r>
              <a:rPr lang="zh-CN" altLang="en-US" b="1" dirty="0"/>
              <a:t>无定义</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03">
                                            <p:txEl>
                                              <p:charRg st="0" end="19"/>
                                            </p:txEl>
                                          </p:spTgt>
                                        </p:tgtEl>
                                        <p:attrNameLst>
                                          <p:attrName>style.visibility</p:attrName>
                                        </p:attrNameLst>
                                      </p:cBhvr>
                                      <p:to>
                                        <p:strVal val="visible"/>
                                      </p:to>
                                    </p:set>
                                    <p:animEffect transition="in" filter="slide(fromBottom)">
                                      <p:cBhvr>
                                        <p:cTn id="7" dur="500"/>
                                        <p:tgtEl>
                                          <p:spTgt spid="102403">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2403">
                                            <p:txEl>
                                              <p:charRg st="19" end="38"/>
                                            </p:txEl>
                                          </p:spTgt>
                                        </p:tgtEl>
                                        <p:attrNameLst>
                                          <p:attrName>style.visibility</p:attrName>
                                        </p:attrNameLst>
                                      </p:cBhvr>
                                      <p:to>
                                        <p:strVal val="visible"/>
                                      </p:to>
                                    </p:set>
                                    <p:animEffect transition="in" filter="slide(fromBottom)">
                                      <p:cBhvr>
                                        <p:cTn id="12" dur="500"/>
                                        <p:tgtEl>
                                          <p:spTgt spid="102403">
                                            <p:txEl>
                                              <p:charRg st="19"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2403">
                                            <p:txEl>
                                              <p:charRg st="38" end="48"/>
                                            </p:txEl>
                                          </p:spTgt>
                                        </p:tgtEl>
                                        <p:attrNameLst>
                                          <p:attrName>style.visibility</p:attrName>
                                        </p:attrNameLst>
                                      </p:cBhvr>
                                      <p:to>
                                        <p:strVal val="visible"/>
                                      </p:to>
                                    </p:set>
                                    <p:animEffect transition="in" filter="slide(fromBottom)">
                                      <p:cBhvr>
                                        <p:cTn id="17" dur="500"/>
                                        <p:tgtEl>
                                          <p:spTgt spid="102403">
                                            <p:txEl>
                                              <p:charRg st="38"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2403">
                                            <p:txEl>
                                              <p:charRg st="48" end="70"/>
                                            </p:txEl>
                                          </p:spTgt>
                                        </p:tgtEl>
                                        <p:attrNameLst>
                                          <p:attrName>style.visibility</p:attrName>
                                        </p:attrNameLst>
                                      </p:cBhvr>
                                      <p:to>
                                        <p:strVal val="visible"/>
                                      </p:to>
                                    </p:set>
                                    <p:animEffect transition="in" filter="slide(fromBottom)">
                                      <p:cBhvr>
                                        <p:cTn id="22" dur="500"/>
                                        <p:tgtEl>
                                          <p:spTgt spid="102403">
                                            <p:txEl>
                                              <p:charRg st="48" end="7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2403">
                                            <p:txEl>
                                              <p:charRg st="70" end="88"/>
                                            </p:txEl>
                                          </p:spTgt>
                                        </p:tgtEl>
                                        <p:attrNameLst>
                                          <p:attrName>style.visibility</p:attrName>
                                        </p:attrNameLst>
                                      </p:cBhvr>
                                      <p:to>
                                        <p:strVal val="visible"/>
                                      </p:to>
                                    </p:set>
                                    <p:animEffect transition="in" filter="slide(fromBottom)">
                                      <p:cBhvr>
                                        <p:cTn id="27" dur="500"/>
                                        <p:tgtEl>
                                          <p:spTgt spid="102403">
                                            <p:txEl>
                                              <p:charRg st="70" end="8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2403">
                                            <p:txEl>
                                              <p:charRg st="88" end="119"/>
                                            </p:txEl>
                                          </p:spTgt>
                                        </p:tgtEl>
                                        <p:attrNameLst>
                                          <p:attrName>style.visibility</p:attrName>
                                        </p:attrNameLst>
                                      </p:cBhvr>
                                      <p:to>
                                        <p:strVal val="visible"/>
                                      </p:to>
                                    </p:set>
                                    <p:animEffect transition="in" filter="slide(fromBottom)">
                                      <p:cBhvr>
                                        <p:cTn id="32" dur="500"/>
                                        <p:tgtEl>
                                          <p:spTgt spid="102403">
                                            <p:txEl>
                                              <p:charRg st="88"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p:txBody>
          <a:bodyPr vert="horz" wrap="square" lIns="91440" tIns="45720" rIns="91440" bIns="45720" anchor="ctr" anchorCtr="0"/>
          <a:p>
            <a:pPr eaLnBrk="1" hangingPunct="1"/>
            <a:r>
              <a:rPr lang="en-US" altLang="zh-CN" b="1" dirty="0"/>
              <a:t>2)  OR</a:t>
            </a:r>
            <a:r>
              <a:rPr lang="zh-CN" altLang="en-US" b="1" dirty="0"/>
              <a:t>指令</a:t>
            </a:r>
            <a:endParaRPr lang="zh-CN" altLang="en-US" b="1" dirty="0"/>
          </a:p>
        </p:txBody>
      </p:sp>
      <p:sp>
        <p:nvSpPr>
          <p:cNvPr id="103427"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OR</a:t>
            </a:r>
            <a:r>
              <a:rPr lang="zh-CN" altLang="en-US" b="1" dirty="0"/>
              <a:t>目的操作数，源操作数。</a:t>
            </a:r>
            <a:endParaRPr lang="zh-CN" altLang="en-US" b="1" dirty="0"/>
          </a:p>
          <a:p>
            <a:pPr eaLnBrk="1" hangingPunct="1"/>
            <a:r>
              <a:rPr lang="zh-CN" altLang="en-US" b="1" dirty="0"/>
              <a:t>功能：目的操作数∨源操作数</a:t>
            </a:r>
            <a:r>
              <a:rPr lang="zh-CN" altLang="en-US" b="1" dirty="0">
                <a:sym typeface="Symbol" panose="05050102010706020507" pitchFamily="18" charset="2"/>
              </a:rPr>
              <a:t></a:t>
            </a:r>
            <a:r>
              <a:rPr lang="zh-CN" altLang="en-US" b="1" dirty="0"/>
              <a:t>目的单元</a:t>
            </a:r>
            <a:endParaRPr lang="zh-CN" altLang="en-US" b="1" dirty="0"/>
          </a:p>
          <a:p>
            <a:pPr eaLnBrk="1" hangingPunct="1"/>
            <a:r>
              <a:rPr lang="zh-CN" altLang="en-US" b="1" dirty="0"/>
              <a:t>操作数的寻址方式：</a:t>
            </a:r>
            <a:endParaRPr lang="zh-CN" altLang="en-US" b="1" dirty="0"/>
          </a:p>
          <a:p>
            <a:pPr lvl="1" eaLnBrk="1" hangingPunct="1">
              <a:buNone/>
            </a:pPr>
            <a:r>
              <a:rPr lang="en-US" altLang="zh-CN" b="1" dirty="0"/>
              <a:t>OR </a:t>
            </a:r>
            <a:r>
              <a:rPr lang="en-US" altLang="zh-CN" b="1" i="1" dirty="0"/>
              <a:t>reg</a:t>
            </a:r>
            <a:r>
              <a:rPr lang="en-US" altLang="zh-CN" b="1" dirty="0"/>
              <a:t>, </a:t>
            </a:r>
            <a:r>
              <a:rPr lang="en-US" altLang="zh-CN" b="1" i="1" dirty="0"/>
              <a:t>reg</a:t>
            </a:r>
            <a:r>
              <a:rPr lang="en-US" altLang="zh-CN" b="1" dirty="0"/>
              <a:t>/</a:t>
            </a:r>
            <a:r>
              <a:rPr lang="en-US" altLang="zh-CN" b="1" i="1" dirty="0"/>
              <a:t>mem</a:t>
            </a:r>
            <a:r>
              <a:rPr lang="en-US" altLang="zh-CN" b="1" dirty="0"/>
              <a:t>/</a:t>
            </a:r>
            <a:r>
              <a:rPr lang="en-US" altLang="zh-CN" b="1" i="1" dirty="0"/>
              <a:t>imm</a:t>
            </a:r>
            <a:r>
              <a:rPr lang="zh-CN" altLang="en-US" b="1" dirty="0"/>
              <a:t>；</a:t>
            </a:r>
            <a:endParaRPr lang="zh-CN" altLang="en-US" b="1" dirty="0"/>
          </a:p>
          <a:p>
            <a:pPr lvl="1" eaLnBrk="1" hangingPunct="1">
              <a:buNone/>
            </a:pPr>
            <a:r>
              <a:rPr lang="en-US" altLang="zh-CN" b="1" dirty="0"/>
              <a:t>OR mem, reg/</a:t>
            </a:r>
            <a:r>
              <a:rPr lang="en-US" altLang="zh-CN" b="1" i="1" dirty="0"/>
              <a:t>imm</a:t>
            </a:r>
            <a:r>
              <a:rPr lang="zh-CN" altLang="en-US" b="1" dirty="0"/>
              <a:t>。</a:t>
            </a:r>
            <a:endParaRPr lang="zh-CN" altLang="en-US" b="1" dirty="0"/>
          </a:p>
          <a:p>
            <a:pPr eaLnBrk="1" hangingPunct="1"/>
            <a:r>
              <a:rPr lang="zh-CN" altLang="en-US" b="1" dirty="0"/>
              <a:t>根据结果置</a:t>
            </a:r>
            <a:r>
              <a:rPr lang="en-US" altLang="zh-CN" b="1" dirty="0"/>
              <a:t>SF, ZF</a:t>
            </a:r>
            <a:r>
              <a:rPr lang="zh-CN" altLang="en-US" b="1" dirty="0"/>
              <a:t>和</a:t>
            </a:r>
            <a:r>
              <a:rPr lang="en-US" altLang="zh-CN" b="1" dirty="0"/>
              <a:t>PF</a:t>
            </a:r>
            <a:r>
              <a:rPr lang="zh-CN" altLang="en-US" b="1" dirty="0"/>
              <a:t>，</a:t>
            </a:r>
            <a:r>
              <a:rPr lang="en-US" altLang="zh-CN" b="1" dirty="0"/>
              <a:t>CF=0</a:t>
            </a:r>
            <a:r>
              <a:rPr lang="zh-CN" altLang="en-US" b="1" dirty="0"/>
              <a:t>，</a:t>
            </a:r>
            <a:r>
              <a:rPr lang="en-US" altLang="zh-CN" b="1" dirty="0"/>
              <a:t>OF=0</a:t>
            </a:r>
            <a:r>
              <a:rPr lang="zh-CN" altLang="en-US" b="1" dirty="0"/>
              <a:t>，</a:t>
            </a:r>
            <a:r>
              <a:rPr lang="en-US" altLang="zh-CN" b="1" dirty="0"/>
              <a:t>AF</a:t>
            </a:r>
            <a:r>
              <a:rPr lang="zh-CN" altLang="en-US" b="1" dirty="0"/>
              <a:t>无定义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3427">
                                            <p:txEl>
                                              <p:charRg st="0" end="17"/>
                                            </p:txEl>
                                          </p:spTgt>
                                        </p:tgtEl>
                                        <p:attrNameLst>
                                          <p:attrName>style.visibility</p:attrName>
                                        </p:attrNameLst>
                                      </p:cBhvr>
                                      <p:to>
                                        <p:strVal val="visible"/>
                                      </p:to>
                                    </p:set>
                                    <p:animEffect transition="in" filter="slide(fromBottom)">
                                      <p:cBhvr>
                                        <p:cTn id="7" dur="500"/>
                                        <p:tgtEl>
                                          <p:spTgt spid="103427">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3427">
                                            <p:txEl>
                                              <p:charRg st="17" end="36"/>
                                            </p:txEl>
                                          </p:spTgt>
                                        </p:tgtEl>
                                        <p:attrNameLst>
                                          <p:attrName>style.visibility</p:attrName>
                                        </p:attrNameLst>
                                      </p:cBhvr>
                                      <p:to>
                                        <p:strVal val="visible"/>
                                      </p:to>
                                    </p:set>
                                    <p:animEffect transition="in" filter="slide(fromBottom)">
                                      <p:cBhvr>
                                        <p:cTn id="12" dur="500"/>
                                        <p:tgtEl>
                                          <p:spTgt spid="103427">
                                            <p:txEl>
                                              <p:charRg st="17"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3427">
                                            <p:txEl>
                                              <p:charRg st="36" end="46"/>
                                            </p:txEl>
                                          </p:spTgt>
                                        </p:tgtEl>
                                        <p:attrNameLst>
                                          <p:attrName>style.visibility</p:attrName>
                                        </p:attrNameLst>
                                      </p:cBhvr>
                                      <p:to>
                                        <p:strVal val="visible"/>
                                      </p:to>
                                    </p:set>
                                    <p:animEffect transition="in" filter="slide(fromBottom)">
                                      <p:cBhvr>
                                        <p:cTn id="17" dur="500"/>
                                        <p:tgtEl>
                                          <p:spTgt spid="103427">
                                            <p:txEl>
                                              <p:charRg st="36"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3427">
                                            <p:txEl>
                                              <p:charRg st="46" end="67"/>
                                            </p:txEl>
                                          </p:spTgt>
                                        </p:tgtEl>
                                        <p:attrNameLst>
                                          <p:attrName>style.visibility</p:attrName>
                                        </p:attrNameLst>
                                      </p:cBhvr>
                                      <p:to>
                                        <p:strVal val="visible"/>
                                      </p:to>
                                    </p:set>
                                    <p:animEffect transition="in" filter="slide(fromBottom)">
                                      <p:cBhvr>
                                        <p:cTn id="22" dur="500"/>
                                        <p:tgtEl>
                                          <p:spTgt spid="103427">
                                            <p:txEl>
                                              <p:charRg st="46"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3427">
                                            <p:txEl>
                                              <p:charRg st="67" end="84"/>
                                            </p:txEl>
                                          </p:spTgt>
                                        </p:tgtEl>
                                        <p:attrNameLst>
                                          <p:attrName>style.visibility</p:attrName>
                                        </p:attrNameLst>
                                      </p:cBhvr>
                                      <p:to>
                                        <p:strVal val="visible"/>
                                      </p:to>
                                    </p:set>
                                    <p:animEffect transition="in" filter="slide(fromBottom)">
                                      <p:cBhvr>
                                        <p:cTn id="27" dur="500"/>
                                        <p:tgtEl>
                                          <p:spTgt spid="103427">
                                            <p:txEl>
                                              <p:charRg st="67" end="8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3427">
                                            <p:txEl>
                                              <p:charRg st="84" end="116"/>
                                            </p:txEl>
                                          </p:spTgt>
                                        </p:tgtEl>
                                        <p:attrNameLst>
                                          <p:attrName>style.visibility</p:attrName>
                                        </p:attrNameLst>
                                      </p:cBhvr>
                                      <p:to>
                                        <p:strVal val="visible"/>
                                      </p:to>
                                    </p:set>
                                    <p:animEffect transition="in" filter="slide(fromBottom)">
                                      <p:cBhvr>
                                        <p:cTn id="32" dur="500"/>
                                        <p:tgtEl>
                                          <p:spTgt spid="103427">
                                            <p:txEl>
                                              <p:charRg st="84"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5"/>
          <p:cNvSpPr/>
          <p:nvPr/>
        </p:nvSpPr>
        <p:spPr>
          <a:xfrm>
            <a:off x="468313" y="188913"/>
            <a:ext cx="8351837" cy="6408737"/>
          </a:xfrm>
          <a:prstGeom prst="rect">
            <a:avLst/>
          </a:prstGeom>
          <a:noFill/>
          <a:ln w="9525">
            <a:noFill/>
          </a:ln>
        </p:spPr>
        <p:txBody>
          <a:bodyPr anchor="t" anchorCtr="0">
            <a:spAutoFit/>
          </a:bodyPr>
          <a:p>
            <a:r>
              <a:rPr lang="en-US" altLang="zh-CN" sz="1800" b="0" dirty="0">
                <a:latin typeface="宋体" panose="02010600030101010101" pitchFamily="2" charset="-122"/>
                <a:ea typeface="宋体" panose="02010600030101010101" pitchFamily="2" charset="-122"/>
              </a:rPr>
              <a:t>_STACK	SEGMENT STACK 'STACK'	; </a:t>
            </a:r>
            <a:r>
              <a:rPr lang="zh-CN" altLang="en-US" sz="1800" b="0" dirty="0">
                <a:latin typeface="宋体" panose="02010600030101010101" pitchFamily="2" charset="-122"/>
                <a:ea typeface="宋体" panose="02010600030101010101" pitchFamily="2" charset="-122"/>
              </a:rPr>
              <a:t>定义堆栈段</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DB 32766 DUP(0)		; </a:t>
            </a:r>
            <a:r>
              <a:rPr lang="zh-CN" altLang="en-US" sz="1800" b="0" dirty="0">
                <a:latin typeface="宋体" panose="02010600030101010101" pitchFamily="2" charset="-122"/>
                <a:ea typeface="宋体" panose="02010600030101010101" pitchFamily="2" charset="-122"/>
              </a:rPr>
              <a:t>堆栈区长度：</a:t>
            </a:r>
            <a:r>
              <a:rPr lang="en-US" altLang="zh-CN" sz="1800" b="0" dirty="0">
                <a:latin typeface="宋体" panose="02010600030101010101" pitchFamily="2" charset="-122"/>
                <a:ea typeface="宋体" panose="02010600030101010101" pitchFamily="2" charset="-122"/>
              </a:rPr>
              <a:t>32766+2=32KB</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TOS	DW 0			; </a:t>
            </a:r>
            <a:r>
              <a:rPr lang="zh-CN" altLang="en-US" sz="1800" b="0" dirty="0">
                <a:latin typeface="宋体" panose="02010600030101010101" pitchFamily="2" charset="-122"/>
                <a:ea typeface="宋体" panose="02010600030101010101" pitchFamily="2" charset="-122"/>
              </a:rPr>
              <a:t>初始堆栈栈顶</a:t>
            </a:r>
            <a:endParaRPr lang="zh-CN" altLang="en-US"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_STACK	ENDS			; </a:t>
            </a:r>
            <a:r>
              <a:rPr lang="zh-CN" altLang="en-US" sz="1800" b="0" dirty="0">
                <a:latin typeface="宋体" panose="02010600030101010101" pitchFamily="2" charset="-122"/>
                <a:ea typeface="宋体" panose="02010600030101010101" pitchFamily="2" charset="-122"/>
              </a:rPr>
              <a:t>堆栈段定义结束</a:t>
            </a:r>
            <a:endParaRPr lang="zh-CN" altLang="en-US"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_DATA	SEGMENT	'DATA'		; </a:t>
            </a:r>
            <a:r>
              <a:rPr lang="zh-CN" altLang="en-US" sz="1800" b="0" dirty="0">
                <a:latin typeface="宋体" panose="02010600030101010101" pitchFamily="2" charset="-122"/>
                <a:ea typeface="宋体" panose="02010600030101010101" pitchFamily="2" charset="-122"/>
              </a:rPr>
              <a:t>定义数据段</a:t>
            </a:r>
            <a:endParaRPr lang="zh-CN" altLang="en-US"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Msg	DB	'Hello, World!', 13,10,'$'</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_DATA	ENDS			; </a:t>
            </a:r>
            <a:r>
              <a:rPr lang="zh-CN" altLang="en-US" sz="1800" b="0" dirty="0">
                <a:latin typeface="宋体" panose="02010600030101010101" pitchFamily="2" charset="-122"/>
                <a:ea typeface="宋体" panose="02010600030101010101" pitchFamily="2" charset="-122"/>
              </a:rPr>
              <a:t>数据段定义结束</a:t>
            </a:r>
            <a:endParaRPr lang="zh-CN" altLang="en-US"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_TEXT	SEGMENT	'CODE'		; </a:t>
            </a:r>
            <a:r>
              <a:rPr lang="zh-CN" altLang="en-US" sz="1800" b="0" dirty="0">
                <a:latin typeface="宋体" panose="02010600030101010101" pitchFamily="2" charset="-122"/>
                <a:ea typeface="宋体" panose="02010600030101010101" pitchFamily="2" charset="-122"/>
              </a:rPr>
              <a:t>定义代码段</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ASSUME CS: _TEXT, DS:_DATA, SS:_STACK</a:t>
            </a:r>
            <a:endParaRPr lang="en-US" altLang="zh-CN" sz="1800" b="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Start:</a:t>
            </a:r>
            <a:r>
              <a:rPr lang="en-US" altLang="zh-CN" sz="1800" b="0" dirty="0">
                <a:latin typeface="宋体" panose="02010600030101010101" pitchFamily="2" charset="-122"/>
                <a:ea typeface="宋体" panose="02010600030101010101" pitchFamily="2" charset="-122"/>
              </a:rPr>
              <a:t>	MOV	AX, _DATA	; </a:t>
            </a:r>
            <a:r>
              <a:rPr lang="zh-CN" altLang="en-US" sz="1800" b="0" dirty="0">
                <a:latin typeface="宋体" panose="02010600030101010101" pitchFamily="2" charset="-122"/>
                <a:ea typeface="宋体" panose="02010600030101010101" pitchFamily="2" charset="-122"/>
              </a:rPr>
              <a:t>取数据内存区段地址</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DS, AX		; </a:t>
            </a:r>
            <a:r>
              <a:rPr lang="zh-CN" altLang="en-US" sz="1800" b="0" dirty="0">
                <a:latin typeface="宋体" panose="02010600030101010101" pitchFamily="2" charset="-122"/>
                <a:ea typeface="宋体" panose="02010600030101010101" pitchFamily="2" charset="-122"/>
              </a:rPr>
              <a:t>设置数据段寄存器</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CLI			; </a:t>
            </a:r>
            <a:r>
              <a:rPr lang="zh-CN" altLang="en-US" sz="1800" b="0" dirty="0">
                <a:latin typeface="宋体" panose="02010600030101010101" pitchFamily="2" charset="-122"/>
                <a:ea typeface="宋体" panose="02010600030101010101" pitchFamily="2" charset="-122"/>
              </a:rPr>
              <a:t>设置堆栈期间</a:t>
            </a:r>
            <a:r>
              <a:rPr lang="en-US" altLang="zh-CN" sz="1800" b="0" dirty="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禁止响应中断</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AX, _STACK	; </a:t>
            </a:r>
            <a:r>
              <a:rPr lang="zh-CN" altLang="en-US" sz="1800" b="0" dirty="0">
                <a:latin typeface="宋体" panose="02010600030101010101" pitchFamily="2" charset="-122"/>
                <a:ea typeface="宋体" panose="02010600030101010101" pitchFamily="2" charset="-122"/>
              </a:rPr>
              <a:t>取堆栈内存区段地址</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SS, AX		; </a:t>
            </a:r>
            <a:r>
              <a:rPr lang="zh-CN" altLang="en-US" sz="1800" b="0" dirty="0">
                <a:latin typeface="宋体" panose="02010600030101010101" pitchFamily="2" charset="-122"/>
                <a:ea typeface="宋体" panose="02010600030101010101" pitchFamily="2" charset="-122"/>
              </a:rPr>
              <a:t>设置堆栈段寄存器</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SP, Offset TOS	; </a:t>
            </a:r>
            <a:r>
              <a:rPr lang="zh-CN" altLang="en-US" sz="1800" b="0" dirty="0">
                <a:latin typeface="宋体" panose="02010600030101010101" pitchFamily="2" charset="-122"/>
                <a:ea typeface="宋体" panose="02010600030101010101" pitchFamily="2" charset="-122"/>
              </a:rPr>
              <a:t>设置初始状态时的堆栈指针</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STI			; </a:t>
            </a:r>
            <a:r>
              <a:rPr lang="zh-CN" altLang="en-US" sz="1800" b="0" dirty="0">
                <a:latin typeface="宋体" panose="02010600030101010101" pitchFamily="2" charset="-122"/>
                <a:ea typeface="宋体" panose="02010600030101010101" pitchFamily="2" charset="-122"/>
              </a:rPr>
              <a:t>堆栈设置完毕</a:t>
            </a:r>
            <a:r>
              <a:rPr lang="en-US" altLang="zh-CN" sz="1800" b="0" dirty="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允许中断</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DX, Offset Msg</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	MOV	AH, 9</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	INT	21h	; </a:t>
            </a:r>
            <a:r>
              <a:rPr lang="zh-CN" altLang="en-US" sz="1800" b="0" dirty="0">
                <a:latin typeface="宋体" panose="02010600030101010101" pitchFamily="2" charset="-122"/>
                <a:ea typeface="宋体" panose="02010600030101010101" pitchFamily="2" charset="-122"/>
              </a:rPr>
              <a:t>中断</a:t>
            </a:r>
            <a:r>
              <a:rPr lang="en-US" altLang="zh-CN" sz="1800" b="0" dirty="0">
                <a:latin typeface="宋体" panose="02010600030101010101" pitchFamily="2" charset="-122"/>
                <a:ea typeface="宋体" panose="02010600030101010101" pitchFamily="2" charset="-122"/>
              </a:rPr>
              <a:t>21h</a:t>
            </a:r>
            <a:r>
              <a:rPr lang="zh-CN" altLang="en-US" sz="1800" b="0" dirty="0">
                <a:latin typeface="宋体" panose="02010600030101010101" pitchFamily="2" charset="-122"/>
                <a:ea typeface="宋体" panose="02010600030101010101" pitchFamily="2" charset="-122"/>
              </a:rPr>
              <a:t>的</a:t>
            </a:r>
            <a:r>
              <a:rPr lang="en-US" altLang="zh-CN" sz="1800" b="0" dirty="0">
                <a:latin typeface="宋体" panose="02010600030101010101" pitchFamily="2" charset="-122"/>
                <a:ea typeface="宋体" panose="02010600030101010101" pitchFamily="2" charset="-122"/>
              </a:rPr>
              <a:t>9</a:t>
            </a:r>
            <a:r>
              <a:rPr lang="zh-CN" altLang="en-US" sz="1800" b="0" dirty="0">
                <a:latin typeface="宋体" panose="02010600030101010101" pitchFamily="2" charset="-122"/>
                <a:ea typeface="宋体" panose="02010600030101010101" pitchFamily="2" charset="-122"/>
              </a:rPr>
              <a:t>号功能</a:t>
            </a:r>
            <a:r>
              <a:rPr lang="en-US" altLang="zh-CN" sz="1800" b="0" dirty="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显示</a:t>
            </a:r>
            <a:r>
              <a:rPr lang="en-US" altLang="zh-CN" sz="1800" b="0" dirty="0">
                <a:latin typeface="宋体" panose="02010600030101010101" pitchFamily="2" charset="-122"/>
                <a:ea typeface="宋体" panose="02010600030101010101" pitchFamily="2" charset="-122"/>
              </a:rPr>
              <a:t>DS:DX</a:t>
            </a:r>
            <a:r>
              <a:rPr lang="zh-CN" altLang="en-US" sz="1800" b="0" dirty="0">
                <a:latin typeface="宋体" panose="02010600030101010101" pitchFamily="2" charset="-122"/>
                <a:ea typeface="宋体" panose="02010600030101010101" pitchFamily="2" charset="-122"/>
              </a:rPr>
              <a:t>指向的字符串</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MOV	AX, 4C00h</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	INT	21h		; </a:t>
            </a:r>
            <a:r>
              <a:rPr lang="zh-CN" altLang="en-US" sz="1800" b="0" dirty="0">
                <a:latin typeface="宋体" panose="02010600030101010101" pitchFamily="2" charset="-122"/>
                <a:ea typeface="宋体" panose="02010600030101010101" pitchFamily="2" charset="-122"/>
              </a:rPr>
              <a:t>运行结束</a:t>
            </a:r>
            <a:r>
              <a:rPr lang="en-US" altLang="zh-CN" sz="1800" b="0" dirty="0">
                <a:latin typeface="宋体" panose="02010600030101010101" pitchFamily="2" charset="-122"/>
                <a:ea typeface="宋体" panose="02010600030101010101" pitchFamily="2" charset="-122"/>
              </a:rPr>
              <a:t>,</a:t>
            </a:r>
            <a:r>
              <a:rPr lang="zh-CN" altLang="en-US" sz="1800" b="0" dirty="0">
                <a:latin typeface="宋体" panose="02010600030101010101" pitchFamily="2" charset="-122"/>
                <a:ea typeface="宋体" panose="02010600030101010101" pitchFamily="2" charset="-122"/>
              </a:rPr>
              <a:t>返回</a:t>
            </a:r>
            <a:r>
              <a:rPr lang="en-US" altLang="zh-CN" sz="1800" b="0" dirty="0">
                <a:latin typeface="宋体" panose="02010600030101010101" pitchFamily="2" charset="-122"/>
                <a:ea typeface="宋体" panose="02010600030101010101" pitchFamily="2" charset="-122"/>
              </a:rPr>
              <a:t>DOS</a:t>
            </a:r>
            <a:endParaRPr lang="en-US" altLang="zh-CN" sz="1800" b="0" dirty="0">
              <a:latin typeface="宋体" panose="02010600030101010101" pitchFamily="2" charset="-122"/>
              <a:ea typeface="宋体" panose="02010600030101010101" pitchFamily="2" charset="-122"/>
            </a:endParaRPr>
          </a:p>
          <a:p>
            <a:r>
              <a:rPr lang="en-US" altLang="zh-CN" sz="1800" b="0" dirty="0">
                <a:latin typeface="宋体" panose="02010600030101010101" pitchFamily="2" charset="-122"/>
                <a:ea typeface="宋体" panose="02010600030101010101" pitchFamily="2" charset="-122"/>
              </a:rPr>
              <a:t>_TEXT	ENDS			; </a:t>
            </a:r>
            <a:r>
              <a:rPr lang="zh-CN" altLang="en-US" sz="1800" b="0" dirty="0">
                <a:latin typeface="宋体" panose="02010600030101010101" pitchFamily="2" charset="-122"/>
                <a:ea typeface="宋体" panose="02010600030101010101" pitchFamily="2" charset="-122"/>
              </a:rPr>
              <a:t>代码段定义结束</a:t>
            </a:r>
            <a:endParaRPr lang="zh-CN" altLang="en-US" sz="1800" b="0" dirty="0">
              <a:latin typeface="宋体" panose="02010600030101010101" pitchFamily="2" charset="-122"/>
              <a:ea typeface="宋体" panose="02010600030101010101" pitchFamily="2" charset="-122"/>
            </a:endParaRPr>
          </a:p>
          <a:p>
            <a:r>
              <a:rPr lang="zh-CN" altLang="en-US" sz="1800" b="0" dirty="0">
                <a:latin typeface="宋体" panose="02010600030101010101" pitchFamily="2" charset="-122"/>
                <a:ea typeface="宋体" panose="02010600030101010101" pitchFamily="2" charset="-122"/>
              </a:rPr>
              <a:t>	</a:t>
            </a:r>
            <a:r>
              <a:rPr lang="en-US" altLang="zh-CN" sz="1800" b="0" dirty="0">
                <a:latin typeface="宋体" panose="02010600030101010101" pitchFamily="2" charset="-122"/>
                <a:ea typeface="宋体" panose="02010600030101010101" pitchFamily="2" charset="-122"/>
              </a:rPr>
              <a:t>END	</a:t>
            </a:r>
            <a:r>
              <a:rPr lang="en-US" altLang="zh-CN" sz="1800" dirty="0">
                <a:latin typeface="宋体" panose="02010600030101010101" pitchFamily="2" charset="-122"/>
                <a:ea typeface="宋体" panose="02010600030101010101" pitchFamily="2" charset="-122"/>
              </a:rPr>
              <a:t>Start</a:t>
            </a:r>
            <a:r>
              <a:rPr lang="en-US" altLang="zh-CN" sz="1800" b="0" dirty="0">
                <a:latin typeface="宋体" panose="02010600030101010101" pitchFamily="2" charset="-122"/>
                <a:ea typeface="宋体" panose="02010600030101010101" pitchFamily="2" charset="-122"/>
              </a:rPr>
              <a:t>		; </a:t>
            </a:r>
            <a:r>
              <a:rPr lang="zh-CN" altLang="en-US" sz="1800" b="0" dirty="0">
                <a:latin typeface="宋体" panose="02010600030101010101" pitchFamily="2" charset="-122"/>
                <a:ea typeface="宋体" panose="02010600030101010101" pitchFamily="2" charset="-122"/>
              </a:rPr>
              <a:t>源程序到此为止</a:t>
            </a:r>
            <a:endParaRPr lang="zh-CN" altLang="en-US" sz="1800" b="0" dirty="0">
              <a:latin typeface="宋体" panose="02010600030101010101" pitchFamily="2" charset="-122"/>
              <a:ea typeface="宋体" panose="02010600030101010101" pitchFamily="2" charset="-122"/>
            </a:endParaRPr>
          </a:p>
        </p:txBody>
      </p:sp>
      <p:grpSp>
        <p:nvGrpSpPr>
          <p:cNvPr id="2" name="Group 6"/>
          <p:cNvGrpSpPr/>
          <p:nvPr/>
        </p:nvGrpSpPr>
        <p:grpSpPr>
          <a:xfrm>
            <a:off x="1362075" y="6249988"/>
            <a:ext cx="6450013" cy="503237"/>
            <a:chOff x="340" y="482"/>
            <a:chExt cx="2994" cy="317"/>
          </a:xfrm>
        </p:grpSpPr>
        <p:sp>
          <p:nvSpPr>
            <p:cNvPr id="9219" name="Rectangle 7"/>
            <p:cNvSpPr/>
            <p:nvPr/>
          </p:nvSpPr>
          <p:spPr>
            <a:xfrm>
              <a:off x="340" y="527"/>
              <a:ext cx="317" cy="136"/>
            </a:xfrm>
            <a:prstGeom prst="rect">
              <a:avLst/>
            </a:prstGeom>
            <a:solidFill>
              <a:srgbClr val="FF6600">
                <a:alpha val="50195"/>
              </a:srgbClr>
            </a:solidFill>
            <a:ln w="9525" cap="flat" cmpd="sng">
              <a:solidFill>
                <a:srgbClr val="FF0000"/>
              </a:solidFill>
              <a:prstDash val="solid"/>
              <a:miter/>
              <a:headEnd type="none" w="med" len="med"/>
              <a:tailEnd type="none" w="med" len="med"/>
            </a:ln>
          </p:spPr>
          <p:txBody>
            <a:bodyPr wrap="none"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9220" name="AutoShape 8"/>
            <p:cNvSpPr/>
            <p:nvPr/>
          </p:nvSpPr>
          <p:spPr>
            <a:xfrm>
              <a:off x="2381" y="482"/>
              <a:ext cx="953" cy="317"/>
            </a:xfrm>
            <a:prstGeom prst="wedgeRectCallout">
              <a:avLst>
                <a:gd name="adj1" fmla="val -233315"/>
                <a:gd name="adj2" fmla="val -22241"/>
              </a:avLst>
            </a:prstGeom>
            <a:solidFill>
              <a:srgbClr val="FF6600">
                <a:alpha val="50195"/>
              </a:srgbClr>
            </a:solidFill>
            <a:ln w="9525" cap="flat" cmpd="sng">
              <a:solidFill>
                <a:srgbClr val="FF0000"/>
              </a:solidFill>
              <a:prstDash val="solid"/>
              <a:miter/>
              <a:headEnd type="none" w="med" len="med"/>
              <a:tailEnd type="none" w="med" len="med"/>
            </a:ln>
          </p:spPr>
          <p:txBody>
            <a:bodyPr anchor="t" anchorCtr="0"/>
            <a:p>
              <a:r>
                <a:rPr lang="zh-CN" altLang="en-US" b="0" dirty="0">
                  <a:latin typeface="Arial" panose="020B0604020202020204" pitchFamily="34" charset="0"/>
                  <a:ea typeface="宋体" panose="02010600030101010101" pitchFamily="2" charset="-122"/>
                </a:rPr>
                <a:t>源程序到此为止</a:t>
              </a:r>
              <a:endParaRPr lang="zh-CN" altLang="en-US" dirty="0">
                <a:solidFill>
                  <a:srgbClr val="FF0000"/>
                </a:solidFill>
                <a:latin typeface="Arial" panose="020B0604020202020204" pitchFamily="34" charset="0"/>
                <a:ea typeface="宋体" panose="02010600030101010101" pitchFamily="2" charset="-122"/>
              </a:endParaRPr>
            </a:p>
          </p:txBody>
        </p:sp>
      </p:grpSp>
      <p:grpSp>
        <p:nvGrpSpPr>
          <p:cNvPr id="3" name="Group 12"/>
          <p:cNvGrpSpPr/>
          <p:nvPr/>
        </p:nvGrpSpPr>
        <p:grpSpPr>
          <a:xfrm>
            <a:off x="2411413" y="4005263"/>
            <a:ext cx="6553200" cy="2519362"/>
            <a:chOff x="1452" y="2531"/>
            <a:chExt cx="4059" cy="1587"/>
          </a:xfrm>
        </p:grpSpPr>
        <p:sp>
          <p:nvSpPr>
            <p:cNvPr id="9222" name="Rectangle 10"/>
            <p:cNvSpPr/>
            <p:nvPr/>
          </p:nvSpPr>
          <p:spPr>
            <a:xfrm>
              <a:off x="1452" y="3982"/>
              <a:ext cx="430" cy="136"/>
            </a:xfrm>
            <a:prstGeom prst="rect">
              <a:avLst/>
            </a:prstGeom>
            <a:solidFill>
              <a:srgbClr val="CCFFCC">
                <a:alpha val="50195"/>
              </a:srgbClr>
            </a:solidFill>
            <a:ln w="9525" cap="flat" cmpd="sng">
              <a:solidFill>
                <a:srgbClr val="0000FF"/>
              </a:solidFill>
              <a:prstDash val="solid"/>
              <a:miter/>
              <a:headEnd type="none" w="med" len="med"/>
              <a:tailEnd type="none" w="med" len="med"/>
            </a:ln>
          </p:spPr>
          <p:txBody>
            <a:bodyPr wrap="none" anchor="ctr" anchorCtr="0"/>
            <a:p>
              <a:pPr algn="ctr"/>
              <a:endParaRPr lang="zh-CN" altLang="zh-CN" sz="1800" b="0" dirty="0">
                <a:solidFill>
                  <a:srgbClr val="0000FF"/>
                </a:solidFill>
                <a:latin typeface="Arial" panose="020B0604020202020204" pitchFamily="34" charset="0"/>
                <a:ea typeface="宋体" panose="02010600030101010101" pitchFamily="2" charset="-122"/>
              </a:endParaRPr>
            </a:p>
          </p:txBody>
        </p:sp>
        <p:sp>
          <p:nvSpPr>
            <p:cNvPr id="9223" name="AutoShape 11"/>
            <p:cNvSpPr/>
            <p:nvPr/>
          </p:nvSpPr>
          <p:spPr>
            <a:xfrm>
              <a:off x="2971" y="2531"/>
              <a:ext cx="2540" cy="1315"/>
            </a:xfrm>
            <a:prstGeom prst="wedgeRectCallout">
              <a:avLst>
                <a:gd name="adj1" fmla="val -100671"/>
                <a:gd name="adj2" fmla="val 59278"/>
              </a:avLst>
            </a:prstGeom>
            <a:solidFill>
              <a:srgbClr val="CCFFFF"/>
            </a:solidFill>
            <a:ln w="9525" cap="flat" cmpd="sng">
              <a:solidFill>
                <a:srgbClr val="0000FF"/>
              </a:solidFill>
              <a:prstDash val="solid"/>
              <a:miter/>
              <a:headEnd type="none" w="med" len="med"/>
              <a:tailEnd type="none" w="med" len="med"/>
            </a:ln>
          </p:spPr>
          <p:txBody>
            <a:bodyPr tIns="162000" anchor="t" anchorCtr="0"/>
            <a:p>
              <a:r>
                <a:rPr lang="zh-CN" altLang="en-US" sz="2400" dirty="0">
                  <a:solidFill>
                    <a:srgbClr val="FF0000"/>
                  </a:solidFill>
                  <a:latin typeface="Arial" panose="020B0604020202020204" pitchFamily="34" charset="0"/>
                  <a:ea typeface="宋体" panose="02010600030101010101" pitchFamily="2" charset="-122"/>
                </a:rPr>
                <a:t>标号：指明调入内存后开始运行的第一条指令。</a:t>
              </a:r>
              <a:endParaRPr lang="zh-CN" altLang="en-US" sz="2400" dirty="0">
                <a:solidFill>
                  <a:srgbClr val="FF0000"/>
                </a:solidFill>
                <a:latin typeface="Arial" panose="020B0604020202020204" pitchFamily="34" charset="0"/>
                <a:ea typeface="宋体" panose="02010600030101010101" pitchFamily="2" charset="-122"/>
              </a:endParaRPr>
            </a:p>
            <a:p>
              <a:r>
                <a:rPr lang="zh-CN" altLang="en-US" sz="2400" b="0" dirty="0">
                  <a:solidFill>
                    <a:srgbClr val="0000FF"/>
                  </a:solidFill>
                  <a:latin typeface="Arial" panose="020B0604020202020204" pitchFamily="34" charset="0"/>
                  <a:ea typeface="宋体" panose="02010600030101010101" pitchFamily="2" charset="-122"/>
                </a:rPr>
                <a:t>主模块</a:t>
              </a:r>
              <a:r>
                <a:rPr lang="en-US" altLang="zh-CN" sz="2400" b="0" dirty="0">
                  <a:solidFill>
                    <a:srgbClr val="0000FF"/>
                  </a:solidFill>
                  <a:latin typeface="Arial" panose="020B0604020202020204" pitchFamily="34" charset="0"/>
                  <a:ea typeface="宋体" panose="02010600030101010101" pitchFamily="2" charset="-122"/>
                </a:rPr>
                <a:t>, END</a:t>
              </a:r>
              <a:r>
                <a:rPr lang="zh-CN" altLang="en-US" sz="2400" b="0" dirty="0">
                  <a:solidFill>
                    <a:srgbClr val="0000FF"/>
                  </a:solidFill>
                  <a:latin typeface="Arial" panose="020B0604020202020204" pitchFamily="34" charset="0"/>
                  <a:ea typeface="宋体" panose="02010600030101010101" pitchFamily="2" charset="-122"/>
                </a:rPr>
                <a:t>后必须有标号</a:t>
              </a:r>
              <a:r>
                <a:rPr lang="en-US" altLang="zh-CN" sz="2400" b="0" dirty="0">
                  <a:solidFill>
                    <a:srgbClr val="0000FF"/>
                  </a:solidFill>
                  <a:latin typeface="Arial" panose="020B0604020202020204" pitchFamily="34" charset="0"/>
                  <a:ea typeface="宋体" panose="02010600030101010101" pitchFamily="2" charset="-122"/>
                </a:rPr>
                <a:t>;</a:t>
              </a:r>
              <a:r>
                <a:rPr lang="zh-CN" altLang="en-US" sz="2400" b="0" dirty="0">
                  <a:solidFill>
                    <a:srgbClr val="0000FF"/>
                  </a:solidFill>
                  <a:latin typeface="Arial" panose="020B0604020202020204" pitchFamily="34" charset="0"/>
                  <a:ea typeface="宋体" panose="02010600030101010101" pitchFamily="2" charset="-122"/>
                </a:rPr>
                <a:t>非主模块</a:t>
              </a:r>
              <a:r>
                <a:rPr lang="en-US" altLang="zh-CN" sz="2400" b="0" dirty="0">
                  <a:solidFill>
                    <a:srgbClr val="0000FF"/>
                  </a:solidFill>
                  <a:latin typeface="Arial" panose="020B0604020202020204" pitchFamily="34" charset="0"/>
                  <a:ea typeface="宋体" panose="02010600030101010101" pitchFamily="2" charset="-122"/>
                </a:rPr>
                <a:t>, END</a:t>
              </a:r>
              <a:r>
                <a:rPr lang="zh-CN" altLang="en-US" sz="2400" b="0" dirty="0">
                  <a:solidFill>
                    <a:srgbClr val="0000FF"/>
                  </a:solidFill>
                  <a:latin typeface="Arial" panose="020B0604020202020204" pitchFamily="34" charset="0"/>
                  <a:ea typeface="宋体" panose="02010600030101010101" pitchFamily="2" charset="-122"/>
                </a:rPr>
                <a:t>后不能有标号 </a:t>
              </a:r>
              <a:endParaRPr lang="zh-CN" altLang="en-US" sz="2400" b="0" dirty="0">
                <a:solidFill>
                  <a:srgbClr val="0000FF"/>
                </a:solidFill>
                <a:latin typeface="Arial" panose="020B0604020202020204" pitchFamily="34" charset="0"/>
                <a:ea typeface="宋体" panose="02010600030101010101" pitchFamily="2" charset="-122"/>
              </a:endParaRPr>
            </a:p>
          </p:txBody>
        </p:sp>
      </p:grpSp>
      <p:grpSp>
        <p:nvGrpSpPr>
          <p:cNvPr id="4" name="Group 16"/>
          <p:cNvGrpSpPr/>
          <p:nvPr/>
        </p:nvGrpSpPr>
        <p:grpSpPr>
          <a:xfrm>
            <a:off x="1331913" y="2565400"/>
            <a:ext cx="6119812" cy="3443288"/>
            <a:chOff x="839" y="1616"/>
            <a:chExt cx="3629" cy="2169"/>
          </a:xfrm>
        </p:grpSpPr>
        <p:sp>
          <p:nvSpPr>
            <p:cNvPr id="9225" name="Rectangle 14"/>
            <p:cNvSpPr/>
            <p:nvPr/>
          </p:nvSpPr>
          <p:spPr>
            <a:xfrm>
              <a:off x="839" y="3467"/>
              <a:ext cx="1633" cy="318"/>
            </a:xfrm>
            <a:prstGeom prst="rect">
              <a:avLst/>
            </a:prstGeom>
            <a:solidFill>
              <a:srgbClr val="FFCC00">
                <a:alpha val="50195"/>
              </a:srgbClr>
            </a:solidFill>
            <a:ln w="9525" cap="flat" cmpd="sng">
              <a:solidFill>
                <a:srgbClr val="FF0000"/>
              </a:solidFill>
              <a:prstDash val="solid"/>
              <a:miter/>
              <a:headEnd type="none" w="med" len="med"/>
              <a:tailEnd type="none" w="med" len="med"/>
            </a:ln>
          </p:spPr>
          <p:txBody>
            <a:bodyPr wrap="none" anchor="ctr" anchorCtr="0"/>
            <a:p>
              <a:pPr algn="ctr"/>
              <a:endParaRPr lang="zh-CN" altLang="zh-CN" sz="1800" b="0" dirty="0">
                <a:solidFill>
                  <a:srgbClr val="FF0000"/>
                </a:solidFill>
                <a:latin typeface="Arial" panose="020B0604020202020204" pitchFamily="34" charset="0"/>
                <a:ea typeface="宋体" panose="02010600030101010101" pitchFamily="2" charset="-122"/>
              </a:endParaRPr>
            </a:p>
          </p:txBody>
        </p:sp>
        <p:sp>
          <p:nvSpPr>
            <p:cNvPr id="9226" name="AutoShape 15"/>
            <p:cNvSpPr/>
            <p:nvPr/>
          </p:nvSpPr>
          <p:spPr>
            <a:xfrm>
              <a:off x="2789" y="1616"/>
              <a:ext cx="1679" cy="725"/>
            </a:xfrm>
            <a:prstGeom prst="wedgeRectCallout">
              <a:avLst>
                <a:gd name="adj1" fmla="val -153157"/>
                <a:gd name="adj2" fmla="val 203657"/>
              </a:avLst>
            </a:prstGeom>
            <a:solidFill>
              <a:srgbClr val="FFFF99"/>
            </a:solidFill>
            <a:ln w="9525" cap="flat" cmpd="sng">
              <a:solidFill>
                <a:srgbClr val="D60093"/>
              </a:solidFill>
              <a:prstDash val="solid"/>
              <a:miter/>
              <a:headEnd type="none" w="med" len="med"/>
              <a:tailEnd type="none" w="med" len="med"/>
            </a:ln>
          </p:spPr>
          <p:txBody>
            <a:bodyPr anchor="t" anchorCtr="0"/>
            <a:p>
              <a:r>
                <a:rPr lang="zh-CN" altLang="en-US" sz="2400" dirty="0">
                  <a:solidFill>
                    <a:srgbClr val="D60093"/>
                  </a:solidFill>
                  <a:latin typeface="Arial" panose="020B0604020202020204" pitchFamily="34" charset="0"/>
                  <a:ea typeface="宋体" panose="02010600030101010101" pitchFamily="2" charset="-122"/>
                </a:rPr>
                <a:t>通过</a:t>
              </a:r>
              <a:r>
                <a:rPr lang="en-US" altLang="zh-CN" sz="2400" dirty="0">
                  <a:solidFill>
                    <a:srgbClr val="D60093"/>
                  </a:solidFill>
                  <a:latin typeface="Arial" panose="020B0604020202020204" pitchFamily="34" charset="0"/>
                  <a:ea typeface="宋体" panose="02010600030101010101" pitchFamily="2" charset="-122"/>
                </a:rPr>
                <a:t>4Ch</a:t>
              </a:r>
              <a:r>
                <a:rPr lang="zh-CN" altLang="en-US" sz="2400" dirty="0">
                  <a:solidFill>
                    <a:srgbClr val="D60093"/>
                  </a:solidFill>
                  <a:latin typeface="Arial" panose="020B0604020202020204" pitchFamily="34" charset="0"/>
                  <a:ea typeface="宋体" panose="02010600030101010101" pitchFamily="2" charset="-122"/>
                </a:rPr>
                <a:t>号</a:t>
              </a:r>
              <a:r>
                <a:rPr lang="en-US" altLang="zh-CN" sz="2400" dirty="0">
                  <a:solidFill>
                    <a:srgbClr val="D60093"/>
                  </a:solidFill>
                  <a:latin typeface="Arial" panose="020B0604020202020204" pitchFamily="34" charset="0"/>
                  <a:ea typeface="宋体" panose="02010600030101010101" pitchFamily="2" charset="-122"/>
                </a:rPr>
                <a:t>DOS</a:t>
              </a:r>
              <a:r>
                <a:rPr lang="zh-CN" altLang="en-US" sz="2400" dirty="0">
                  <a:solidFill>
                    <a:srgbClr val="D60093"/>
                  </a:solidFill>
                  <a:latin typeface="Arial" panose="020B0604020202020204" pitchFamily="34" charset="0"/>
                  <a:ea typeface="宋体" panose="02010600030101010101" pitchFamily="2" charset="-122"/>
                </a:rPr>
                <a:t>功能调用结束程序运行，返回操作系统</a:t>
              </a:r>
              <a:endParaRPr lang="zh-CN" altLang="en-US" sz="2400" b="0" dirty="0">
                <a:solidFill>
                  <a:srgbClr val="D60093"/>
                </a:solidFill>
                <a:latin typeface="Arial" panose="020B0604020202020204" pitchFamily="34" charset="0"/>
                <a:ea typeface="宋体" panose="02010600030101010101" pitchFamily="2" charset="-122"/>
              </a:endParaRPr>
            </a:p>
          </p:txBody>
        </p:sp>
      </p:grpSp>
      <p:grpSp>
        <p:nvGrpSpPr>
          <p:cNvPr id="5" name="Group 19"/>
          <p:cNvGrpSpPr/>
          <p:nvPr/>
        </p:nvGrpSpPr>
        <p:grpSpPr>
          <a:xfrm>
            <a:off x="468313" y="2730500"/>
            <a:ext cx="5543550" cy="1778000"/>
            <a:chOff x="295" y="1720"/>
            <a:chExt cx="3492" cy="1120"/>
          </a:xfrm>
        </p:grpSpPr>
        <p:sp>
          <p:nvSpPr>
            <p:cNvPr id="9228" name="Rectangle 17"/>
            <p:cNvSpPr/>
            <p:nvPr/>
          </p:nvSpPr>
          <p:spPr>
            <a:xfrm>
              <a:off x="295" y="1720"/>
              <a:ext cx="2041" cy="182"/>
            </a:xfrm>
            <a:prstGeom prst="rect">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sp>
          <p:nvSpPr>
            <p:cNvPr id="9229" name="Line 18"/>
            <p:cNvSpPr/>
            <p:nvPr/>
          </p:nvSpPr>
          <p:spPr>
            <a:xfrm flipH="1" flipV="1">
              <a:off x="1111" y="1933"/>
              <a:ext cx="2676" cy="907"/>
            </a:xfrm>
            <a:prstGeom prst="line">
              <a:avLst/>
            </a:prstGeom>
            <a:ln w="12700" cap="flat" cmpd="sng">
              <a:solidFill>
                <a:schemeClr val="tx1"/>
              </a:solidFill>
              <a:prstDash val="solid"/>
              <a:round/>
              <a:headEnd type="none" w="med" len="med"/>
              <a:tailEnd type="stealth" w="med"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p:txBody>
          <a:bodyPr vert="horz" wrap="square" lIns="91440" tIns="45720" rIns="91440" bIns="45720" anchor="ctr" anchorCtr="0"/>
          <a:p>
            <a:pPr eaLnBrk="1" hangingPunct="1"/>
            <a:r>
              <a:rPr lang="en-US" altLang="zh-CN" b="1" dirty="0"/>
              <a:t>3)  NOT</a:t>
            </a:r>
            <a:r>
              <a:rPr lang="zh-CN" altLang="en-US" b="1" dirty="0"/>
              <a:t>指令</a:t>
            </a:r>
            <a:endParaRPr lang="zh-CN" altLang="en-US" b="1" dirty="0"/>
          </a:p>
        </p:txBody>
      </p:sp>
      <p:sp>
        <p:nvSpPr>
          <p:cNvPr id="104451"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NOT </a:t>
            </a:r>
            <a:r>
              <a:rPr lang="zh-CN" altLang="en-US" b="1" dirty="0"/>
              <a:t>目的操作数。</a:t>
            </a:r>
            <a:endParaRPr lang="zh-CN" altLang="en-US" b="1" dirty="0"/>
          </a:p>
          <a:p>
            <a:pPr eaLnBrk="1" hangingPunct="1"/>
            <a:r>
              <a:rPr lang="zh-CN" altLang="en-US" b="1" dirty="0"/>
              <a:t>功能：执行按位取反操作，即：</a:t>
            </a:r>
            <a:r>
              <a:rPr lang="zh-CN" altLang="en-US" b="1" dirty="0">
                <a:sym typeface="Symbol" panose="05050102010706020507" pitchFamily="18" charset="2"/>
              </a:rPr>
              <a:t></a:t>
            </a:r>
            <a:r>
              <a:rPr lang="zh-CN" altLang="en-US" b="1" dirty="0"/>
              <a:t>目的操作数</a:t>
            </a:r>
            <a:r>
              <a:rPr lang="zh-CN" altLang="en-US" b="1" dirty="0">
                <a:sym typeface="Symbol" panose="05050102010706020507" pitchFamily="18" charset="2"/>
              </a:rPr>
              <a:t></a:t>
            </a:r>
            <a:r>
              <a:rPr lang="zh-CN" altLang="en-US" b="1" dirty="0"/>
              <a:t>目的操作数。</a:t>
            </a:r>
            <a:endParaRPr lang="zh-CN" altLang="en-US" b="1" dirty="0"/>
          </a:p>
          <a:p>
            <a:pPr eaLnBrk="1" hangingPunct="1"/>
            <a:r>
              <a:rPr lang="zh-CN" altLang="en-US" b="1" dirty="0"/>
              <a:t>操作数的寻址方式：</a:t>
            </a:r>
            <a:endParaRPr lang="zh-CN" altLang="en-US" b="1" dirty="0"/>
          </a:p>
          <a:p>
            <a:pPr lvl="1" eaLnBrk="1" hangingPunct="1">
              <a:buNone/>
            </a:pPr>
            <a:r>
              <a:rPr lang="en-US" altLang="zh-CN" b="1" dirty="0"/>
              <a:t>NOT </a:t>
            </a:r>
            <a:r>
              <a:rPr lang="en-US" altLang="zh-CN" b="1" i="1" dirty="0"/>
              <a:t>reg</a:t>
            </a:r>
            <a:r>
              <a:rPr lang="en-US" altLang="zh-CN" b="1" dirty="0"/>
              <a:t>/</a:t>
            </a:r>
            <a:r>
              <a:rPr lang="en-US" altLang="zh-CN" b="1" i="1" dirty="0"/>
              <a:t>mem</a:t>
            </a:r>
            <a:r>
              <a:rPr lang="zh-CN" altLang="en-US" b="1" dirty="0"/>
              <a:t>。</a:t>
            </a:r>
            <a:endParaRPr lang="zh-CN" altLang="en-US" b="1" dirty="0"/>
          </a:p>
          <a:p>
            <a:pPr eaLnBrk="1" hangingPunct="1"/>
            <a:r>
              <a:rPr lang="zh-CN" altLang="en-US" b="1" dirty="0"/>
              <a:t>不影响标志位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4451">
                                            <p:txEl>
                                              <p:charRg st="0" end="14"/>
                                            </p:txEl>
                                          </p:spTgt>
                                        </p:tgtEl>
                                        <p:attrNameLst>
                                          <p:attrName>style.visibility</p:attrName>
                                        </p:attrNameLst>
                                      </p:cBhvr>
                                      <p:to>
                                        <p:strVal val="visible"/>
                                      </p:to>
                                    </p:set>
                                    <p:animEffect transition="in" filter="slide(fromBottom)">
                                      <p:cBhvr>
                                        <p:cTn id="7" dur="500"/>
                                        <p:tgtEl>
                                          <p:spTgt spid="104451">
                                            <p:txEl>
                                              <p:charRg st="0" end="14"/>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04451">
                                            <p:txEl>
                                              <p:charRg st="14" end="42"/>
                                            </p:txEl>
                                          </p:spTgt>
                                        </p:tgtEl>
                                        <p:attrNameLst>
                                          <p:attrName>style.visibility</p:attrName>
                                        </p:attrNameLst>
                                      </p:cBhvr>
                                      <p:to>
                                        <p:strVal val="visible"/>
                                      </p:to>
                                    </p:set>
                                    <p:animEffect transition="in" filter="slide(fromBottom)">
                                      <p:cBhvr>
                                        <p:cTn id="11" dur="500"/>
                                        <p:tgtEl>
                                          <p:spTgt spid="104451">
                                            <p:txEl>
                                              <p:charRg st="14" end="42"/>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04451">
                                            <p:txEl>
                                              <p:charRg st="42" end="52"/>
                                            </p:txEl>
                                          </p:spTgt>
                                        </p:tgtEl>
                                        <p:attrNameLst>
                                          <p:attrName>style.visibility</p:attrName>
                                        </p:attrNameLst>
                                      </p:cBhvr>
                                      <p:to>
                                        <p:strVal val="visible"/>
                                      </p:to>
                                    </p:set>
                                    <p:animEffect transition="in" filter="slide(fromBottom)">
                                      <p:cBhvr>
                                        <p:cTn id="15" dur="500"/>
                                        <p:tgtEl>
                                          <p:spTgt spid="104451">
                                            <p:txEl>
                                              <p:charRg st="42" end="52"/>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04451">
                                            <p:txEl>
                                              <p:charRg st="52" end="65"/>
                                            </p:txEl>
                                          </p:spTgt>
                                        </p:tgtEl>
                                        <p:attrNameLst>
                                          <p:attrName>style.visibility</p:attrName>
                                        </p:attrNameLst>
                                      </p:cBhvr>
                                      <p:to>
                                        <p:strVal val="visible"/>
                                      </p:to>
                                    </p:set>
                                    <p:animEffect transition="in" filter="slide(fromBottom)">
                                      <p:cBhvr>
                                        <p:cTn id="19" dur="500"/>
                                        <p:tgtEl>
                                          <p:spTgt spid="104451">
                                            <p:txEl>
                                              <p:charRg st="52" end="65"/>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04451">
                                            <p:txEl>
                                              <p:charRg st="65" end="73"/>
                                            </p:txEl>
                                          </p:spTgt>
                                        </p:tgtEl>
                                        <p:attrNameLst>
                                          <p:attrName>style.visibility</p:attrName>
                                        </p:attrNameLst>
                                      </p:cBhvr>
                                      <p:to>
                                        <p:strVal val="visible"/>
                                      </p:to>
                                    </p:set>
                                    <p:animEffect transition="in" filter="slide(fromBottom)">
                                      <p:cBhvr>
                                        <p:cTn id="23" dur="500"/>
                                        <p:tgtEl>
                                          <p:spTgt spid="104451">
                                            <p:txEl>
                                              <p:charRg st="65" end="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p:txBody>
          <a:bodyPr vert="horz" wrap="square" lIns="91440" tIns="45720" rIns="91440" bIns="45720" anchor="ctr" anchorCtr="0"/>
          <a:p>
            <a:pPr eaLnBrk="1" hangingPunct="1"/>
            <a:r>
              <a:rPr lang="en-US" altLang="zh-CN" b="1" dirty="0"/>
              <a:t>4)  XOR</a:t>
            </a:r>
            <a:r>
              <a:rPr lang="zh-CN" altLang="en-US" b="1" dirty="0"/>
              <a:t>指令</a:t>
            </a:r>
            <a:endParaRPr lang="zh-CN" altLang="en-US" b="1" dirty="0"/>
          </a:p>
        </p:txBody>
      </p:sp>
      <p:sp>
        <p:nvSpPr>
          <p:cNvPr id="105475"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XOR</a:t>
            </a:r>
            <a:r>
              <a:rPr lang="zh-CN" altLang="en-US" b="1" dirty="0"/>
              <a:t>目的操作数，源操作数。</a:t>
            </a:r>
            <a:endParaRPr lang="zh-CN" altLang="en-US" b="1" dirty="0"/>
          </a:p>
          <a:p>
            <a:pPr eaLnBrk="1" hangingPunct="1"/>
            <a:r>
              <a:rPr lang="zh-CN" altLang="en-US" b="1" dirty="0"/>
              <a:t>功能：目的操作数</a:t>
            </a:r>
            <a:r>
              <a:rPr lang="zh-CN" altLang="en-US" b="1" dirty="0">
                <a:sym typeface="Symbol" panose="05050102010706020507" pitchFamily="18" charset="2"/>
              </a:rPr>
              <a:t></a:t>
            </a:r>
            <a:r>
              <a:rPr lang="zh-CN" altLang="en-US" b="1" dirty="0"/>
              <a:t>源操作数</a:t>
            </a:r>
            <a:r>
              <a:rPr lang="zh-CN" altLang="en-US" b="1" dirty="0">
                <a:sym typeface="Symbol" panose="05050102010706020507" pitchFamily="18" charset="2"/>
              </a:rPr>
              <a:t></a:t>
            </a:r>
            <a:r>
              <a:rPr lang="zh-CN" altLang="en-US" b="1" dirty="0"/>
              <a:t>目的单元</a:t>
            </a:r>
            <a:endParaRPr lang="zh-CN" altLang="en-US" b="1" dirty="0"/>
          </a:p>
          <a:p>
            <a:pPr eaLnBrk="1" hangingPunct="1"/>
            <a:r>
              <a:rPr lang="zh-CN" altLang="en-US" b="1" dirty="0"/>
              <a:t>操作数的寻址方式：</a:t>
            </a:r>
            <a:endParaRPr lang="zh-CN" altLang="en-US" b="1" dirty="0"/>
          </a:p>
          <a:p>
            <a:pPr lvl="1" eaLnBrk="1" hangingPunct="1">
              <a:buNone/>
            </a:pPr>
            <a:r>
              <a:rPr lang="en-US" altLang="zh-CN" b="1" dirty="0"/>
              <a:t>XOR </a:t>
            </a:r>
            <a:r>
              <a:rPr lang="en-US" altLang="zh-CN" b="1" i="1" dirty="0"/>
              <a:t>reg</a:t>
            </a:r>
            <a:r>
              <a:rPr lang="en-US" altLang="zh-CN" b="1" dirty="0"/>
              <a:t>, </a:t>
            </a:r>
            <a:r>
              <a:rPr lang="en-US" altLang="zh-CN" b="1" i="1" dirty="0"/>
              <a:t>reg</a:t>
            </a:r>
            <a:r>
              <a:rPr lang="en-US" altLang="zh-CN" b="1" dirty="0"/>
              <a:t>/</a:t>
            </a:r>
            <a:r>
              <a:rPr lang="en-US" altLang="zh-CN" b="1" i="1" dirty="0"/>
              <a:t>mem</a:t>
            </a:r>
            <a:r>
              <a:rPr lang="en-US" altLang="zh-CN" b="1" dirty="0"/>
              <a:t>/</a:t>
            </a:r>
            <a:r>
              <a:rPr lang="en-US" altLang="zh-CN" b="1" i="1" dirty="0"/>
              <a:t>imm</a:t>
            </a:r>
            <a:r>
              <a:rPr lang="zh-CN" altLang="en-US" b="1" dirty="0"/>
              <a:t>；</a:t>
            </a:r>
            <a:endParaRPr lang="zh-CN" altLang="en-US" b="1" dirty="0"/>
          </a:p>
          <a:p>
            <a:pPr lvl="1" eaLnBrk="1" hangingPunct="1">
              <a:buNone/>
            </a:pPr>
            <a:r>
              <a:rPr lang="en-US" altLang="zh-CN" b="1" dirty="0"/>
              <a:t>XOR </a:t>
            </a:r>
            <a:r>
              <a:rPr lang="en-US" altLang="zh-CN" b="1" i="1" dirty="0"/>
              <a:t>mem</a:t>
            </a:r>
            <a:r>
              <a:rPr lang="en-US" altLang="zh-CN" b="1" dirty="0"/>
              <a:t>, </a:t>
            </a:r>
            <a:r>
              <a:rPr lang="en-US" altLang="zh-CN" b="1" i="1" dirty="0"/>
              <a:t>reg</a:t>
            </a:r>
            <a:r>
              <a:rPr lang="en-US" altLang="zh-CN" b="1" dirty="0"/>
              <a:t>/</a:t>
            </a:r>
            <a:r>
              <a:rPr lang="en-US" altLang="zh-CN" b="1" i="1" dirty="0"/>
              <a:t>imm</a:t>
            </a:r>
            <a:r>
              <a:rPr lang="zh-CN" altLang="en-US" b="1" dirty="0"/>
              <a:t>。</a:t>
            </a:r>
            <a:endParaRPr lang="zh-CN" altLang="en-US" b="1" dirty="0"/>
          </a:p>
          <a:p>
            <a:pPr eaLnBrk="1" hangingPunct="1"/>
            <a:r>
              <a:rPr lang="zh-CN" altLang="en-US" b="1" dirty="0"/>
              <a:t>根据结果设置</a:t>
            </a:r>
            <a:r>
              <a:rPr lang="en-US" altLang="zh-CN" b="1" dirty="0"/>
              <a:t>SF, ZF</a:t>
            </a:r>
            <a:r>
              <a:rPr lang="zh-CN" altLang="en-US" b="1" dirty="0"/>
              <a:t>和</a:t>
            </a:r>
            <a:r>
              <a:rPr lang="en-US" altLang="zh-CN" b="1" dirty="0"/>
              <a:t>PF</a:t>
            </a:r>
            <a:r>
              <a:rPr lang="zh-CN" altLang="en-US" b="1" dirty="0"/>
              <a:t>，</a:t>
            </a:r>
            <a:r>
              <a:rPr lang="en-US" altLang="zh-CN" b="1" dirty="0"/>
              <a:t>CF=0</a:t>
            </a:r>
            <a:r>
              <a:rPr lang="zh-CN" altLang="en-US" b="1" dirty="0"/>
              <a:t>，</a:t>
            </a:r>
            <a:r>
              <a:rPr lang="en-US" altLang="zh-CN" b="1" dirty="0"/>
              <a:t>OF=0</a:t>
            </a:r>
            <a:r>
              <a:rPr lang="zh-CN" altLang="en-US" b="1" dirty="0"/>
              <a:t>，</a:t>
            </a:r>
            <a:r>
              <a:rPr lang="en-US" altLang="zh-CN" b="1" dirty="0"/>
              <a:t>AF</a:t>
            </a:r>
            <a:r>
              <a:rPr lang="zh-CN" altLang="en-US" b="1" dirty="0"/>
              <a:t>无定义</a:t>
            </a:r>
            <a:endParaRPr lang="zh-CN" altLang="en-US" b="1" dirty="0"/>
          </a:p>
        </p:txBody>
      </p:sp>
      <p:sp>
        <p:nvSpPr>
          <p:cNvPr id="2" name="文本框 1"/>
          <p:cNvSpPr txBox="1"/>
          <p:nvPr/>
        </p:nvSpPr>
        <p:spPr>
          <a:xfrm>
            <a:off x="3990975" y="314960"/>
            <a:ext cx="3173095" cy="398780"/>
          </a:xfrm>
          <a:prstGeom prst="rect">
            <a:avLst/>
          </a:prstGeom>
          <a:noFill/>
        </p:spPr>
        <p:txBody>
          <a:bodyPr wrap="square" rtlCol="0">
            <a:spAutoFit/>
          </a:bodyPr>
          <a:p>
            <a:r>
              <a:rPr lang="zh-CN" altLang="en-US">
                <a:solidFill>
                  <a:srgbClr val="FF0000"/>
                </a:solidFill>
              </a:rPr>
              <a:t>相同为</a:t>
            </a:r>
            <a:r>
              <a:rPr lang="en-US" altLang="zh-CN">
                <a:solidFill>
                  <a:srgbClr val="FF0000"/>
                </a:solidFill>
              </a:rPr>
              <a:t>0</a:t>
            </a:r>
            <a:r>
              <a:rPr lang="zh-CN" altLang="en-US">
                <a:solidFill>
                  <a:srgbClr val="FF0000"/>
                </a:solidFill>
              </a:rPr>
              <a:t>；不同为</a:t>
            </a:r>
            <a:r>
              <a:rPr lang="en-US" altLang="zh-CN">
                <a:solidFill>
                  <a:srgbClr val="FF0000"/>
                </a:solidFill>
              </a:rPr>
              <a:t>1</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5475">
                                            <p:txEl>
                                              <p:charRg st="0" end="18"/>
                                            </p:txEl>
                                          </p:spTgt>
                                        </p:tgtEl>
                                        <p:attrNameLst>
                                          <p:attrName>style.visibility</p:attrName>
                                        </p:attrNameLst>
                                      </p:cBhvr>
                                      <p:to>
                                        <p:strVal val="visible"/>
                                      </p:to>
                                    </p:set>
                                    <p:animEffect transition="in" filter="slide(fromBottom)">
                                      <p:cBhvr>
                                        <p:cTn id="7" dur="500"/>
                                        <p:tgtEl>
                                          <p:spTgt spid="105475">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5475">
                                            <p:txEl>
                                              <p:charRg st="18" end="37"/>
                                            </p:txEl>
                                          </p:spTgt>
                                        </p:tgtEl>
                                        <p:attrNameLst>
                                          <p:attrName>style.visibility</p:attrName>
                                        </p:attrNameLst>
                                      </p:cBhvr>
                                      <p:to>
                                        <p:strVal val="visible"/>
                                      </p:to>
                                    </p:set>
                                    <p:animEffect transition="in" filter="slide(fromBottom)">
                                      <p:cBhvr>
                                        <p:cTn id="12" dur="500"/>
                                        <p:tgtEl>
                                          <p:spTgt spid="105475">
                                            <p:txEl>
                                              <p:charRg st="18"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5475">
                                            <p:txEl>
                                              <p:charRg st="37" end="47"/>
                                            </p:txEl>
                                          </p:spTgt>
                                        </p:tgtEl>
                                        <p:attrNameLst>
                                          <p:attrName>style.visibility</p:attrName>
                                        </p:attrNameLst>
                                      </p:cBhvr>
                                      <p:to>
                                        <p:strVal val="visible"/>
                                      </p:to>
                                    </p:set>
                                    <p:animEffect transition="in" filter="slide(fromBottom)">
                                      <p:cBhvr>
                                        <p:cTn id="17" dur="500"/>
                                        <p:tgtEl>
                                          <p:spTgt spid="105475">
                                            <p:txEl>
                                              <p:charRg st="37" end="47"/>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05475">
                                            <p:txEl>
                                              <p:charRg st="47" end="69"/>
                                            </p:txEl>
                                          </p:spTgt>
                                        </p:tgtEl>
                                        <p:attrNameLst>
                                          <p:attrName>style.visibility</p:attrName>
                                        </p:attrNameLst>
                                      </p:cBhvr>
                                      <p:to>
                                        <p:strVal val="visible"/>
                                      </p:to>
                                    </p:set>
                                    <p:animEffect transition="in" filter="slide(fromBottom)">
                                      <p:cBhvr>
                                        <p:cTn id="20" dur="500"/>
                                        <p:tgtEl>
                                          <p:spTgt spid="105475">
                                            <p:txEl>
                                              <p:charRg st="47" end="69"/>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05475">
                                            <p:txEl>
                                              <p:charRg st="69" end="87"/>
                                            </p:txEl>
                                          </p:spTgt>
                                        </p:tgtEl>
                                        <p:attrNameLst>
                                          <p:attrName>style.visibility</p:attrName>
                                        </p:attrNameLst>
                                      </p:cBhvr>
                                      <p:to>
                                        <p:strVal val="visible"/>
                                      </p:to>
                                    </p:set>
                                    <p:animEffect transition="in" filter="slide(fromBottom)">
                                      <p:cBhvr>
                                        <p:cTn id="23" dur="500"/>
                                        <p:tgtEl>
                                          <p:spTgt spid="105475">
                                            <p:txEl>
                                              <p:charRg st="69" end="8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05475">
                                            <p:txEl>
                                              <p:charRg st="87" end="119"/>
                                            </p:txEl>
                                          </p:spTgt>
                                        </p:tgtEl>
                                        <p:attrNameLst>
                                          <p:attrName>style.visibility</p:attrName>
                                        </p:attrNameLst>
                                      </p:cBhvr>
                                      <p:to>
                                        <p:strVal val="visible"/>
                                      </p:to>
                                    </p:set>
                                    <p:animEffect transition="in" filter="slide(fromBottom)">
                                      <p:cBhvr>
                                        <p:cTn id="28" dur="500"/>
                                        <p:tgtEl>
                                          <p:spTgt spid="105475">
                                            <p:txEl>
                                              <p:charRg st="87" end="1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p:txBody>
          <a:bodyPr vert="horz" wrap="square" lIns="91440" tIns="45720" rIns="91440" bIns="45720" anchor="ctr" anchorCtr="0"/>
          <a:p>
            <a:pPr eaLnBrk="1" hangingPunct="1"/>
            <a:r>
              <a:rPr lang="en-US" altLang="zh-CN" b="1" dirty="0"/>
              <a:t>5)  TEST</a:t>
            </a:r>
            <a:r>
              <a:rPr lang="zh-CN" altLang="en-US" b="1" dirty="0"/>
              <a:t>指令</a:t>
            </a:r>
            <a:endParaRPr lang="zh-CN" altLang="en-US" b="1" dirty="0"/>
          </a:p>
        </p:txBody>
      </p:sp>
      <p:sp>
        <p:nvSpPr>
          <p:cNvPr id="106499" name="Rectangle 3"/>
          <p:cNvSpPr>
            <a:spLocks noGrp="1"/>
          </p:cNvSpPr>
          <p:nvPr>
            <p:ph idx="1"/>
          </p:nvPr>
        </p:nvSpPr>
        <p:spPr/>
        <p:txBody>
          <a:bodyPr vert="horz" wrap="square" lIns="91440" tIns="45720" rIns="91440" bIns="45720" anchor="t" anchorCtr="0"/>
          <a:p>
            <a:pPr eaLnBrk="1" hangingPunct="1"/>
            <a:r>
              <a:rPr lang="zh-CN" altLang="en-US" sz="2800" b="1" dirty="0"/>
              <a:t>格式：</a:t>
            </a:r>
            <a:r>
              <a:rPr lang="en-US" altLang="zh-CN" sz="2800" b="1" dirty="0"/>
              <a:t>TEST </a:t>
            </a:r>
            <a:r>
              <a:rPr lang="zh-CN" altLang="en-US" sz="2800" b="1" dirty="0"/>
              <a:t>目的操作数，源操作数。</a:t>
            </a:r>
            <a:endParaRPr lang="zh-CN" altLang="en-US" sz="2800" b="1" dirty="0"/>
          </a:p>
          <a:p>
            <a:pPr eaLnBrk="1" hangingPunct="1"/>
            <a:r>
              <a:rPr lang="zh-CN" altLang="en-US" sz="2800" b="1" dirty="0"/>
              <a:t>功能：按位逻辑与进行测试，根据目的操作数与源操作数的逻辑与运算结果设置标志位。</a:t>
            </a:r>
            <a:endParaRPr lang="zh-CN" altLang="en-US" sz="2800" b="1" dirty="0"/>
          </a:p>
          <a:p>
            <a:pPr eaLnBrk="1" hangingPunct="1"/>
            <a:r>
              <a:rPr lang="zh-CN" altLang="en-US" sz="2800" b="1" dirty="0"/>
              <a:t>操作数的寻址方式为：</a:t>
            </a:r>
            <a:endParaRPr lang="zh-CN" altLang="en-US" sz="2800" b="1" dirty="0"/>
          </a:p>
          <a:p>
            <a:pPr lvl="1" eaLnBrk="1" hangingPunct="1">
              <a:buNone/>
            </a:pPr>
            <a:r>
              <a:rPr lang="en-US" altLang="zh-CN" sz="2400" b="1" dirty="0"/>
              <a:t>TEST </a:t>
            </a:r>
            <a:r>
              <a:rPr lang="en-US" altLang="zh-CN" sz="2400" b="1" i="1" dirty="0"/>
              <a:t>reg</a:t>
            </a:r>
            <a:r>
              <a:rPr lang="en-US" altLang="zh-CN" sz="2400" b="1" dirty="0"/>
              <a:t>, </a:t>
            </a:r>
            <a:r>
              <a:rPr lang="en-US" altLang="zh-CN" sz="2400" b="1" i="1" dirty="0"/>
              <a:t>reg</a:t>
            </a:r>
            <a:r>
              <a:rPr lang="en-US" altLang="zh-CN" sz="2400" b="1" dirty="0"/>
              <a:t>/</a:t>
            </a:r>
            <a:r>
              <a:rPr lang="en-US" altLang="zh-CN" sz="2400" b="1" i="1" dirty="0"/>
              <a:t>mem</a:t>
            </a:r>
            <a:r>
              <a:rPr lang="en-US" altLang="zh-CN" sz="2400" b="1" dirty="0"/>
              <a:t>/</a:t>
            </a:r>
            <a:r>
              <a:rPr lang="en-US" altLang="zh-CN" sz="2400" b="1" i="1" dirty="0"/>
              <a:t>imm</a:t>
            </a:r>
            <a:r>
              <a:rPr lang="zh-CN" altLang="en-US" sz="2400" b="1" dirty="0"/>
              <a:t>；</a:t>
            </a:r>
            <a:endParaRPr lang="zh-CN" altLang="en-US" sz="2400" b="1" dirty="0"/>
          </a:p>
          <a:p>
            <a:pPr lvl="1" eaLnBrk="1" hangingPunct="1">
              <a:buNone/>
            </a:pPr>
            <a:r>
              <a:rPr lang="en-US" altLang="zh-CN" sz="2400" b="1" dirty="0"/>
              <a:t>TEST </a:t>
            </a:r>
            <a:r>
              <a:rPr lang="en-US" altLang="zh-CN" sz="2400" b="1" i="1" dirty="0"/>
              <a:t>mem</a:t>
            </a:r>
            <a:r>
              <a:rPr lang="en-US" altLang="zh-CN" sz="2400" b="1" dirty="0"/>
              <a:t>, </a:t>
            </a:r>
            <a:r>
              <a:rPr lang="en-US" altLang="zh-CN" sz="2400" b="1" i="1" dirty="0"/>
              <a:t>reg</a:t>
            </a:r>
            <a:r>
              <a:rPr lang="en-US" altLang="zh-CN" sz="2400" b="1" dirty="0"/>
              <a:t>/</a:t>
            </a:r>
            <a:r>
              <a:rPr lang="en-US" altLang="zh-CN" sz="2400" b="1" i="1" dirty="0"/>
              <a:t>imm</a:t>
            </a:r>
            <a:r>
              <a:rPr lang="zh-CN" altLang="en-US" sz="2400" b="1" dirty="0"/>
              <a:t>。</a:t>
            </a:r>
            <a:endParaRPr lang="zh-CN" altLang="en-US" sz="2400" b="1" dirty="0"/>
          </a:p>
          <a:p>
            <a:pPr eaLnBrk="1" hangingPunct="1"/>
            <a:r>
              <a:rPr lang="zh-CN" altLang="en-US" sz="2800" b="1" dirty="0"/>
              <a:t>根据结果置</a:t>
            </a:r>
            <a:r>
              <a:rPr lang="en-US" altLang="zh-CN" sz="2800" b="1" dirty="0"/>
              <a:t>SF, ZF</a:t>
            </a:r>
            <a:r>
              <a:rPr lang="zh-CN" altLang="en-US" sz="2800" b="1" dirty="0"/>
              <a:t>和</a:t>
            </a:r>
            <a:r>
              <a:rPr lang="en-US" altLang="zh-CN" sz="2800" b="1" dirty="0"/>
              <a:t>PF</a:t>
            </a:r>
            <a:r>
              <a:rPr lang="zh-CN" altLang="en-US" sz="2800" b="1" dirty="0"/>
              <a:t>，</a:t>
            </a:r>
            <a:r>
              <a:rPr lang="en-US" altLang="zh-CN" sz="2800" b="1" dirty="0"/>
              <a:t>CF=0,OF=0,AF</a:t>
            </a:r>
            <a:r>
              <a:rPr lang="zh-CN" altLang="en-US" sz="2800" b="1" dirty="0"/>
              <a:t>无定义</a:t>
            </a:r>
            <a:endParaRPr lang="zh-CN" altLang="en-US" sz="2800" b="1" dirty="0"/>
          </a:p>
          <a:p>
            <a:pPr eaLnBrk="1" hangingPunct="1"/>
            <a:r>
              <a:rPr lang="en-US" altLang="zh-CN" sz="2800" b="1" dirty="0"/>
              <a:t>TEST</a:t>
            </a:r>
            <a:r>
              <a:rPr lang="zh-CN" altLang="en-US" sz="2800" b="1" dirty="0"/>
              <a:t>与</a:t>
            </a:r>
            <a:r>
              <a:rPr lang="en-US" altLang="zh-CN" sz="2800" b="1" dirty="0"/>
              <a:t>AND</a:t>
            </a:r>
            <a:r>
              <a:rPr lang="zh-CN" altLang="en-US" sz="2800" b="1" dirty="0"/>
              <a:t>都是两操作数按位“逻辑与”，但</a:t>
            </a:r>
            <a:r>
              <a:rPr lang="en-US" altLang="zh-CN" sz="2800" b="1" dirty="0"/>
              <a:t>TEST</a:t>
            </a:r>
            <a:r>
              <a:rPr lang="zh-CN" altLang="en-US" sz="2800" b="1" dirty="0"/>
              <a:t>的结果不保存。</a:t>
            </a:r>
            <a:endParaRPr lang="zh-CN" altLang="en-US" sz="2800" b="1" dirty="0"/>
          </a:p>
        </p:txBody>
      </p:sp>
      <p:sp>
        <p:nvSpPr>
          <p:cNvPr id="2" name="文本框 1"/>
          <p:cNvSpPr txBox="1"/>
          <p:nvPr/>
        </p:nvSpPr>
        <p:spPr>
          <a:xfrm>
            <a:off x="323215" y="5429885"/>
            <a:ext cx="4283710" cy="1322070"/>
          </a:xfrm>
          <a:prstGeom prst="rect">
            <a:avLst/>
          </a:prstGeom>
          <a:noFill/>
        </p:spPr>
        <p:txBody>
          <a:bodyPr wrap="square" rtlCol="0">
            <a:spAutoFit/>
          </a:bodyPr>
          <a:p>
            <a:r>
              <a:rPr lang="zh-CN" altLang="en-US">
                <a:solidFill>
                  <a:srgbClr val="FF0000"/>
                </a:solidFill>
              </a:rPr>
              <a:t>用途：检测某个特定位置是</a:t>
            </a:r>
            <a:r>
              <a:rPr lang="en-US" altLang="zh-CN">
                <a:solidFill>
                  <a:srgbClr val="FF0000"/>
                </a:solidFill>
              </a:rPr>
              <a:t>0</a:t>
            </a:r>
            <a:r>
              <a:rPr lang="zh-CN" altLang="en-US">
                <a:solidFill>
                  <a:srgbClr val="FF0000"/>
                </a:solidFill>
              </a:rPr>
              <a:t>还是</a:t>
            </a:r>
            <a:r>
              <a:rPr lang="en-US" altLang="zh-CN">
                <a:solidFill>
                  <a:srgbClr val="FF0000"/>
                </a:solidFill>
              </a:rPr>
              <a:t>1 eg. TEST   AL,0000 1000B      </a:t>
            </a:r>
            <a:r>
              <a:rPr lang="zh-CN" altLang="en-US">
                <a:solidFill>
                  <a:srgbClr val="FF0000"/>
                </a:solidFill>
              </a:rPr>
              <a:t>只需要使</a:t>
            </a:r>
            <a:r>
              <a:rPr lang="en-US" altLang="zh-CN">
                <a:solidFill>
                  <a:srgbClr val="FF0000"/>
                </a:solidFill>
              </a:rPr>
              <a:t>AL</a:t>
            </a:r>
            <a:r>
              <a:rPr lang="zh-CN" altLang="en-US">
                <a:solidFill>
                  <a:srgbClr val="FF0000"/>
                </a:solidFill>
              </a:rPr>
              <a:t>内的数字对应位上的与要检测位的不同就</a:t>
            </a:r>
            <a:r>
              <a:rPr lang="en-US" altLang="zh-CN">
                <a:solidFill>
                  <a:srgbClr val="FF0000"/>
                </a:solidFill>
              </a:rPr>
              <a:t>ok</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499">
                                            <p:txEl>
                                              <p:charRg st="0" end="20"/>
                                            </p:txEl>
                                          </p:spTgt>
                                        </p:tgtEl>
                                        <p:attrNameLst>
                                          <p:attrName>style.visibility</p:attrName>
                                        </p:attrNameLst>
                                      </p:cBhvr>
                                      <p:to>
                                        <p:strVal val="visible"/>
                                      </p:to>
                                    </p:set>
                                    <p:animEffect transition="in" filter="slide(fromBottom)">
                                      <p:cBhvr>
                                        <p:cTn id="7" dur="500"/>
                                        <p:tgtEl>
                                          <p:spTgt spid="106499">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6499">
                                            <p:txEl>
                                              <p:charRg st="20" end="60"/>
                                            </p:txEl>
                                          </p:spTgt>
                                        </p:tgtEl>
                                        <p:attrNameLst>
                                          <p:attrName>style.visibility</p:attrName>
                                        </p:attrNameLst>
                                      </p:cBhvr>
                                      <p:to>
                                        <p:strVal val="visible"/>
                                      </p:to>
                                    </p:set>
                                    <p:animEffect transition="in" filter="slide(fromBottom)">
                                      <p:cBhvr>
                                        <p:cTn id="12" dur="500"/>
                                        <p:tgtEl>
                                          <p:spTgt spid="106499">
                                            <p:txEl>
                                              <p:charRg st="20" end="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6499">
                                            <p:txEl>
                                              <p:charRg st="60" end="71"/>
                                            </p:txEl>
                                          </p:spTgt>
                                        </p:tgtEl>
                                        <p:attrNameLst>
                                          <p:attrName>style.visibility</p:attrName>
                                        </p:attrNameLst>
                                      </p:cBhvr>
                                      <p:to>
                                        <p:strVal val="visible"/>
                                      </p:to>
                                    </p:set>
                                    <p:animEffect transition="in" filter="slide(fromBottom)">
                                      <p:cBhvr>
                                        <p:cTn id="17" dur="500"/>
                                        <p:tgtEl>
                                          <p:spTgt spid="106499">
                                            <p:txEl>
                                              <p:charRg st="60" end="71"/>
                                            </p:txEl>
                                          </p:spTgt>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106499">
                                            <p:txEl>
                                              <p:charRg st="71" end="94"/>
                                            </p:txEl>
                                          </p:spTgt>
                                        </p:tgtEl>
                                        <p:attrNameLst>
                                          <p:attrName>style.visibility</p:attrName>
                                        </p:attrNameLst>
                                      </p:cBhvr>
                                      <p:to>
                                        <p:strVal val="visible"/>
                                      </p:to>
                                    </p:set>
                                    <p:animEffect transition="in" filter="slide(fromBottom)">
                                      <p:cBhvr>
                                        <p:cTn id="20" dur="500"/>
                                        <p:tgtEl>
                                          <p:spTgt spid="106499">
                                            <p:txEl>
                                              <p:charRg st="71" end="94"/>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06499">
                                            <p:txEl>
                                              <p:charRg st="94" end="113"/>
                                            </p:txEl>
                                          </p:spTgt>
                                        </p:tgtEl>
                                        <p:attrNameLst>
                                          <p:attrName>style.visibility</p:attrName>
                                        </p:attrNameLst>
                                      </p:cBhvr>
                                      <p:to>
                                        <p:strVal val="visible"/>
                                      </p:to>
                                    </p:set>
                                    <p:animEffect transition="in" filter="slide(fromBottom)">
                                      <p:cBhvr>
                                        <p:cTn id="23" dur="500"/>
                                        <p:tgtEl>
                                          <p:spTgt spid="106499">
                                            <p:txEl>
                                              <p:charRg st="94" end="1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06499">
                                            <p:txEl>
                                              <p:charRg st="113" end="144"/>
                                            </p:txEl>
                                          </p:spTgt>
                                        </p:tgtEl>
                                        <p:attrNameLst>
                                          <p:attrName>style.visibility</p:attrName>
                                        </p:attrNameLst>
                                      </p:cBhvr>
                                      <p:to>
                                        <p:strVal val="visible"/>
                                      </p:to>
                                    </p:set>
                                    <p:animEffect transition="in" filter="slide(fromBottom)">
                                      <p:cBhvr>
                                        <p:cTn id="28" dur="500"/>
                                        <p:tgtEl>
                                          <p:spTgt spid="106499">
                                            <p:txEl>
                                              <p:charRg st="113" end="14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06499">
                                            <p:txEl>
                                              <p:charRg st="144" end="179"/>
                                            </p:txEl>
                                          </p:spTgt>
                                        </p:tgtEl>
                                        <p:attrNameLst>
                                          <p:attrName>style.visibility</p:attrName>
                                        </p:attrNameLst>
                                      </p:cBhvr>
                                      <p:to>
                                        <p:strVal val="visible"/>
                                      </p:to>
                                    </p:set>
                                    <p:animEffect transition="in" filter="slide(fromBottom)">
                                      <p:cBhvr>
                                        <p:cTn id="33" dur="500"/>
                                        <p:tgtEl>
                                          <p:spTgt spid="106499">
                                            <p:txEl>
                                              <p:charRg st="144"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p:txBody>
          <a:bodyPr vert="horz" wrap="square" lIns="91440" tIns="45720" rIns="91440" bIns="45720" anchor="ctr" anchorCtr="0"/>
          <a:p>
            <a:pPr eaLnBrk="1" hangingPunct="1"/>
            <a:r>
              <a:rPr lang="zh-CN" altLang="en-US" sz="4000" b="1" dirty="0"/>
              <a:t>例</a:t>
            </a:r>
            <a:r>
              <a:rPr lang="en-US" altLang="zh-CN" sz="4000" b="1" dirty="0"/>
              <a:t>  </a:t>
            </a:r>
            <a:r>
              <a:rPr lang="zh-CN" altLang="en-US" sz="4000" b="1" dirty="0"/>
              <a:t>指出下列令执行逻辑指令时的状态变化</a:t>
            </a:r>
            <a:endParaRPr lang="zh-CN" altLang="en-US" sz="4000" b="1" dirty="0"/>
          </a:p>
        </p:txBody>
      </p:sp>
      <p:sp>
        <p:nvSpPr>
          <p:cNvPr id="107523" name="Rectangle 3"/>
          <p:cNvSpPr>
            <a:spLocks noGrp="1"/>
          </p:cNvSpPr>
          <p:nvPr>
            <p:ph idx="1"/>
          </p:nvPr>
        </p:nvSpPr>
        <p:spPr>
          <a:xfrm>
            <a:off x="457200" y="1600200"/>
            <a:ext cx="8229600" cy="4708525"/>
          </a:xfrm>
        </p:spPr>
        <p:txBody>
          <a:bodyPr vert="horz" wrap="square" lIns="91440" tIns="45720" rIns="91440" bIns="45720" anchor="t" anchorCtr="0"/>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MOV	AX,43E9h	;43E9h</a:t>
            </a:r>
            <a:r>
              <a:rPr lang="en-US" altLang="zh-CN" sz="2400" b="1" dirty="0">
                <a:solidFill>
                  <a:srgbClr val="000000"/>
                </a:solidFill>
                <a:latin typeface="宋体" panose="02010600030101010101" pitchFamily="2" charset="-122"/>
                <a:sym typeface="Symbol" panose="05050102010706020507" pitchFamily="18" charset="2"/>
              </a:rPr>
              <a:t></a:t>
            </a:r>
            <a:r>
              <a:rPr lang="en-US" altLang="zh-CN" sz="2400" b="1" dirty="0">
                <a:solidFill>
                  <a:srgbClr val="000000"/>
                </a:solidFill>
                <a:latin typeface="宋体" panose="02010600030101010101" pitchFamily="2" charset="-122"/>
              </a:rPr>
              <a:t>AX</a:t>
            </a:r>
            <a:endParaRPr lang="en-US" altLang="zh-CN" sz="2400" b="1" dirty="0">
              <a:solidFill>
                <a:srgbClr val="000000"/>
              </a:solidFill>
              <a:latin typeface="宋体" panose="02010600030101010101" pitchFamily="2" charset="-122"/>
            </a:endParaRPr>
          </a:p>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AND	AX,AX		;AX</a:t>
            </a:r>
            <a:r>
              <a:rPr lang="zh-CN" altLang="en-US" sz="2400" b="1" dirty="0">
                <a:solidFill>
                  <a:srgbClr val="000000"/>
                </a:solidFill>
                <a:latin typeface="宋体" panose="02010600030101010101" pitchFamily="2" charset="-122"/>
              </a:rPr>
              <a:t>无变化</a:t>
            </a:r>
            <a:r>
              <a:rPr lang="en-US" altLang="zh-CN" sz="2400" b="1" dirty="0">
                <a:solidFill>
                  <a:srgbClr val="000000"/>
                </a:solidFill>
                <a:latin typeface="宋体" panose="02010600030101010101" pitchFamily="2" charset="-122"/>
              </a:rPr>
              <a:t>,</a:t>
            </a:r>
            <a:r>
              <a:rPr lang="zh-CN" altLang="en-US" sz="2400" b="1" dirty="0">
                <a:solidFill>
                  <a:srgbClr val="000000"/>
                </a:solidFill>
                <a:latin typeface="宋体" panose="02010600030101010101" pitchFamily="2" charset="-122"/>
              </a:rPr>
              <a:t>但</a:t>
            </a:r>
            <a:r>
              <a:rPr lang="en-US" altLang="zh-CN" sz="2400" b="1" dirty="0">
                <a:solidFill>
                  <a:srgbClr val="000000"/>
                </a:solidFill>
                <a:latin typeface="宋体" panose="02010600030101010101" pitchFamily="2" charset="-122"/>
              </a:rPr>
              <a:t>CF=OF=0,SF=0,ZF=0,PF=0</a:t>
            </a:r>
            <a:endParaRPr lang="en-US" altLang="zh-CN" sz="2400" b="1" dirty="0">
              <a:solidFill>
                <a:srgbClr val="000000"/>
              </a:solidFill>
              <a:latin typeface="宋体" panose="02010600030101010101" pitchFamily="2" charset="-122"/>
            </a:endParaRPr>
          </a:p>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AND	AL,6Eh	;</a:t>
            </a:r>
            <a:r>
              <a:rPr lang="en-US" altLang="zh-CN" sz="2400" b="1" i="1" dirty="0">
                <a:solidFill>
                  <a:srgbClr val="000000"/>
                </a:solidFill>
                <a:latin typeface="宋体" panose="02010600030101010101" pitchFamily="2" charset="-122"/>
              </a:rPr>
              <a:t>b</a:t>
            </a:r>
            <a:r>
              <a:rPr lang="en-US" altLang="zh-CN" sz="2400" b="1" baseline="-30000" dirty="0">
                <a:solidFill>
                  <a:srgbClr val="000000"/>
                </a:solidFill>
                <a:latin typeface="宋体" panose="02010600030101010101" pitchFamily="2" charset="-122"/>
              </a:rPr>
              <a:t>0</a:t>
            </a:r>
            <a:r>
              <a:rPr lang="en-US" altLang="zh-CN" sz="2400" b="1" dirty="0">
                <a:solidFill>
                  <a:srgbClr val="000000"/>
                </a:solidFill>
                <a:latin typeface="宋体" panose="02010600030101010101" pitchFamily="2" charset="-122"/>
              </a:rPr>
              <a:t>,</a:t>
            </a:r>
            <a:r>
              <a:rPr lang="en-US" altLang="zh-CN" sz="2400" b="1" i="1" dirty="0">
                <a:solidFill>
                  <a:srgbClr val="000000"/>
                </a:solidFill>
                <a:latin typeface="宋体" panose="02010600030101010101" pitchFamily="2" charset="-122"/>
              </a:rPr>
              <a:t>b</a:t>
            </a:r>
            <a:r>
              <a:rPr lang="en-US" altLang="zh-CN" sz="2400" b="1" baseline="-30000" dirty="0">
                <a:solidFill>
                  <a:srgbClr val="000000"/>
                </a:solidFill>
                <a:latin typeface="宋体" panose="02010600030101010101" pitchFamily="2" charset="-122"/>
              </a:rPr>
              <a:t>4</a:t>
            </a:r>
            <a:r>
              <a:rPr lang="en-US" altLang="zh-CN" sz="2400" b="1" dirty="0">
                <a:solidFill>
                  <a:srgbClr val="000000"/>
                </a:solidFill>
                <a:latin typeface="宋体" panose="02010600030101010101" pitchFamily="2" charset="-122"/>
              </a:rPr>
              <a:t>,</a:t>
            </a:r>
            <a:r>
              <a:rPr lang="en-US" altLang="zh-CN" sz="2400" b="1" i="1" dirty="0">
                <a:solidFill>
                  <a:srgbClr val="000000"/>
                </a:solidFill>
                <a:latin typeface="宋体" panose="02010600030101010101" pitchFamily="2" charset="-122"/>
              </a:rPr>
              <a:t>b</a:t>
            </a:r>
            <a:r>
              <a:rPr lang="en-US" altLang="zh-CN" sz="2400" b="1" baseline="-30000" dirty="0">
                <a:solidFill>
                  <a:srgbClr val="000000"/>
                </a:solidFill>
                <a:latin typeface="宋体" panose="02010600030101010101" pitchFamily="2" charset="-122"/>
              </a:rPr>
              <a:t>7</a:t>
            </a:r>
            <a:r>
              <a:rPr lang="zh-CN" altLang="en-US" sz="2400" b="1" dirty="0">
                <a:solidFill>
                  <a:srgbClr val="000000"/>
                </a:solidFill>
                <a:latin typeface="宋体" panose="02010600030101010101" pitchFamily="2" charset="-122"/>
              </a:rPr>
              <a:t>清</a:t>
            </a:r>
            <a:r>
              <a:rPr lang="en-US" altLang="zh-CN" sz="2400" b="1" dirty="0">
                <a:solidFill>
                  <a:srgbClr val="000000"/>
                </a:solidFill>
                <a:latin typeface="宋体" panose="02010600030101010101" pitchFamily="2" charset="-122"/>
              </a:rPr>
              <a:t>0, AL:68h,</a:t>
            </a:r>
            <a:endParaRPr lang="en-US" altLang="zh-CN" sz="2400" b="1" dirty="0">
              <a:solidFill>
                <a:srgbClr val="000000"/>
              </a:solidFill>
              <a:latin typeface="宋体" panose="02010600030101010101" pitchFamily="2" charset="-122"/>
            </a:endParaRPr>
          </a:p>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				;CF=O,F=0,SF=0,ZF=0,PF=0</a:t>
            </a:r>
            <a:endParaRPr lang="en-US" altLang="zh-CN" sz="2400" b="1" dirty="0">
              <a:solidFill>
                <a:srgbClr val="000000"/>
              </a:solidFill>
              <a:latin typeface="宋体" panose="02010600030101010101" pitchFamily="2" charset="-122"/>
            </a:endParaRPr>
          </a:p>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OR		AH,AH		;AH</a:t>
            </a:r>
            <a:r>
              <a:rPr lang="zh-CN" altLang="en-US" sz="2400" b="1" dirty="0">
                <a:solidFill>
                  <a:srgbClr val="000000"/>
                </a:solidFill>
                <a:latin typeface="宋体" panose="02010600030101010101" pitchFamily="2" charset="-122"/>
              </a:rPr>
              <a:t>无变化</a:t>
            </a:r>
            <a:r>
              <a:rPr lang="en-US" altLang="zh-CN" sz="2400" b="1" dirty="0">
                <a:solidFill>
                  <a:srgbClr val="000000"/>
                </a:solidFill>
                <a:latin typeface="宋体" panose="02010600030101010101" pitchFamily="2" charset="-122"/>
              </a:rPr>
              <a:t>,CF=O,F=0,SF=0,ZF=0,PF=0</a:t>
            </a:r>
            <a:endParaRPr lang="en-US" altLang="zh-CN" sz="2400" b="1" dirty="0">
              <a:solidFill>
                <a:srgbClr val="000000"/>
              </a:solidFill>
              <a:latin typeface="宋体" panose="02010600030101010101" pitchFamily="2" charset="-122"/>
            </a:endParaRPr>
          </a:p>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OR		AH,80h	;</a:t>
            </a:r>
            <a:r>
              <a:rPr lang="en-US" altLang="zh-CN" sz="2400" b="1" i="1" dirty="0">
                <a:solidFill>
                  <a:srgbClr val="000000"/>
                </a:solidFill>
                <a:latin typeface="宋体" panose="02010600030101010101" pitchFamily="2" charset="-122"/>
              </a:rPr>
              <a:t>b</a:t>
            </a:r>
            <a:r>
              <a:rPr lang="en-US" altLang="zh-CN" sz="2400" b="1" baseline="-30000" dirty="0">
                <a:solidFill>
                  <a:srgbClr val="000000"/>
                </a:solidFill>
                <a:latin typeface="宋体" panose="02010600030101010101" pitchFamily="2" charset="-122"/>
              </a:rPr>
              <a:t>7</a:t>
            </a:r>
            <a:r>
              <a:rPr lang="zh-CN" altLang="en-US" sz="2400" b="1" dirty="0">
                <a:solidFill>
                  <a:srgbClr val="000000"/>
                </a:solidFill>
                <a:latin typeface="宋体" panose="02010600030101010101" pitchFamily="2" charset="-122"/>
              </a:rPr>
              <a:t>置</a:t>
            </a:r>
            <a:r>
              <a:rPr lang="en-US" altLang="zh-CN" sz="2400" b="1" dirty="0">
                <a:solidFill>
                  <a:srgbClr val="000000"/>
                </a:solidFill>
                <a:latin typeface="宋体" panose="02010600030101010101" pitchFamily="2" charset="-122"/>
              </a:rPr>
              <a:t>1,AH:C3h,</a:t>
            </a:r>
            <a:endParaRPr lang="en-US" altLang="zh-CN" sz="2400" b="1" dirty="0">
              <a:solidFill>
                <a:srgbClr val="000000"/>
              </a:solidFill>
              <a:latin typeface="宋体" panose="02010600030101010101" pitchFamily="2" charset="-122"/>
            </a:endParaRPr>
          </a:p>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				;CF=O,F=0,SF=1,ZF=0,PF=1</a:t>
            </a:r>
            <a:endParaRPr lang="en-US" altLang="zh-CN" sz="2400" b="1" dirty="0">
              <a:solidFill>
                <a:srgbClr val="000000"/>
              </a:solidFill>
              <a:latin typeface="宋体" panose="02010600030101010101" pitchFamily="2" charset="-122"/>
            </a:endParaRPr>
          </a:p>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XOR	AX, 304h	;</a:t>
            </a:r>
            <a:r>
              <a:rPr lang="en-US" altLang="zh-CN" sz="2400" b="1" i="1" dirty="0">
                <a:solidFill>
                  <a:srgbClr val="000000"/>
                </a:solidFill>
                <a:latin typeface="宋体" panose="02010600030101010101" pitchFamily="2" charset="-122"/>
              </a:rPr>
              <a:t>b</a:t>
            </a:r>
            <a:r>
              <a:rPr lang="en-US" altLang="zh-CN" sz="2400" b="1" baseline="-30000" dirty="0">
                <a:solidFill>
                  <a:srgbClr val="000000"/>
                </a:solidFill>
                <a:latin typeface="宋体" panose="02010600030101010101" pitchFamily="2" charset="-122"/>
              </a:rPr>
              <a:t>2</a:t>
            </a:r>
            <a:r>
              <a:rPr lang="en-US" altLang="zh-CN" sz="2400" b="1" dirty="0">
                <a:solidFill>
                  <a:srgbClr val="000000"/>
                </a:solidFill>
                <a:latin typeface="宋体" panose="02010600030101010101" pitchFamily="2" charset="-122"/>
              </a:rPr>
              <a:t>,</a:t>
            </a:r>
            <a:r>
              <a:rPr lang="en-US" altLang="zh-CN" sz="2400" b="1" i="1" dirty="0">
                <a:solidFill>
                  <a:srgbClr val="000000"/>
                </a:solidFill>
                <a:latin typeface="宋体" panose="02010600030101010101" pitchFamily="2" charset="-122"/>
              </a:rPr>
              <a:t>b</a:t>
            </a:r>
            <a:r>
              <a:rPr lang="en-US" altLang="zh-CN" sz="2400" b="1" baseline="-30000" dirty="0">
                <a:solidFill>
                  <a:srgbClr val="000000"/>
                </a:solidFill>
                <a:latin typeface="宋体" panose="02010600030101010101" pitchFamily="2" charset="-122"/>
              </a:rPr>
              <a:t>8</a:t>
            </a:r>
            <a:r>
              <a:rPr lang="en-US" altLang="zh-CN" sz="2400" b="1" dirty="0">
                <a:solidFill>
                  <a:srgbClr val="000000"/>
                </a:solidFill>
                <a:latin typeface="宋体" panose="02010600030101010101" pitchFamily="2" charset="-122"/>
              </a:rPr>
              <a:t>,</a:t>
            </a:r>
            <a:r>
              <a:rPr lang="en-US" altLang="zh-CN" sz="2400" b="1" i="1" dirty="0">
                <a:solidFill>
                  <a:srgbClr val="000000"/>
                </a:solidFill>
                <a:latin typeface="宋体" panose="02010600030101010101" pitchFamily="2" charset="-122"/>
              </a:rPr>
              <a:t>b</a:t>
            </a:r>
            <a:r>
              <a:rPr lang="en-US" altLang="zh-CN" sz="2400" b="1" baseline="-30000" dirty="0">
                <a:solidFill>
                  <a:srgbClr val="000000"/>
                </a:solidFill>
                <a:latin typeface="宋体" panose="02010600030101010101" pitchFamily="2" charset="-122"/>
              </a:rPr>
              <a:t>9</a:t>
            </a:r>
            <a:r>
              <a:rPr lang="zh-CN" altLang="en-US" sz="2400" b="1" dirty="0">
                <a:solidFill>
                  <a:srgbClr val="000000"/>
                </a:solidFill>
                <a:latin typeface="宋体" panose="02010600030101010101" pitchFamily="2" charset="-122"/>
              </a:rPr>
              <a:t>变反</a:t>
            </a:r>
            <a:r>
              <a:rPr lang="en-US" altLang="zh-CN" sz="2400" b="1" dirty="0">
                <a:solidFill>
                  <a:srgbClr val="000000"/>
                </a:solidFill>
                <a:latin typeface="宋体" panose="02010600030101010101" pitchFamily="2" charset="-122"/>
              </a:rPr>
              <a:t>,AX:C06Ch</a:t>
            </a:r>
            <a:endParaRPr lang="en-US" altLang="zh-CN" sz="2400" b="1" dirty="0">
              <a:solidFill>
                <a:srgbClr val="000000"/>
              </a:solidFill>
              <a:latin typeface="宋体" panose="02010600030101010101" pitchFamily="2" charset="-122"/>
            </a:endParaRPr>
          </a:p>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				;CF=OF=0,SF=1,ZF=0,PF=1</a:t>
            </a:r>
            <a:endParaRPr lang="en-US" altLang="zh-CN" sz="2400" b="1" dirty="0">
              <a:solidFill>
                <a:srgbClr val="000000"/>
              </a:solidFill>
              <a:latin typeface="宋体" panose="02010600030101010101" pitchFamily="2" charset="-122"/>
            </a:endParaRPr>
          </a:p>
          <a:p>
            <a:pPr algn="just" eaLnBrk="1" hangingPunct="1">
              <a:lnSpc>
                <a:spcPct val="90000"/>
              </a:lnSpc>
              <a:spcBef>
                <a:spcPct val="10000"/>
              </a:spcBef>
              <a:buNone/>
            </a:pPr>
            <a:r>
              <a:rPr lang="en-US" altLang="zh-CN" sz="2400" b="1" dirty="0">
                <a:solidFill>
                  <a:srgbClr val="000000"/>
                </a:solidFill>
                <a:latin typeface="宋体" panose="02010600030101010101" pitchFamily="2" charset="-122"/>
              </a:rPr>
              <a:t>NOT	AX		;AX</a:t>
            </a:r>
            <a:r>
              <a:rPr lang="zh-CN" altLang="en-US" sz="2400" b="1" dirty="0">
                <a:solidFill>
                  <a:srgbClr val="000000"/>
                </a:solidFill>
                <a:latin typeface="宋体" panose="02010600030101010101" pitchFamily="2" charset="-122"/>
              </a:rPr>
              <a:t>各位取反</a:t>
            </a:r>
            <a:r>
              <a:rPr lang="en-US" altLang="zh-CN" sz="2400" b="1" dirty="0">
                <a:solidFill>
                  <a:srgbClr val="000000"/>
                </a:solidFill>
                <a:latin typeface="宋体" panose="02010600030101010101" pitchFamily="2" charset="-122"/>
              </a:rPr>
              <a:t>,AX:3F93h,</a:t>
            </a:r>
            <a:r>
              <a:rPr lang="zh-CN" altLang="en-US" sz="2400" b="1" dirty="0">
                <a:solidFill>
                  <a:srgbClr val="000000"/>
                </a:solidFill>
                <a:latin typeface="宋体" panose="02010600030101010101" pitchFamily="2" charset="-122"/>
              </a:rPr>
              <a:t>标志位无变化</a:t>
            </a:r>
            <a:endParaRPr lang="zh-CN" altLang="en-US" sz="2400" b="1" dirty="0">
              <a:solidFill>
                <a:srgbClr val="000000"/>
              </a:solidFill>
              <a:latin typeface="宋体" panose="02010600030101010101" pitchFamily="2" charset="-122"/>
              <a:ea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3">
                                            <p:txEl>
                                              <p:charRg st="0" end="2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523">
                                            <p:txEl>
                                              <p:charRg st="23" end="6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523">
                                            <p:txEl>
                                              <p:charRg st="65" end="9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523">
                                            <p:txEl>
                                              <p:charRg st="97" end="12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523">
                                            <p:txEl>
                                              <p:charRg st="126" end="16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523">
                                            <p:txEl>
                                              <p:charRg st="168" end="19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523">
                                            <p:txEl>
                                              <p:charRg st="193" end="22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523">
                                            <p:txEl>
                                              <p:charRg st="222" end="25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523">
                                            <p:txEl>
                                              <p:charRg st="256" end="28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523">
                                            <p:txEl>
                                              <p:charRg st="284" end="3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p:txBody>
          <a:bodyPr vert="horz" wrap="square" lIns="91440" tIns="45720" rIns="91440" bIns="45720" anchor="ctr" anchorCtr="0"/>
          <a:p>
            <a:pPr eaLnBrk="1" hangingPunct="1"/>
            <a:r>
              <a:rPr lang="zh-CN" altLang="en-US" b="1" dirty="0"/>
              <a:t>经常用逻辑指令设置指定位</a:t>
            </a:r>
            <a:endParaRPr lang="zh-CN" altLang="en-US" b="1" dirty="0"/>
          </a:p>
        </p:txBody>
      </p:sp>
      <p:sp>
        <p:nvSpPr>
          <p:cNvPr id="208899" name="Rectangle 3"/>
          <p:cNvSpPr>
            <a:spLocks noGrp="1"/>
          </p:cNvSpPr>
          <p:nvPr>
            <p:ph idx="1"/>
          </p:nvPr>
        </p:nvSpPr>
        <p:spPr/>
        <p:txBody>
          <a:bodyPr vert="horz" wrap="square" lIns="91440" tIns="45720" rIns="91440" bIns="45720" anchor="t" anchorCtr="0"/>
          <a:p>
            <a:pPr eaLnBrk="1" hangingPunct="1"/>
            <a:r>
              <a:rPr lang="zh-CN" altLang="en-US" b="1" dirty="0"/>
              <a:t>指定位清</a:t>
            </a:r>
            <a:r>
              <a:rPr lang="en-US" altLang="zh-CN" b="1" dirty="0"/>
              <a:t>0   AND</a:t>
            </a:r>
            <a:endParaRPr lang="en-US" altLang="zh-CN" b="1" dirty="0"/>
          </a:p>
          <a:p>
            <a:pPr lvl="1" eaLnBrk="1" hangingPunct="1"/>
            <a:r>
              <a:rPr lang="zh-CN" altLang="en-US" b="1" dirty="0"/>
              <a:t>需清</a:t>
            </a:r>
            <a:r>
              <a:rPr lang="en-US" altLang="zh-CN" b="1" dirty="0"/>
              <a:t>0</a:t>
            </a:r>
            <a:r>
              <a:rPr lang="zh-CN" altLang="en-US" b="1" dirty="0"/>
              <a:t>的位赋</a:t>
            </a:r>
            <a:r>
              <a:rPr lang="en-US" altLang="zh-CN" b="1" dirty="0"/>
              <a:t>0,</a:t>
            </a:r>
            <a:r>
              <a:rPr lang="zh-CN" altLang="en-US" b="1" dirty="0"/>
              <a:t>其他位赋</a:t>
            </a:r>
            <a:r>
              <a:rPr lang="en-US" altLang="zh-CN" b="1" dirty="0"/>
              <a:t>1</a:t>
            </a:r>
            <a:endParaRPr lang="en-US" altLang="zh-CN" b="1" dirty="0"/>
          </a:p>
          <a:p>
            <a:pPr eaLnBrk="1" hangingPunct="1"/>
            <a:r>
              <a:rPr lang="zh-CN" altLang="en-US" b="1" dirty="0"/>
              <a:t>指定位置</a:t>
            </a:r>
            <a:r>
              <a:rPr lang="en-US" altLang="zh-CN" b="1" dirty="0"/>
              <a:t>1   OR</a:t>
            </a:r>
            <a:endParaRPr lang="en-US" altLang="zh-CN" b="1" dirty="0"/>
          </a:p>
          <a:p>
            <a:pPr lvl="1" eaLnBrk="1" hangingPunct="1"/>
            <a:r>
              <a:rPr lang="zh-CN" altLang="en-US" b="1" dirty="0"/>
              <a:t>需置</a:t>
            </a:r>
            <a:r>
              <a:rPr lang="en-US" altLang="zh-CN" b="1" dirty="0"/>
              <a:t>1</a:t>
            </a:r>
            <a:r>
              <a:rPr lang="zh-CN" altLang="en-US" b="1" dirty="0"/>
              <a:t>的位赋</a:t>
            </a:r>
            <a:r>
              <a:rPr lang="en-US" altLang="zh-CN" b="1" dirty="0"/>
              <a:t>1,</a:t>
            </a:r>
            <a:r>
              <a:rPr lang="zh-CN" altLang="en-US" b="1" dirty="0"/>
              <a:t>其他位赋</a:t>
            </a:r>
            <a:r>
              <a:rPr lang="en-US" altLang="zh-CN" b="1" dirty="0"/>
              <a:t>0</a:t>
            </a:r>
            <a:endParaRPr lang="en-US" altLang="zh-CN" b="1" dirty="0"/>
          </a:p>
          <a:p>
            <a:pPr eaLnBrk="1" hangingPunct="1"/>
            <a:r>
              <a:rPr lang="zh-CN" altLang="en-US" b="1" dirty="0"/>
              <a:t>指定位变反   </a:t>
            </a:r>
            <a:r>
              <a:rPr lang="en-US" altLang="zh-CN" b="1" dirty="0"/>
              <a:t>XOR</a:t>
            </a:r>
            <a:endParaRPr lang="en-US" altLang="zh-CN" b="1" dirty="0"/>
          </a:p>
          <a:p>
            <a:pPr lvl="1" eaLnBrk="1" hangingPunct="1"/>
            <a:r>
              <a:rPr lang="zh-CN" altLang="en-US" b="1" dirty="0"/>
              <a:t>需变反的位赋</a:t>
            </a:r>
            <a:r>
              <a:rPr lang="en-US" altLang="zh-CN" b="1" dirty="0"/>
              <a:t>1,</a:t>
            </a:r>
            <a:r>
              <a:rPr lang="zh-CN" altLang="en-US" b="1" dirty="0"/>
              <a:t>其他位赋</a:t>
            </a:r>
            <a:r>
              <a:rPr lang="en-US" altLang="zh-CN" b="1" dirty="0"/>
              <a:t>0</a:t>
            </a:r>
            <a:endParaRPr lang="en-US" altLang="zh-CN" b="1" dirty="0"/>
          </a:p>
        </p:txBody>
      </p:sp>
      <p:sp>
        <p:nvSpPr>
          <p:cNvPr id="2" name="文本框 1"/>
          <p:cNvSpPr txBox="1"/>
          <p:nvPr/>
        </p:nvSpPr>
        <p:spPr>
          <a:xfrm>
            <a:off x="763270" y="4768850"/>
            <a:ext cx="3957955" cy="521970"/>
          </a:xfrm>
          <a:prstGeom prst="rect">
            <a:avLst/>
          </a:prstGeom>
          <a:noFill/>
        </p:spPr>
        <p:txBody>
          <a:bodyPr wrap="square" rtlCol="0">
            <a:spAutoFit/>
          </a:bodyPr>
          <a:p>
            <a:r>
              <a:rPr lang="en-US" altLang="zh-CN" sz="2800">
                <a:solidFill>
                  <a:srgbClr val="FF0000"/>
                </a:solidFill>
              </a:rPr>
              <a:t>TEST </a:t>
            </a:r>
            <a:r>
              <a:rPr lang="zh-CN" altLang="en-US" sz="2800">
                <a:solidFill>
                  <a:srgbClr val="FF0000"/>
                </a:solidFill>
              </a:rPr>
              <a:t>则是检测指定位</a:t>
            </a:r>
            <a:endParaRPr lang="zh-CN" altLang="en-US" sz="2800">
              <a:solidFill>
                <a:srgbClr val="FF0000"/>
              </a:solidFill>
            </a:endParaRPr>
          </a:p>
        </p:txBody>
      </p:sp>
      <p:sp>
        <p:nvSpPr>
          <p:cNvPr id="3" name="文本框 2"/>
          <p:cNvSpPr txBox="1"/>
          <p:nvPr/>
        </p:nvSpPr>
        <p:spPr>
          <a:xfrm>
            <a:off x="4715510" y="1124585"/>
            <a:ext cx="3370580" cy="706755"/>
          </a:xfrm>
          <a:prstGeom prst="rect">
            <a:avLst/>
          </a:prstGeom>
          <a:noFill/>
        </p:spPr>
        <p:txBody>
          <a:bodyPr wrap="square" rtlCol="0">
            <a:spAutoFit/>
          </a:bodyPr>
          <a:p>
            <a:r>
              <a:rPr lang="zh-CN" altLang="en-US">
                <a:solidFill>
                  <a:srgbClr val="FF0000"/>
                </a:solidFill>
              </a:rPr>
              <a:t>要清零的位置对应的数字位为</a:t>
            </a:r>
            <a:r>
              <a:rPr lang="en-US" altLang="zh-CN">
                <a:solidFill>
                  <a:srgbClr val="FF0000"/>
                </a:solidFill>
              </a:rPr>
              <a:t>0</a:t>
            </a:r>
            <a:r>
              <a:rPr lang="zh-CN" altLang="en-US">
                <a:solidFill>
                  <a:srgbClr val="FF0000"/>
                </a:solidFill>
              </a:rPr>
              <a:t>，保持不变的位数处置</a:t>
            </a:r>
            <a:r>
              <a:rPr lang="en-US" altLang="zh-CN">
                <a:solidFill>
                  <a:srgbClr val="FF0000"/>
                </a:solidFill>
              </a:rPr>
              <a:t>1</a:t>
            </a:r>
            <a:endParaRPr lang="en-US" altLang="zh-CN">
              <a:solidFill>
                <a:srgbClr val="FF0000"/>
              </a:solidFill>
            </a:endParaRPr>
          </a:p>
        </p:txBody>
      </p:sp>
      <p:sp>
        <p:nvSpPr>
          <p:cNvPr id="4" name="文本框 3"/>
          <p:cNvSpPr txBox="1"/>
          <p:nvPr/>
        </p:nvSpPr>
        <p:spPr>
          <a:xfrm>
            <a:off x="4499610" y="2204720"/>
            <a:ext cx="3808730" cy="706755"/>
          </a:xfrm>
          <a:prstGeom prst="rect">
            <a:avLst/>
          </a:prstGeom>
          <a:noFill/>
        </p:spPr>
        <p:txBody>
          <a:bodyPr wrap="square" rtlCol="0">
            <a:spAutoFit/>
          </a:bodyPr>
          <a:p>
            <a:r>
              <a:rPr lang="zh-CN" altLang="en-US">
                <a:solidFill>
                  <a:srgbClr val="FF0000"/>
                </a:solidFill>
              </a:rPr>
              <a:t>要置</a:t>
            </a:r>
            <a:r>
              <a:rPr lang="en-US" altLang="zh-CN">
                <a:solidFill>
                  <a:srgbClr val="FF0000"/>
                </a:solidFill>
              </a:rPr>
              <a:t>1</a:t>
            </a:r>
            <a:r>
              <a:rPr lang="zh-CN" altLang="en-US">
                <a:solidFill>
                  <a:srgbClr val="FF0000"/>
                </a:solidFill>
              </a:rPr>
              <a:t>的位置对应的数字位为</a:t>
            </a:r>
            <a:r>
              <a:rPr lang="en-US" altLang="zh-CN">
                <a:solidFill>
                  <a:srgbClr val="FF0000"/>
                </a:solidFill>
              </a:rPr>
              <a:t>1</a:t>
            </a:r>
            <a:r>
              <a:rPr lang="zh-CN" altLang="en-US">
                <a:solidFill>
                  <a:srgbClr val="FF0000"/>
                </a:solidFill>
              </a:rPr>
              <a:t>，保持不变的位数处</a:t>
            </a:r>
            <a:r>
              <a:rPr lang="en-US" altLang="zh-CN">
                <a:solidFill>
                  <a:srgbClr val="FF0000"/>
                </a:solidFill>
              </a:rPr>
              <a:t>  </a:t>
            </a:r>
            <a:r>
              <a:rPr lang="zh-CN" altLang="en-US">
                <a:solidFill>
                  <a:srgbClr val="FF0000"/>
                </a:solidFill>
              </a:rPr>
              <a:t>置</a:t>
            </a:r>
            <a:r>
              <a:rPr lang="en-US" altLang="zh-CN">
                <a:solidFill>
                  <a:srgbClr val="FF0000"/>
                </a:solidFill>
              </a:rPr>
              <a:t>0</a:t>
            </a:r>
            <a:endParaRPr lang="en-US" altLang="zh-CN">
              <a:solidFill>
                <a:srgbClr val="FF0000"/>
              </a:solidFill>
            </a:endParaRPr>
          </a:p>
        </p:txBody>
      </p:sp>
      <p:sp>
        <p:nvSpPr>
          <p:cNvPr id="5" name="文本框 4"/>
          <p:cNvSpPr txBox="1"/>
          <p:nvPr/>
        </p:nvSpPr>
        <p:spPr>
          <a:xfrm>
            <a:off x="4613275" y="3552825"/>
            <a:ext cx="1614805" cy="398780"/>
          </a:xfrm>
          <a:prstGeom prst="rect">
            <a:avLst/>
          </a:prstGeom>
          <a:noFill/>
        </p:spPr>
        <p:txBody>
          <a:bodyPr wrap="square" rtlCol="0">
            <a:spAutoFit/>
          </a:bodyPr>
          <a:p>
            <a:r>
              <a:rPr lang="zh-CN" altLang="en-US">
                <a:solidFill>
                  <a:srgbClr val="FF0000"/>
                </a:solidFill>
              </a:rPr>
              <a:t>不同为</a:t>
            </a:r>
            <a:r>
              <a:rPr lang="en-US" altLang="zh-CN">
                <a:solidFill>
                  <a:srgbClr val="FF0000"/>
                </a:solidFill>
              </a:rPr>
              <a:t>1</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8899">
                                            <p:txEl>
                                              <p:charRg st="0" end="12"/>
                                            </p:txEl>
                                          </p:spTgt>
                                        </p:tgtEl>
                                        <p:attrNameLst>
                                          <p:attrName>style.visibility</p:attrName>
                                        </p:attrNameLst>
                                      </p:cBhvr>
                                      <p:to>
                                        <p:strVal val="visible"/>
                                      </p:to>
                                    </p:set>
                                    <p:animEffect transition="in" filter="slide(fromBottom)">
                                      <p:cBhvr>
                                        <p:cTn id="7" dur="500"/>
                                        <p:tgtEl>
                                          <p:spTgt spid="208899">
                                            <p:txEl>
                                              <p:charRg st="0" end="12"/>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08899">
                                            <p:txEl>
                                              <p:charRg st="12" end="26"/>
                                            </p:txEl>
                                          </p:spTgt>
                                        </p:tgtEl>
                                        <p:attrNameLst>
                                          <p:attrName>style.visibility</p:attrName>
                                        </p:attrNameLst>
                                      </p:cBhvr>
                                      <p:to>
                                        <p:strVal val="visible"/>
                                      </p:to>
                                    </p:set>
                                    <p:animEffect transition="in" filter="slide(fromBottom)">
                                      <p:cBhvr>
                                        <p:cTn id="10" dur="500"/>
                                        <p:tgtEl>
                                          <p:spTgt spid="208899">
                                            <p:txEl>
                                              <p:charRg st="12" end="2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08899">
                                            <p:txEl>
                                              <p:charRg st="26" end="37"/>
                                            </p:txEl>
                                          </p:spTgt>
                                        </p:tgtEl>
                                        <p:attrNameLst>
                                          <p:attrName>style.visibility</p:attrName>
                                        </p:attrNameLst>
                                      </p:cBhvr>
                                      <p:to>
                                        <p:strVal val="visible"/>
                                      </p:to>
                                    </p:set>
                                    <p:animEffect transition="in" filter="slide(fromBottom)">
                                      <p:cBhvr>
                                        <p:cTn id="15" dur="500"/>
                                        <p:tgtEl>
                                          <p:spTgt spid="208899">
                                            <p:txEl>
                                              <p:charRg st="26" end="3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08899">
                                            <p:txEl>
                                              <p:charRg st="37" end="51"/>
                                            </p:txEl>
                                          </p:spTgt>
                                        </p:tgtEl>
                                        <p:attrNameLst>
                                          <p:attrName>style.visibility</p:attrName>
                                        </p:attrNameLst>
                                      </p:cBhvr>
                                      <p:to>
                                        <p:strVal val="visible"/>
                                      </p:to>
                                    </p:set>
                                    <p:animEffect transition="in" filter="slide(fromBottom)">
                                      <p:cBhvr>
                                        <p:cTn id="20" dur="500"/>
                                        <p:tgtEl>
                                          <p:spTgt spid="208899">
                                            <p:txEl>
                                              <p:charRg st="37" end="5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08899">
                                            <p:txEl>
                                              <p:charRg st="51" end="63"/>
                                            </p:txEl>
                                          </p:spTgt>
                                        </p:tgtEl>
                                        <p:attrNameLst>
                                          <p:attrName>style.visibility</p:attrName>
                                        </p:attrNameLst>
                                      </p:cBhvr>
                                      <p:to>
                                        <p:strVal val="visible"/>
                                      </p:to>
                                    </p:set>
                                    <p:animEffect transition="in" filter="slide(fromBottom)">
                                      <p:cBhvr>
                                        <p:cTn id="25" dur="500"/>
                                        <p:tgtEl>
                                          <p:spTgt spid="208899">
                                            <p:txEl>
                                              <p:charRg st="51" end="6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208899">
                                            <p:txEl>
                                              <p:charRg st="63" end="77"/>
                                            </p:txEl>
                                          </p:spTgt>
                                        </p:tgtEl>
                                        <p:attrNameLst>
                                          <p:attrName>style.visibility</p:attrName>
                                        </p:attrNameLst>
                                      </p:cBhvr>
                                      <p:to>
                                        <p:strVal val="visible"/>
                                      </p:to>
                                    </p:set>
                                    <p:animEffect transition="in" filter="slide(fromBottom)">
                                      <p:cBhvr>
                                        <p:cTn id="30" dur="500"/>
                                        <p:tgtEl>
                                          <p:spTgt spid="208899">
                                            <p:txEl>
                                              <p:charRg st="63"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p:txBody>
          <a:bodyPr vert="horz" wrap="square" lIns="91440" tIns="45720" rIns="91440" bIns="45720" anchor="ctr" anchorCtr="0"/>
          <a:p>
            <a:pPr eaLnBrk="1" hangingPunct="1"/>
            <a:r>
              <a:rPr lang="zh-CN" altLang="en-US" sz="4000" b="1" dirty="0"/>
              <a:t>例</a:t>
            </a:r>
            <a:r>
              <a:rPr lang="en-US" altLang="zh-CN" sz="4000" b="1" dirty="0"/>
              <a:t>  </a:t>
            </a:r>
            <a:r>
              <a:rPr lang="zh-CN" altLang="en-US" sz="4000" b="1" dirty="0"/>
              <a:t>将</a:t>
            </a:r>
            <a:r>
              <a:rPr lang="en-US" altLang="zh-CN" sz="4000" b="1" dirty="0"/>
              <a:t>DF, TF</a:t>
            </a:r>
            <a:r>
              <a:rPr lang="zh-CN" altLang="en-US" sz="4000" b="1" dirty="0"/>
              <a:t>清</a:t>
            </a:r>
            <a:r>
              <a:rPr lang="en-US" altLang="zh-CN" sz="4000" b="1" dirty="0"/>
              <a:t>0</a:t>
            </a:r>
            <a:r>
              <a:rPr lang="zh-CN" altLang="en-US" sz="4000" b="1" dirty="0"/>
              <a:t>，</a:t>
            </a:r>
            <a:r>
              <a:rPr lang="en-US" altLang="zh-CN" sz="4000" b="1" dirty="0"/>
              <a:t>IF</a:t>
            </a:r>
            <a:r>
              <a:rPr lang="zh-CN" altLang="en-US" sz="4000" b="1" dirty="0"/>
              <a:t>置</a:t>
            </a:r>
            <a:r>
              <a:rPr lang="en-US" altLang="zh-CN" sz="4000" b="1" dirty="0"/>
              <a:t>1</a:t>
            </a:r>
            <a:r>
              <a:rPr lang="zh-CN" altLang="en-US" sz="4000" b="1" dirty="0"/>
              <a:t>，</a:t>
            </a:r>
            <a:r>
              <a:rPr lang="en-US" altLang="zh-CN" sz="4000" b="1" dirty="0"/>
              <a:t>SF</a:t>
            </a:r>
            <a:r>
              <a:rPr lang="zh-CN" altLang="en-US" sz="4000" b="1" dirty="0"/>
              <a:t>变反，其余保持不变 </a:t>
            </a:r>
            <a:endParaRPr lang="zh-CN" altLang="en-US" sz="4000" b="1" dirty="0"/>
          </a:p>
        </p:txBody>
      </p:sp>
      <p:sp>
        <p:nvSpPr>
          <p:cNvPr id="108549" name="Rectangle 5"/>
          <p:cNvSpPr>
            <a:spLocks noGrp="1"/>
          </p:cNvSpPr>
          <p:nvPr>
            <p:ph idx="1"/>
          </p:nvPr>
        </p:nvSpPr>
        <p:spPr>
          <a:xfrm>
            <a:off x="457200" y="1600200"/>
            <a:ext cx="8435975" cy="4525963"/>
          </a:xfrm>
        </p:spPr>
        <p:txBody>
          <a:bodyPr vert="horz" wrap="square" lIns="91440" tIns="45720" rIns="91440" bIns="45720" anchor="t" anchorCtr="0"/>
          <a:p>
            <a:pPr eaLnBrk="1" hangingPunct="1">
              <a:buNone/>
            </a:pPr>
            <a:r>
              <a:rPr lang="en-US" altLang="zh-CN" b="1" dirty="0">
                <a:latin typeface="宋体" panose="02010600030101010101" pitchFamily="2" charset="-122"/>
              </a:rPr>
              <a:t>PUSHF	; </a:t>
            </a:r>
            <a:r>
              <a:rPr lang="zh-CN" altLang="en-US" b="1" dirty="0">
                <a:latin typeface="宋体" panose="02010600030101010101" pitchFamily="2" charset="-122"/>
              </a:rPr>
              <a:t>标志寄存器低</a:t>
            </a:r>
            <a:r>
              <a:rPr lang="en-US" altLang="zh-CN" b="1" dirty="0">
                <a:latin typeface="宋体" panose="02010600030101010101" pitchFamily="2" charset="-122"/>
              </a:rPr>
              <a:t>16</a:t>
            </a:r>
            <a:r>
              <a:rPr lang="zh-CN" altLang="en-US" b="1" dirty="0">
                <a:latin typeface="宋体" panose="02010600030101010101" pitchFamily="2" charset="-122"/>
              </a:rPr>
              <a:t>位进栈</a:t>
            </a:r>
            <a:endParaRPr lang="zh-CN" altLang="en-US" b="1" dirty="0">
              <a:latin typeface="宋体" panose="02010600030101010101" pitchFamily="2" charset="-122"/>
            </a:endParaRPr>
          </a:p>
          <a:p>
            <a:pPr eaLnBrk="1" hangingPunct="1">
              <a:buNone/>
            </a:pPr>
            <a:r>
              <a:rPr lang="en-US" altLang="zh-CN" b="1" dirty="0">
                <a:latin typeface="宋体" panose="02010600030101010101" pitchFamily="2" charset="-122"/>
              </a:rPr>
              <a:t>POP	AX	; </a:t>
            </a:r>
            <a:r>
              <a:rPr lang="zh-CN" altLang="en-US" b="1" dirty="0">
                <a:latin typeface="宋体" panose="02010600030101010101" pitchFamily="2" charset="-122"/>
              </a:rPr>
              <a:t>标志寄存器低</a:t>
            </a:r>
            <a:r>
              <a:rPr lang="en-US" altLang="zh-CN" b="1" dirty="0">
                <a:latin typeface="宋体" panose="02010600030101010101" pitchFamily="2" charset="-122"/>
              </a:rPr>
              <a:t>16</a:t>
            </a:r>
            <a:r>
              <a:rPr lang="zh-CN" altLang="en-US" b="1" dirty="0">
                <a:latin typeface="宋体" panose="02010600030101010101" pitchFamily="2" charset="-122"/>
              </a:rPr>
              <a:t>位</a:t>
            </a:r>
            <a:r>
              <a:rPr lang="zh-CN" altLang="en-US" b="1" dirty="0">
                <a:latin typeface="宋体" panose="02010600030101010101" pitchFamily="2" charset="-122"/>
                <a:sym typeface="Symbol" panose="05050102010706020507" pitchFamily="18" charset="2"/>
              </a:rPr>
              <a:t></a:t>
            </a:r>
            <a:r>
              <a:rPr lang="en-US" altLang="zh-CN" b="1" dirty="0">
                <a:latin typeface="宋体" panose="02010600030101010101" pitchFamily="2" charset="-122"/>
              </a:rPr>
              <a:t>AX</a:t>
            </a:r>
            <a:endParaRPr lang="en-US" altLang="zh-CN" b="1" dirty="0">
              <a:latin typeface="宋体" panose="02010600030101010101" pitchFamily="2" charset="-122"/>
            </a:endParaRPr>
          </a:p>
          <a:p>
            <a:pPr eaLnBrk="1" hangingPunct="1">
              <a:buNone/>
            </a:pPr>
            <a:r>
              <a:rPr lang="en-US" altLang="zh-CN" b="1" dirty="0">
                <a:latin typeface="宋体" panose="02010600030101010101" pitchFamily="2" charset="-122"/>
              </a:rPr>
              <a:t>AND	AX,0FAFFh	;</a:t>
            </a:r>
            <a:r>
              <a:rPr lang="en-US" altLang="zh-CN" b="1" i="1" dirty="0">
                <a:latin typeface="宋体" panose="02010600030101010101" pitchFamily="2" charset="-122"/>
              </a:rPr>
              <a:t>b</a:t>
            </a:r>
            <a:r>
              <a:rPr lang="en-US" altLang="zh-CN" b="1" baseline="-25000" dirty="0">
                <a:latin typeface="宋体" panose="02010600030101010101" pitchFamily="2" charset="-122"/>
              </a:rPr>
              <a:t>8</a:t>
            </a:r>
            <a:r>
              <a:rPr lang="en-US" altLang="zh-CN" b="1" dirty="0">
                <a:latin typeface="宋体" panose="02010600030101010101" pitchFamily="2" charset="-122"/>
              </a:rPr>
              <a:t>,</a:t>
            </a:r>
            <a:r>
              <a:rPr lang="en-US" altLang="zh-CN" b="1" i="1" dirty="0">
                <a:latin typeface="宋体" panose="02010600030101010101" pitchFamily="2" charset="-122"/>
              </a:rPr>
              <a:t>b</a:t>
            </a:r>
            <a:r>
              <a:rPr lang="en-US" altLang="zh-CN" b="1" baseline="-25000" dirty="0">
                <a:latin typeface="宋体" panose="02010600030101010101" pitchFamily="2" charset="-122"/>
              </a:rPr>
              <a:t>10</a:t>
            </a:r>
            <a:r>
              <a:rPr lang="zh-CN" altLang="en-US" b="1" dirty="0">
                <a:latin typeface="宋体" panose="02010600030101010101" pitchFamily="2" charset="-122"/>
              </a:rPr>
              <a:t>清</a:t>
            </a:r>
            <a:r>
              <a:rPr lang="en-US" altLang="zh-CN" b="1" dirty="0">
                <a:latin typeface="宋体" panose="02010600030101010101" pitchFamily="2" charset="-122"/>
              </a:rPr>
              <a:t>0,</a:t>
            </a:r>
            <a:r>
              <a:rPr lang="zh-CN" altLang="en-US" b="1" dirty="0">
                <a:latin typeface="宋体" panose="02010600030101010101" pitchFamily="2" charset="-122"/>
              </a:rPr>
              <a:t>即</a:t>
            </a:r>
            <a:r>
              <a:rPr lang="en-US" altLang="zh-CN" b="1" dirty="0">
                <a:latin typeface="宋体" panose="02010600030101010101" pitchFamily="2" charset="-122"/>
              </a:rPr>
              <a:t>DF</a:t>
            </a:r>
            <a:r>
              <a:rPr lang="zh-CN" altLang="en-US" b="1" dirty="0">
                <a:latin typeface="宋体" panose="02010600030101010101" pitchFamily="2" charset="-122"/>
              </a:rPr>
              <a:t>和</a:t>
            </a:r>
            <a:r>
              <a:rPr lang="en-US" altLang="zh-CN" b="1" dirty="0">
                <a:latin typeface="宋体" panose="02010600030101010101" pitchFamily="2" charset="-122"/>
              </a:rPr>
              <a:t>TF</a:t>
            </a:r>
            <a:r>
              <a:rPr lang="zh-CN" altLang="en-US" b="1" dirty="0">
                <a:latin typeface="宋体" panose="02010600030101010101" pitchFamily="2" charset="-122"/>
              </a:rPr>
              <a:t>清</a:t>
            </a:r>
            <a:r>
              <a:rPr lang="en-US" altLang="zh-CN" b="1" dirty="0">
                <a:latin typeface="宋体" panose="02010600030101010101" pitchFamily="2" charset="-122"/>
              </a:rPr>
              <a:t>0</a:t>
            </a:r>
            <a:endParaRPr lang="en-US" altLang="zh-CN" b="1" dirty="0">
              <a:latin typeface="宋体" panose="02010600030101010101" pitchFamily="2" charset="-122"/>
            </a:endParaRPr>
          </a:p>
          <a:p>
            <a:pPr eaLnBrk="1" hangingPunct="1">
              <a:buNone/>
            </a:pPr>
            <a:r>
              <a:rPr lang="en-US" altLang="zh-CN" b="1" dirty="0">
                <a:latin typeface="宋体" panose="02010600030101010101" pitchFamily="2" charset="-122"/>
              </a:rPr>
              <a:t>OR	AX,0200h		;</a:t>
            </a:r>
            <a:r>
              <a:rPr lang="en-US" altLang="zh-CN" b="1" i="1" dirty="0">
                <a:latin typeface="宋体" panose="02010600030101010101" pitchFamily="2" charset="-122"/>
              </a:rPr>
              <a:t>b</a:t>
            </a:r>
            <a:r>
              <a:rPr lang="en-US" altLang="zh-CN" b="1" baseline="-25000" dirty="0">
                <a:latin typeface="宋体" panose="02010600030101010101" pitchFamily="2" charset="-122"/>
              </a:rPr>
              <a:t>9</a:t>
            </a:r>
            <a:r>
              <a:rPr lang="zh-CN" altLang="en-US" b="1" dirty="0">
                <a:latin typeface="宋体" panose="02010600030101010101" pitchFamily="2" charset="-122"/>
              </a:rPr>
              <a:t>置</a:t>
            </a:r>
            <a:r>
              <a:rPr lang="en-US" altLang="zh-CN" b="1" dirty="0">
                <a:latin typeface="宋体" panose="02010600030101010101" pitchFamily="2" charset="-122"/>
              </a:rPr>
              <a:t>1,</a:t>
            </a:r>
            <a:r>
              <a:rPr lang="zh-CN" altLang="en-US" b="1" dirty="0">
                <a:latin typeface="宋体" panose="02010600030101010101" pitchFamily="2" charset="-122"/>
              </a:rPr>
              <a:t>即</a:t>
            </a:r>
            <a:r>
              <a:rPr lang="en-US" altLang="zh-CN" b="1" dirty="0">
                <a:latin typeface="宋体" panose="02010600030101010101" pitchFamily="2" charset="-122"/>
              </a:rPr>
              <a:t>IF</a:t>
            </a:r>
            <a:r>
              <a:rPr lang="zh-CN" altLang="en-US" b="1" dirty="0">
                <a:latin typeface="宋体" panose="02010600030101010101" pitchFamily="2" charset="-122"/>
              </a:rPr>
              <a:t>置</a:t>
            </a:r>
            <a:r>
              <a:rPr lang="en-US" altLang="zh-CN" b="1" dirty="0">
                <a:latin typeface="宋体" panose="02010600030101010101" pitchFamily="2" charset="-122"/>
              </a:rPr>
              <a:t>1</a:t>
            </a:r>
            <a:endParaRPr lang="en-US" altLang="zh-CN" b="1" dirty="0">
              <a:latin typeface="宋体" panose="02010600030101010101" pitchFamily="2" charset="-122"/>
            </a:endParaRPr>
          </a:p>
          <a:p>
            <a:pPr eaLnBrk="1" hangingPunct="1">
              <a:buNone/>
            </a:pPr>
            <a:r>
              <a:rPr lang="en-US" altLang="zh-CN" b="1" dirty="0">
                <a:latin typeface="宋体" panose="02010600030101010101" pitchFamily="2" charset="-122"/>
              </a:rPr>
              <a:t>XOR	AX, 0080h	;</a:t>
            </a:r>
            <a:r>
              <a:rPr lang="en-US" altLang="zh-CN" b="1" i="1" dirty="0">
                <a:latin typeface="宋体" panose="02010600030101010101" pitchFamily="2" charset="-122"/>
              </a:rPr>
              <a:t>b</a:t>
            </a:r>
            <a:r>
              <a:rPr lang="en-US" altLang="zh-CN" b="1" baseline="-25000" dirty="0">
                <a:latin typeface="宋体" panose="02010600030101010101" pitchFamily="2" charset="-122"/>
              </a:rPr>
              <a:t>7</a:t>
            </a:r>
            <a:r>
              <a:rPr lang="zh-CN" altLang="en-US" b="1" dirty="0">
                <a:latin typeface="宋体" panose="02010600030101010101" pitchFamily="2" charset="-122"/>
              </a:rPr>
              <a:t>变反</a:t>
            </a:r>
            <a:r>
              <a:rPr lang="en-US" altLang="zh-CN" b="1" dirty="0">
                <a:latin typeface="宋体" panose="02010600030101010101" pitchFamily="2" charset="-122"/>
              </a:rPr>
              <a:t>,</a:t>
            </a:r>
            <a:r>
              <a:rPr lang="zh-CN" altLang="en-US" b="1" dirty="0">
                <a:latin typeface="宋体" panose="02010600030101010101" pitchFamily="2" charset="-122"/>
              </a:rPr>
              <a:t>即</a:t>
            </a:r>
            <a:r>
              <a:rPr lang="en-US" altLang="zh-CN" b="1" dirty="0">
                <a:latin typeface="宋体" panose="02010600030101010101" pitchFamily="2" charset="-122"/>
              </a:rPr>
              <a:t>SF</a:t>
            </a:r>
            <a:r>
              <a:rPr lang="zh-CN" altLang="en-US" b="1" dirty="0">
                <a:latin typeface="宋体" panose="02010600030101010101" pitchFamily="2" charset="-122"/>
              </a:rPr>
              <a:t>变反</a:t>
            </a:r>
            <a:endParaRPr lang="zh-CN" altLang="en-US" b="1" dirty="0">
              <a:latin typeface="宋体" panose="02010600030101010101" pitchFamily="2" charset="-122"/>
            </a:endParaRPr>
          </a:p>
          <a:p>
            <a:pPr eaLnBrk="1" hangingPunct="1">
              <a:buNone/>
            </a:pPr>
            <a:r>
              <a:rPr lang="en-US" altLang="zh-CN" b="1" dirty="0">
                <a:latin typeface="宋体" panose="02010600030101010101" pitchFamily="2" charset="-122"/>
              </a:rPr>
              <a:t>PUSH	AX</a:t>
            </a:r>
            <a:endParaRPr lang="en-US" altLang="zh-CN" b="1" dirty="0">
              <a:latin typeface="宋体" panose="02010600030101010101" pitchFamily="2" charset="-122"/>
            </a:endParaRPr>
          </a:p>
          <a:p>
            <a:pPr eaLnBrk="1" hangingPunct="1">
              <a:buNone/>
            </a:pPr>
            <a:r>
              <a:rPr lang="en-US" altLang="zh-CN" b="1" dirty="0">
                <a:latin typeface="宋体" panose="02010600030101010101" pitchFamily="2" charset="-122"/>
              </a:rPr>
              <a:t>POPF		;</a:t>
            </a:r>
            <a:r>
              <a:rPr lang="zh-CN" altLang="en-US" b="1" dirty="0">
                <a:latin typeface="宋体" panose="02010600030101010101" pitchFamily="2" charset="-122"/>
              </a:rPr>
              <a:t>弹出</a:t>
            </a:r>
            <a:r>
              <a:rPr lang="en-US" altLang="zh-CN" b="1" dirty="0">
                <a:latin typeface="宋体" panose="02010600030101010101" pitchFamily="2" charset="-122"/>
              </a:rPr>
              <a:t>16</a:t>
            </a:r>
            <a:r>
              <a:rPr lang="zh-CN" altLang="en-US" b="1" dirty="0">
                <a:latin typeface="宋体" panose="02010600030101010101" pitchFamily="2" charset="-122"/>
              </a:rPr>
              <a:t>位数据</a:t>
            </a:r>
            <a:r>
              <a:rPr lang="zh-CN" altLang="en-US" b="1" dirty="0">
                <a:latin typeface="宋体" panose="02010600030101010101" pitchFamily="2" charset="-122"/>
                <a:sym typeface="Symbol" panose="05050102010706020507" pitchFamily="18" charset="2"/>
              </a:rPr>
              <a:t></a:t>
            </a:r>
            <a:r>
              <a:rPr lang="zh-CN" altLang="en-US" b="1" dirty="0">
                <a:latin typeface="宋体" panose="02010600030101010101" pitchFamily="2" charset="-122"/>
              </a:rPr>
              <a:t>标志寄存器低</a:t>
            </a:r>
            <a:r>
              <a:rPr lang="en-US" altLang="zh-CN" b="1" dirty="0">
                <a:latin typeface="宋体" panose="02010600030101010101" pitchFamily="2" charset="-122"/>
              </a:rPr>
              <a:t>16</a:t>
            </a:r>
            <a:r>
              <a:rPr lang="zh-CN" altLang="en-US" b="1" dirty="0">
                <a:latin typeface="宋体" panose="02010600030101010101" pitchFamily="2" charset="-122"/>
              </a:rPr>
              <a:t>位 </a:t>
            </a:r>
            <a:endParaRPr lang="zh-CN" altLang="en-US"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9">
                                            <p:txEl>
                                              <p:charRg st="0" end="2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9">
                                            <p:txEl>
                                              <p:charRg st="20"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9">
                                            <p:txEl>
                                              <p:charRg st="42"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9">
                                            <p:txEl>
                                              <p:charRg st="75" end="10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8549">
                                            <p:txEl>
                                              <p:charRg st="100" end="12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8549">
                                            <p:txEl>
                                              <p:charRg st="126" end="13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8549">
                                            <p:txEl>
                                              <p:charRg st="134" end="16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p:txBody>
          <a:bodyPr vert="horz" wrap="square" lIns="91440" tIns="45720" rIns="91440" bIns="45720" anchor="ctr" anchorCtr="0"/>
          <a:p>
            <a:pPr eaLnBrk="1" hangingPunct="1"/>
            <a:r>
              <a:rPr lang="en-US" altLang="zh-CN" b="1" dirty="0"/>
              <a:t>.3 </a:t>
            </a:r>
            <a:r>
              <a:rPr lang="zh-CN" altLang="en-US" b="1" dirty="0"/>
              <a:t>移位运算指令</a:t>
            </a:r>
            <a:endParaRPr lang="zh-CN" altLang="en-US" b="1" dirty="0"/>
          </a:p>
        </p:txBody>
      </p:sp>
      <p:sp>
        <p:nvSpPr>
          <p:cNvPr id="109571" name="Rectangle 3"/>
          <p:cNvSpPr>
            <a:spLocks noGrp="1"/>
          </p:cNvSpPr>
          <p:nvPr>
            <p:ph idx="1"/>
          </p:nvPr>
        </p:nvSpPr>
        <p:spPr/>
        <p:txBody>
          <a:bodyPr vert="horz" wrap="square" lIns="91440" tIns="45720" rIns="91440" bIns="45720" anchor="t" anchorCtr="0"/>
          <a:p>
            <a:pPr eaLnBrk="1" hangingPunct="1"/>
            <a:r>
              <a:rPr lang="zh-CN" altLang="en-US" b="1" dirty="0"/>
              <a:t>按规定的方式，对目的操作数执行向左或向右移动若干个二进制位数的操作</a:t>
            </a:r>
            <a:endParaRPr lang="zh-CN" altLang="en-US" b="1" dirty="0"/>
          </a:p>
          <a:p>
            <a:pPr eaLnBrk="1" hangingPunct="1"/>
            <a:r>
              <a:rPr lang="zh-CN" altLang="en-US" b="1" dirty="0"/>
              <a:t>包括：</a:t>
            </a:r>
            <a:endParaRPr lang="zh-CN" altLang="en-US" b="1" dirty="0"/>
          </a:p>
          <a:p>
            <a:pPr lvl="1" eaLnBrk="1" hangingPunct="1"/>
            <a:r>
              <a:rPr lang="zh-CN" altLang="en-US" b="1" dirty="0"/>
              <a:t>逻辑移位指令</a:t>
            </a:r>
            <a:r>
              <a:rPr lang="en-US" altLang="zh-CN" b="1" dirty="0"/>
              <a:t> </a:t>
            </a:r>
            <a:r>
              <a:rPr lang="zh-CN" altLang="en-US" sz="2000" b="1" dirty="0">
                <a:solidFill>
                  <a:srgbClr val="FF0000"/>
                </a:solidFill>
              </a:rPr>
              <a:t>补</a:t>
            </a:r>
            <a:r>
              <a:rPr lang="en-US" altLang="zh-CN" sz="2000" b="1" dirty="0">
                <a:solidFill>
                  <a:srgbClr val="FF0000"/>
                </a:solidFill>
              </a:rPr>
              <a:t>0</a:t>
            </a:r>
            <a:endParaRPr lang="zh-CN" altLang="en-US" b="1" dirty="0"/>
          </a:p>
          <a:p>
            <a:pPr lvl="1" eaLnBrk="1" hangingPunct="1"/>
            <a:r>
              <a:rPr lang="zh-CN" altLang="en-US" b="1" dirty="0"/>
              <a:t>算术移位指令（移位后正负号 不变 ）</a:t>
            </a:r>
            <a:r>
              <a:rPr lang="zh-CN" altLang="en-US" sz="2000" b="1" dirty="0">
                <a:solidFill>
                  <a:srgbClr val="FF0000"/>
                </a:solidFill>
              </a:rPr>
              <a:t>最高位保持符号不变</a:t>
            </a:r>
            <a:endParaRPr lang="zh-CN" altLang="en-US" b="1" dirty="0"/>
          </a:p>
          <a:p>
            <a:pPr lvl="1" eaLnBrk="1" hangingPunct="1"/>
            <a:r>
              <a:rPr lang="zh-CN" altLang="en-US" b="1" dirty="0"/>
              <a:t>循环移位指令 </a:t>
            </a:r>
            <a:endParaRPr lang="zh-CN" altLang="en-US" b="1" dirty="0"/>
          </a:p>
        </p:txBody>
      </p:sp>
      <p:sp>
        <p:nvSpPr>
          <p:cNvPr id="2" name="文本框 1"/>
          <p:cNvSpPr txBox="1"/>
          <p:nvPr/>
        </p:nvSpPr>
        <p:spPr>
          <a:xfrm>
            <a:off x="4124960" y="2537460"/>
            <a:ext cx="3399155" cy="706755"/>
          </a:xfrm>
          <a:prstGeom prst="rect">
            <a:avLst/>
          </a:prstGeom>
          <a:noFill/>
        </p:spPr>
        <p:txBody>
          <a:bodyPr wrap="square" rtlCol="0">
            <a:spAutoFit/>
          </a:bodyPr>
          <a:p>
            <a:r>
              <a:rPr lang="zh-CN" altLang="en-US">
                <a:solidFill>
                  <a:srgbClr val="FF0000"/>
                </a:solidFill>
              </a:rPr>
              <a:t>一般最后移出去的那位跑到</a:t>
            </a:r>
            <a:r>
              <a:rPr lang="en-US" altLang="zh-CN">
                <a:solidFill>
                  <a:srgbClr val="FF0000"/>
                </a:solidFill>
              </a:rPr>
              <a:t>CF</a:t>
            </a:r>
            <a:r>
              <a:rPr lang="zh-CN" altLang="en-US">
                <a:solidFill>
                  <a:srgbClr val="FF0000"/>
                </a:solidFill>
              </a:rPr>
              <a:t>里了</a:t>
            </a:r>
            <a:r>
              <a:rPr lang="en-US" altLang="zh-CN">
                <a:solidFill>
                  <a:srgbClr val="FF0000"/>
                </a:solidFill>
              </a:rPr>
              <a:t>    </a:t>
            </a:r>
            <a:r>
              <a:rPr lang="zh-CN" altLang="en-US">
                <a:solidFill>
                  <a:srgbClr val="FF0000"/>
                </a:solidFill>
              </a:rPr>
              <a:t>空位补</a:t>
            </a:r>
            <a:r>
              <a:rPr lang="en-US" altLang="zh-CN">
                <a:solidFill>
                  <a:srgbClr val="FF0000"/>
                </a:solidFill>
              </a:rPr>
              <a:t>0/1</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9571">
                                            <p:txEl>
                                              <p:charRg st="0" end="34"/>
                                            </p:txEl>
                                          </p:spTgt>
                                        </p:tgtEl>
                                        <p:attrNameLst>
                                          <p:attrName>style.visibility</p:attrName>
                                        </p:attrNameLst>
                                      </p:cBhvr>
                                      <p:to>
                                        <p:strVal val="visible"/>
                                      </p:to>
                                    </p:set>
                                    <p:animEffect transition="in" filter="slide(fromBottom)">
                                      <p:cBhvr>
                                        <p:cTn id="7" dur="500"/>
                                        <p:tgtEl>
                                          <p:spTgt spid="109571">
                                            <p:txEl>
                                              <p:charRg st="0" end="34"/>
                                            </p:txEl>
                                          </p:spTgt>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09571">
                                            <p:txEl>
                                              <p:charRg st="34" end="38"/>
                                            </p:txEl>
                                          </p:spTgt>
                                        </p:tgtEl>
                                        <p:attrNameLst>
                                          <p:attrName>style.visibility</p:attrName>
                                        </p:attrNameLst>
                                      </p:cBhvr>
                                      <p:to>
                                        <p:strVal val="visible"/>
                                      </p:to>
                                    </p:set>
                                    <p:animEffect transition="in" filter="slide(fromBottom)">
                                      <p:cBhvr>
                                        <p:cTn id="11" dur="500"/>
                                        <p:tgtEl>
                                          <p:spTgt spid="109571">
                                            <p:txEl>
                                              <p:charRg st="34" end="38"/>
                                            </p:txEl>
                                          </p:spTgt>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09571">
                                            <p:txEl>
                                              <p:charRg st="38" end="45"/>
                                            </p:txEl>
                                          </p:spTgt>
                                        </p:tgtEl>
                                        <p:attrNameLst>
                                          <p:attrName>style.visibility</p:attrName>
                                        </p:attrNameLst>
                                      </p:cBhvr>
                                      <p:to>
                                        <p:strVal val="visible"/>
                                      </p:to>
                                    </p:set>
                                    <p:animEffect transition="in" filter="slide(fromBottom)">
                                      <p:cBhvr>
                                        <p:cTn id="15" dur="500"/>
                                        <p:tgtEl>
                                          <p:spTgt spid="109571">
                                            <p:txEl>
                                              <p:charRg st="38" end="45"/>
                                            </p:txEl>
                                          </p:spTgt>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09571">
                                            <p:txEl>
                                              <p:charRg st="45" end="64"/>
                                            </p:txEl>
                                          </p:spTgt>
                                        </p:tgtEl>
                                        <p:attrNameLst>
                                          <p:attrName>style.visibility</p:attrName>
                                        </p:attrNameLst>
                                      </p:cBhvr>
                                      <p:to>
                                        <p:strVal val="visible"/>
                                      </p:to>
                                    </p:set>
                                    <p:animEffect transition="in" filter="slide(fromBottom)">
                                      <p:cBhvr>
                                        <p:cTn id="19" dur="500"/>
                                        <p:tgtEl>
                                          <p:spTgt spid="109571">
                                            <p:txEl>
                                              <p:charRg st="45" end="64"/>
                                            </p:txEl>
                                          </p:spTgt>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09571">
                                            <p:txEl>
                                              <p:charRg st="64" end="72"/>
                                            </p:txEl>
                                          </p:spTgt>
                                        </p:tgtEl>
                                        <p:attrNameLst>
                                          <p:attrName>style.visibility</p:attrName>
                                        </p:attrNameLst>
                                      </p:cBhvr>
                                      <p:to>
                                        <p:strVal val="visible"/>
                                      </p:to>
                                    </p:set>
                                    <p:animEffect transition="in" filter="slide(fromBottom)">
                                      <p:cBhvr>
                                        <p:cTn id="23" dur="500"/>
                                        <p:tgtEl>
                                          <p:spTgt spid="109571">
                                            <p:txEl>
                                              <p:charRg st="64"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p:txBody>
          <a:bodyPr vert="horz" wrap="square" lIns="91440" tIns="45720" rIns="91440" bIns="45720" anchor="ctr" anchorCtr="0"/>
          <a:p>
            <a:pPr eaLnBrk="1" hangingPunct="1"/>
            <a:r>
              <a:rPr lang="en-US" altLang="zh-CN" b="1" dirty="0"/>
              <a:t>1)  SHL</a:t>
            </a:r>
            <a:r>
              <a:rPr lang="zh-CN" altLang="en-US" b="1" dirty="0"/>
              <a:t>指令</a:t>
            </a:r>
            <a:endParaRPr lang="zh-CN" altLang="en-US" b="1" dirty="0"/>
          </a:p>
        </p:txBody>
      </p:sp>
      <p:sp>
        <p:nvSpPr>
          <p:cNvPr id="110595"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SHL </a:t>
            </a:r>
            <a:r>
              <a:rPr lang="zh-CN" altLang="en-US" b="1" dirty="0"/>
              <a:t>目的操作数，移动位数。</a:t>
            </a:r>
            <a:endParaRPr lang="zh-CN" altLang="en-US" b="1" dirty="0"/>
          </a:p>
          <a:p>
            <a:pPr eaLnBrk="1" hangingPunct="1"/>
            <a:r>
              <a:rPr lang="zh-CN" altLang="en-US" b="1" dirty="0"/>
              <a:t>功能：目的操作数逻辑</a:t>
            </a:r>
            <a:r>
              <a:rPr lang="zh-CN" altLang="en-US" b="1" dirty="0">
                <a:solidFill>
                  <a:srgbClr val="FF0000"/>
                </a:solidFill>
              </a:rPr>
              <a:t>左移</a:t>
            </a:r>
            <a:r>
              <a:rPr lang="zh-CN" altLang="en-US" b="1" dirty="0"/>
              <a:t>，</a:t>
            </a:r>
            <a:r>
              <a:rPr lang="zh-CN" altLang="en-US" b="1" dirty="0">
                <a:solidFill>
                  <a:srgbClr val="FF0000"/>
                </a:solidFill>
              </a:rPr>
              <a:t>最后移出</a:t>
            </a:r>
            <a:r>
              <a:rPr lang="zh-CN" altLang="en-US" b="1" dirty="0"/>
              <a:t>的位进入</a:t>
            </a:r>
            <a:r>
              <a:rPr lang="en-US" altLang="zh-CN" b="1" dirty="0">
                <a:solidFill>
                  <a:srgbClr val="FF0000"/>
                </a:solidFill>
              </a:rPr>
              <a:t>CF</a:t>
            </a:r>
            <a:r>
              <a:rPr lang="zh-CN" altLang="en-US" b="1" dirty="0"/>
              <a:t>，最低位</a:t>
            </a:r>
            <a:r>
              <a:rPr lang="zh-CN" altLang="en-US" b="1" dirty="0">
                <a:solidFill>
                  <a:srgbClr val="FF0000"/>
                </a:solidFill>
              </a:rPr>
              <a:t>用</a:t>
            </a:r>
            <a:r>
              <a:rPr lang="en-US" altLang="zh-CN" b="1" dirty="0">
                <a:solidFill>
                  <a:srgbClr val="FF0000"/>
                </a:solidFill>
              </a:rPr>
              <a:t>0</a:t>
            </a:r>
            <a:r>
              <a:rPr lang="zh-CN" altLang="en-US" b="1" dirty="0">
                <a:solidFill>
                  <a:srgbClr val="FF0000"/>
                </a:solidFill>
              </a:rPr>
              <a:t>填充</a:t>
            </a:r>
            <a:r>
              <a:rPr lang="zh-CN" altLang="en-US" b="1" dirty="0"/>
              <a:t>。</a:t>
            </a:r>
            <a:endParaRPr lang="zh-CN" altLang="en-US" b="1" dirty="0"/>
          </a:p>
          <a:p>
            <a:pPr eaLnBrk="1" hangingPunct="1"/>
            <a:r>
              <a:rPr lang="zh-CN" altLang="en-US" b="1" dirty="0"/>
              <a:t>操作数的寻址方式为：</a:t>
            </a:r>
            <a:endParaRPr lang="zh-CN" altLang="en-US" b="1" dirty="0"/>
          </a:p>
          <a:p>
            <a:pPr lvl="1" eaLnBrk="1" hangingPunct="1">
              <a:buNone/>
            </a:pPr>
            <a:r>
              <a:rPr lang="en-US" altLang="zh-CN" b="1" dirty="0"/>
              <a:t>SHL </a:t>
            </a:r>
            <a:r>
              <a:rPr lang="en-US" altLang="zh-CN" b="1" i="1" dirty="0"/>
              <a:t>reg</a:t>
            </a:r>
            <a:r>
              <a:rPr lang="en-US" altLang="zh-CN" b="1" dirty="0"/>
              <a:t>/</a:t>
            </a:r>
            <a:r>
              <a:rPr lang="en-US" altLang="zh-CN" b="1" i="1" dirty="0"/>
              <a:t>mem</a:t>
            </a:r>
            <a:r>
              <a:rPr lang="en-US" altLang="zh-CN" b="1" dirty="0"/>
              <a:t>, </a:t>
            </a:r>
            <a:r>
              <a:rPr lang="en-US" altLang="zh-CN" b="1" i="1" dirty="0"/>
              <a:t>imm</a:t>
            </a:r>
            <a:r>
              <a:rPr lang="en-US" altLang="zh-CN" b="1" dirty="0"/>
              <a:t>8/CL</a:t>
            </a:r>
            <a:r>
              <a:rPr lang="zh-CN" altLang="en-US" b="1" dirty="0"/>
              <a:t>。</a:t>
            </a:r>
            <a:endParaRPr lang="zh-CN" altLang="en-US" b="1" dirty="0"/>
          </a:p>
          <a:p>
            <a:pPr eaLnBrk="1" hangingPunct="1"/>
            <a:r>
              <a:rPr lang="zh-CN" altLang="en-US" b="1" dirty="0"/>
              <a:t>影响</a:t>
            </a:r>
            <a:r>
              <a:rPr lang="en-US" altLang="zh-CN" b="1" dirty="0"/>
              <a:t>CF, OF, SF, ZF, PF</a:t>
            </a:r>
            <a:r>
              <a:rPr lang="zh-CN" altLang="en-US" b="1" dirty="0"/>
              <a:t>，而</a:t>
            </a:r>
            <a:r>
              <a:rPr lang="en-US" altLang="zh-CN" b="1" dirty="0"/>
              <a:t>AF</a:t>
            </a:r>
            <a:r>
              <a:rPr lang="zh-CN" altLang="en-US" b="1" dirty="0"/>
              <a:t>不确定。</a:t>
            </a:r>
            <a:endParaRPr lang="zh-CN" altLang="en-US" b="1" dirty="0"/>
          </a:p>
          <a:p>
            <a:pPr lvl="1" eaLnBrk="1" hangingPunct="1"/>
            <a:r>
              <a:rPr lang="en-US" altLang="zh-CN" b="1" dirty="0"/>
              <a:t>OF</a:t>
            </a:r>
            <a:r>
              <a:rPr lang="zh-CN" altLang="en-US" b="1" dirty="0"/>
              <a:t>在左移</a:t>
            </a:r>
            <a:r>
              <a:rPr lang="en-US" altLang="zh-CN" b="1" dirty="0"/>
              <a:t>1</a:t>
            </a:r>
            <a:r>
              <a:rPr lang="zh-CN" altLang="en-US" b="1" dirty="0"/>
              <a:t>位时有效，否则不确定。</a:t>
            </a:r>
            <a:r>
              <a:rPr lang="zh-CN" altLang="en-US" sz="2000" b="1" dirty="0">
                <a:solidFill>
                  <a:srgbClr val="FF0000"/>
                </a:solidFill>
              </a:rPr>
              <a:t>（因为</a:t>
            </a:r>
            <a:r>
              <a:rPr lang="en-US" altLang="zh-CN" sz="2000" b="1" dirty="0">
                <a:solidFill>
                  <a:srgbClr val="FF0000"/>
                </a:solidFill>
              </a:rPr>
              <a:t>OF</a:t>
            </a:r>
            <a:r>
              <a:rPr lang="zh-CN" altLang="en-US" sz="2000" b="1" dirty="0">
                <a:solidFill>
                  <a:srgbClr val="FF0000"/>
                </a:solidFill>
              </a:rPr>
              <a:t>改变的本质是符号位改变）</a:t>
            </a:r>
            <a:endParaRPr lang="zh-CN" altLang="en-US" b="1" dirty="0"/>
          </a:p>
          <a:p>
            <a:pPr lvl="1" eaLnBrk="1" hangingPunct="1"/>
            <a:r>
              <a:rPr lang="zh-CN" altLang="en-US" b="1" dirty="0"/>
              <a:t>左移</a:t>
            </a:r>
            <a:r>
              <a:rPr lang="en-US" altLang="zh-CN" b="1" dirty="0"/>
              <a:t>1</a:t>
            </a:r>
            <a:r>
              <a:rPr lang="zh-CN" altLang="en-US" b="1" dirty="0"/>
              <a:t>位后，若符号位改变，</a:t>
            </a:r>
            <a:r>
              <a:rPr lang="en-US" altLang="zh-CN" b="1" dirty="0"/>
              <a:t>OF=1</a:t>
            </a:r>
            <a:r>
              <a:rPr lang="zh-CN" altLang="en-US" b="1" dirty="0"/>
              <a:t>，否则</a:t>
            </a:r>
            <a:r>
              <a:rPr lang="en-US" altLang="zh-CN" b="1" dirty="0"/>
              <a:t>OF=0 </a:t>
            </a:r>
            <a:endParaRPr lang="en-US" altLang="zh-CN" b="1" dirty="0"/>
          </a:p>
        </p:txBody>
      </p:sp>
      <p:pic>
        <p:nvPicPr>
          <p:cNvPr id="110597" name="Picture 5"/>
          <p:cNvPicPr>
            <a:picLocks noChangeAspect="1"/>
          </p:cNvPicPr>
          <p:nvPr/>
        </p:nvPicPr>
        <p:blipFill>
          <a:blip r:embed="rId1"/>
          <a:stretch>
            <a:fillRect/>
          </a:stretch>
        </p:blipFill>
        <p:spPr>
          <a:xfrm>
            <a:off x="4787900" y="3292475"/>
            <a:ext cx="4052888" cy="784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0595">
                                            <p:txEl>
                                              <p:charRg st="0" end="19"/>
                                            </p:txEl>
                                          </p:spTgt>
                                        </p:tgtEl>
                                        <p:attrNameLst>
                                          <p:attrName>style.visibility</p:attrName>
                                        </p:attrNameLst>
                                      </p:cBhvr>
                                      <p:to>
                                        <p:strVal val="visible"/>
                                      </p:to>
                                    </p:set>
                                    <p:animEffect transition="in" filter="slide(fromBottom)">
                                      <p:cBhvr>
                                        <p:cTn id="7" dur="500"/>
                                        <p:tgtEl>
                                          <p:spTgt spid="110595">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0595">
                                            <p:txEl>
                                              <p:charRg st="19" end="52"/>
                                            </p:txEl>
                                          </p:spTgt>
                                        </p:tgtEl>
                                        <p:attrNameLst>
                                          <p:attrName>style.visibility</p:attrName>
                                        </p:attrNameLst>
                                      </p:cBhvr>
                                      <p:to>
                                        <p:strVal val="visible"/>
                                      </p:to>
                                    </p:set>
                                    <p:animEffect transition="in" filter="slide(fromBottom)">
                                      <p:cBhvr>
                                        <p:cTn id="12" dur="500"/>
                                        <p:tgtEl>
                                          <p:spTgt spid="110595">
                                            <p:txEl>
                                              <p:charRg st="19" end="5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0597"/>
                                        </p:tgtEl>
                                        <p:attrNameLst>
                                          <p:attrName>style.visibility</p:attrName>
                                        </p:attrNameLst>
                                      </p:cBhvr>
                                      <p:to>
                                        <p:strVal val="visible"/>
                                      </p:to>
                                    </p:set>
                                    <p:animEffect transition="in" filter="slide(fromBottom)">
                                      <p:cBhvr>
                                        <p:cTn id="15" dur="500"/>
                                        <p:tgtEl>
                                          <p:spTgt spid="11059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10595">
                                            <p:txEl>
                                              <p:charRg st="52" end="63"/>
                                            </p:txEl>
                                          </p:spTgt>
                                        </p:tgtEl>
                                        <p:attrNameLst>
                                          <p:attrName>style.visibility</p:attrName>
                                        </p:attrNameLst>
                                      </p:cBhvr>
                                      <p:to>
                                        <p:strVal val="visible"/>
                                      </p:to>
                                    </p:set>
                                    <p:animEffect transition="in" filter="slide(fromBottom)">
                                      <p:cBhvr>
                                        <p:cTn id="20" dur="500"/>
                                        <p:tgtEl>
                                          <p:spTgt spid="110595">
                                            <p:txEl>
                                              <p:charRg st="52" end="6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10595">
                                            <p:txEl>
                                              <p:charRg st="63" end="85"/>
                                            </p:txEl>
                                          </p:spTgt>
                                        </p:tgtEl>
                                        <p:attrNameLst>
                                          <p:attrName>style.visibility</p:attrName>
                                        </p:attrNameLst>
                                      </p:cBhvr>
                                      <p:to>
                                        <p:strVal val="visible"/>
                                      </p:to>
                                    </p:set>
                                    <p:animEffect transition="in" filter="slide(fromBottom)">
                                      <p:cBhvr>
                                        <p:cTn id="25" dur="500"/>
                                        <p:tgtEl>
                                          <p:spTgt spid="110595">
                                            <p:txEl>
                                              <p:charRg st="63" end="8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10595">
                                            <p:txEl>
                                              <p:charRg st="85" end="114"/>
                                            </p:txEl>
                                          </p:spTgt>
                                        </p:tgtEl>
                                        <p:attrNameLst>
                                          <p:attrName>style.visibility</p:attrName>
                                        </p:attrNameLst>
                                      </p:cBhvr>
                                      <p:to>
                                        <p:strVal val="visible"/>
                                      </p:to>
                                    </p:set>
                                    <p:animEffect transition="in" filter="slide(fromBottom)">
                                      <p:cBhvr>
                                        <p:cTn id="30" dur="500"/>
                                        <p:tgtEl>
                                          <p:spTgt spid="110595">
                                            <p:txEl>
                                              <p:charRg st="85" end="11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10595">
                                            <p:txEl>
                                              <p:charRg st="114" end="132"/>
                                            </p:txEl>
                                          </p:spTgt>
                                        </p:tgtEl>
                                        <p:attrNameLst>
                                          <p:attrName>style.visibility</p:attrName>
                                        </p:attrNameLst>
                                      </p:cBhvr>
                                      <p:to>
                                        <p:strVal val="visible"/>
                                      </p:to>
                                    </p:set>
                                    <p:animEffect transition="in" filter="slide(fromBottom)">
                                      <p:cBhvr>
                                        <p:cTn id="35" dur="500"/>
                                        <p:tgtEl>
                                          <p:spTgt spid="110595">
                                            <p:txEl>
                                              <p:charRg st="114" end="13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10595">
                                            <p:txEl>
                                              <p:charRg st="132" end="158"/>
                                            </p:txEl>
                                          </p:spTgt>
                                        </p:tgtEl>
                                        <p:attrNameLst>
                                          <p:attrName>style.visibility</p:attrName>
                                        </p:attrNameLst>
                                      </p:cBhvr>
                                      <p:to>
                                        <p:strVal val="visible"/>
                                      </p:to>
                                    </p:set>
                                    <p:animEffect transition="in" filter="slide(fromBottom)">
                                      <p:cBhvr>
                                        <p:cTn id="40" dur="500"/>
                                        <p:tgtEl>
                                          <p:spTgt spid="110595">
                                            <p:txEl>
                                              <p:charRg st="132"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p:txBody>
          <a:bodyPr vert="horz" wrap="square" lIns="91440" tIns="45720" rIns="91440" bIns="45720" anchor="ctr" anchorCtr="0"/>
          <a:p>
            <a:pPr eaLnBrk="1" hangingPunct="1"/>
            <a:r>
              <a:rPr lang="en-US" altLang="zh-CN" b="1" dirty="0"/>
              <a:t>2)  SHR</a:t>
            </a:r>
            <a:r>
              <a:rPr lang="zh-CN" altLang="en-US" b="1" dirty="0"/>
              <a:t>指令</a:t>
            </a:r>
            <a:endParaRPr lang="zh-CN" altLang="en-US" b="1" dirty="0"/>
          </a:p>
        </p:txBody>
      </p:sp>
      <p:sp>
        <p:nvSpPr>
          <p:cNvPr id="111619"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SHR</a:t>
            </a:r>
            <a:r>
              <a:rPr lang="zh-CN" altLang="en-US" b="1" dirty="0"/>
              <a:t>目的操作数，移动位数。</a:t>
            </a:r>
            <a:endParaRPr lang="zh-CN" altLang="en-US" b="1" dirty="0"/>
          </a:p>
          <a:p>
            <a:pPr eaLnBrk="1" hangingPunct="1"/>
            <a:r>
              <a:rPr lang="zh-CN" altLang="en-US" b="1" dirty="0"/>
              <a:t>功能：目的操作数逻辑</a:t>
            </a:r>
            <a:r>
              <a:rPr lang="zh-CN" altLang="en-US" b="1" dirty="0">
                <a:solidFill>
                  <a:srgbClr val="FF0000"/>
                </a:solidFill>
              </a:rPr>
              <a:t>右移</a:t>
            </a:r>
            <a:r>
              <a:rPr lang="zh-CN" altLang="en-US" b="1" dirty="0"/>
              <a:t>，最后移出的位进入</a:t>
            </a:r>
            <a:r>
              <a:rPr lang="en-US" altLang="zh-CN" b="1" dirty="0">
                <a:solidFill>
                  <a:srgbClr val="FF0000"/>
                </a:solidFill>
              </a:rPr>
              <a:t>CF</a:t>
            </a:r>
            <a:r>
              <a:rPr lang="zh-CN" altLang="en-US" b="1" dirty="0"/>
              <a:t>，最高位</a:t>
            </a:r>
            <a:r>
              <a:rPr lang="zh-CN" altLang="en-US" b="1" dirty="0">
                <a:solidFill>
                  <a:srgbClr val="FF0000"/>
                </a:solidFill>
              </a:rPr>
              <a:t>用</a:t>
            </a:r>
            <a:r>
              <a:rPr lang="en-US" altLang="zh-CN" b="1" dirty="0">
                <a:solidFill>
                  <a:srgbClr val="FF0000"/>
                </a:solidFill>
              </a:rPr>
              <a:t>0</a:t>
            </a:r>
            <a:r>
              <a:rPr lang="zh-CN" altLang="en-US" b="1" dirty="0">
                <a:solidFill>
                  <a:srgbClr val="FF0000"/>
                </a:solidFill>
              </a:rPr>
              <a:t>填充</a:t>
            </a:r>
            <a:r>
              <a:rPr lang="zh-CN" altLang="en-US" b="1" dirty="0"/>
              <a:t>。</a:t>
            </a:r>
            <a:endParaRPr lang="zh-CN" altLang="en-US" b="1" dirty="0"/>
          </a:p>
          <a:p>
            <a:pPr eaLnBrk="1" hangingPunct="1"/>
            <a:r>
              <a:rPr lang="zh-CN" altLang="en-US" b="1" dirty="0"/>
              <a:t>操作数的寻址方式为：</a:t>
            </a:r>
            <a:endParaRPr lang="zh-CN" altLang="en-US" b="1" dirty="0"/>
          </a:p>
          <a:p>
            <a:pPr lvl="1" eaLnBrk="1" hangingPunct="1">
              <a:buNone/>
            </a:pPr>
            <a:r>
              <a:rPr lang="en-US" altLang="zh-CN" b="1" dirty="0"/>
              <a:t>SHR </a:t>
            </a:r>
            <a:r>
              <a:rPr lang="en-US" altLang="zh-CN" b="1" i="1" dirty="0"/>
              <a:t>reg</a:t>
            </a:r>
            <a:r>
              <a:rPr lang="en-US" altLang="zh-CN" b="1" dirty="0"/>
              <a:t>/</a:t>
            </a:r>
            <a:r>
              <a:rPr lang="en-US" altLang="zh-CN" b="1" i="1" dirty="0"/>
              <a:t>mem</a:t>
            </a:r>
            <a:r>
              <a:rPr lang="en-US" altLang="zh-CN" b="1" dirty="0"/>
              <a:t>, </a:t>
            </a:r>
            <a:r>
              <a:rPr lang="en-US" altLang="zh-CN" b="1" i="1" dirty="0"/>
              <a:t>imm</a:t>
            </a:r>
            <a:r>
              <a:rPr lang="en-US" altLang="zh-CN" b="1" dirty="0"/>
              <a:t>8/CL</a:t>
            </a:r>
            <a:r>
              <a:rPr lang="zh-CN" altLang="en-US" b="1" dirty="0"/>
              <a:t>。</a:t>
            </a:r>
            <a:endParaRPr lang="zh-CN" altLang="en-US" b="1" dirty="0"/>
          </a:p>
          <a:p>
            <a:pPr eaLnBrk="1" hangingPunct="1"/>
            <a:r>
              <a:rPr lang="zh-CN" altLang="en-US" b="1" dirty="0"/>
              <a:t>影响</a:t>
            </a:r>
            <a:r>
              <a:rPr lang="en-US" altLang="zh-CN" b="1" dirty="0"/>
              <a:t>CF, OF, SF, ZF, PF</a:t>
            </a:r>
            <a:r>
              <a:rPr lang="zh-CN" altLang="en-US" b="1" dirty="0"/>
              <a:t>，而</a:t>
            </a:r>
            <a:r>
              <a:rPr lang="en-US" altLang="zh-CN" b="1" dirty="0"/>
              <a:t>AF</a:t>
            </a:r>
            <a:r>
              <a:rPr lang="zh-CN" altLang="en-US" b="1" dirty="0"/>
              <a:t>不确定。</a:t>
            </a:r>
            <a:endParaRPr lang="zh-CN" altLang="en-US" b="1" dirty="0"/>
          </a:p>
          <a:p>
            <a:pPr lvl="1" eaLnBrk="1" hangingPunct="1"/>
            <a:r>
              <a:rPr lang="en-US" altLang="zh-CN" b="1" dirty="0"/>
              <a:t>OF</a:t>
            </a:r>
            <a:r>
              <a:rPr lang="zh-CN" altLang="en-US" b="1" dirty="0"/>
              <a:t>在右移</a:t>
            </a:r>
            <a:r>
              <a:rPr lang="en-US" altLang="zh-CN" b="1" dirty="0"/>
              <a:t>1</a:t>
            </a:r>
            <a:r>
              <a:rPr lang="zh-CN" altLang="en-US" b="1" dirty="0"/>
              <a:t>位时有效，否则不确定。</a:t>
            </a:r>
            <a:endParaRPr lang="zh-CN" altLang="en-US" b="1" dirty="0"/>
          </a:p>
          <a:p>
            <a:pPr lvl="1" eaLnBrk="1" hangingPunct="1"/>
            <a:r>
              <a:rPr lang="zh-CN" altLang="en-US" b="1" dirty="0"/>
              <a:t>右移</a:t>
            </a:r>
            <a:r>
              <a:rPr lang="en-US" altLang="zh-CN" b="1" dirty="0"/>
              <a:t>1</a:t>
            </a:r>
            <a:r>
              <a:rPr lang="zh-CN" altLang="en-US" b="1" dirty="0"/>
              <a:t>位后符号位改变，</a:t>
            </a:r>
            <a:r>
              <a:rPr lang="en-US" altLang="zh-CN" b="1" dirty="0"/>
              <a:t>OF=1</a:t>
            </a:r>
            <a:r>
              <a:rPr lang="zh-CN" altLang="en-US" b="1" dirty="0"/>
              <a:t>，否则</a:t>
            </a:r>
            <a:r>
              <a:rPr lang="en-US" altLang="zh-CN" b="1" dirty="0"/>
              <a:t>OF=0 </a:t>
            </a:r>
            <a:endParaRPr lang="en-US" altLang="zh-CN" b="1" dirty="0"/>
          </a:p>
        </p:txBody>
      </p:sp>
      <p:pic>
        <p:nvPicPr>
          <p:cNvPr id="111621" name="Picture 5"/>
          <p:cNvPicPr>
            <a:picLocks noChangeAspect="1"/>
          </p:cNvPicPr>
          <p:nvPr/>
        </p:nvPicPr>
        <p:blipFill>
          <a:blip r:embed="rId1"/>
          <a:stretch>
            <a:fillRect/>
          </a:stretch>
        </p:blipFill>
        <p:spPr>
          <a:xfrm>
            <a:off x="4894263" y="3319463"/>
            <a:ext cx="3998912" cy="8572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1619">
                                            <p:txEl>
                                              <p:charRg st="0" end="18"/>
                                            </p:txEl>
                                          </p:spTgt>
                                        </p:tgtEl>
                                        <p:attrNameLst>
                                          <p:attrName>style.visibility</p:attrName>
                                        </p:attrNameLst>
                                      </p:cBhvr>
                                      <p:to>
                                        <p:strVal val="visible"/>
                                      </p:to>
                                    </p:set>
                                    <p:animEffect transition="in" filter="slide(fromBottom)">
                                      <p:cBhvr>
                                        <p:cTn id="7" dur="500"/>
                                        <p:tgtEl>
                                          <p:spTgt spid="111619">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1619">
                                            <p:txEl>
                                              <p:charRg st="18" end="51"/>
                                            </p:txEl>
                                          </p:spTgt>
                                        </p:tgtEl>
                                        <p:attrNameLst>
                                          <p:attrName>style.visibility</p:attrName>
                                        </p:attrNameLst>
                                      </p:cBhvr>
                                      <p:to>
                                        <p:strVal val="visible"/>
                                      </p:to>
                                    </p:set>
                                    <p:animEffect transition="in" filter="slide(fromBottom)">
                                      <p:cBhvr>
                                        <p:cTn id="12" dur="500"/>
                                        <p:tgtEl>
                                          <p:spTgt spid="111619">
                                            <p:txEl>
                                              <p:charRg st="18" end="5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1621"/>
                                        </p:tgtEl>
                                        <p:attrNameLst>
                                          <p:attrName>style.visibility</p:attrName>
                                        </p:attrNameLst>
                                      </p:cBhvr>
                                      <p:to>
                                        <p:strVal val="visible"/>
                                      </p:to>
                                    </p:set>
                                    <p:animEffect transition="in" filter="slide(fromBottom)">
                                      <p:cBhvr>
                                        <p:cTn id="15" dur="500"/>
                                        <p:tgtEl>
                                          <p:spTgt spid="111621"/>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11619">
                                            <p:txEl>
                                              <p:charRg st="51" end="62"/>
                                            </p:txEl>
                                          </p:spTgt>
                                        </p:tgtEl>
                                        <p:attrNameLst>
                                          <p:attrName>style.visibility</p:attrName>
                                        </p:attrNameLst>
                                      </p:cBhvr>
                                      <p:to>
                                        <p:strVal val="visible"/>
                                      </p:to>
                                    </p:set>
                                    <p:animEffect transition="in" filter="slide(fromBottom)">
                                      <p:cBhvr>
                                        <p:cTn id="20" dur="500"/>
                                        <p:tgtEl>
                                          <p:spTgt spid="111619">
                                            <p:txEl>
                                              <p:charRg st="51" end="62"/>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11619">
                                            <p:txEl>
                                              <p:charRg st="62" end="84"/>
                                            </p:txEl>
                                          </p:spTgt>
                                        </p:tgtEl>
                                        <p:attrNameLst>
                                          <p:attrName>style.visibility</p:attrName>
                                        </p:attrNameLst>
                                      </p:cBhvr>
                                      <p:to>
                                        <p:strVal val="visible"/>
                                      </p:to>
                                    </p:set>
                                    <p:animEffect transition="in" filter="slide(fromBottom)">
                                      <p:cBhvr>
                                        <p:cTn id="23" dur="500"/>
                                        <p:tgtEl>
                                          <p:spTgt spid="111619">
                                            <p:txEl>
                                              <p:charRg st="62" end="8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11619">
                                            <p:txEl>
                                              <p:charRg st="84" end="113"/>
                                            </p:txEl>
                                          </p:spTgt>
                                        </p:tgtEl>
                                        <p:attrNameLst>
                                          <p:attrName>style.visibility</p:attrName>
                                        </p:attrNameLst>
                                      </p:cBhvr>
                                      <p:to>
                                        <p:strVal val="visible"/>
                                      </p:to>
                                    </p:set>
                                    <p:animEffect transition="in" filter="slide(fromBottom)">
                                      <p:cBhvr>
                                        <p:cTn id="28" dur="500"/>
                                        <p:tgtEl>
                                          <p:spTgt spid="111619">
                                            <p:txEl>
                                              <p:charRg st="84" end="113"/>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11619">
                                            <p:txEl>
                                              <p:charRg st="113" end="131"/>
                                            </p:txEl>
                                          </p:spTgt>
                                        </p:tgtEl>
                                        <p:attrNameLst>
                                          <p:attrName>style.visibility</p:attrName>
                                        </p:attrNameLst>
                                      </p:cBhvr>
                                      <p:to>
                                        <p:strVal val="visible"/>
                                      </p:to>
                                    </p:set>
                                    <p:animEffect transition="in" filter="slide(fromBottom)">
                                      <p:cBhvr>
                                        <p:cTn id="31" dur="500"/>
                                        <p:tgtEl>
                                          <p:spTgt spid="111619">
                                            <p:txEl>
                                              <p:charRg st="113" end="131"/>
                                            </p:txEl>
                                          </p:spTgt>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11619">
                                            <p:txEl>
                                              <p:charRg st="131" end="155"/>
                                            </p:txEl>
                                          </p:spTgt>
                                        </p:tgtEl>
                                        <p:attrNameLst>
                                          <p:attrName>style.visibility</p:attrName>
                                        </p:attrNameLst>
                                      </p:cBhvr>
                                      <p:to>
                                        <p:strVal val="visible"/>
                                      </p:to>
                                    </p:set>
                                    <p:animEffect transition="in" filter="slide(fromBottom)">
                                      <p:cBhvr>
                                        <p:cTn id="34" dur="500"/>
                                        <p:tgtEl>
                                          <p:spTgt spid="111619">
                                            <p:txEl>
                                              <p:charRg st="131" end="1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p:txBody>
          <a:bodyPr vert="horz" wrap="square" lIns="91440" tIns="45720" rIns="91440" bIns="45720" anchor="ctr" anchorCtr="0"/>
          <a:p>
            <a:pPr eaLnBrk="1" hangingPunct="1"/>
            <a:r>
              <a:rPr lang="en-US" altLang="zh-CN" b="1" dirty="0"/>
              <a:t>3)  SAL</a:t>
            </a:r>
            <a:r>
              <a:rPr lang="zh-CN" altLang="en-US" b="1" dirty="0"/>
              <a:t>指令</a:t>
            </a:r>
            <a:endParaRPr lang="zh-CN" altLang="en-US" b="1" dirty="0"/>
          </a:p>
        </p:txBody>
      </p:sp>
      <p:sp>
        <p:nvSpPr>
          <p:cNvPr id="112643"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SAL</a:t>
            </a:r>
            <a:r>
              <a:rPr lang="zh-CN" altLang="en-US" b="1" dirty="0"/>
              <a:t>目的操作数，移动位数。</a:t>
            </a:r>
            <a:endParaRPr lang="zh-CN" altLang="en-US" b="1" dirty="0"/>
          </a:p>
          <a:p>
            <a:pPr eaLnBrk="1" hangingPunct="1"/>
            <a:r>
              <a:rPr lang="zh-CN" altLang="en-US" b="1" dirty="0"/>
              <a:t>功能：算术左移指令。</a:t>
            </a:r>
            <a:endParaRPr lang="zh-CN" altLang="en-US" b="1" dirty="0"/>
          </a:p>
          <a:p>
            <a:pPr eaLnBrk="1" hangingPunct="1"/>
            <a:r>
              <a:rPr lang="en-US" altLang="zh-CN" b="1" dirty="0"/>
              <a:t>SAL</a:t>
            </a:r>
            <a:r>
              <a:rPr lang="zh-CN" altLang="en-US" b="1" dirty="0"/>
              <a:t>与</a:t>
            </a:r>
            <a:r>
              <a:rPr lang="en-US" altLang="zh-CN" b="1" dirty="0"/>
              <a:t>SHL</a:t>
            </a:r>
            <a:r>
              <a:rPr lang="zh-CN" altLang="en-US" b="1" dirty="0"/>
              <a:t>是同一条指令，即一个操作码对应的两个助记符</a:t>
            </a:r>
            <a:endParaRPr lang="zh-CN" altLang="en-US" b="1" dirty="0"/>
          </a:p>
        </p:txBody>
      </p:sp>
      <p:sp>
        <p:nvSpPr>
          <p:cNvPr id="2" name="文本框 1"/>
          <p:cNvSpPr txBox="1"/>
          <p:nvPr/>
        </p:nvSpPr>
        <p:spPr>
          <a:xfrm>
            <a:off x="4939030" y="1828800"/>
            <a:ext cx="3047365" cy="398780"/>
          </a:xfrm>
          <a:prstGeom prst="rect">
            <a:avLst/>
          </a:prstGeom>
          <a:noFill/>
        </p:spPr>
        <p:txBody>
          <a:bodyPr wrap="square" rtlCol="0">
            <a:spAutoFit/>
          </a:bodyPr>
          <a:p>
            <a:r>
              <a:rPr lang="zh-CN" altLang="en-US">
                <a:solidFill>
                  <a:srgbClr val="FF0000"/>
                </a:solidFill>
              </a:rPr>
              <a:t>左移一位相当于</a:t>
            </a:r>
            <a:r>
              <a:rPr lang="en-US" altLang="zh-CN">
                <a:solidFill>
                  <a:srgbClr val="FF0000"/>
                </a:solidFill>
              </a:rPr>
              <a:t>*2     </a:t>
            </a:r>
            <a:r>
              <a:rPr lang="zh-CN" altLang="en-US">
                <a:solidFill>
                  <a:srgbClr val="FF0000"/>
                </a:solidFill>
              </a:rPr>
              <a:t>？</a:t>
            </a:r>
            <a:endParaRPr lang="zh-CN" altLang="en-US">
              <a:solidFill>
                <a:srgbClr val="FF0000"/>
              </a:solidFill>
            </a:endParaRPr>
          </a:p>
        </p:txBody>
      </p:sp>
      <p:sp>
        <p:nvSpPr>
          <p:cNvPr id="3" name="文本框 2"/>
          <p:cNvSpPr txBox="1"/>
          <p:nvPr/>
        </p:nvSpPr>
        <p:spPr>
          <a:xfrm>
            <a:off x="916305" y="4022090"/>
            <a:ext cx="5575935" cy="521970"/>
          </a:xfrm>
          <a:prstGeom prst="rect">
            <a:avLst/>
          </a:prstGeom>
          <a:noFill/>
        </p:spPr>
        <p:txBody>
          <a:bodyPr wrap="square" rtlCol="0">
            <a:spAutoFit/>
          </a:bodyPr>
          <a:p>
            <a:r>
              <a:rPr lang="zh-CN" altLang="en-US" sz="2800">
                <a:solidFill>
                  <a:srgbClr val="FF0000"/>
                </a:solidFill>
              </a:rPr>
              <a:t>左移</a:t>
            </a:r>
            <a:r>
              <a:rPr lang="en-US" altLang="zh-CN" sz="2800">
                <a:solidFill>
                  <a:srgbClr val="FF0000"/>
                </a:solidFill>
              </a:rPr>
              <a:t>n</a:t>
            </a:r>
            <a:r>
              <a:rPr lang="zh-CN" altLang="en-US" sz="2800">
                <a:solidFill>
                  <a:srgbClr val="FF0000"/>
                </a:solidFill>
              </a:rPr>
              <a:t>位，相当于✖</a:t>
            </a:r>
            <a:r>
              <a:rPr lang="en-US" altLang="zh-CN" sz="2800">
                <a:solidFill>
                  <a:srgbClr val="FF0000"/>
                </a:solidFill>
              </a:rPr>
              <a:t>2^n</a:t>
            </a:r>
            <a:endParaRPr lang="en-US" altLang="zh-CN" sz="2800">
              <a:solidFill>
                <a:srgbClr val="FF0000"/>
              </a:solidFill>
            </a:endParaRPr>
          </a:p>
        </p:txBody>
      </p:sp>
      <p:sp>
        <p:nvSpPr>
          <p:cNvPr id="4" name="文本框 3"/>
          <p:cNvSpPr txBox="1"/>
          <p:nvPr/>
        </p:nvSpPr>
        <p:spPr>
          <a:xfrm>
            <a:off x="1232535" y="5228590"/>
            <a:ext cx="5257800" cy="953135"/>
          </a:xfrm>
          <a:prstGeom prst="rect">
            <a:avLst/>
          </a:prstGeom>
          <a:noFill/>
        </p:spPr>
        <p:txBody>
          <a:bodyPr wrap="square" rtlCol="0">
            <a:spAutoFit/>
          </a:bodyPr>
          <a:p>
            <a:r>
              <a:rPr lang="zh-CN" altLang="en-US" sz="2800">
                <a:solidFill>
                  <a:srgbClr val="FF0000"/>
                </a:solidFill>
              </a:rPr>
              <a:t>用</a:t>
            </a:r>
            <a:r>
              <a:rPr lang="en-US" altLang="zh-CN" sz="2800">
                <a:solidFill>
                  <a:srgbClr val="FF0000"/>
                </a:solidFill>
              </a:rPr>
              <a:t>SAL/SAR</a:t>
            </a:r>
            <a:r>
              <a:rPr lang="zh-CN" altLang="en-US" sz="2800">
                <a:solidFill>
                  <a:srgbClr val="FF0000"/>
                </a:solidFill>
              </a:rPr>
              <a:t>指令进行乘除运算会比一般的乘除运算速度更快</a:t>
            </a:r>
            <a:endParaRPr lang="zh-CN" alt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2643">
                                            <p:txEl>
                                              <p:charRg st="0" end="18"/>
                                            </p:txEl>
                                          </p:spTgt>
                                        </p:tgtEl>
                                        <p:attrNameLst>
                                          <p:attrName>style.visibility</p:attrName>
                                        </p:attrNameLst>
                                      </p:cBhvr>
                                      <p:to>
                                        <p:strVal val="visible"/>
                                      </p:to>
                                    </p:set>
                                    <p:animEffect transition="in" filter="slide(fromBottom)">
                                      <p:cBhvr>
                                        <p:cTn id="7" dur="500"/>
                                        <p:tgtEl>
                                          <p:spTgt spid="11264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2643">
                                            <p:txEl>
                                              <p:charRg st="18" end="29"/>
                                            </p:txEl>
                                          </p:spTgt>
                                        </p:tgtEl>
                                        <p:attrNameLst>
                                          <p:attrName>style.visibility</p:attrName>
                                        </p:attrNameLst>
                                      </p:cBhvr>
                                      <p:to>
                                        <p:strVal val="visible"/>
                                      </p:to>
                                    </p:set>
                                    <p:animEffect transition="in" filter="slide(fromBottom)">
                                      <p:cBhvr>
                                        <p:cTn id="12" dur="500"/>
                                        <p:tgtEl>
                                          <p:spTgt spid="112643">
                                            <p:txEl>
                                              <p:charRg st="18"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2643">
                                            <p:txEl>
                                              <p:charRg st="29" end="58"/>
                                            </p:txEl>
                                          </p:spTgt>
                                        </p:tgtEl>
                                        <p:attrNameLst>
                                          <p:attrName>style.visibility</p:attrName>
                                        </p:attrNameLst>
                                      </p:cBhvr>
                                      <p:to>
                                        <p:strVal val="visible"/>
                                      </p:to>
                                    </p:set>
                                    <p:animEffect transition="in" filter="slide(fromBottom)">
                                      <p:cBhvr>
                                        <p:cTn id="17" dur="500"/>
                                        <p:tgtEl>
                                          <p:spTgt spid="112643">
                                            <p:txEl>
                                              <p:charRg st="29"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p:nvPr/>
        </p:nvSpPr>
        <p:spPr>
          <a:xfrm>
            <a:off x="468313" y="1557338"/>
            <a:ext cx="8351837" cy="4708525"/>
          </a:xfrm>
          <a:prstGeom prst="rect">
            <a:avLst/>
          </a:prstGeom>
          <a:noFill/>
          <a:ln w="9525">
            <a:noFill/>
          </a:ln>
        </p:spPr>
        <p:txBody>
          <a:bodyPr anchor="t" anchorCtr="0">
            <a:spAutoFit/>
          </a:bodyPr>
          <a:p>
            <a:r>
              <a:rPr lang="en-US" altLang="zh-CN" dirty="0">
                <a:latin typeface="宋体" panose="02010600030101010101" pitchFamily="2" charset="-122"/>
                <a:ea typeface="宋体" panose="02010600030101010101" pitchFamily="2" charset="-122"/>
              </a:rPr>
              <a:t>DATA	SEGMENT			; </a:t>
            </a:r>
            <a:r>
              <a:rPr lang="zh-CN" altLang="en-US" dirty="0">
                <a:latin typeface="宋体" panose="02010600030101010101" pitchFamily="2" charset="-122"/>
                <a:ea typeface="宋体" panose="02010600030101010101" pitchFamily="2" charset="-122"/>
              </a:rPr>
              <a:t>定义数据段</a:t>
            </a:r>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Msg	DB	'Hello, World!', 13,10,'$'</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DATA	ENDS			; </a:t>
            </a:r>
            <a:r>
              <a:rPr lang="zh-CN" altLang="en-US" dirty="0">
                <a:latin typeface="宋体" panose="02010600030101010101" pitchFamily="2" charset="-122"/>
                <a:ea typeface="宋体" panose="02010600030101010101" pitchFamily="2" charset="-122"/>
              </a:rPr>
              <a:t>数据段定义结束</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CODE	SEGMENT			; </a:t>
            </a:r>
            <a:r>
              <a:rPr lang="zh-CN" altLang="en-US" dirty="0">
                <a:latin typeface="宋体" panose="02010600030101010101" pitchFamily="2" charset="-122"/>
                <a:ea typeface="宋体" panose="02010600030101010101" pitchFamily="2" charset="-122"/>
              </a:rPr>
              <a:t>定义代码段</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ASSUME CS: CODE, DS:DATA</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Start:	MOV	AX, DATA	; </a:t>
            </a:r>
            <a:r>
              <a:rPr lang="zh-CN" altLang="en-US" dirty="0">
                <a:latin typeface="宋体" panose="02010600030101010101" pitchFamily="2" charset="-122"/>
                <a:ea typeface="宋体" panose="02010600030101010101" pitchFamily="2" charset="-122"/>
              </a:rPr>
              <a:t>取数据内存区段地址</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MOV	DS, AX		; </a:t>
            </a:r>
            <a:r>
              <a:rPr lang="zh-CN" altLang="en-US" dirty="0">
                <a:latin typeface="宋体" panose="02010600030101010101" pitchFamily="2" charset="-122"/>
                <a:ea typeface="宋体" panose="02010600030101010101" pitchFamily="2" charset="-122"/>
              </a:rPr>
              <a:t>设置数据段寄存器</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MOV	DX, Offset Msg</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MOV	AH, 9</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INT	21h	; dos 9</a:t>
            </a:r>
            <a:r>
              <a:rPr lang="zh-CN" altLang="en-US" dirty="0">
                <a:latin typeface="宋体" panose="02010600030101010101" pitchFamily="2" charset="-122"/>
                <a:ea typeface="宋体" panose="02010600030101010101" pitchFamily="2" charset="-122"/>
              </a:rPr>
              <a:t>号功能</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显示</a:t>
            </a:r>
            <a:r>
              <a:rPr lang="en-US" altLang="zh-CN" dirty="0">
                <a:latin typeface="宋体" panose="02010600030101010101" pitchFamily="2" charset="-122"/>
                <a:ea typeface="宋体" panose="02010600030101010101" pitchFamily="2" charset="-122"/>
              </a:rPr>
              <a:t>DS:DX</a:t>
            </a:r>
            <a:r>
              <a:rPr lang="zh-CN" altLang="en-US" dirty="0">
                <a:latin typeface="宋体" panose="02010600030101010101" pitchFamily="2" charset="-122"/>
                <a:ea typeface="宋体" panose="02010600030101010101" pitchFamily="2" charset="-122"/>
              </a:rPr>
              <a:t>指向的字符串</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MOV	AX, 4C00h</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INT	21h		; </a:t>
            </a:r>
            <a:r>
              <a:rPr lang="zh-CN" altLang="en-US" dirty="0">
                <a:latin typeface="宋体" panose="02010600030101010101" pitchFamily="2" charset="-122"/>
                <a:ea typeface="宋体" panose="02010600030101010101" pitchFamily="2" charset="-122"/>
              </a:rPr>
              <a:t>运行结束</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返回</a:t>
            </a:r>
            <a:r>
              <a:rPr lang="en-US" altLang="zh-CN" dirty="0">
                <a:latin typeface="宋体" panose="02010600030101010101" pitchFamily="2" charset="-122"/>
                <a:ea typeface="宋体" panose="02010600030101010101" pitchFamily="2" charset="-122"/>
              </a:rPr>
              <a:t>DOS</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CODE	ENDS			; </a:t>
            </a:r>
            <a:r>
              <a:rPr lang="zh-CN" altLang="en-US" dirty="0">
                <a:latin typeface="宋体" panose="02010600030101010101" pitchFamily="2" charset="-122"/>
                <a:ea typeface="宋体" panose="02010600030101010101" pitchFamily="2" charset="-122"/>
              </a:rPr>
              <a:t>代码段定义结束</a:t>
            </a:r>
            <a:endParaRPr lang="zh-CN" altLang="en-US"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END	Start		; </a:t>
            </a:r>
            <a:r>
              <a:rPr lang="zh-CN" altLang="en-US" dirty="0">
                <a:latin typeface="宋体" panose="02010600030101010101" pitchFamily="2" charset="-122"/>
                <a:ea typeface="宋体" panose="02010600030101010101" pitchFamily="2" charset="-122"/>
              </a:rPr>
              <a:t>源程序到此为止</a:t>
            </a:r>
            <a:endParaRPr lang="zh-CN" altLang="en-US" dirty="0">
              <a:latin typeface="宋体" panose="02010600030101010101" pitchFamily="2" charset="-122"/>
              <a:ea typeface="宋体" panose="02010600030101010101" pitchFamily="2" charset="-122"/>
            </a:endParaRPr>
          </a:p>
        </p:txBody>
      </p:sp>
      <p:sp>
        <p:nvSpPr>
          <p:cNvPr id="5" name="Rectangle 2"/>
          <p:cNvSpPr>
            <a:spLocks noGrp="1"/>
          </p:cNvSpPr>
          <p:nvPr>
            <p:ph type="title"/>
          </p:nvPr>
        </p:nvSpPr>
        <p:spPr>
          <a:xfrm>
            <a:off x="457200" y="269875"/>
            <a:ext cx="8229600" cy="1143000"/>
          </a:xfrm>
        </p:spPr>
        <p:txBody>
          <a:bodyPr vert="horz" wrap="square" lIns="91440" tIns="45720" rIns="91440" bIns="45720" anchor="ctr" anchorCtr="0"/>
          <a:p>
            <a:pPr eaLnBrk="1" hangingPunct="1"/>
            <a:r>
              <a:rPr lang="zh-CN" altLang="en-US" b="1" dirty="0"/>
              <a:t>可以简化成这样</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p:txBody>
          <a:bodyPr vert="horz" wrap="square" lIns="91440" tIns="45720" rIns="91440" bIns="45720" anchor="ctr" anchorCtr="0"/>
          <a:p>
            <a:pPr eaLnBrk="1" hangingPunct="1"/>
            <a:r>
              <a:rPr lang="en-US" altLang="zh-CN" b="1" dirty="0"/>
              <a:t>4)  SAR</a:t>
            </a:r>
            <a:r>
              <a:rPr lang="zh-CN" altLang="en-US" b="1" dirty="0"/>
              <a:t>指令</a:t>
            </a:r>
            <a:endParaRPr lang="zh-CN" altLang="en-US" b="1" dirty="0"/>
          </a:p>
        </p:txBody>
      </p:sp>
      <p:sp>
        <p:nvSpPr>
          <p:cNvPr id="113667" name="Rectangle 3"/>
          <p:cNvSpPr>
            <a:spLocks noGrp="1"/>
          </p:cNvSpPr>
          <p:nvPr>
            <p:ph idx="1"/>
          </p:nvPr>
        </p:nvSpPr>
        <p:spPr/>
        <p:txBody>
          <a:bodyPr vert="horz" wrap="square" lIns="91440" tIns="45720" rIns="91440" bIns="45720" anchor="t" anchorCtr="0"/>
          <a:p>
            <a:pPr eaLnBrk="1" hangingPunct="1"/>
            <a:r>
              <a:rPr lang="zh-CN" altLang="en-US" b="1" dirty="0"/>
              <a:t>汇编格式：</a:t>
            </a:r>
            <a:r>
              <a:rPr lang="en-US" altLang="zh-CN" b="1" dirty="0"/>
              <a:t>SAR </a:t>
            </a:r>
            <a:r>
              <a:rPr lang="zh-CN" altLang="en-US" b="1" dirty="0"/>
              <a:t>目的操作数，移动位数。</a:t>
            </a:r>
            <a:endParaRPr lang="zh-CN" altLang="en-US" b="1" dirty="0"/>
          </a:p>
          <a:p>
            <a:pPr eaLnBrk="1" hangingPunct="1"/>
            <a:r>
              <a:rPr lang="zh-CN" altLang="en-US" b="1" dirty="0"/>
              <a:t>功能：目的操作数算术</a:t>
            </a:r>
            <a:r>
              <a:rPr lang="zh-CN" altLang="en-US" b="1" dirty="0">
                <a:solidFill>
                  <a:srgbClr val="FF0000"/>
                </a:solidFill>
              </a:rPr>
              <a:t>右移</a:t>
            </a:r>
            <a:r>
              <a:rPr lang="zh-CN" altLang="en-US" b="1" dirty="0"/>
              <a:t>，最后移出的位进入</a:t>
            </a:r>
            <a:r>
              <a:rPr lang="en-US" altLang="zh-CN" b="1" dirty="0"/>
              <a:t>CF</a:t>
            </a:r>
            <a:r>
              <a:rPr lang="zh-CN" altLang="en-US" b="1" dirty="0"/>
              <a:t>，高位用符号位填充。</a:t>
            </a:r>
            <a:endParaRPr lang="zh-CN" altLang="en-US" b="1" dirty="0"/>
          </a:p>
          <a:p>
            <a:pPr eaLnBrk="1" hangingPunct="1"/>
            <a:r>
              <a:rPr lang="zh-CN" altLang="en-US" b="1" dirty="0"/>
              <a:t>操作数的寻址方式为：</a:t>
            </a:r>
            <a:endParaRPr lang="zh-CN" altLang="en-US" b="1" dirty="0"/>
          </a:p>
          <a:p>
            <a:pPr lvl="1" eaLnBrk="1" hangingPunct="1">
              <a:buNone/>
            </a:pPr>
            <a:r>
              <a:rPr lang="en-US" altLang="zh-CN" b="1" dirty="0"/>
              <a:t>SAR </a:t>
            </a:r>
            <a:r>
              <a:rPr lang="en-US" altLang="zh-CN" b="1" i="1" dirty="0"/>
              <a:t>reg</a:t>
            </a:r>
            <a:r>
              <a:rPr lang="en-US" altLang="zh-CN" b="1" dirty="0"/>
              <a:t>/</a:t>
            </a:r>
            <a:r>
              <a:rPr lang="en-US" altLang="zh-CN" b="1" i="1" dirty="0"/>
              <a:t>mem</a:t>
            </a:r>
            <a:r>
              <a:rPr lang="en-US" altLang="zh-CN" b="1" dirty="0"/>
              <a:t>, </a:t>
            </a:r>
            <a:r>
              <a:rPr lang="en-US" altLang="zh-CN" b="1" i="1" dirty="0"/>
              <a:t>imm</a:t>
            </a:r>
            <a:r>
              <a:rPr lang="en-US" altLang="zh-CN" b="1" dirty="0"/>
              <a:t>8/CL</a:t>
            </a:r>
            <a:endParaRPr lang="en-US" altLang="zh-CN" b="1" dirty="0"/>
          </a:p>
          <a:p>
            <a:pPr eaLnBrk="1" hangingPunct="1"/>
            <a:r>
              <a:rPr lang="zh-CN" altLang="en-US" b="1" dirty="0"/>
              <a:t>影响</a:t>
            </a:r>
            <a:r>
              <a:rPr lang="en-US" altLang="zh-CN" b="1" dirty="0"/>
              <a:t>CF, OF, SF, ZF, PF</a:t>
            </a:r>
            <a:r>
              <a:rPr lang="zh-CN" altLang="en-US" b="1" dirty="0"/>
              <a:t>，而</a:t>
            </a:r>
            <a:r>
              <a:rPr lang="en-US" altLang="zh-CN" b="1" dirty="0"/>
              <a:t>AF</a:t>
            </a:r>
            <a:r>
              <a:rPr lang="zh-CN" altLang="en-US" b="1" dirty="0"/>
              <a:t>不确定。</a:t>
            </a:r>
            <a:endParaRPr lang="zh-CN" altLang="en-US" b="1" dirty="0"/>
          </a:p>
          <a:p>
            <a:pPr lvl="1" eaLnBrk="1" hangingPunct="1"/>
            <a:r>
              <a:rPr lang="en-US" altLang="zh-CN" b="1" dirty="0"/>
              <a:t>OF</a:t>
            </a:r>
            <a:r>
              <a:rPr lang="zh-CN" altLang="en-US" b="1" dirty="0"/>
              <a:t>在右移</a:t>
            </a:r>
            <a:r>
              <a:rPr lang="en-US" altLang="zh-CN" b="1" dirty="0"/>
              <a:t>1</a:t>
            </a:r>
            <a:r>
              <a:rPr lang="zh-CN" altLang="en-US" b="1" dirty="0"/>
              <a:t>位时有效，否则不确定。</a:t>
            </a:r>
            <a:endParaRPr lang="zh-CN" altLang="en-US" b="1" dirty="0"/>
          </a:p>
          <a:p>
            <a:pPr lvl="1" eaLnBrk="1" hangingPunct="1"/>
            <a:r>
              <a:rPr lang="zh-CN" altLang="en-US" b="1" dirty="0"/>
              <a:t>右移</a:t>
            </a:r>
            <a:r>
              <a:rPr lang="en-US" altLang="zh-CN" b="1" dirty="0"/>
              <a:t>1</a:t>
            </a:r>
            <a:r>
              <a:rPr lang="zh-CN" altLang="en-US" b="1" dirty="0"/>
              <a:t>位后，</a:t>
            </a:r>
            <a:r>
              <a:rPr lang="en-US" altLang="zh-CN" b="1" dirty="0"/>
              <a:t>OF=0</a:t>
            </a:r>
            <a:endParaRPr lang="en-US" altLang="zh-CN" b="1" dirty="0"/>
          </a:p>
        </p:txBody>
      </p:sp>
      <p:pic>
        <p:nvPicPr>
          <p:cNvPr id="113668" name="Picture 4"/>
          <p:cNvPicPr>
            <a:picLocks noChangeAspect="1"/>
          </p:cNvPicPr>
          <p:nvPr/>
        </p:nvPicPr>
        <p:blipFill>
          <a:blip r:embed="rId1"/>
          <a:stretch>
            <a:fillRect/>
          </a:stretch>
        </p:blipFill>
        <p:spPr>
          <a:xfrm>
            <a:off x="4846638" y="3381375"/>
            <a:ext cx="3806825" cy="871538"/>
          </a:xfrm>
          <a:prstGeom prst="rect">
            <a:avLst/>
          </a:prstGeom>
          <a:noFill/>
          <a:ln w="9525">
            <a:noFill/>
          </a:ln>
        </p:spPr>
      </p:pic>
      <p:sp>
        <p:nvSpPr>
          <p:cNvPr id="2" name="文本框 1"/>
          <p:cNvSpPr txBox="1"/>
          <p:nvPr/>
        </p:nvSpPr>
        <p:spPr>
          <a:xfrm>
            <a:off x="4427855" y="592455"/>
            <a:ext cx="3906520" cy="460375"/>
          </a:xfrm>
          <a:prstGeom prst="rect">
            <a:avLst/>
          </a:prstGeom>
          <a:noFill/>
        </p:spPr>
        <p:txBody>
          <a:bodyPr wrap="square" rtlCol="0">
            <a:spAutoFit/>
          </a:bodyPr>
          <a:p>
            <a:r>
              <a:rPr lang="zh-CN" altLang="en-US" sz="2400">
                <a:solidFill>
                  <a:srgbClr val="FF0000"/>
                </a:solidFill>
              </a:rPr>
              <a:t>右移</a:t>
            </a:r>
            <a:r>
              <a:rPr lang="en-US" altLang="zh-CN" sz="2400">
                <a:solidFill>
                  <a:srgbClr val="FF0000"/>
                </a:solidFill>
              </a:rPr>
              <a:t>n</a:t>
            </a:r>
            <a:r>
              <a:rPr lang="zh-CN" altLang="en-US" sz="2400">
                <a:solidFill>
                  <a:srgbClr val="FF0000"/>
                </a:solidFill>
              </a:rPr>
              <a:t>位，相当于➗</a:t>
            </a:r>
            <a:r>
              <a:rPr lang="en-US" altLang="zh-CN" sz="2400">
                <a:solidFill>
                  <a:srgbClr val="FF0000"/>
                </a:solidFill>
              </a:rPr>
              <a:t>2^n</a:t>
            </a:r>
            <a:endParaRPr lang="en-US" altLang="zh-CN"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3667">
                                            <p:txEl>
                                              <p:charRg st="0" end="21"/>
                                            </p:txEl>
                                          </p:spTgt>
                                        </p:tgtEl>
                                        <p:attrNameLst>
                                          <p:attrName>style.visibility</p:attrName>
                                        </p:attrNameLst>
                                      </p:cBhvr>
                                      <p:to>
                                        <p:strVal val="visible"/>
                                      </p:to>
                                    </p:set>
                                    <p:animEffect transition="in" filter="slide(fromBottom)">
                                      <p:cBhvr>
                                        <p:cTn id="7" dur="500"/>
                                        <p:tgtEl>
                                          <p:spTgt spid="113667">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3667">
                                            <p:txEl>
                                              <p:charRg st="21" end="55"/>
                                            </p:txEl>
                                          </p:spTgt>
                                        </p:tgtEl>
                                        <p:attrNameLst>
                                          <p:attrName>style.visibility</p:attrName>
                                        </p:attrNameLst>
                                      </p:cBhvr>
                                      <p:to>
                                        <p:strVal val="visible"/>
                                      </p:to>
                                    </p:set>
                                    <p:animEffect transition="in" filter="slide(fromBottom)">
                                      <p:cBhvr>
                                        <p:cTn id="12" dur="500"/>
                                        <p:tgtEl>
                                          <p:spTgt spid="113667">
                                            <p:txEl>
                                              <p:charRg st="21"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13668"/>
                                        </p:tgtEl>
                                        <p:attrNameLst>
                                          <p:attrName>style.visibility</p:attrName>
                                        </p:attrNameLst>
                                      </p:cBhvr>
                                      <p:to>
                                        <p:strVal val="visible"/>
                                      </p:to>
                                    </p:set>
                                    <p:animEffect transition="in" filter="slide(fromBottom)">
                                      <p:cBhvr>
                                        <p:cTn id="17" dur="500"/>
                                        <p:tgtEl>
                                          <p:spTgt spid="11366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3667">
                                            <p:txEl>
                                              <p:charRg st="55" end="66"/>
                                            </p:txEl>
                                          </p:spTgt>
                                        </p:tgtEl>
                                        <p:attrNameLst>
                                          <p:attrName>style.visibility</p:attrName>
                                        </p:attrNameLst>
                                      </p:cBhvr>
                                      <p:to>
                                        <p:strVal val="visible"/>
                                      </p:to>
                                    </p:set>
                                    <p:animEffect transition="in" filter="slide(fromBottom)">
                                      <p:cBhvr>
                                        <p:cTn id="22" dur="500"/>
                                        <p:tgtEl>
                                          <p:spTgt spid="113667">
                                            <p:txEl>
                                              <p:charRg st="55" end="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3667">
                                            <p:txEl>
                                              <p:charRg st="66" end="87"/>
                                            </p:txEl>
                                          </p:spTgt>
                                        </p:tgtEl>
                                        <p:attrNameLst>
                                          <p:attrName>style.visibility</p:attrName>
                                        </p:attrNameLst>
                                      </p:cBhvr>
                                      <p:to>
                                        <p:strVal val="visible"/>
                                      </p:to>
                                    </p:set>
                                    <p:animEffect transition="in" filter="slide(fromBottom)">
                                      <p:cBhvr>
                                        <p:cTn id="27" dur="500"/>
                                        <p:tgtEl>
                                          <p:spTgt spid="113667">
                                            <p:txEl>
                                              <p:charRg st="66" end="8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3667">
                                            <p:txEl>
                                              <p:charRg st="87" end="116"/>
                                            </p:txEl>
                                          </p:spTgt>
                                        </p:tgtEl>
                                        <p:attrNameLst>
                                          <p:attrName>style.visibility</p:attrName>
                                        </p:attrNameLst>
                                      </p:cBhvr>
                                      <p:to>
                                        <p:strVal val="visible"/>
                                      </p:to>
                                    </p:set>
                                    <p:animEffect transition="in" filter="slide(fromBottom)">
                                      <p:cBhvr>
                                        <p:cTn id="32" dur="500"/>
                                        <p:tgtEl>
                                          <p:spTgt spid="113667">
                                            <p:txEl>
                                              <p:charRg st="87" end="1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13667">
                                            <p:txEl>
                                              <p:charRg st="116" end="134"/>
                                            </p:txEl>
                                          </p:spTgt>
                                        </p:tgtEl>
                                        <p:attrNameLst>
                                          <p:attrName>style.visibility</p:attrName>
                                        </p:attrNameLst>
                                      </p:cBhvr>
                                      <p:to>
                                        <p:strVal val="visible"/>
                                      </p:to>
                                    </p:set>
                                    <p:animEffect transition="in" filter="slide(fromBottom)">
                                      <p:cBhvr>
                                        <p:cTn id="37" dur="500"/>
                                        <p:tgtEl>
                                          <p:spTgt spid="113667">
                                            <p:txEl>
                                              <p:charRg st="116" end="13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13667">
                                            <p:txEl>
                                              <p:charRg st="134" end="145"/>
                                            </p:txEl>
                                          </p:spTgt>
                                        </p:tgtEl>
                                        <p:attrNameLst>
                                          <p:attrName>style.visibility</p:attrName>
                                        </p:attrNameLst>
                                      </p:cBhvr>
                                      <p:to>
                                        <p:strVal val="visible"/>
                                      </p:to>
                                    </p:set>
                                    <p:animEffect transition="in" filter="slide(fromBottom)">
                                      <p:cBhvr>
                                        <p:cTn id="42" dur="500"/>
                                        <p:tgtEl>
                                          <p:spTgt spid="113667">
                                            <p:txEl>
                                              <p:charRg st="134" end="1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p:txBody>
          <a:bodyPr vert="horz" wrap="square" lIns="91440" tIns="45720" rIns="91440" bIns="45720" anchor="ctr" anchorCtr="0"/>
          <a:p>
            <a:pPr eaLnBrk="1" hangingPunct="1"/>
            <a:r>
              <a:rPr lang="en-US" altLang="zh-CN" b="1" dirty="0"/>
              <a:t>5)  ROL</a:t>
            </a:r>
            <a:r>
              <a:rPr lang="zh-CN" altLang="en-US" b="1" dirty="0"/>
              <a:t>指令</a:t>
            </a:r>
            <a:endParaRPr lang="zh-CN" altLang="en-US" b="1" dirty="0"/>
          </a:p>
        </p:txBody>
      </p:sp>
      <p:sp>
        <p:nvSpPr>
          <p:cNvPr id="114691"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ROL</a:t>
            </a:r>
            <a:r>
              <a:rPr lang="zh-CN" altLang="en-US" b="1" dirty="0"/>
              <a:t>目的操作数，移动位数。</a:t>
            </a:r>
            <a:endParaRPr lang="zh-CN" altLang="en-US" b="1" dirty="0"/>
          </a:p>
          <a:p>
            <a:pPr eaLnBrk="1" hangingPunct="1"/>
            <a:r>
              <a:rPr lang="zh-CN" altLang="en-US" b="1" dirty="0"/>
              <a:t>功能：目的操作数循环左移，最后移出的位进</a:t>
            </a:r>
            <a:r>
              <a:rPr lang="en-US" altLang="zh-CN" b="1" dirty="0"/>
              <a:t>CF</a:t>
            </a:r>
            <a:endParaRPr lang="en-US" altLang="zh-CN" b="1" dirty="0"/>
          </a:p>
          <a:p>
            <a:pPr eaLnBrk="1" hangingPunct="1"/>
            <a:r>
              <a:rPr lang="zh-CN" altLang="en-US" b="1" dirty="0"/>
              <a:t>操作数的寻址方式：</a:t>
            </a:r>
            <a:endParaRPr lang="zh-CN" altLang="en-US" b="1" dirty="0"/>
          </a:p>
          <a:p>
            <a:pPr lvl="1" eaLnBrk="1" hangingPunct="1">
              <a:buNone/>
            </a:pPr>
            <a:r>
              <a:rPr lang="en-US" altLang="zh-CN" sz="3200" b="1" dirty="0"/>
              <a:t>ROL </a:t>
            </a:r>
            <a:r>
              <a:rPr lang="en-US" altLang="zh-CN" sz="3200" b="1" i="1" dirty="0"/>
              <a:t>reg</a:t>
            </a:r>
            <a:r>
              <a:rPr lang="en-US" altLang="zh-CN" sz="3200" b="1" dirty="0"/>
              <a:t>/</a:t>
            </a:r>
            <a:r>
              <a:rPr lang="en-US" altLang="zh-CN" sz="3200" b="1" i="1" dirty="0"/>
              <a:t>mem</a:t>
            </a:r>
            <a:r>
              <a:rPr lang="en-US" altLang="zh-CN" sz="3200" b="1" dirty="0"/>
              <a:t>,</a:t>
            </a:r>
            <a:endParaRPr lang="en-US" altLang="zh-CN" sz="3200" b="1" dirty="0"/>
          </a:p>
          <a:p>
            <a:pPr eaLnBrk="1" hangingPunct="1"/>
            <a:r>
              <a:rPr lang="zh-CN" altLang="en-US" b="1" dirty="0"/>
              <a:t>影响</a:t>
            </a:r>
            <a:r>
              <a:rPr lang="en-US" altLang="zh-CN" b="1" dirty="0"/>
              <a:t>CF, OF, SF, ZF, PF</a:t>
            </a:r>
            <a:r>
              <a:rPr lang="zh-CN" altLang="en-US" b="1" dirty="0"/>
              <a:t>，而</a:t>
            </a:r>
            <a:r>
              <a:rPr lang="en-US" altLang="zh-CN" b="1" dirty="0"/>
              <a:t>AF</a:t>
            </a:r>
            <a:r>
              <a:rPr lang="zh-CN" altLang="en-US" b="1" dirty="0"/>
              <a:t>不确定。</a:t>
            </a:r>
            <a:endParaRPr lang="zh-CN" altLang="en-US" b="1" dirty="0"/>
          </a:p>
          <a:p>
            <a:pPr lvl="1" eaLnBrk="1" hangingPunct="1"/>
            <a:r>
              <a:rPr lang="en-US" altLang="zh-CN" b="1" dirty="0"/>
              <a:t>OF</a:t>
            </a:r>
            <a:r>
              <a:rPr lang="zh-CN" altLang="en-US" b="1" dirty="0"/>
              <a:t>在左移</a:t>
            </a:r>
            <a:r>
              <a:rPr lang="en-US" altLang="zh-CN" b="1" dirty="0"/>
              <a:t>1</a:t>
            </a:r>
            <a:r>
              <a:rPr lang="zh-CN" altLang="en-US" b="1" dirty="0"/>
              <a:t>位时有效，否则不确定。</a:t>
            </a:r>
            <a:endParaRPr lang="zh-CN" altLang="en-US" b="1" dirty="0"/>
          </a:p>
          <a:p>
            <a:pPr lvl="1" eaLnBrk="1" hangingPunct="1"/>
            <a:r>
              <a:rPr lang="zh-CN" altLang="en-US" b="1" dirty="0"/>
              <a:t>左移</a:t>
            </a:r>
            <a:r>
              <a:rPr lang="en-US" altLang="zh-CN" b="1" dirty="0"/>
              <a:t>1</a:t>
            </a:r>
            <a:r>
              <a:rPr lang="zh-CN" altLang="en-US" b="1" dirty="0"/>
              <a:t>位后，若符号位改变，</a:t>
            </a:r>
            <a:r>
              <a:rPr lang="en-US" altLang="zh-CN" b="1" dirty="0"/>
              <a:t>OF=1</a:t>
            </a:r>
            <a:r>
              <a:rPr lang="zh-CN" altLang="en-US" b="1" dirty="0"/>
              <a:t>，否则</a:t>
            </a:r>
            <a:r>
              <a:rPr lang="en-US" altLang="zh-CN" b="1" dirty="0"/>
              <a:t>OF=0</a:t>
            </a:r>
            <a:endParaRPr lang="en-US" altLang="zh-CN" b="1" dirty="0"/>
          </a:p>
        </p:txBody>
      </p:sp>
      <p:pic>
        <p:nvPicPr>
          <p:cNvPr id="114692" name="Picture 4"/>
          <p:cNvPicPr>
            <a:picLocks noChangeAspect="1"/>
          </p:cNvPicPr>
          <p:nvPr/>
        </p:nvPicPr>
        <p:blipFill>
          <a:blip r:embed="rId1"/>
          <a:stretch>
            <a:fillRect/>
          </a:stretch>
        </p:blipFill>
        <p:spPr>
          <a:xfrm>
            <a:off x="4579938" y="3095625"/>
            <a:ext cx="3232150" cy="8350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4691">
                                            <p:txEl>
                                              <p:charRg st="0" end="18"/>
                                            </p:txEl>
                                          </p:spTgt>
                                        </p:tgtEl>
                                        <p:attrNameLst>
                                          <p:attrName>style.visibility</p:attrName>
                                        </p:attrNameLst>
                                      </p:cBhvr>
                                      <p:to>
                                        <p:strVal val="visible"/>
                                      </p:to>
                                    </p:set>
                                    <p:animEffect transition="in" filter="slide(fromBottom)">
                                      <p:cBhvr>
                                        <p:cTn id="7" dur="500"/>
                                        <p:tgtEl>
                                          <p:spTgt spid="114691">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4691">
                                            <p:txEl>
                                              <p:charRg st="18" end="41"/>
                                            </p:txEl>
                                          </p:spTgt>
                                        </p:tgtEl>
                                        <p:attrNameLst>
                                          <p:attrName>style.visibility</p:attrName>
                                        </p:attrNameLst>
                                      </p:cBhvr>
                                      <p:to>
                                        <p:strVal val="visible"/>
                                      </p:to>
                                    </p:set>
                                    <p:animEffect transition="in" filter="slide(fromBottom)">
                                      <p:cBhvr>
                                        <p:cTn id="12" dur="500"/>
                                        <p:tgtEl>
                                          <p:spTgt spid="114691">
                                            <p:txEl>
                                              <p:charRg st="18" end="4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4692"/>
                                        </p:tgtEl>
                                        <p:attrNameLst>
                                          <p:attrName>style.visibility</p:attrName>
                                        </p:attrNameLst>
                                      </p:cBhvr>
                                      <p:to>
                                        <p:strVal val="visible"/>
                                      </p:to>
                                    </p:set>
                                    <p:animEffect transition="in" filter="slide(fromBottom)">
                                      <p:cBhvr>
                                        <p:cTn id="15" dur="500"/>
                                        <p:tgtEl>
                                          <p:spTgt spid="11469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14691">
                                            <p:txEl>
                                              <p:charRg st="41" end="51"/>
                                            </p:txEl>
                                          </p:spTgt>
                                        </p:tgtEl>
                                        <p:attrNameLst>
                                          <p:attrName>style.visibility</p:attrName>
                                        </p:attrNameLst>
                                      </p:cBhvr>
                                      <p:to>
                                        <p:strVal val="visible"/>
                                      </p:to>
                                    </p:set>
                                    <p:animEffect transition="in" filter="slide(fromBottom)">
                                      <p:cBhvr>
                                        <p:cTn id="20" dur="500"/>
                                        <p:tgtEl>
                                          <p:spTgt spid="114691">
                                            <p:txEl>
                                              <p:charRg st="41" end="51"/>
                                            </p:txEl>
                                          </p:spTgt>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14691">
                                            <p:txEl>
                                              <p:charRg st="51" end="64"/>
                                            </p:txEl>
                                          </p:spTgt>
                                        </p:tgtEl>
                                        <p:attrNameLst>
                                          <p:attrName>style.visibility</p:attrName>
                                        </p:attrNameLst>
                                      </p:cBhvr>
                                      <p:to>
                                        <p:strVal val="visible"/>
                                      </p:to>
                                    </p:set>
                                    <p:animEffect transition="in" filter="slide(fromBottom)">
                                      <p:cBhvr>
                                        <p:cTn id="23" dur="500"/>
                                        <p:tgtEl>
                                          <p:spTgt spid="114691">
                                            <p:txEl>
                                              <p:charRg st="51" end="6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114691">
                                            <p:txEl>
                                              <p:charRg st="64" end="93"/>
                                            </p:txEl>
                                          </p:spTgt>
                                        </p:tgtEl>
                                        <p:attrNameLst>
                                          <p:attrName>style.visibility</p:attrName>
                                        </p:attrNameLst>
                                      </p:cBhvr>
                                      <p:to>
                                        <p:strVal val="visible"/>
                                      </p:to>
                                    </p:set>
                                    <p:animEffect transition="in" filter="slide(fromBottom)">
                                      <p:cBhvr>
                                        <p:cTn id="28" dur="500"/>
                                        <p:tgtEl>
                                          <p:spTgt spid="114691">
                                            <p:txEl>
                                              <p:charRg st="64" end="93"/>
                                            </p:txEl>
                                          </p:spTgt>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14691">
                                            <p:txEl>
                                              <p:charRg st="93" end="111"/>
                                            </p:txEl>
                                          </p:spTgt>
                                        </p:tgtEl>
                                        <p:attrNameLst>
                                          <p:attrName>style.visibility</p:attrName>
                                        </p:attrNameLst>
                                      </p:cBhvr>
                                      <p:to>
                                        <p:strVal val="visible"/>
                                      </p:to>
                                    </p:set>
                                    <p:animEffect transition="in" filter="slide(fromBottom)">
                                      <p:cBhvr>
                                        <p:cTn id="31" dur="500"/>
                                        <p:tgtEl>
                                          <p:spTgt spid="114691">
                                            <p:txEl>
                                              <p:charRg st="93" end="111"/>
                                            </p:txEl>
                                          </p:spTgt>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114691">
                                            <p:txEl>
                                              <p:charRg st="111" end="136"/>
                                            </p:txEl>
                                          </p:spTgt>
                                        </p:tgtEl>
                                        <p:attrNameLst>
                                          <p:attrName>style.visibility</p:attrName>
                                        </p:attrNameLst>
                                      </p:cBhvr>
                                      <p:to>
                                        <p:strVal val="visible"/>
                                      </p:to>
                                    </p:set>
                                    <p:animEffect transition="in" filter="slide(fromBottom)">
                                      <p:cBhvr>
                                        <p:cTn id="34" dur="500"/>
                                        <p:tgtEl>
                                          <p:spTgt spid="114691">
                                            <p:txEl>
                                              <p:charRg st="111"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p:txBody>
          <a:bodyPr vert="horz" wrap="square" lIns="91440" tIns="45720" rIns="91440" bIns="45720" anchor="ctr" anchorCtr="0"/>
          <a:p>
            <a:pPr eaLnBrk="1" hangingPunct="1"/>
            <a:r>
              <a:rPr lang="en-US" altLang="zh-CN" b="1" dirty="0"/>
              <a:t>6)  ROR</a:t>
            </a:r>
            <a:r>
              <a:rPr lang="zh-CN" altLang="en-US" b="1" dirty="0"/>
              <a:t>指令</a:t>
            </a:r>
            <a:endParaRPr lang="zh-CN" altLang="en-US" b="1" dirty="0"/>
          </a:p>
        </p:txBody>
      </p:sp>
      <p:sp>
        <p:nvSpPr>
          <p:cNvPr id="115715"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ROR </a:t>
            </a:r>
            <a:r>
              <a:rPr lang="zh-CN" altLang="en-US" b="1" dirty="0"/>
              <a:t>目的操作数，移动位数。</a:t>
            </a:r>
            <a:endParaRPr lang="zh-CN" altLang="en-US" b="1" dirty="0"/>
          </a:p>
          <a:p>
            <a:pPr eaLnBrk="1" hangingPunct="1"/>
            <a:r>
              <a:rPr lang="zh-CN" altLang="en-US" b="1" dirty="0"/>
              <a:t>功能：目的操作数循环右移，最后移出的位进</a:t>
            </a:r>
            <a:r>
              <a:rPr lang="en-US" altLang="zh-CN" b="1" dirty="0"/>
              <a:t>CF</a:t>
            </a:r>
            <a:r>
              <a:rPr lang="zh-CN" altLang="en-US" b="1" dirty="0"/>
              <a:t>。</a:t>
            </a:r>
            <a:endParaRPr lang="zh-CN" altLang="en-US" b="1" dirty="0"/>
          </a:p>
          <a:p>
            <a:pPr eaLnBrk="1" hangingPunct="1"/>
            <a:r>
              <a:rPr lang="zh-CN" altLang="en-US" b="1" dirty="0"/>
              <a:t>操作数的寻址方式为：</a:t>
            </a:r>
            <a:endParaRPr lang="zh-CN" altLang="en-US" b="1" dirty="0"/>
          </a:p>
          <a:p>
            <a:pPr lvl="1" eaLnBrk="1" hangingPunct="1">
              <a:buNone/>
            </a:pPr>
            <a:r>
              <a:rPr lang="en-US" altLang="zh-CN" b="1" dirty="0"/>
              <a:t>ROR </a:t>
            </a:r>
            <a:r>
              <a:rPr lang="en-US" altLang="zh-CN" b="1" i="1" dirty="0"/>
              <a:t>reg</a:t>
            </a:r>
            <a:r>
              <a:rPr lang="en-US" altLang="zh-CN" b="1" dirty="0"/>
              <a:t>/</a:t>
            </a:r>
            <a:r>
              <a:rPr lang="en-US" altLang="zh-CN" b="1" i="1" dirty="0"/>
              <a:t>mem</a:t>
            </a:r>
            <a:r>
              <a:rPr lang="en-US" altLang="zh-CN" b="1" dirty="0"/>
              <a:t>, </a:t>
            </a:r>
            <a:r>
              <a:rPr lang="en-US" altLang="zh-CN" b="1" i="1" dirty="0"/>
              <a:t>imm8</a:t>
            </a:r>
            <a:r>
              <a:rPr lang="en-US" altLang="zh-CN" b="1" dirty="0"/>
              <a:t>/CL</a:t>
            </a:r>
            <a:r>
              <a:rPr lang="zh-CN" altLang="en-US" b="1" dirty="0"/>
              <a:t>。</a:t>
            </a:r>
            <a:endParaRPr lang="zh-CN" altLang="en-US" b="1" dirty="0"/>
          </a:p>
          <a:p>
            <a:pPr eaLnBrk="1" hangingPunct="1"/>
            <a:r>
              <a:rPr lang="zh-CN" altLang="en-US" b="1" dirty="0"/>
              <a:t>影响</a:t>
            </a:r>
            <a:r>
              <a:rPr lang="en-US" altLang="zh-CN" b="1" dirty="0"/>
              <a:t>CF, OF, SF, ZF, PF</a:t>
            </a:r>
            <a:r>
              <a:rPr lang="zh-CN" altLang="en-US" b="1" dirty="0"/>
              <a:t>，而</a:t>
            </a:r>
            <a:r>
              <a:rPr lang="en-US" altLang="zh-CN" b="1" dirty="0"/>
              <a:t>AF</a:t>
            </a:r>
            <a:r>
              <a:rPr lang="zh-CN" altLang="en-US" b="1" dirty="0"/>
              <a:t>不确定。</a:t>
            </a:r>
            <a:endParaRPr lang="zh-CN" altLang="en-US" b="1" dirty="0"/>
          </a:p>
          <a:p>
            <a:pPr lvl="1" eaLnBrk="1" hangingPunct="1"/>
            <a:r>
              <a:rPr lang="en-US" altLang="zh-CN" b="1" dirty="0"/>
              <a:t>OF</a:t>
            </a:r>
            <a:r>
              <a:rPr lang="zh-CN" altLang="en-US" b="1" dirty="0"/>
              <a:t>在右移</a:t>
            </a:r>
            <a:r>
              <a:rPr lang="en-US" altLang="zh-CN" b="1" dirty="0"/>
              <a:t>1</a:t>
            </a:r>
            <a:r>
              <a:rPr lang="zh-CN" altLang="en-US" b="1" dirty="0"/>
              <a:t>位时有效，否则不确定。</a:t>
            </a:r>
            <a:endParaRPr lang="zh-CN" altLang="en-US" b="1" dirty="0"/>
          </a:p>
          <a:p>
            <a:pPr lvl="1" eaLnBrk="1" hangingPunct="1"/>
            <a:r>
              <a:rPr lang="zh-CN" altLang="en-US" b="1" dirty="0"/>
              <a:t>右移</a:t>
            </a:r>
            <a:r>
              <a:rPr lang="en-US" altLang="zh-CN" b="1" dirty="0"/>
              <a:t>1</a:t>
            </a:r>
            <a:r>
              <a:rPr lang="zh-CN" altLang="en-US" b="1" dirty="0"/>
              <a:t>位后，若符号位改变，</a:t>
            </a:r>
            <a:r>
              <a:rPr lang="en-US" altLang="zh-CN" b="1" dirty="0"/>
              <a:t>OF=1</a:t>
            </a:r>
            <a:r>
              <a:rPr lang="zh-CN" altLang="en-US" b="1" dirty="0"/>
              <a:t>，否则</a:t>
            </a:r>
            <a:r>
              <a:rPr lang="en-US" altLang="zh-CN" b="1" dirty="0"/>
              <a:t>OF=0</a:t>
            </a:r>
            <a:endParaRPr lang="en-US" altLang="zh-CN" b="1" dirty="0"/>
          </a:p>
        </p:txBody>
      </p:sp>
      <p:pic>
        <p:nvPicPr>
          <p:cNvPr id="115716" name="Picture 4"/>
          <p:cNvPicPr>
            <a:picLocks noChangeAspect="1"/>
          </p:cNvPicPr>
          <p:nvPr/>
        </p:nvPicPr>
        <p:blipFill>
          <a:blip r:embed="rId1"/>
          <a:stretch>
            <a:fillRect/>
          </a:stretch>
        </p:blipFill>
        <p:spPr>
          <a:xfrm>
            <a:off x="5072063" y="2924175"/>
            <a:ext cx="3152775" cy="8207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5715">
                                            <p:txEl>
                                              <p:charRg st="0" end="19"/>
                                            </p:txEl>
                                          </p:spTgt>
                                        </p:tgtEl>
                                        <p:attrNameLst>
                                          <p:attrName>style.visibility</p:attrName>
                                        </p:attrNameLst>
                                      </p:cBhvr>
                                      <p:to>
                                        <p:strVal val="visible"/>
                                      </p:to>
                                    </p:set>
                                    <p:animEffect transition="in" filter="slide(fromBottom)">
                                      <p:cBhvr>
                                        <p:cTn id="7" dur="500"/>
                                        <p:tgtEl>
                                          <p:spTgt spid="115715">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5715">
                                            <p:txEl>
                                              <p:charRg st="19" end="43"/>
                                            </p:txEl>
                                          </p:spTgt>
                                        </p:tgtEl>
                                        <p:attrNameLst>
                                          <p:attrName>style.visibility</p:attrName>
                                        </p:attrNameLst>
                                      </p:cBhvr>
                                      <p:to>
                                        <p:strVal val="visible"/>
                                      </p:to>
                                    </p:set>
                                    <p:animEffect transition="in" filter="slide(fromBottom)">
                                      <p:cBhvr>
                                        <p:cTn id="12" dur="500"/>
                                        <p:tgtEl>
                                          <p:spTgt spid="115715">
                                            <p:txEl>
                                              <p:charRg st="19" end="4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5716"/>
                                        </p:tgtEl>
                                        <p:attrNameLst>
                                          <p:attrName>style.visibility</p:attrName>
                                        </p:attrNameLst>
                                      </p:cBhvr>
                                      <p:to>
                                        <p:strVal val="visible"/>
                                      </p:to>
                                    </p:set>
                                    <p:animEffect transition="in" filter="slide(fromBottom)">
                                      <p:cBhvr>
                                        <p:cTn id="15" dur="500"/>
                                        <p:tgtEl>
                                          <p:spTgt spid="115716"/>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15715">
                                            <p:txEl>
                                              <p:charRg st="43" end="54"/>
                                            </p:txEl>
                                          </p:spTgt>
                                        </p:tgtEl>
                                        <p:attrNameLst>
                                          <p:attrName>style.visibility</p:attrName>
                                        </p:attrNameLst>
                                      </p:cBhvr>
                                      <p:to>
                                        <p:strVal val="visible"/>
                                      </p:to>
                                    </p:set>
                                    <p:animEffect transition="in" filter="slide(fromBottom)">
                                      <p:cBhvr>
                                        <p:cTn id="20" dur="500"/>
                                        <p:tgtEl>
                                          <p:spTgt spid="115715">
                                            <p:txEl>
                                              <p:charRg st="43" end="5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15715">
                                            <p:txEl>
                                              <p:charRg st="54" end="76"/>
                                            </p:txEl>
                                          </p:spTgt>
                                        </p:tgtEl>
                                        <p:attrNameLst>
                                          <p:attrName>style.visibility</p:attrName>
                                        </p:attrNameLst>
                                      </p:cBhvr>
                                      <p:to>
                                        <p:strVal val="visible"/>
                                      </p:to>
                                    </p:set>
                                    <p:animEffect transition="in" filter="slide(fromBottom)">
                                      <p:cBhvr>
                                        <p:cTn id="25" dur="500"/>
                                        <p:tgtEl>
                                          <p:spTgt spid="115715">
                                            <p:txEl>
                                              <p:charRg st="54" end="7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15715">
                                            <p:txEl>
                                              <p:charRg st="76" end="105"/>
                                            </p:txEl>
                                          </p:spTgt>
                                        </p:tgtEl>
                                        <p:attrNameLst>
                                          <p:attrName>style.visibility</p:attrName>
                                        </p:attrNameLst>
                                      </p:cBhvr>
                                      <p:to>
                                        <p:strVal val="visible"/>
                                      </p:to>
                                    </p:set>
                                    <p:animEffect transition="in" filter="slide(fromBottom)">
                                      <p:cBhvr>
                                        <p:cTn id="30" dur="500"/>
                                        <p:tgtEl>
                                          <p:spTgt spid="115715">
                                            <p:txEl>
                                              <p:charRg st="76" end="10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15715">
                                            <p:txEl>
                                              <p:charRg st="105" end="123"/>
                                            </p:txEl>
                                          </p:spTgt>
                                        </p:tgtEl>
                                        <p:attrNameLst>
                                          <p:attrName>style.visibility</p:attrName>
                                        </p:attrNameLst>
                                      </p:cBhvr>
                                      <p:to>
                                        <p:strVal val="visible"/>
                                      </p:to>
                                    </p:set>
                                    <p:animEffect transition="in" filter="slide(fromBottom)">
                                      <p:cBhvr>
                                        <p:cTn id="35" dur="500"/>
                                        <p:tgtEl>
                                          <p:spTgt spid="115715">
                                            <p:txEl>
                                              <p:charRg st="105" end="12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15715">
                                            <p:txEl>
                                              <p:charRg st="123" end="148"/>
                                            </p:txEl>
                                          </p:spTgt>
                                        </p:tgtEl>
                                        <p:attrNameLst>
                                          <p:attrName>style.visibility</p:attrName>
                                        </p:attrNameLst>
                                      </p:cBhvr>
                                      <p:to>
                                        <p:strVal val="visible"/>
                                      </p:to>
                                    </p:set>
                                    <p:animEffect transition="in" filter="slide(fromBottom)">
                                      <p:cBhvr>
                                        <p:cTn id="40" dur="500"/>
                                        <p:tgtEl>
                                          <p:spTgt spid="115715">
                                            <p:txEl>
                                              <p:charRg st="123"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p:txBody>
          <a:bodyPr vert="horz" wrap="square" lIns="91440" tIns="45720" rIns="91440" bIns="45720" anchor="ctr" anchorCtr="0"/>
          <a:p>
            <a:pPr eaLnBrk="1" hangingPunct="1"/>
            <a:r>
              <a:rPr lang="en-US" altLang="zh-CN" b="1" dirty="0"/>
              <a:t>7)  RCL</a:t>
            </a:r>
            <a:r>
              <a:rPr lang="zh-CN" altLang="en-US" b="1" dirty="0"/>
              <a:t>指令</a:t>
            </a:r>
            <a:endParaRPr lang="zh-CN" altLang="en-US" b="1" dirty="0"/>
          </a:p>
        </p:txBody>
      </p:sp>
      <p:sp>
        <p:nvSpPr>
          <p:cNvPr id="116739"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RCL </a:t>
            </a:r>
            <a:r>
              <a:rPr lang="zh-CN" altLang="en-US" b="1" dirty="0"/>
              <a:t>目的操作数，移动位数。</a:t>
            </a:r>
            <a:endParaRPr lang="zh-CN" altLang="en-US" b="1" dirty="0"/>
          </a:p>
          <a:p>
            <a:pPr eaLnBrk="1" hangingPunct="1"/>
            <a:r>
              <a:rPr lang="zh-CN" altLang="en-US" b="1" dirty="0"/>
              <a:t>功能：目的操作数和</a:t>
            </a:r>
            <a:r>
              <a:rPr lang="en-US" altLang="zh-CN" b="1" dirty="0"/>
              <a:t>CF</a:t>
            </a:r>
            <a:r>
              <a:rPr lang="zh-CN" altLang="en-US" b="1" dirty="0"/>
              <a:t>一起循环左移。</a:t>
            </a:r>
            <a:endParaRPr lang="zh-CN" altLang="en-US" b="1" dirty="0"/>
          </a:p>
          <a:p>
            <a:pPr eaLnBrk="1" hangingPunct="1">
              <a:spcBef>
                <a:spcPct val="50000"/>
              </a:spcBef>
            </a:pPr>
            <a:r>
              <a:rPr lang="zh-CN" altLang="en-US" b="1" dirty="0"/>
              <a:t>操作数的寻址方式为：</a:t>
            </a:r>
            <a:endParaRPr lang="zh-CN" altLang="en-US" b="1" dirty="0"/>
          </a:p>
          <a:p>
            <a:pPr lvl="1" eaLnBrk="1" hangingPunct="1">
              <a:buNone/>
            </a:pPr>
            <a:r>
              <a:rPr lang="en-US" altLang="zh-CN" b="1" dirty="0"/>
              <a:t>RCL </a:t>
            </a:r>
            <a:r>
              <a:rPr lang="en-US" altLang="zh-CN" b="1" i="1" dirty="0"/>
              <a:t>reg</a:t>
            </a:r>
            <a:r>
              <a:rPr lang="en-US" altLang="zh-CN" b="1" dirty="0"/>
              <a:t>/</a:t>
            </a:r>
            <a:r>
              <a:rPr lang="en-US" altLang="zh-CN" b="1" i="1" dirty="0"/>
              <a:t>mem</a:t>
            </a:r>
            <a:r>
              <a:rPr lang="en-US" altLang="zh-CN" b="1" dirty="0"/>
              <a:t>, </a:t>
            </a:r>
            <a:r>
              <a:rPr lang="en-US" altLang="zh-CN" b="1" i="1" dirty="0"/>
              <a:t>imm</a:t>
            </a:r>
            <a:r>
              <a:rPr lang="en-US" altLang="zh-CN" b="1" dirty="0"/>
              <a:t>8/CL</a:t>
            </a:r>
            <a:endParaRPr lang="en-US" altLang="zh-CN" b="1" dirty="0"/>
          </a:p>
          <a:p>
            <a:pPr eaLnBrk="1" hangingPunct="1"/>
            <a:r>
              <a:rPr lang="zh-CN" altLang="en-US" b="1" dirty="0"/>
              <a:t>影响</a:t>
            </a:r>
            <a:r>
              <a:rPr lang="en-US" altLang="zh-CN" b="1" dirty="0"/>
              <a:t>CF, OF, SF, ZF, PF</a:t>
            </a:r>
            <a:r>
              <a:rPr lang="zh-CN" altLang="en-US" b="1" dirty="0"/>
              <a:t>，而</a:t>
            </a:r>
            <a:r>
              <a:rPr lang="en-US" altLang="zh-CN" b="1" dirty="0"/>
              <a:t>AF</a:t>
            </a:r>
            <a:r>
              <a:rPr lang="zh-CN" altLang="en-US" b="1" dirty="0"/>
              <a:t>不确定。</a:t>
            </a:r>
            <a:endParaRPr lang="zh-CN" altLang="en-US" b="1" dirty="0"/>
          </a:p>
          <a:p>
            <a:pPr lvl="1" eaLnBrk="1" hangingPunct="1"/>
            <a:r>
              <a:rPr lang="en-US" altLang="zh-CN" b="1" dirty="0"/>
              <a:t>OF</a:t>
            </a:r>
            <a:r>
              <a:rPr lang="zh-CN" altLang="en-US" b="1" dirty="0"/>
              <a:t>在左移</a:t>
            </a:r>
            <a:r>
              <a:rPr lang="en-US" altLang="zh-CN" b="1" dirty="0"/>
              <a:t>1</a:t>
            </a:r>
            <a:r>
              <a:rPr lang="zh-CN" altLang="en-US" b="1" dirty="0"/>
              <a:t>位时有效，否则不确定。</a:t>
            </a:r>
            <a:endParaRPr lang="zh-CN" altLang="en-US" b="1" dirty="0"/>
          </a:p>
          <a:p>
            <a:pPr lvl="1" eaLnBrk="1" hangingPunct="1"/>
            <a:r>
              <a:rPr lang="zh-CN" altLang="en-US" b="1" dirty="0"/>
              <a:t>左移</a:t>
            </a:r>
            <a:r>
              <a:rPr lang="en-US" altLang="zh-CN" b="1" dirty="0"/>
              <a:t>1</a:t>
            </a:r>
            <a:r>
              <a:rPr lang="zh-CN" altLang="en-US" b="1" dirty="0"/>
              <a:t>位后，若符号位改变，</a:t>
            </a:r>
            <a:r>
              <a:rPr lang="en-US" altLang="zh-CN" b="1" dirty="0"/>
              <a:t>OF=1</a:t>
            </a:r>
            <a:r>
              <a:rPr lang="zh-CN" altLang="en-US" b="1" dirty="0"/>
              <a:t>，否则</a:t>
            </a:r>
            <a:r>
              <a:rPr lang="en-US" altLang="zh-CN" b="1" dirty="0"/>
              <a:t>OF=0</a:t>
            </a:r>
            <a:endParaRPr lang="en-US" altLang="zh-CN" b="1" dirty="0"/>
          </a:p>
        </p:txBody>
      </p:sp>
      <p:pic>
        <p:nvPicPr>
          <p:cNvPr id="116740" name="Picture 4"/>
          <p:cNvPicPr>
            <a:picLocks noChangeAspect="1"/>
          </p:cNvPicPr>
          <p:nvPr/>
        </p:nvPicPr>
        <p:blipFill>
          <a:blip r:embed="rId1"/>
          <a:stretch>
            <a:fillRect/>
          </a:stretch>
        </p:blipFill>
        <p:spPr>
          <a:xfrm>
            <a:off x="4932363" y="2997200"/>
            <a:ext cx="3292475" cy="8350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6739">
                                            <p:txEl>
                                              <p:charRg st="0" end="19"/>
                                            </p:txEl>
                                          </p:spTgt>
                                        </p:tgtEl>
                                        <p:attrNameLst>
                                          <p:attrName>style.visibility</p:attrName>
                                        </p:attrNameLst>
                                      </p:cBhvr>
                                      <p:to>
                                        <p:strVal val="visible"/>
                                      </p:to>
                                    </p:set>
                                    <p:animEffect transition="in" filter="slide(fromBottom)">
                                      <p:cBhvr>
                                        <p:cTn id="7" dur="500"/>
                                        <p:tgtEl>
                                          <p:spTgt spid="116739">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6739">
                                            <p:txEl>
                                              <p:charRg st="19" end="38"/>
                                            </p:txEl>
                                          </p:spTgt>
                                        </p:tgtEl>
                                        <p:attrNameLst>
                                          <p:attrName>style.visibility</p:attrName>
                                        </p:attrNameLst>
                                      </p:cBhvr>
                                      <p:to>
                                        <p:strVal val="visible"/>
                                      </p:to>
                                    </p:set>
                                    <p:animEffect transition="in" filter="slide(fromBottom)">
                                      <p:cBhvr>
                                        <p:cTn id="12" dur="500"/>
                                        <p:tgtEl>
                                          <p:spTgt spid="116739">
                                            <p:txEl>
                                              <p:charRg st="19" end="38"/>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6740"/>
                                        </p:tgtEl>
                                        <p:attrNameLst>
                                          <p:attrName>style.visibility</p:attrName>
                                        </p:attrNameLst>
                                      </p:cBhvr>
                                      <p:to>
                                        <p:strVal val="visible"/>
                                      </p:to>
                                    </p:set>
                                    <p:animEffect transition="in" filter="slide(fromBottom)">
                                      <p:cBhvr>
                                        <p:cTn id="15" dur="500"/>
                                        <p:tgtEl>
                                          <p:spTgt spid="116740"/>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16739">
                                            <p:txEl>
                                              <p:charRg st="38" end="49"/>
                                            </p:txEl>
                                          </p:spTgt>
                                        </p:tgtEl>
                                        <p:attrNameLst>
                                          <p:attrName>style.visibility</p:attrName>
                                        </p:attrNameLst>
                                      </p:cBhvr>
                                      <p:to>
                                        <p:strVal val="visible"/>
                                      </p:to>
                                    </p:set>
                                    <p:animEffect transition="in" filter="slide(fromBottom)">
                                      <p:cBhvr>
                                        <p:cTn id="20" dur="500"/>
                                        <p:tgtEl>
                                          <p:spTgt spid="116739">
                                            <p:txEl>
                                              <p:charRg st="38" end="4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16739">
                                            <p:txEl>
                                              <p:charRg st="49" end="70"/>
                                            </p:txEl>
                                          </p:spTgt>
                                        </p:tgtEl>
                                        <p:attrNameLst>
                                          <p:attrName>style.visibility</p:attrName>
                                        </p:attrNameLst>
                                      </p:cBhvr>
                                      <p:to>
                                        <p:strVal val="visible"/>
                                      </p:to>
                                    </p:set>
                                    <p:animEffect transition="in" filter="slide(fromBottom)">
                                      <p:cBhvr>
                                        <p:cTn id="25" dur="500"/>
                                        <p:tgtEl>
                                          <p:spTgt spid="116739">
                                            <p:txEl>
                                              <p:charRg st="49" end="7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16739">
                                            <p:txEl>
                                              <p:charRg st="70" end="99"/>
                                            </p:txEl>
                                          </p:spTgt>
                                        </p:tgtEl>
                                        <p:attrNameLst>
                                          <p:attrName>style.visibility</p:attrName>
                                        </p:attrNameLst>
                                      </p:cBhvr>
                                      <p:to>
                                        <p:strVal val="visible"/>
                                      </p:to>
                                    </p:set>
                                    <p:animEffect transition="in" filter="slide(fromBottom)">
                                      <p:cBhvr>
                                        <p:cTn id="30" dur="500"/>
                                        <p:tgtEl>
                                          <p:spTgt spid="116739">
                                            <p:txEl>
                                              <p:charRg st="70" end="9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16739">
                                            <p:txEl>
                                              <p:charRg st="99" end="117"/>
                                            </p:txEl>
                                          </p:spTgt>
                                        </p:tgtEl>
                                        <p:attrNameLst>
                                          <p:attrName>style.visibility</p:attrName>
                                        </p:attrNameLst>
                                      </p:cBhvr>
                                      <p:to>
                                        <p:strVal val="visible"/>
                                      </p:to>
                                    </p:set>
                                    <p:animEffect transition="in" filter="slide(fromBottom)">
                                      <p:cBhvr>
                                        <p:cTn id="35" dur="500"/>
                                        <p:tgtEl>
                                          <p:spTgt spid="116739">
                                            <p:txEl>
                                              <p:charRg st="99" end="11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16739">
                                            <p:txEl>
                                              <p:charRg st="117" end="142"/>
                                            </p:txEl>
                                          </p:spTgt>
                                        </p:tgtEl>
                                        <p:attrNameLst>
                                          <p:attrName>style.visibility</p:attrName>
                                        </p:attrNameLst>
                                      </p:cBhvr>
                                      <p:to>
                                        <p:strVal val="visible"/>
                                      </p:to>
                                    </p:set>
                                    <p:animEffect transition="in" filter="slide(fromBottom)">
                                      <p:cBhvr>
                                        <p:cTn id="40" dur="500"/>
                                        <p:tgtEl>
                                          <p:spTgt spid="116739">
                                            <p:txEl>
                                              <p:charRg st="117"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p:txBody>
          <a:bodyPr vert="horz" wrap="square" lIns="91440" tIns="45720" rIns="91440" bIns="45720" anchor="ctr" anchorCtr="0"/>
          <a:p>
            <a:pPr eaLnBrk="1" hangingPunct="1"/>
            <a:r>
              <a:rPr lang="en-US" altLang="zh-CN" b="1" dirty="0"/>
              <a:t>8)  RCR</a:t>
            </a:r>
            <a:r>
              <a:rPr lang="zh-CN" altLang="en-US" b="1" dirty="0"/>
              <a:t>指令</a:t>
            </a:r>
            <a:endParaRPr lang="zh-CN" altLang="en-US" b="1" dirty="0"/>
          </a:p>
        </p:txBody>
      </p:sp>
      <p:sp>
        <p:nvSpPr>
          <p:cNvPr id="117763" name="Rectangle 3"/>
          <p:cNvSpPr>
            <a:spLocks noGrp="1"/>
          </p:cNvSpPr>
          <p:nvPr>
            <p:ph idx="1"/>
          </p:nvPr>
        </p:nvSpPr>
        <p:spPr/>
        <p:txBody>
          <a:bodyPr vert="horz" wrap="square" lIns="91440" tIns="45720" rIns="91440" bIns="45720" anchor="t" anchorCtr="0"/>
          <a:p>
            <a:pPr eaLnBrk="1" hangingPunct="1"/>
            <a:r>
              <a:rPr lang="zh-CN" altLang="en-US" b="1" dirty="0"/>
              <a:t>格式：</a:t>
            </a:r>
            <a:r>
              <a:rPr lang="en-US" altLang="zh-CN" b="1" dirty="0"/>
              <a:t>RCR</a:t>
            </a:r>
            <a:r>
              <a:rPr lang="zh-CN" altLang="en-US" b="1" dirty="0"/>
              <a:t>目的操作数，移动位数。</a:t>
            </a:r>
            <a:endParaRPr lang="zh-CN" altLang="en-US" b="1" dirty="0"/>
          </a:p>
          <a:p>
            <a:pPr eaLnBrk="1" hangingPunct="1"/>
            <a:r>
              <a:rPr lang="zh-CN" altLang="en-US" b="1" dirty="0"/>
              <a:t>功能：目的操作数和</a:t>
            </a:r>
            <a:r>
              <a:rPr lang="en-US" altLang="zh-CN" b="1" dirty="0"/>
              <a:t>CF</a:t>
            </a:r>
            <a:r>
              <a:rPr lang="zh-CN" altLang="en-US" b="1" dirty="0"/>
              <a:t>一起循环右移。</a:t>
            </a:r>
            <a:endParaRPr lang="zh-CN" altLang="en-US" b="1" dirty="0"/>
          </a:p>
          <a:p>
            <a:pPr eaLnBrk="1" hangingPunct="1">
              <a:spcBef>
                <a:spcPct val="50000"/>
              </a:spcBef>
            </a:pPr>
            <a:r>
              <a:rPr lang="zh-CN" altLang="en-US" b="1" dirty="0"/>
              <a:t>操作数的寻址方式为：</a:t>
            </a:r>
            <a:endParaRPr lang="zh-CN" altLang="en-US" b="1" dirty="0"/>
          </a:p>
          <a:p>
            <a:pPr lvl="1" eaLnBrk="1" hangingPunct="1">
              <a:buNone/>
            </a:pPr>
            <a:r>
              <a:rPr lang="en-US" altLang="zh-CN" b="1" dirty="0"/>
              <a:t>RCR </a:t>
            </a:r>
            <a:r>
              <a:rPr lang="en-US" altLang="zh-CN" b="1" i="1" dirty="0"/>
              <a:t>reg</a:t>
            </a:r>
            <a:r>
              <a:rPr lang="en-US" altLang="zh-CN" b="1" dirty="0"/>
              <a:t>/</a:t>
            </a:r>
            <a:r>
              <a:rPr lang="en-US" altLang="zh-CN" b="1" i="1" dirty="0"/>
              <a:t>mem</a:t>
            </a:r>
            <a:r>
              <a:rPr lang="en-US" altLang="zh-CN" b="1" dirty="0"/>
              <a:t>, </a:t>
            </a:r>
            <a:r>
              <a:rPr lang="en-US" altLang="zh-CN" b="1" i="1" dirty="0"/>
              <a:t>imm</a:t>
            </a:r>
            <a:r>
              <a:rPr lang="en-US" altLang="zh-CN" b="1" dirty="0"/>
              <a:t>8/CL</a:t>
            </a:r>
            <a:r>
              <a:rPr lang="zh-CN" altLang="en-US" b="1" dirty="0"/>
              <a:t>。</a:t>
            </a:r>
            <a:endParaRPr lang="zh-CN" altLang="en-US" b="1" dirty="0"/>
          </a:p>
          <a:p>
            <a:pPr eaLnBrk="1" hangingPunct="1"/>
            <a:r>
              <a:rPr lang="zh-CN" altLang="en-US" b="1" dirty="0"/>
              <a:t>影响</a:t>
            </a:r>
            <a:r>
              <a:rPr lang="en-US" altLang="zh-CN" b="1" dirty="0"/>
              <a:t>CF, OF, SF, ZF, PF</a:t>
            </a:r>
            <a:r>
              <a:rPr lang="zh-CN" altLang="en-US" b="1" dirty="0"/>
              <a:t>，而</a:t>
            </a:r>
            <a:r>
              <a:rPr lang="en-US" altLang="zh-CN" b="1" dirty="0"/>
              <a:t>AF</a:t>
            </a:r>
            <a:r>
              <a:rPr lang="zh-CN" altLang="en-US" b="1" dirty="0"/>
              <a:t>不确定。</a:t>
            </a:r>
            <a:endParaRPr lang="zh-CN" altLang="en-US" b="1" dirty="0"/>
          </a:p>
          <a:p>
            <a:pPr lvl="1" eaLnBrk="1" hangingPunct="1"/>
            <a:r>
              <a:rPr lang="en-US" altLang="zh-CN" b="1" dirty="0"/>
              <a:t>OF</a:t>
            </a:r>
            <a:r>
              <a:rPr lang="zh-CN" altLang="en-US" b="1" dirty="0"/>
              <a:t>在右移</a:t>
            </a:r>
            <a:r>
              <a:rPr lang="en-US" altLang="zh-CN" b="1" dirty="0"/>
              <a:t>1</a:t>
            </a:r>
            <a:r>
              <a:rPr lang="zh-CN" altLang="en-US" b="1" dirty="0"/>
              <a:t>位时有效，否则不确定。</a:t>
            </a:r>
            <a:endParaRPr lang="zh-CN" altLang="en-US" b="1" dirty="0"/>
          </a:p>
          <a:p>
            <a:pPr lvl="1" eaLnBrk="1" hangingPunct="1"/>
            <a:r>
              <a:rPr lang="zh-CN" altLang="en-US" b="1" dirty="0"/>
              <a:t>右移</a:t>
            </a:r>
            <a:r>
              <a:rPr lang="en-US" altLang="zh-CN" b="1" dirty="0"/>
              <a:t>1</a:t>
            </a:r>
            <a:r>
              <a:rPr lang="zh-CN" altLang="en-US" b="1" dirty="0"/>
              <a:t>位后，若符号位改变，</a:t>
            </a:r>
            <a:r>
              <a:rPr lang="en-US" altLang="zh-CN" b="1" dirty="0"/>
              <a:t>OF=1</a:t>
            </a:r>
            <a:r>
              <a:rPr lang="zh-CN" altLang="en-US" b="1" dirty="0"/>
              <a:t>，否则</a:t>
            </a:r>
            <a:r>
              <a:rPr lang="en-US" altLang="zh-CN" b="1" dirty="0"/>
              <a:t>OF=0</a:t>
            </a:r>
            <a:endParaRPr lang="en-US" altLang="zh-CN" b="1" dirty="0"/>
          </a:p>
        </p:txBody>
      </p:sp>
      <p:pic>
        <p:nvPicPr>
          <p:cNvPr id="117765" name="Picture 5"/>
          <p:cNvPicPr>
            <a:picLocks noChangeAspect="1"/>
          </p:cNvPicPr>
          <p:nvPr/>
        </p:nvPicPr>
        <p:blipFill>
          <a:blip r:embed="rId1"/>
          <a:stretch>
            <a:fillRect/>
          </a:stretch>
        </p:blipFill>
        <p:spPr>
          <a:xfrm>
            <a:off x="5076825" y="2997200"/>
            <a:ext cx="3292475" cy="8207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7763">
                                            <p:txEl>
                                              <p:charRg st="0" end="18"/>
                                            </p:txEl>
                                          </p:spTgt>
                                        </p:tgtEl>
                                        <p:attrNameLst>
                                          <p:attrName>style.visibility</p:attrName>
                                        </p:attrNameLst>
                                      </p:cBhvr>
                                      <p:to>
                                        <p:strVal val="visible"/>
                                      </p:to>
                                    </p:set>
                                    <p:animEffect transition="in" filter="slide(fromBottom)">
                                      <p:cBhvr>
                                        <p:cTn id="7" dur="500"/>
                                        <p:tgtEl>
                                          <p:spTgt spid="11776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7763">
                                            <p:txEl>
                                              <p:charRg st="18" end="37"/>
                                            </p:txEl>
                                          </p:spTgt>
                                        </p:tgtEl>
                                        <p:attrNameLst>
                                          <p:attrName>style.visibility</p:attrName>
                                        </p:attrNameLst>
                                      </p:cBhvr>
                                      <p:to>
                                        <p:strVal val="visible"/>
                                      </p:to>
                                    </p:set>
                                    <p:animEffect transition="in" filter="slide(fromBottom)">
                                      <p:cBhvr>
                                        <p:cTn id="12" dur="500"/>
                                        <p:tgtEl>
                                          <p:spTgt spid="117763">
                                            <p:txEl>
                                              <p:charRg st="18" end="37"/>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17765"/>
                                        </p:tgtEl>
                                        <p:attrNameLst>
                                          <p:attrName>style.visibility</p:attrName>
                                        </p:attrNameLst>
                                      </p:cBhvr>
                                      <p:to>
                                        <p:strVal val="visible"/>
                                      </p:to>
                                    </p:set>
                                    <p:animEffect transition="in" filter="slide(fromBottom)">
                                      <p:cBhvr>
                                        <p:cTn id="15" dur="500"/>
                                        <p:tgtEl>
                                          <p:spTgt spid="117765"/>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17763">
                                            <p:txEl>
                                              <p:charRg st="37" end="48"/>
                                            </p:txEl>
                                          </p:spTgt>
                                        </p:tgtEl>
                                        <p:attrNameLst>
                                          <p:attrName>style.visibility</p:attrName>
                                        </p:attrNameLst>
                                      </p:cBhvr>
                                      <p:to>
                                        <p:strVal val="visible"/>
                                      </p:to>
                                    </p:set>
                                    <p:animEffect transition="in" filter="slide(fromBottom)">
                                      <p:cBhvr>
                                        <p:cTn id="20" dur="500"/>
                                        <p:tgtEl>
                                          <p:spTgt spid="117763">
                                            <p:txEl>
                                              <p:charRg st="37" end="4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17763">
                                            <p:txEl>
                                              <p:charRg st="48" end="70"/>
                                            </p:txEl>
                                          </p:spTgt>
                                        </p:tgtEl>
                                        <p:attrNameLst>
                                          <p:attrName>style.visibility</p:attrName>
                                        </p:attrNameLst>
                                      </p:cBhvr>
                                      <p:to>
                                        <p:strVal val="visible"/>
                                      </p:to>
                                    </p:set>
                                    <p:animEffect transition="in" filter="slide(fromBottom)">
                                      <p:cBhvr>
                                        <p:cTn id="25" dur="500"/>
                                        <p:tgtEl>
                                          <p:spTgt spid="117763">
                                            <p:txEl>
                                              <p:charRg st="48" end="7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17763">
                                            <p:txEl>
                                              <p:charRg st="70" end="99"/>
                                            </p:txEl>
                                          </p:spTgt>
                                        </p:tgtEl>
                                        <p:attrNameLst>
                                          <p:attrName>style.visibility</p:attrName>
                                        </p:attrNameLst>
                                      </p:cBhvr>
                                      <p:to>
                                        <p:strVal val="visible"/>
                                      </p:to>
                                    </p:set>
                                    <p:animEffect transition="in" filter="slide(fromBottom)">
                                      <p:cBhvr>
                                        <p:cTn id="30" dur="500"/>
                                        <p:tgtEl>
                                          <p:spTgt spid="117763">
                                            <p:txEl>
                                              <p:charRg st="70" end="9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17763">
                                            <p:txEl>
                                              <p:charRg st="99" end="117"/>
                                            </p:txEl>
                                          </p:spTgt>
                                        </p:tgtEl>
                                        <p:attrNameLst>
                                          <p:attrName>style.visibility</p:attrName>
                                        </p:attrNameLst>
                                      </p:cBhvr>
                                      <p:to>
                                        <p:strVal val="visible"/>
                                      </p:to>
                                    </p:set>
                                    <p:animEffect transition="in" filter="slide(fromBottom)">
                                      <p:cBhvr>
                                        <p:cTn id="35" dur="500"/>
                                        <p:tgtEl>
                                          <p:spTgt spid="117763">
                                            <p:txEl>
                                              <p:charRg st="99" end="11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117763">
                                            <p:txEl>
                                              <p:charRg st="117" end="142"/>
                                            </p:txEl>
                                          </p:spTgt>
                                        </p:tgtEl>
                                        <p:attrNameLst>
                                          <p:attrName>style.visibility</p:attrName>
                                        </p:attrNameLst>
                                      </p:cBhvr>
                                      <p:to>
                                        <p:strVal val="visible"/>
                                      </p:to>
                                    </p:set>
                                    <p:animEffect transition="in" filter="slide(fromBottom)">
                                      <p:cBhvr>
                                        <p:cTn id="40" dur="500"/>
                                        <p:tgtEl>
                                          <p:spTgt spid="117763">
                                            <p:txEl>
                                              <p:charRg st="117" end="1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p:cNvSpPr>
          <p:nvPr>
            <p:ph type="title"/>
          </p:nvPr>
        </p:nvSpPr>
        <p:spPr/>
        <p:txBody>
          <a:bodyPr vert="horz" wrap="square" lIns="91440" tIns="45720" rIns="91440" bIns="45720" anchor="ctr" anchorCtr="0"/>
          <a:p>
            <a:r>
              <a:rPr lang="zh-CN" altLang="en-US" b="1" dirty="0"/>
              <a:t>顺序结构程序设计</a:t>
            </a:r>
            <a:endParaRPr lang="zh-CN" altLang="en-US" b="1" dirty="0"/>
          </a:p>
        </p:txBody>
      </p:sp>
      <p:sp>
        <p:nvSpPr>
          <p:cNvPr id="148483" name="Rectangle 3"/>
          <p:cNvSpPr>
            <a:spLocks noGrp="1"/>
          </p:cNvSpPr>
          <p:nvPr>
            <p:ph idx="1"/>
          </p:nvPr>
        </p:nvSpPr>
        <p:spPr/>
        <p:txBody>
          <a:bodyPr vert="horz" wrap="square" lIns="91440" tIns="45720" rIns="91440" bIns="45720" anchor="t" anchorCtr="0"/>
          <a:p>
            <a:r>
              <a:rPr lang="zh-CN" altLang="en-US" b="1" dirty="0"/>
              <a:t>按顺序执行每一条指令，它没有分支、循环和转移等</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slide(fromBottom)">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8483">
                                            <p:txEl>
                                              <p:charRg st="0" end="24"/>
                                            </p:txEl>
                                          </p:spTgt>
                                        </p:tgtEl>
                                        <p:attrNameLst>
                                          <p:attrName>style.visibility</p:attrName>
                                        </p:attrNameLst>
                                      </p:cBhvr>
                                      <p:to>
                                        <p:strVal val="visible"/>
                                      </p:to>
                                    </p:set>
                                    <p:animEffect transition="in" filter="slide(fromBottom)">
                                      <p:cBhvr>
                                        <p:cTn id="12" dur="500"/>
                                        <p:tgtEl>
                                          <p:spTgt spid="148483">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p:cNvSpPr>
          <p:nvPr>
            <p:ph type="title"/>
          </p:nvPr>
        </p:nvSpPr>
        <p:spPr/>
        <p:txBody>
          <a:bodyPr vert="horz" wrap="square" lIns="91440" tIns="45720" rIns="91440" bIns="45720" anchor="ctr" anchorCtr="0"/>
          <a:p>
            <a:r>
              <a:rPr lang="zh-CN" altLang="en-US" b="1" dirty="0"/>
              <a:t>例</a:t>
            </a:r>
            <a:endParaRPr lang="zh-CN" altLang="en-US" b="1" dirty="0"/>
          </a:p>
        </p:txBody>
      </p:sp>
      <p:sp>
        <p:nvSpPr>
          <p:cNvPr id="148483" name="Rectangle 3"/>
          <p:cNvSpPr>
            <a:spLocks noGrp="1"/>
          </p:cNvSpPr>
          <p:nvPr>
            <p:ph idx="1"/>
          </p:nvPr>
        </p:nvSpPr>
        <p:spPr/>
        <p:txBody>
          <a:bodyPr vert="horz" wrap="square" lIns="91440" tIns="45720" rIns="91440" bIns="45720" anchor="t" anchorCtr="0"/>
          <a:p>
            <a:r>
              <a:rPr lang="en-US" altLang="zh-CN" b="1" dirty="0"/>
              <a:t> </a:t>
            </a:r>
            <a:r>
              <a:rPr lang="zh-CN" altLang="en-US" b="1" dirty="0"/>
              <a:t>编写程序，把</a:t>
            </a:r>
            <a:r>
              <a:rPr lang="en-US" altLang="zh-CN" b="1" dirty="0"/>
              <a:t>(X-Y+24)/Z</a:t>
            </a:r>
            <a:r>
              <a:rPr lang="zh-CN" altLang="en-US" b="1" dirty="0"/>
              <a:t>的商赋给</a:t>
            </a:r>
            <a:r>
              <a:rPr lang="en-US" altLang="zh-CN" b="1" dirty="0"/>
              <a:t>A</a:t>
            </a:r>
            <a:r>
              <a:rPr lang="zh-CN" altLang="en-US" b="1" dirty="0"/>
              <a:t>，把</a:t>
            </a:r>
            <a:r>
              <a:rPr lang="en-US" altLang="zh-CN" b="1" dirty="0"/>
              <a:t>(X-Y+24)/Z</a:t>
            </a:r>
            <a:r>
              <a:rPr lang="zh-CN" altLang="en-US" b="1" dirty="0"/>
              <a:t>的余数赋给</a:t>
            </a:r>
            <a:r>
              <a:rPr lang="en-US" altLang="zh-CN" b="1" dirty="0"/>
              <a:t>B</a:t>
            </a:r>
            <a:r>
              <a:rPr lang="zh-CN" altLang="en-US" b="1" dirty="0"/>
              <a:t>。其中，变量</a:t>
            </a:r>
            <a:r>
              <a:rPr lang="en-US" altLang="zh-CN" b="1" dirty="0"/>
              <a:t>X</a:t>
            </a:r>
            <a:r>
              <a:rPr lang="zh-CN" altLang="en-US" b="1" dirty="0"/>
              <a:t>和</a:t>
            </a:r>
            <a:r>
              <a:rPr lang="en-US" altLang="zh-CN" b="1" dirty="0"/>
              <a:t>Y</a:t>
            </a:r>
            <a:r>
              <a:rPr lang="zh-CN" altLang="en-US" b="1" dirty="0"/>
              <a:t>是</a:t>
            </a:r>
            <a:r>
              <a:rPr lang="en-US" altLang="zh-CN" b="1" dirty="0"/>
              <a:t>32</a:t>
            </a:r>
            <a:r>
              <a:rPr lang="zh-CN" altLang="en-US" b="1" dirty="0"/>
              <a:t>位有符号数，变量</a:t>
            </a:r>
            <a:r>
              <a:rPr lang="en-US" altLang="zh-CN" b="1" dirty="0"/>
              <a:t>A, B</a:t>
            </a:r>
            <a:r>
              <a:rPr lang="zh-CN" altLang="en-US" b="1" dirty="0"/>
              <a:t>和</a:t>
            </a:r>
            <a:r>
              <a:rPr lang="en-US" altLang="zh-CN" b="1" dirty="0"/>
              <a:t>Z</a:t>
            </a:r>
            <a:r>
              <a:rPr lang="zh-CN" altLang="en-US" b="1" dirty="0"/>
              <a:t>是</a:t>
            </a:r>
            <a:r>
              <a:rPr lang="en-US" altLang="zh-CN" b="1" dirty="0"/>
              <a:t>16</a:t>
            </a:r>
            <a:r>
              <a:rPr lang="zh-CN" altLang="en-US" b="1" dirty="0"/>
              <a:t>位有符号数</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slide(fromBottom)">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8483">
                                            <p:txEl>
                                              <p:charRg st="0" end="75"/>
                                            </p:txEl>
                                          </p:spTgt>
                                        </p:tgtEl>
                                        <p:attrNameLst>
                                          <p:attrName>style.visibility</p:attrName>
                                        </p:attrNameLst>
                                      </p:cBhvr>
                                      <p:to>
                                        <p:strVal val="visible"/>
                                      </p:to>
                                    </p:set>
                                    <p:animEffect transition="in" filter="slide(fromBottom)">
                                      <p:cBhvr>
                                        <p:cTn id="12" dur="500"/>
                                        <p:tgtEl>
                                          <p:spTgt spid="148483">
                                            <p:txEl>
                                              <p:charRg st="0" end="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5"/>
          <p:cNvSpPr/>
          <p:nvPr/>
        </p:nvSpPr>
        <p:spPr>
          <a:xfrm>
            <a:off x="4572000" y="692150"/>
            <a:ext cx="4321175" cy="5578475"/>
          </a:xfrm>
          <a:prstGeom prst="rect">
            <a:avLst/>
          </a:prstGeom>
          <a:noFill/>
          <a:ln w="9525">
            <a:noFill/>
          </a:ln>
        </p:spPr>
        <p:txBody>
          <a:bodyPr anchor="t" anchorCtr="0">
            <a:spAutoFit/>
          </a:bodyPr>
          <a:p>
            <a:pPr eaLnBrk="0" hangingPunct="0"/>
            <a:r>
              <a:rPr lang="en-US" altLang="zh-CN" sz="1800" dirty="0">
                <a:latin typeface="Arial" panose="020B0604020202020204" pitchFamily="34" charset="0"/>
                <a:ea typeface="宋体" panose="02010600030101010101" pitchFamily="2" charset="-122"/>
              </a:rPr>
              <a:t>	CLI</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AX, _STACK</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SS, AX</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SP, Offset TOS</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STI</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AX, Word Ptr X</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DX, Word Ptr X+2</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SUB	AX, Word Ptr Y</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SBB	DX, Word Ptr Y+2</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ADD	AX, 24</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ADC	DX, 0</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IDIV	Z</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A, AX</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B, DX</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AX, 4C00h</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INT	21H</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_TEXT	ENDS</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END	Start</a:t>
            </a:r>
            <a:endParaRPr lang="en-US" altLang="zh-CN" sz="1800" dirty="0">
              <a:latin typeface="Arial" panose="020B0604020202020204" pitchFamily="34" charset="0"/>
              <a:ea typeface="宋体" panose="02010600030101010101" pitchFamily="2" charset="-122"/>
            </a:endParaRPr>
          </a:p>
        </p:txBody>
      </p:sp>
      <p:sp>
        <p:nvSpPr>
          <p:cNvPr id="100354" name="Rectangle 6"/>
          <p:cNvSpPr/>
          <p:nvPr/>
        </p:nvSpPr>
        <p:spPr>
          <a:xfrm>
            <a:off x="250825" y="765175"/>
            <a:ext cx="4321175" cy="4664075"/>
          </a:xfrm>
          <a:prstGeom prst="rect">
            <a:avLst/>
          </a:prstGeom>
          <a:noFill/>
          <a:ln w="9525">
            <a:noFill/>
          </a:ln>
        </p:spPr>
        <p:txBody>
          <a:bodyPr anchor="t" anchorCtr="0">
            <a:spAutoFit/>
          </a:bodyPr>
          <a:p>
            <a:pPr eaLnBrk="0" hangingPunct="0"/>
            <a:r>
              <a:rPr lang="en-US" altLang="zh-CN" sz="1800" dirty="0">
                <a:latin typeface="Arial" panose="020B0604020202020204" pitchFamily="34" charset="0"/>
                <a:ea typeface="宋体" panose="02010600030101010101" pitchFamily="2" charset="-122"/>
              </a:rPr>
              <a:t>_STACK	SEGMENT STACK 'STACK'</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DB 1000h DUP (?)</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TOS	DW ?</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_STACK	ENDS</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_DATA	SEGMENT 'DATA'</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X	DD	12345678h</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Y	DD	4A4BEF06h</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Z	DW	7F01h</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A	DW	?</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B	DW	?</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_DATA	ENDS</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_TEXT	SEGMENT 'CODE'</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ASSUME CS:_TEXT,DS:_DATA</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Start:	MOV	AX, _DATA</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DS, AX</a:t>
            </a:r>
            <a:endParaRPr lang="en-US" altLang="zh-CN" sz="1800" dirty="0">
              <a:latin typeface="Arial" panose="020B0604020202020204" pitchFamily="34" charset="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p:cNvSpPr>
          <p:nvPr>
            <p:ph type="title"/>
          </p:nvPr>
        </p:nvSpPr>
        <p:spPr/>
        <p:txBody>
          <a:bodyPr vert="horz" wrap="square" lIns="91440" tIns="45720" rIns="91440" bIns="45720" anchor="ctr" anchorCtr="0"/>
          <a:p>
            <a:r>
              <a:rPr lang="zh-CN" altLang="en-US" b="1" dirty="0"/>
              <a:t>例</a:t>
            </a:r>
            <a:endParaRPr lang="zh-CN" altLang="en-US" b="1" dirty="0"/>
          </a:p>
        </p:txBody>
      </p:sp>
      <p:sp>
        <p:nvSpPr>
          <p:cNvPr id="148483"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90000"/>
              <a:buFont typeface="Wingdings" panose="05000000000000000000" pitchFamily="2" charset="2"/>
              <a:buChar char="n"/>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读入大写字母</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转换成小写字母并显示</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Pct val="90000"/>
              <a:buFont typeface="Wingdings" panose="05000000000000000000" pitchFamily="2" charset="2"/>
              <a:buNone/>
              <a:defRPr/>
            </a:pP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slide(fromBottom)">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48483">
                                            <p:txEl>
                                              <p:charRg st="0" end="19"/>
                                            </p:txEl>
                                          </p:spTgt>
                                        </p:tgtEl>
                                        <p:attrNameLst>
                                          <p:attrName>style.visibility</p:attrName>
                                        </p:attrNameLst>
                                      </p:cBhvr>
                                      <p:to>
                                        <p:strVal val="visible"/>
                                      </p:to>
                                    </p:set>
                                    <p:animEffect transition="in" filter="slide(fromBottom)">
                                      <p:cBhvr>
                                        <p:cTn id="12" dur="500"/>
                                        <p:tgtEl>
                                          <p:spTgt spid="148483">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5"/>
          <p:cNvSpPr/>
          <p:nvPr/>
        </p:nvSpPr>
        <p:spPr>
          <a:xfrm>
            <a:off x="250825" y="2781300"/>
            <a:ext cx="4321175" cy="3970338"/>
          </a:xfrm>
          <a:prstGeom prst="rect">
            <a:avLst/>
          </a:prstGeom>
          <a:noFill/>
          <a:ln w="9525">
            <a:noFill/>
          </a:ln>
        </p:spPr>
        <p:txBody>
          <a:bodyPr anchor="t" anchorCtr="0">
            <a:spAutoFit/>
          </a:bodyPr>
          <a:p>
            <a:pPr eaLnBrk="0" hangingPunct="0"/>
            <a:r>
              <a:rPr lang="en-US" altLang="zh-CN" sz="1800" dirty="0">
                <a:latin typeface="Arial" panose="020B0604020202020204" pitchFamily="34" charset="0"/>
                <a:ea typeface="宋体" panose="02010600030101010101" pitchFamily="2" charset="-122"/>
              </a:rPr>
              <a:t>	</a:t>
            </a:r>
            <a:r>
              <a:rPr lang="en-US" altLang="zh-CN" sz="1800" dirty="0">
                <a:solidFill>
                  <a:srgbClr val="00B0F0"/>
                </a:solidFill>
                <a:latin typeface="Arial" panose="020B0604020202020204" pitchFamily="34" charset="0"/>
                <a:ea typeface="宋体" panose="02010600030101010101" pitchFamily="2" charset="-122"/>
              </a:rPr>
              <a:t>MOV	AH, 1</a:t>
            </a:r>
            <a:endParaRPr lang="en-US" altLang="zh-CN" sz="1800" dirty="0">
              <a:solidFill>
                <a:srgbClr val="00B0F0"/>
              </a:solidFill>
              <a:latin typeface="Arial" panose="020B0604020202020204" pitchFamily="34" charset="0"/>
              <a:ea typeface="宋体" panose="02010600030101010101" pitchFamily="2" charset="-122"/>
            </a:endParaRPr>
          </a:p>
          <a:p>
            <a:pPr eaLnBrk="0" hangingPunct="0"/>
            <a:r>
              <a:rPr lang="en-US" altLang="zh-CN" sz="1800" dirty="0">
                <a:solidFill>
                  <a:srgbClr val="00B0F0"/>
                </a:solidFill>
                <a:latin typeface="Arial" panose="020B0604020202020204" pitchFamily="34" charset="0"/>
                <a:ea typeface="宋体" panose="02010600030101010101" pitchFamily="2" charset="-122"/>
              </a:rPr>
              <a:t>	INT	21H</a:t>
            </a:r>
            <a:endParaRPr lang="en-US" altLang="zh-CN" sz="1800" dirty="0">
              <a:solidFill>
                <a:srgbClr val="00B0F0"/>
              </a:solidFill>
              <a:latin typeface="Arial" panose="020B0604020202020204" pitchFamily="34" charset="0"/>
              <a:ea typeface="宋体" panose="02010600030101010101" pitchFamily="2" charset="-122"/>
            </a:endParaRPr>
          </a:p>
          <a:p>
            <a:pPr eaLnBrk="0" hangingPunct="0"/>
            <a:r>
              <a:rPr lang="en-US" altLang="zh-CN" sz="1800" dirty="0">
                <a:solidFill>
                  <a:srgbClr val="00B0F0"/>
                </a:solidFill>
                <a:latin typeface="Arial" panose="020B0604020202020204" pitchFamily="34" charset="0"/>
                <a:ea typeface="宋体" panose="02010600030101010101" pitchFamily="2" charset="-122"/>
              </a:rPr>
              <a:t>	MOV	X, AL</a:t>
            </a:r>
            <a:endParaRPr lang="en-US" altLang="zh-CN" sz="1800" dirty="0">
              <a:solidFill>
                <a:srgbClr val="00B0F0"/>
              </a:solidFill>
              <a:latin typeface="Arial" panose="020B0604020202020204" pitchFamily="34" charset="0"/>
              <a:ea typeface="宋体" panose="02010600030101010101" pitchFamily="2" charset="-122"/>
            </a:endParaRPr>
          </a:p>
          <a:p>
            <a:pPr eaLnBrk="0" hangingPunct="0"/>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a:t>
            </a:r>
            <a:r>
              <a:rPr lang="en-US" altLang="zh-CN" sz="1800" dirty="0">
                <a:solidFill>
                  <a:srgbClr val="0000FF"/>
                </a:solidFill>
                <a:latin typeface="Arial" panose="020B0604020202020204" pitchFamily="34" charset="0"/>
                <a:ea typeface="宋体" panose="02010600030101010101" pitchFamily="2" charset="-122"/>
              </a:rPr>
              <a:t>add	X, 32</a:t>
            </a:r>
            <a:endParaRPr lang="en-US" altLang="zh-CN" sz="1800" dirty="0">
              <a:solidFill>
                <a:srgbClr val="0000FF"/>
              </a:solidFill>
              <a:latin typeface="Arial" panose="020B0604020202020204" pitchFamily="34" charset="0"/>
              <a:ea typeface="宋体" panose="02010600030101010101" pitchFamily="2" charset="-122"/>
            </a:endParaRPr>
          </a:p>
          <a:p>
            <a:pPr eaLnBrk="0" hangingPunct="0"/>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a:t>
            </a:r>
            <a:r>
              <a:rPr lang="en-US" altLang="zh-CN" sz="1800" dirty="0">
                <a:solidFill>
                  <a:srgbClr val="7030A0"/>
                </a:solidFill>
                <a:latin typeface="Arial" panose="020B0604020202020204" pitchFamily="34" charset="0"/>
                <a:ea typeface="宋体" panose="02010600030101010101" pitchFamily="2" charset="-122"/>
              </a:rPr>
              <a:t>mov	Dl,  X</a:t>
            </a:r>
            <a:endParaRPr lang="en-US" altLang="zh-CN" sz="1800" dirty="0">
              <a:solidFill>
                <a:srgbClr val="7030A0"/>
              </a:solidFill>
              <a:latin typeface="Arial" panose="020B0604020202020204" pitchFamily="34" charset="0"/>
              <a:ea typeface="宋体" panose="02010600030101010101" pitchFamily="2" charset="-122"/>
            </a:endParaRPr>
          </a:p>
          <a:p>
            <a:pPr eaLnBrk="0" hangingPunct="0"/>
            <a:r>
              <a:rPr lang="en-US" altLang="zh-CN" sz="1800" dirty="0">
                <a:solidFill>
                  <a:srgbClr val="7030A0"/>
                </a:solidFill>
                <a:latin typeface="Arial" panose="020B0604020202020204" pitchFamily="34" charset="0"/>
                <a:ea typeface="宋体" panose="02010600030101010101" pitchFamily="2" charset="-122"/>
              </a:rPr>
              <a:t>	mov	ah, 2</a:t>
            </a:r>
            <a:endParaRPr lang="en-US" altLang="zh-CN" sz="1800" dirty="0">
              <a:solidFill>
                <a:srgbClr val="7030A0"/>
              </a:solidFill>
              <a:latin typeface="Arial" panose="020B0604020202020204" pitchFamily="34" charset="0"/>
              <a:ea typeface="宋体" panose="02010600030101010101" pitchFamily="2" charset="-122"/>
            </a:endParaRPr>
          </a:p>
          <a:p>
            <a:pPr eaLnBrk="0" hangingPunct="0"/>
            <a:r>
              <a:rPr lang="en-US" altLang="zh-CN" sz="1800" dirty="0">
                <a:solidFill>
                  <a:srgbClr val="7030A0"/>
                </a:solidFill>
                <a:latin typeface="Arial" panose="020B0604020202020204" pitchFamily="34" charset="0"/>
                <a:ea typeface="宋体" panose="02010600030101010101" pitchFamily="2" charset="-122"/>
              </a:rPr>
              <a:t>	int	21h</a:t>
            </a:r>
            <a:endParaRPr lang="en-US" altLang="zh-CN" sz="1800" dirty="0">
              <a:solidFill>
                <a:srgbClr val="7030A0"/>
              </a:solidFill>
              <a:latin typeface="Arial" panose="020B0604020202020204" pitchFamily="34" charset="0"/>
              <a:ea typeface="宋体" panose="02010600030101010101" pitchFamily="2" charset="-122"/>
            </a:endParaRPr>
          </a:p>
          <a:p>
            <a:pPr eaLnBrk="0" hangingPunct="0"/>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AX, 4C00h</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INT	21H</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_TEXT	ENDS</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END	Start</a:t>
            </a:r>
            <a:endParaRPr lang="en-US" altLang="zh-CN" sz="1800" dirty="0">
              <a:latin typeface="Arial" panose="020B0604020202020204" pitchFamily="34" charset="0"/>
              <a:ea typeface="宋体" panose="02010600030101010101" pitchFamily="2" charset="-122"/>
            </a:endParaRPr>
          </a:p>
        </p:txBody>
      </p:sp>
      <p:sp>
        <p:nvSpPr>
          <p:cNvPr id="102402" name="Rectangle 6"/>
          <p:cNvSpPr/>
          <p:nvPr/>
        </p:nvSpPr>
        <p:spPr>
          <a:xfrm>
            <a:off x="250825" y="765175"/>
            <a:ext cx="4537075" cy="2032000"/>
          </a:xfrm>
          <a:prstGeom prst="rect">
            <a:avLst/>
          </a:prstGeom>
          <a:noFill/>
          <a:ln w="9525">
            <a:noFill/>
          </a:ln>
        </p:spPr>
        <p:txBody>
          <a:bodyPr anchor="t" anchorCtr="0">
            <a:spAutoFit/>
          </a:bodyPr>
          <a:p>
            <a:pPr eaLnBrk="0" hangingPunct="0"/>
            <a:r>
              <a:rPr lang="en-US" altLang="zh-CN" sz="1800" dirty="0">
                <a:latin typeface="Arial" panose="020B0604020202020204" pitchFamily="34" charset="0"/>
                <a:ea typeface="宋体" panose="02010600030101010101" pitchFamily="2" charset="-122"/>
              </a:rPr>
              <a:t>_DATA	SEGMENT 'DATA'</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X	Db	‘A’</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_DATA	ENDS</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_TEXT	SEGMENT 'CODE'</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ASSUME CS:_TEXT,DS:_DATA</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Start:	MOV	AX, _DATA</a:t>
            </a:r>
            <a:endParaRPr lang="en-US" altLang="zh-CN" sz="1800" dirty="0">
              <a:latin typeface="Arial" panose="020B0604020202020204" pitchFamily="34" charset="0"/>
              <a:ea typeface="宋体" panose="02010600030101010101" pitchFamily="2" charset="-122"/>
            </a:endParaRPr>
          </a:p>
          <a:p>
            <a:pPr eaLnBrk="0" hangingPunct="0"/>
            <a:r>
              <a:rPr lang="en-US" altLang="zh-CN" sz="1800" dirty="0">
                <a:latin typeface="Arial" panose="020B0604020202020204" pitchFamily="34" charset="0"/>
                <a:ea typeface="宋体" panose="02010600030101010101" pitchFamily="2" charset="-122"/>
              </a:rPr>
              <a:t>	MOV	DS, AX</a:t>
            </a:r>
            <a:endParaRPr lang="en-US" altLang="zh-CN" sz="1800" dirty="0">
              <a:latin typeface="Arial" panose="020B0604020202020204" pitchFamily="34"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MDk0MzliODQ5Mzc3ZDY1ZTI0ZWQ3NWJkMjdkYzllN2I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16863</Words>
  <Application>WPS 演示</Application>
  <PresentationFormat/>
  <Paragraphs>1214</Paragraphs>
  <Slides>99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99</vt:i4>
      </vt:variant>
    </vt:vector>
  </HeadingPairs>
  <TitlesOfParts>
    <vt:vector size="110" baseType="lpstr">
      <vt:lpstr>Arial</vt:lpstr>
      <vt:lpstr>宋体</vt:lpstr>
      <vt:lpstr>Wingdings</vt:lpstr>
      <vt:lpstr>黑体</vt:lpstr>
      <vt:lpstr>Times New Roman</vt:lpstr>
      <vt:lpstr>微软雅黑</vt:lpstr>
      <vt:lpstr>Arial Unicode MS</vt:lpstr>
      <vt:lpstr>Calibri</vt:lpstr>
      <vt:lpstr>Courier New</vt:lpstr>
      <vt:lpstr>Symbol</vt:lpstr>
      <vt:lpstr>默认设计模板</vt:lpstr>
      <vt:lpstr>第4次课 源程序结构 运算指令 顺序结构程序</vt:lpstr>
      <vt:lpstr>汇编语言程序设计初步</vt:lpstr>
      <vt:lpstr>概述</vt:lpstr>
      <vt:lpstr>开发过程</vt:lpstr>
      <vt:lpstr> 源程序结构</vt:lpstr>
      <vt:lpstr>PowerPoint 演示文稿</vt:lpstr>
      <vt:lpstr>.1  源程序的结束与执行入口</vt:lpstr>
      <vt:lpstr>PowerPoint 演示文稿</vt:lpstr>
      <vt:lpstr>可以简化成这样</vt:lpstr>
      <vt:lpstr> 汇编语言程序的运行平台</vt:lpstr>
      <vt:lpstr> 常数、变量和标号</vt:lpstr>
      <vt:lpstr>1  常数</vt:lpstr>
      <vt:lpstr>1.1 数值常数</vt:lpstr>
      <vt:lpstr>(2) 实数常数</vt:lpstr>
      <vt:lpstr>1.2 字符常数、字符串常数</vt:lpstr>
      <vt:lpstr>2  变量</vt:lpstr>
      <vt:lpstr>2.1 变量的定义</vt:lpstr>
      <vt:lpstr>变量定义示例</vt:lpstr>
      <vt:lpstr>2.1.1 变量的定义—初值表</vt:lpstr>
      <vt:lpstr>PowerPoint 演示文稿</vt:lpstr>
      <vt:lpstr>PowerPoint 演示文稿</vt:lpstr>
      <vt:lpstr>2.2 变量的属性</vt:lpstr>
      <vt:lpstr>2) 类型属性</vt:lpstr>
      <vt:lpstr>PowerPoint 演示文稿</vt:lpstr>
      <vt:lpstr>3  标号</vt:lpstr>
      <vt:lpstr>2. 标号的属性</vt:lpstr>
      <vt:lpstr>3  表达式和运算符</vt:lpstr>
      <vt:lpstr>1. 算术运算符</vt:lpstr>
      <vt:lpstr>4. 数值返回运算符</vt:lpstr>
      <vt:lpstr>5. 属性运算符</vt:lpstr>
      <vt:lpstr>.4  MASM的基本伪指令</vt:lpstr>
      <vt:lpstr>.4.1  指令集选择伪指令</vt:lpstr>
      <vt:lpstr>PowerPoint 演示文稿</vt:lpstr>
      <vt:lpstr>.4.2  完整的段定义伪指令</vt:lpstr>
      <vt:lpstr>PowerPoint 演示文稿</vt:lpstr>
      <vt:lpstr>定位类型</vt:lpstr>
      <vt:lpstr>组合方式</vt:lpstr>
      <vt:lpstr>地址模式</vt:lpstr>
      <vt:lpstr>'分类名'</vt:lpstr>
      <vt:lpstr>2. 段指定伪指令ASSUME</vt:lpstr>
      <vt:lpstr>PowerPoint 演示文稿</vt:lpstr>
      <vt:lpstr>.4.4  数据定义伪指令</vt:lpstr>
      <vt:lpstr>5.4.5  符号定义指令</vt:lpstr>
      <vt:lpstr>PowerPoint 演示文稿</vt:lpstr>
      <vt:lpstr>PowerPoint 演示文稿</vt:lpstr>
      <vt:lpstr>.4.6  地址计数器与对准伪指令</vt:lpstr>
      <vt:lpstr>PowerPoint 演示文稿</vt:lpstr>
      <vt:lpstr>PowerPoint 演示文稿</vt:lpstr>
      <vt:lpstr>PowerPoint 演示文稿</vt:lpstr>
      <vt:lpstr>PowerPoint 演示文稿</vt:lpstr>
      <vt:lpstr>.4.7  子程序定义PROC和ENDP</vt:lpstr>
      <vt:lpstr>运算类指令</vt:lpstr>
      <vt:lpstr>.1  算术运算指令</vt:lpstr>
      <vt:lpstr>1. 加法指令</vt:lpstr>
      <vt:lpstr>1)  ADD指令</vt:lpstr>
      <vt:lpstr>2)  ADC指令</vt:lpstr>
      <vt:lpstr>3)  INC指令</vt:lpstr>
      <vt:lpstr>例</vt:lpstr>
      <vt:lpstr>例</vt:lpstr>
      <vt:lpstr>例</vt:lpstr>
      <vt:lpstr>2. 减法指令</vt:lpstr>
      <vt:lpstr>1)  SUB指令</vt:lpstr>
      <vt:lpstr>2)  SBB指令</vt:lpstr>
      <vt:lpstr>3)  DEC指令</vt:lpstr>
      <vt:lpstr>4)  NEG指令</vt:lpstr>
      <vt:lpstr>5)  CMP指令</vt:lpstr>
      <vt:lpstr>例</vt:lpstr>
      <vt:lpstr>3. 乘法指令</vt:lpstr>
      <vt:lpstr>1)  MUL/IMUL指令 </vt:lpstr>
      <vt:lpstr>乘法指令运算示意</vt:lpstr>
      <vt:lpstr>例</vt:lpstr>
      <vt:lpstr>练习:将表达式 y=k*x+b翻译成汇编指令序列(变量为short,结果也是short)</vt:lpstr>
      <vt:lpstr>4. 除法指令</vt:lpstr>
      <vt:lpstr>DIV/IDIV 指令</vt:lpstr>
      <vt:lpstr>除法指令运算示意</vt:lpstr>
      <vt:lpstr>例</vt:lpstr>
      <vt:lpstr>.2  逻辑运算指令</vt:lpstr>
      <vt:lpstr>1)  AND指令</vt:lpstr>
      <vt:lpstr>2)  OR指令</vt:lpstr>
      <vt:lpstr>3)  NOT指令</vt:lpstr>
      <vt:lpstr>4)  XOR指令</vt:lpstr>
      <vt:lpstr>5)  TEST指令</vt:lpstr>
      <vt:lpstr>例  指出下列令执行逻辑指令时的状态变化</vt:lpstr>
      <vt:lpstr>经常用逻辑指令设置指定位</vt:lpstr>
      <vt:lpstr>例  将DF, TF清0，IF置1，SF变反，其余保持不变 </vt:lpstr>
      <vt:lpstr>.3 移位运算指令</vt:lpstr>
      <vt:lpstr>1)  SHL指令</vt:lpstr>
      <vt:lpstr>2)  SHR指令</vt:lpstr>
      <vt:lpstr>3)  SAL指令</vt:lpstr>
      <vt:lpstr>4)  SAR指令</vt:lpstr>
      <vt:lpstr>5)  ROL指令</vt:lpstr>
      <vt:lpstr>6)  ROR指令</vt:lpstr>
      <vt:lpstr>7)  RCL指令</vt:lpstr>
      <vt:lpstr>8)  RCR指令</vt:lpstr>
      <vt:lpstr>顺序结构程序设计</vt:lpstr>
      <vt:lpstr>例</vt:lpstr>
      <vt:lpstr>PowerPoint 演示文稿</vt:lpstr>
      <vt:lpstr>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汇编语言程序设计初步</dc:title>
  <dc:creator>张光长</dc:creator>
  <cp:lastModifiedBy>王皙晶</cp:lastModifiedBy>
  <cp:revision>195</cp:revision>
  <dcterms:created xsi:type="dcterms:W3CDTF">2009-09-29T22:35:00Z</dcterms:created>
  <dcterms:modified xsi:type="dcterms:W3CDTF">2024-08-03T07:10:50Z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BB8778A68FD24F478ED3C65A3C697124_12</vt:lpwstr>
  </property>
  <property fmtid="{D5CDD505-2E9C-101B-9397-08002B2CF9AE}" pid="3" name="KSOProductBuildVer">
    <vt:lpwstr>2052-12.1.0.16929</vt:lpwstr>
  </property>
</Properties>
</file>