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A9E894-F967-412C-BFCE-D7CA15F12558}">
  <a:tblStyle styleId="{B1A9E894-F967-412C-BFCE-D7CA15F125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EFDC313-89AF-40BF-A3EE-8C7788E52A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b0e404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b0e404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5b0e404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5b0e404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b0e404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5b0e404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b0e404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b0e404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b0e4041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5b0e4041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48598" y="402175"/>
            <a:ext cx="4246800" cy="13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BT2102</a:t>
            </a:r>
            <a:endParaRPr sz="3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Assignment 1</a:t>
            </a:r>
            <a:endParaRPr sz="3280"/>
          </a:p>
        </p:txBody>
      </p:sp>
      <p:sp>
        <p:nvSpPr>
          <p:cNvPr id="55" name="Google Shape;55;p13"/>
          <p:cNvSpPr txBox="1"/>
          <p:nvPr/>
        </p:nvSpPr>
        <p:spPr>
          <a:xfrm>
            <a:off x="3368100" y="1753075"/>
            <a:ext cx="240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Group 35</a:t>
            </a:r>
            <a:endParaRPr sz="4000">
              <a:solidFill>
                <a:schemeClr val="dk1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2162513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{B1A9E894-F967-412C-BFCE-D7CA15F12558}</a:tableStyleId>
              </a:tblPr>
              <a:tblGrid>
                <a:gridCol w="2409475"/>
                <a:gridCol w="2409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Student Names: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NUS ID: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Yang Haoying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A0238149X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Zhang Zishuo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A0239837M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Lee Shan Shan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A0241238L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Lim Wei Xuan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A0233827B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Entities and Attributes(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591750" y="1017725"/>
            <a:ext cx="1143000" cy="4938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292625" y="1017725"/>
            <a:ext cx="1143000" cy="4938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150" y="2049700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/>
              <a:t>m</a:t>
            </a:r>
            <a:r>
              <a:rPr lang="en" sz="900" u="sng"/>
              <a:t>emberID</a:t>
            </a:r>
            <a:endParaRPr sz="900" u="sng"/>
          </a:p>
        </p:txBody>
      </p:sp>
      <p:sp>
        <p:nvSpPr>
          <p:cNvPr id="65" name="Google Shape;65;p14"/>
          <p:cNvSpPr/>
          <p:nvPr/>
        </p:nvSpPr>
        <p:spPr>
          <a:xfrm>
            <a:off x="46063" y="2993350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fName</a:t>
            </a:r>
            <a:endParaRPr sz="900"/>
          </a:p>
        </p:txBody>
      </p:sp>
      <p:sp>
        <p:nvSpPr>
          <p:cNvPr id="66" name="Google Shape;66;p14"/>
          <p:cNvSpPr/>
          <p:nvPr/>
        </p:nvSpPr>
        <p:spPr>
          <a:xfrm>
            <a:off x="1591738" y="4367338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faculty</a:t>
            </a:r>
            <a:endParaRPr sz="900"/>
          </a:p>
        </p:txBody>
      </p:sp>
      <p:sp>
        <p:nvSpPr>
          <p:cNvPr id="67" name="Google Shape;67;p14"/>
          <p:cNvSpPr/>
          <p:nvPr/>
        </p:nvSpPr>
        <p:spPr>
          <a:xfrm>
            <a:off x="523963" y="3774588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lName</a:t>
            </a:r>
            <a:endParaRPr sz="900"/>
          </a:p>
        </p:txBody>
      </p:sp>
      <p:sp>
        <p:nvSpPr>
          <p:cNvPr id="68" name="Google Shape;68;p14"/>
          <p:cNvSpPr/>
          <p:nvPr/>
        </p:nvSpPr>
        <p:spPr>
          <a:xfrm>
            <a:off x="3230937" y="2993350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email</a:t>
            </a:r>
            <a:endParaRPr sz="900"/>
          </a:p>
        </p:txBody>
      </p:sp>
      <p:sp>
        <p:nvSpPr>
          <p:cNvPr id="69" name="Google Shape;69;p14"/>
          <p:cNvSpPr/>
          <p:nvPr/>
        </p:nvSpPr>
        <p:spPr>
          <a:xfrm>
            <a:off x="3283675" y="2049700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fineAmount</a:t>
            </a:r>
            <a:endParaRPr sz="900">
              <a:highlight>
                <a:schemeClr val="accent6"/>
              </a:highlight>
            </a:endParaRPr>
          </a:p>
        </p:txBody>
      </p:sp>
      <p:cxnSp>
        <p:nvCxnSpPr>
          <p:cNvPr id="70" name="Google Shape;70;p14"/>
          <p:cNvCxnSpPr>
            <a:stCxn id="62" idx="2"/>
            <a:endCxn id="66" idx="0"/>
          </p:cNvCxnSpPr>
          <p:nvPr/>
        </p:nvCxnSpPr>
        <p:spPr>
          <a:xfrm>
            <a:off x="2163250" y="1511525"/>
            <a:ext cx="0" cy="285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>
            <a:stCxn id="62" idx="2"/>
            <a:endCxn id="65" idx="0"/>
          </p:cNvCxnSpPr>
          <p:nvPr/>
        </p:nvCxnSpPr>
        <p:spPr>
          <a:xfrm flipH="1">
            <a:off x="617650" y="1511525"/>
            <a:ext cx="1545600" cy="148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stCxn id="62" idx="2"/>
            <a:endCxn id="64" idx="0"/>
          </p:cNvCxnSpPr>
          <p:nvPr/>
        </p:nvCxnSpPr>
        <p:spPr>
          <a:xfrm flipH="1">
            <a:off x="577750" y="1511525"/>
            <a:ext cx="1585500" cy="5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/>
          <p:nvPr/>
        </p:nvSpPr>
        <p:spPr>
          <a:xfrm>
            <a:off x="4426701" y="1568975"/>
            <a:ext cx="1304424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/>
              <a:t>accessionNumber</a:t>
            </a:r>
            <a:endParaRPr sz="900" u="sng"/>
          </a:p>
        </p:txBody>
      </p:sp>
      <p:sp>
        <p:nvSpPr>
          <p:cNvPr id="74" name="Google Shape;74;p14"/>
          <p:cNvSpPr/>
          <p:nvPr/>
        </p:nvSpPr>
        <p:spPr>
          <a:xfrm>
            <a:off x="4472963" y="2405900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Title</a:t>
            </a:r>
            <a:endParaRPr sz="900"/>
          </a:p>
        </p:txBody>
      </p:sp>
      <p:sp>
        <p:nvSpPr>
          <p:cNvPr id="75" name="Google Shape;75;p14"/>
          <p:cNvSpPr/>
          <p:nvPr/>
        </p:nvSpPr>
        <p:spPr>
          <a:xfrm>
            <a:off x="5663988" y="4573563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Publication Year</a:t>
            </a:r>
            <a:endParaRPr sz="900"/>
          </a:p>
        </p:txBody>
      </p:sp>
      <p:sp>
        <p:nvSpPr>
          <p:cNvPr id="76" name="Google Shape;76;p14"/>
          <p:cNvSpPr/>
          <p:nvPr/>
        </p:nvSpPr>
        <p:spPr>
          <a:xfrm>
            <a:off x="6857963" y="4573563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memberID</a:t>
            </a:r>
            <a:endParaRPr sz="900"/>
          </a:p>
        </p:txBody>
      </p:sp>
      <p:cxnSp>
        <p:nvCxnSpPr>
          <p:cNvPr id="77" name="Google Shape;77;p14"/>
          <p:cNvCxnSpPr>
            <a:stCxn id="63" idx="2"/>
            <a:endCxn id="75" idx="0"/>
          </p:cNvCxnSpPr>
          <p:nvPr/>
        </p:nvCxnSpPr>
        <p:spPr>
          <a:xfrm flipH="1">
            <a:off x="6235625" y="1511525"/>
            <a:ext cx="628500" cy="306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/>
          <p:nvPr/>
        </p:nvSpPr>
        <p:spPr>
          <a:xfrm>
            <a:off x="2659513" y="3792250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phone</a:t>
            </a:r>
            <a:endParaRPr sz="900"/>
          </a:p>
        </p:txBody>
      </p:sp>
      <p:cxnSp>
        <p:nvCxnSpPr>
          <p:cNvPr id="79" name="Google Shape;79;p14"/>
          <p:cNvCxnSpPr>
            <a:stCxn id="62" idx="2"/>
            <a:endCxn id="67" idx="0"/>
          </p:cNvCxnSpPr>
          <p:nvPr/>
        </p:nvCxnSpPr>
        <p:spPr>
          <a:xfrm flipH="1">
            <a:off x="1095550" y="1511525"/>
            <a:ext cx="1067700" cy="2263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62" idx="2"/>
            <a:endCxn id="69" idx="0"/>
          </p:cNvCxnSpPr>
          <p:nvPr/>
        </p:nvCxnSpPr>
        <p:spPr>
          <a:xfrm>
            <a:off x="2163250" y="1511525"/>
            <a:ext cx="1692000" cy="538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62" idx="2"/>
            <a:endCxn id="68" idx="0"/>
          </p:cNvCxnSpPr>
          <p:nvPr/>
        </p:nvCxnSpPr>
        <p:spPr>
          <a:xfrm>
            <a:off x="2163250" y="1511525"/>
            <a:ext cx="1639200" cy="1481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62" idx="2"/>
            <a:endCxn id="78" idx="0"/>
          </p:cNvCxnSpPr>
          <p:nvPr/>
        </p:nvCxnSpPr>
        <p:spPr>
          <a:xfrm>
            <a:off x="2163250" y="1511525"/>
            <a:ext cx="1067700" cy="2280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>
            <a:stCxn id="63" idx="2"/>
            <a:endCxn id="73" idx="0"/>
          </p:cNvCxnSpPr>
          <p:nvPr/>
        </p:nvCxnSpPr>
        <p:spPr>
          <a:xfrm flipH="1">
            <a:off x="5078825" y="1511525"/>
            <a:ext cx="1785300" cy="57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>
            <a:stCxn id="63" idx="2"/>
            <a:endCxn id="74" idx="0"/>
          </p:cNvCxnSpPr>
          <p:nvPr/>
        </p:nvCxnSpPr>
        <p:spPr>
          <a:xfrm flipH="1">
            <a:off x="5044325" y="1511525"/>
            <a:ext cx="1819800" cy="894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4"/>
          <p:cNvSpPr/>
          <p:nvPr/>
        </p:nvSpPr>
        <p:spPr>
          <a:xfrm>
            <a:off x="4735263" y="3164825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ISBN</a:t>
            </a:r>
            <a:endParaRPr sz="900"/>
          </a:p>
        </p:txBody>
      </p:sp>
      <p:sp>
        <p:nvSpPr>
          <p:cNvPr id="86" name="Google Shape;86;p14"/>
          <p:cNvSpPr/>
          <p:nvPr/>
        </p:nvSpPr>
        <p:spPr>
          <a:xfrm>
            <a:off x="5149600" y="3869200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publisherName</a:t>
            </a:r>
            <a:endParaRPr sz="900"/>
          </a:p>
        </p:txBody>
      </p:sp>
      <p:sp>
        <p:nvSpPr>
          <p:cNvPr id="87" name="Google Shape;87;p14"/>
          <p:cNvSpPr/>
          <p:nvPr/>
        </p:nvSpPr>
        <p:spPr>
          <a:xfrm>
            <a:off x="7429500" y="3939513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borrowDate</a:t>
            </a:r>
            <a:endParaRPr sz="900"/>
          </a:p>
        </p:txBody>
      </p:sp>
      <p:sp>
        <p:nvSpPr>
          <p:cNvPr id="88" name="Google Shape;88;p14"/>
          <p:cNvSpPr/>
          <p:nvPr/>
        </p:nvSpPr>
        <p:spPr>
          <a:xfrm>
            <a:off x="7875050" y="3219537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dueDate</a:t>
            </a:r>
            <a:endParaRPr sz="900"/>
          </a:p>
        </p:txBody>
      </p:sp>
      <p:sp>
        <p:nvSpPr>
          <p:cNvPr id="89" name="Google Shape;89;p14"/>
          <p:cNvSpPr/>
          <p:nvPr/>
        </p:nvSpPr>
        <p:spPr>
          <a:xfrm>
            <a:off x="8001000" y="2376650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returnDate</a:t>
            </a:r>
            <a:endParaRPr sz="900"/>
          </a:p>
        </p:txBody>
      </p:sp>
      <p:sp>
        <p:nvSpPr>
          <p:cNvPr id="90" name="Google Shape;90;p14"/>
          <p:cNvSpPr/>
          <p:nvPr/>
        </p:nvSpPr>
        <p:spPr>
          <a:xfrm>
            <a:off x="7749125" y="1533738"/>
            <a:ext cx="1394874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numOfReservations</a:t>
            </a:r>
            <a:endParaRPr sz="900"/>
          </a:p>
        </p:txBody>
      </p:sp>
      <p:cxnSp>
        <p:nvCxnSpPr>
          <p:cNvPr id="91" name="Google Shape;91;p14"/>
          <p:cNvCxnSpPr>
            <a:stCxn id="63" idx="2"/>
            <a:endCxn id="85" idx="0"/>
          </p:cNvCxnSpPr>
          <p:nvPr/>
        </p:nvCxnSpPr>
        <p:spPr>
          <a:xfrm flipH="1">
            <a:off x="5306825" y="1511525"/>
            <a:ext cx="1557300" cy="1653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>
            <a:stCxn id="63" idx="2"/>
            <a:endCxn id="86" idx="0"/>
          </p:cNvCxnSpPr>
          <p:nvPr/>
        </p:nvCxnSpPr>
        <p:spPr>
          <a:xfrm flipH="1">
            <a:off x="5721125" y="1511525"/>
            <a:ext cx="1143000" cy="235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>
            <a:stCxn id="63" idx="2"/>
            <a:endCxn id="76" idx="0"/>
          </p:cNvCxnSpPr>
          <p:nvPr/>
        </p:nvCxnSpPr>
        <p:spPr>
          <a:xfrm>
            <a:off x="6864125" y="1511525"/>
            <a:ext cx="565200" cy="3062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stCxn id="63" idx="2"/>
            <a:endCxn id="90" idx="0"/>
          </p:cNvCxnSpPr>
          <p:nvPr/>
        </p:nvCxnSpPr>
        <p:spPr>
          <a:xfrm>
            <a:off x="6864125" y="1511525"/>
            <a:ext cx="1582500" cy="22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stCxn id="63" idx="2"/>
            <a:endCxn id="89" idx="0"/>
          </p:cNvCxnSpPr>
          <p:nvPr/>
        </p:nvCxnSpPr>
        <p:spPr>
          <a:xfrm>
            <a:off x="6864125" y="1511525"/>
            <a:ext cx="1708500" cy="865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stCxn id="63" idx="2"/>
            <a:endCxn id="88" idx="0"/>
          </p:cNvCxnSpPr>
          <p:nvPr/>
        </p:nvCxnSpPr>
        <p:spPr>
          <a:xfrm>
            <a:off x="6864125" y="1511525"/>
            <a:ext cx="1582500" cy="1707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stCxn id="63" idx="2"/>
            <a:endCxn id="87" idx="0"/>
          </p:cNvCxnSpPr>
          <p:nvPr/>
        </p:nvCxnSpPr>
        <p:spPr>
          <a:xfrm>
            <a:off x="6864125" y="1511525"/>
            <a:ext cx="1137000" cy="2427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30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Entities and Attributes(2/2)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493900" y="1121850"/>
            <a:ext cx="1143000" cy="493800"/>
            <a:chOff x="599725" y="1375825"/>
            <a:chExt cx="1143000" cy="493800"/>
          </a:xfrm>
        </p:grpSpPr>
        <p:sp>
          <p:nvSpPr>
            <p:cNvPr id="104" name="Google Shape;104;p15"/>
            <p:cNvSpPr/>
            <p:nvPr/>
          </p:nvSpPr>
          <p:spPr>
            <a:xfrm>
              <a:off x="599725" y="1375825"/>
              <a:ext cx="1143000" cy="4938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0225" y="1426975"/>
              <a:ext cx="1002000" cy="3915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Publisher</a:t>
              </a:r>
              <a:endParaRPr/>
            </a:p>
          </p:txBody>
        </p:sp>
      </p:grpSp>
      <p:sp>
        <p:nvSpPr>
          <p:cNvPr id="106" name="Google Shape;106;p15"/>
          <p:cNvSpPr/>
          <p:nvPr/>
        </p:nvSpPr>
        <p:spPr>
          <a:xfrm>
            <a:off x="2820150" y="1121850"/>
            <a:ext cx="1143000" cy="4938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</a:t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5958424" y="1121850"/>
            <a:ext cx="1619174" cy="493800"/>
            <a:chOff x="599725" y="1375825"/>
            <a:chExt cx="1143000" cy="493800"/>
          </a:xfrm>
        </p:grpSpPr>
        <p:sp>
          <p:nvSpPr>
            <p:cNvPr id="108" name="Google Shape;108;p15"/>
            <p:cNvSpPr/>
            <p:nvPr/>
          </p:nvSpPr>
          <p:spPr>
            <a:xfrm>
              <a:off x="599725" y="1375825"/>
              <a:ext cx="1143000" cy="4938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70225" y="1426975"/>
              <a:ext cx="1002000" cy="391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FinePayment</a:t>
              </a:r>
              <a:endParaRPr/>
            </a:p>
          </p:txBody>
        </p:sp>
      </p:grpSp>
      <p:sp>
        <p:nvSpPr>
          <p:cNvPr id="110" name="Google Shape;110;p15"/>
          <p:cNvSpPr/>
          <p:nvPr/>
        </p:nvSpPr>
        <p:spPr>
          <a:xfrm>
            <a:off x="6196500" y="2144925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paidAmount</a:t>
            </a:r>
            <a:endParaRPr sz="900"/>
          </a:p>
        </p:txBody>
      </p:sp>
      <p:sp>
        <p:nvSpPr>
          <p:cNvPr id="111" name="Google Shape;111;p15"/>
          <p:cNvSpPr/>
          <p:nvPr/>
        </p:nvSpPr>
        <p:spPr>
          <a:xfrm>
            <a:off x="493888" y="2077975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/>
              <a:t>publisherName</a:t>
            </a:r>
            <a:endParaRPr sz="900" u="sng"/>
          </a:p>
        </p:txBody>
      </p:sp>
      <p:cxnSp>
        <p:nvCxnSpPr>
          <p:cNvPr id="112" name="Google Shape;112;p15"/>
          <p:cNvCxnSpPr>
            <a:stCxn id="104" idx="2"/>
            <a:endCxn id="111" idx="0"/>
          </p:cNvCxnSpPr>
          <p:nvPr/>
        </p:nvCxnSpPr>
        <p:spPr>
          <a:xfrm>
            <a:off x="1065400" y="1615650"/>
            <a:ext cx="0" cy="46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5"/>
          <p:cNvSpPr/>
          <p:nvPr/>
        </p:nvSpPr>
        <p:spPr>
          <a:xfrm>
            <a:off x="2820137" y="2077975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/>
              <a:t>authorName</a:t>
            </a:r>
            <a:endParaRPr sz="900" u="sng"/>
          </a:p>
        </p:txBody>
      </p:sp>
      <p:cxnSp>
        <p:nvCxnSpPr>
          <p:cNvPr id="114" name="Google Shape;114;p15"/>
          <p:cNvCxnSpPr>
            <a:stCxn id="106" idx="2"/>
            <a:endCxn id="113" idx="0"/>
          </p:cNvCxnSpPr>
          <p:nvPr/>
        </p:nvCxnSpPr>
        <p:spPr>
          <a:xfrm>
            <a:off x="3391650" y="1615650"/>
            <a:ext cx="0" cy="46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/>
          <p:nvPr/>
        </p:nvSpPr>
        <p:spPr>
          <a:xfrm>
            <a:off x="7466513" y="2077963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paymentDate</a:t>
            </a:r>
            <a:endParaRPr sz="900"/>
          </a:p>
        </p:txBody>
      </p:sp>
      <p:sp>
        <p:nvSpPr>
          <p:cNvPr id="116" name="Google Shape;116;p15"/>
          <p:cNvSpPr/>
          <p:nvPr/>
        </p:nvSpPr>
        <p:spPr>
          <a:xfrm>
            <a:off x="4857575" y="2077975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memberID</a:t>
            </a:r>
            <a:endParaRPr sz="900"/>
          </a:p>
        </p:txBody>
      </p:sp>
      <p:cxnSp>
        <p:nvCxnSpPr>
          <p:cNvPr id="117" name="Google Shape;117;p15"/>
          <p:cNvCxnSpPr>
            <a:stCxn id="108" idx="2"/>
            <a:endCxn id="116" idx="0"/>
          </p:cNvCxnSpPr>
          <p:nvPr/>
        </p:nvCxnSpPr>
        <p:spPr>
          <a:xfrm flipH="1">
            <a:off x="5429111" y="1615650"/>
            <a:ext cx="1338900" cy="462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>
            <a:stCxn id="108" idx="2"/>
            <a:endCxn id="110" idx="0"/>
          </p:cNvCxnSpPr>
          <p:nvPr/>
        </p:nvCxnSpPr>
        <p:spPr>
          <a:xfrm>
            <a:off x="6768011" y="1615650"/>
            <a:ext cx="0" cy="529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6963825" y="1756825"/>
            <a:ext cx="211800" cy="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>
            <a:stCxn id="115" idx="0"/>
            <a:endCxn id="108" idx="2"/>
          </p:cNvCxnSpPr>
          <p:nvPr/>
        </p:nvCxnSpPr>
        <p:spPr>
          <a:xfrm rot="10800000">
            <a:off x="6768122" y="1615663"/>
            <a:ext cx="1269900" cy="462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1" name="Google Shape;121;p15"/>
          <p:cNvGrpSpPr/>
          <p:nvPr/>
        </p:nvGrpSpPr>
        <p:grpSpPr>
          <a:xfrm>
            <a:off x="1319407" y="2954475"/>
            <a:ext cx="1841487" cy="493800"/>
            <a:chOff x="599725" y="1375825"/>
            <a:chExt cx="1143000" cy="493800"/>
          </a:xfrm>
        </p:grpSpPr>
        <p:sp>
          <p:nvSpPr>
            <p:cNvPr id="122" name="Google Shape;122;p15"/>
            <p:cNvSpPr/>
            <p:nvPr/>
          </p:nvSpPr>
          <p:spPr>
            <a:xfrm>
              <a:off x="599725" y="1375825"/>
              <a:ext cx="1143000" cy="493800"/>
            </a:xfrm>
            <a:prstGeom prst="rect">
              <a:avLst/>
            </a:prstGeom>
            <a:gradFill>
              <a:gsLst>
                <a:gs pos="0">
                  <a:srgbClr val="86DFEB"/>
                </a:gs>
                <a:gs pos="100000">
                  <a:srgbClr val="2BB1C3"/>
                </a:gs>
              </a:gsLst>
              <a:lin ang="5400012" scaled="0"/>
            </a:gra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70225" y="1426975"/>
              <a:ext cx="1002000" cy="391500"/>
            </a:xfrm>
            <a:prstGeom prst="rect">
              <a:avLst/>
            </a:prstGeom>
            <a:gradFill>
              <a:gsLst>
                <a:gs pos="0">
                  <a:srgbClr val="86DFEB"/>
                </a:gs>
                <a:gs pos="100000">
                  <a:srgbClr val="2BB1C3"/>
                </a:gs>
              </a:gsLst>
              <a:lin ang="5400012" scaled="0"/>
            </a:gra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BookHasAuthor</a:t>
              </a:r>
              <a:endParaRPr/>
            </a:p>
          </p:txBody>
        </p:sp>
      </p:grpSp>
      <p:sp>
        <p:nvSpPr>
          <p:cNvPr id="124" name="Google Shape;124;p15"/>
          <p:cNvSpPr/>
          <p:nvPr/>
        </p:nvSpPr>
        <p:spPr>
          <a:xfrm>
            <a:off x="631475" y="4201600"/>
            <a:ext cx="1218186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accessionNumber</a:t>
            </a:r>
            <a:endParaRPr sz="900"/>
          </a:p>
        </p:txBody>
      </p:sp>
      <p:sp>
        <p:nvSpPr>
          <p:cNvPr id="125" name="Google Shape;125;p15"/>
          <p:cNvSpPr/>
          <p:nvPr/>
        </p:nvSpPr>
        <p:spPr>
          <a:xfrm>
            <a:off x="2534638" y="4201600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authorName</a:t>
            </a:r>
            <a:endParaRPr sz="900"/>
          </a:p>
        </p:txBody>
      </p:sp>
      <p:cxnSp>
        <p:nvCxnSpPr>
          <p:cNvPr id="126" name="Google Shape;126;p15"/>
          <p:cNvCxnSpPr>
            <a:stCxn id="124" idx="0"/>
            <a:endCxn id="122" idx="2"/>
          </p:cNvCxnSpPr>
          <p:nvPr/>
        </p:nvCxnSpPr>
        <p:spPr>
          <a:xfrm flipH="1" rot="10800000">
            <a:off x="1240568" y="3448300"/>
            <a:ext cx="999600" cy="753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stCxn id="125" idx="0"/>
            <a:endCxn id="122" idx="2"/>
          </p:cNvCxnSpPr>
          <p:nvPr/>
        </p:nvCxnSpPr>
        <p:spPr>
          <a:xfrm rot="10800000">
            <a:off x="2240047" y="3448300"/>
            <a:ext cx="866100" cy="753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8" name="Google Shape;128;p15"/>
          <p:cNvGrpSpPr/>
          <p:nvPr/>
        </p:nvGrpSpPr>
        <p:grpSpPr>
          <a:xfrm>
            <a:off x="5693773" y="2931400"/>
            <a:ext cx="2148497" cy="493800"/>
            <a:chOff x="599725" y="1375825"/>
            <a:chExt cx="1143000" cy="493800"/>
          </a:xfrm>
        </p:grpSpPr>
        <p:sp>
          <p:nvSpPr>
            <p:cNvPr id="129" name="Google Shape;129;p15"/>
            <p:cNvSpPr/>
            <p:nvPr/>
          </p:nvSpPr>
          <p:spPr>
            <a:xfrm>
              <a:off x="599725" y="1375825"/>
              <a:ext cx="1143000" cy="493800"/>
            </a:xfrm>
            <a:prstGeom prst="rect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70225" y="1426975"/>
              <a:ext cx="1002000" cy="391500"/>
            </a:xfrm>
            <a:prstGeom prst="rect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BookHasReservation</a:t>
              </a:r>
              <a:endParaRPr/>
            </a:p>
          </p:txBody>
        </p:sp>
      </p:grpSp>
      <p:sp>
        <p:nvSpPr>
          <p:cNvPr id="131" name="Google Shape;131;p15"/>
          <p:cNvSpPr/>
          <p:nvPr/>
        </p:nvSpPr>
        <p:spPr>
          <a:xfrm>
            <a:off x="6196488" y="4211750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memberID</a:t>
            </a:r>
            <a:endParaRPr sz="900"/>
          </a:p>
        </p:txBody>
      </p:sp>
      <p:sp>
        <p:nvSpPr>
          <p:cNvPr id="132" name="Google Shape;132;p15"/>
          <p:cNvSpPr/>
          <p:nvPr/>
        </p:nvSpPr>
        <p:spPr>
          <a:xfrm>
            <a:off x="4820000" y="3930675"/>
            <a:ext cx="1218186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accessionNumber</a:t>
            </a:r>
            <a:endParaRPr sz="900"/>
          </a:p>
        </p:txBody>
      </p:sp>
      <p:sp>
        <p:nvSpPr>
          <p:cNvPr id="133" name="Google Shape;133;p15"/>
          <p:cNvSpPr/>
          <p:nvPr/>
        </p:nvSpPr>
        <p:spPr>
          <a:xfrm>
            <a:off x="7577588" y="3930663"/>
            <a:ext cx="1143018" cy="4937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reserve</a:t>
            </a:r>
            <a:r>
              <a:rPr lang="en" sz="900"/>
              <a:t>Date</a:t>
            </a:r>
            <a:endParaRPr sz="900"/>
          </a:p>
        </p:txBody>
      </p:sp>
      <p:cxnSp>
        <p:nvCxnSpPr>
          <p:cNvPr id="134" name="Google Shape;134;p15"/>
          <p:cNvCxnSpPr>
            <a:stCxn id="132" idx="0"/>
            <a:endCxn id="129" idx="2"/>
          </p:cNvCxnSpPr>
          <p:nvPr/>
        </p:nvCxnSpPr>
        <p:spPr>
          <a:xfrm flipH="1" rot="10800000">
            <a:off x="5429093" y="3425175"/>
            <a:ext cx="1338900" cy="505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>
            <a:stCxn id="131" idx="0"/>
            <a:endCxn id="129" idx="2"/>
          </p:cNvCxnSpPr>
          <p:nvPr/>
        </p:nvCxnSpPr>
        <p:spPr>
          <a:xfrm rot="10800000">
            <a:off x="6767997" y="3425150"/>
            <a:ext cx="0" cy="786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>
            <a:stCxn id="133" idx="0"/>
            <a:endCxn id="129" idx="2"/>
          </p:cNvCxnSpPr>
          <p:nvPr/>
        </p:nvCxnSpPr>
        <p:spPr>
          <a:xfrm rot="10800000">
            <a:off x="6767897" y="3425163"/>
            <a:ext cx="1381200" cy="505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311700" y="7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The Final Conceptual Data Model </a:t>
            </a:r>
            <a:endParaRPr sz="2520"/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1639187" y="649425"/>
            <a:ext cx="5865631" cy="42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311625" y="48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Logical Schema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582075" y="1502825"/>
            <a:ext cx="7979700" cy="26643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D9EAD3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Member(</a:t>
            </a:r>
            <a:r>
              <a:rPr lang="en" sz="1900" u="sng"/>
              <a:t>memberID</a:t>
            </a:r>
            <a:r>
              <a:rPr lang="en" sz="1900"/>
              <a:t>, fName, lName, phone, faculty, email, fineAmount)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Book(</a:t>
            </a:r>
            <a:r>
              <a:rPr lang="en" sz="1900" u="sng"/>
              <a:t>accessionNumber</a:t>
            </a:r>
            <a:r>
              <a:rPr lang="en" sz="1900"/>
              <a:t>, title, ISBN,</a:t>
            </a:r>
            <a:r>
              <a:rPr lang="en" sz="1700"/>
              <a:t> </a:t>
            </a:r>
            <a:r>
              <a:rPr lang="en" sz="1900"/>
              <a:t>publicationYear, borrowDate, dueDate, returnDate, numOfReservations, </a:t>
            </a:r>
            <a:r>
              <a:rPr lang="en" sz="1900" u="sng">
                <a:solidFill>
                  <a:srgbClr val="FF0000"/>
                </a:solidFill>
              </a:rPr>
              <a:t>memberID</a:t>
            </a:r>
            <a:r>
              <a:rPr lang="en" sz="1900"/>
              <a:t>, </a:t>
            </a:r>
            <a:r>
              <a:rPr lang="en" sz="1900" u="sng">
                <a:solidFill>
                  <a:srgbClr val="FF0000"/>
                </a:solidFill>
              </a:rPr>
              <a:t>publisherName</a:t>
            </a:r>
            <a:r>
              <a:rPr lang="en" sz="1900"/>
              <a:t>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Author(</a:t>
            </a:r>
            <a:r>
              <a:rPr lang="en" sz="1900" u="sng"/>
              <a:t>authorName</a:t>
            </a:r>
            <a:r>
              <a:rPr lang="en" sz="1900"/>
              <a:t>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Publisher(</a:t>
            </a:r>
            <a:r>
              <a:rPr lang="en" sz="1900" u="sng"/>
              <a:t>publisherName</a:t>
            </a:r>
            <a:r>
              <a:rPr lang="en" sz="1900"/>
              <a:t>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BookHasAuthor(</a:t>
            </a:r>
            <a:r>
              <a:rPr lang="en" sz="1900" u="sng">
                <a:solidFill>
                  <a:srgbClr val="FF0000"/>
                </a:solidFill>
              </a:rPr>
              <a:t>authorName</a:t>
            </a:r>
            <a:r>
              <a:rPr lang="en" sz="1900"/>
              <a:t>, </a:t>
            </a:r>
            <a:r>
              <a:rPr lang="en" sz="1900" u="sng">
                <a:solidFill>
                  <a:srgbClr val="FF0000"/>
                </a:solidFill>
              </a:rPr>
              <a:t>accessionNumber</a:t>
            </a:r>
            <a:r>
              <a:rPr lang="en" sz="1900"/>
              <a:t>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BookHasReservation(reserveDate, </a:t>
            </a:r>
            <a:r>
              <a:rPr lang="en" sz="1900" u="sng">
                <a:solidFill>
                  <a:srgbClr val="FF0000"/>
                </a:solidFill>
              </a:rPr>
              <a:t>memberID</a:t>
            </a:r>
            <a:r>
              <a:rPr lang="en" sz="1900"/>
              <a:t>, </a:t>
            </a:r>
            <a:r>
              <a:rPr lang="en" sz="1900" u="sng">
                <a:solidFill>
                  <a:srgbClr val="FF0000"/>
                </a:solidFill>
              </a:rPr>
              <a:t>accessionNumber</a:t>
            </a:r>
            <a:r>
              <a:rPr lang="en" sz="1900"/>
              <a:t>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311700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Logical Data Model</a:t>
            </a:r>
            <a:endParaRPr/>
          </a:p>
        </p:txBody>
      </p:sp>
      <p:graphicFrame>
        <p:nvGraphicFramePr>
          <p:cNvPr id="154" name="Google Shape;154;p18"/>
          <p:cNvGraphicFramePr/>
          <p:nvPr/>
        </p:nvGraphicFramePr>
        <p:xfrm>
          <a:off x="787925" y="68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{7EFDC313-89AF-40BF-A3EE-8C7788E52A1F}</a:tableStyleId>
              </a:tblPr>
              <a:tblGrid>
                <a:gridCol w="3784075"/>
                <a:gridCol w="3686700"/>
              </a:tblGrid>
              <a:tr h="814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Member</a:t>
                      </a:r>
                      <a:r>
                        <a:rPr lang="en" sz="900"/>
                        <a:t>(memberID, fName, lName, phone, faculty, email, fineAmount)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" sz="900"/>
                        <a:t>  memberID</a:t>
                      </a:r>
                      <a:endParaRPr sz="1200"/>
                    </a:p>
                  </a:txBody>
                  <a:tcPr marT="63500" marB="63500" marR="63500" marL="63500">
                    <a:gradFill>
                      <a:gsLst>
                        <a:gs pos="0">
                          <a:srgbClr val="DCECD5"/>
                        </a:gs>
                        <a:gs pos="100000">
                          <a:srgbClr val="D9EAD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Publisher</a:t>
                      </a:r>
                      <a:r>
                        <a:rPr lang="en" sz="900"/>
                        <a:t>(publisherName)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" sz="900"/>
                        <a:t>  publisherName</a:t>
                      </a:r>
                      <a:endParaRPr sz="900"/>
                    </a:p>
                  </a:txBody>
                  <a:tcPr marT="63500" marB="63500" marR="63500" marL="63500">
                    <a:gradFill>
                      <a:gsLst>
                        <a:gs pos="0">
                          <a:srgbClr val="DCECD5"/>
                        </a:gs>
                        <a:gs pos="100000">
                          <a:srgbClr val="D9EAD3"/>
                        </a:gs>
                      </a:gsLst>
                      <a:lin ang="5400012" scaled="0"/>
                    </a:gradFill>
                  </a:tcPr>
                </a:tc>
              </a:tr>
              <a:tr h="147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Book</a:t>
                      </a:r>
                      <a:r>
                        <a:rPr lang="en" sz="900"/>
                        <a:t>(accessionNumber, title, ISBN, publicationYear, publisherName, memberID, borrowDate,dueDate,returnDate, numOfReservations)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" sz="900"/>
                        <a:t>  accessionNumber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" sz="900"/>
                        <a:t>  publisherName references Publisher(publisherName)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Foreign Key </a:t>
                      </a:r>
                      <a:r>
                        <a:rPr lang="en" sz="900"/>
                        <a:t> memberID references Member(memberID)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BookHasAuthor</a:t>
                      </a:r>
                      <a:r>
                        <a:rPr lang="en" sz="900"/>
                        <a:t>(accessionNumber, authorName) 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" sz="900"/>
                        <a:t>  (accessionNumber, authorName)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Foreign Key </a:t>
                      </a:r>
                      <a:r>
                        <a:rPr lang="en" sz="900"/>
                        <a:t>authorName references Author(authorName)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Foreign Key </a:t>
                      </a:r>
                      <a:r>
                        <a:rPr lang="en" sz="900"/>
                        <a:t>accessionNumber references Book(accessionNumber)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09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FinePayment</a:t>
                      </a:r>
                      <a:r>
                        <a:rPr lang="en" sz="900"/>
                        <a:t>(memberID, paidAmount, paymentDate) 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" sz="900"/>
                        <a:t>  (memberID, paymentDate)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Foreign Key </a:t>
                      </a:r>
                      <a:r>
                        <a:rPr lang="en" sz="900"/>
                        <a:t>memberID references Member(memberID)</a:t>
                      </a:r>
                      <a:endParaRPr sz="900"/>
                    </a:p>
                  </a:txBody>
                  <a:tcPr marT="63500" marB="63500" marR="63500" marL="63500">
                    <a:gradFill>
                      <a:gsLst>
                        <a:gs pos="0">
                          <a:srgbClr val="DCECD5"/>
                        </a:gs>
                        <a:gs pos="100000">
                          <a:srgbClr val="D9EAD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BookHasReservation</a:t>
                      </a:r>
                      <a:r>
                        <a:rPr lang="en" sz="900"/>
                        <a:t>(accessionNumber, memberID, reserveDate)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Primary Key </a:t>
                      </a:r>
                      <a:r>
                        <a:rPr lang="en" sz="900"/>
                        <a:t>(accessionNumber, memberID)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" sz="900"/>
                        <a:t> accessionNumber references Book(accessionNumber)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" sz="900"/>
                        <a:t> memberID references Member(memberID)</a:t>
                      </a:r>
                      <a:endParaRPr sz="900"/>
                    </a:p>
                  </a:txBody>
                  <a:tcPr marT="63500" marB="63500" marR="63500" marL="63500">
                    <a:gradFill>
                      <a:gsLst>
                        <a:gs pos="0">
                          <a:srgbClr val="DCECD5"/>
                        </a:gs>
                        <a:gs pos="100000">
                          <a:srgbClr val="D9EAD3"/>
                        </a:gs>
                      </a:gsLst>
                      <a:lin ang="5400012" scaled="0"/>
                    </a:gradFill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Author</a:t>
                      </a:r>
                      <a:r>
                        <a:rPr lang="en" sz="900"/>
                        <a:t>(authorName)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Primary Key </a:t>
                      </a:r>
                      <a:r>
                        <a:rPr lang="en" sz="900"/>
                        <a:t>authorName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