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60" r:id="rId2"/>
    <p:sldId id="261" r:id="rId3"/>
    <p:sldId id="262" r:id="rId4"/>
    <p:sldId id="264" r:id="rId5"/>
    <p:sldId id="267" r:id="rId6"/>
    <p:sldId id="268" r:id="rId7"/>
    <p:sldId id="284" r:id="rId8"/>
    <p:sldId id="287" r:id="rId9"/>
    <p:sldId id="270" r:id="rId10"/>
    <p:sldId id="272" r:id="rId11"/>
    <p:sldId id="271" r:id="rId12"/>
    <p:sldId id="285" r:id="rId13"/>
    <p:sldId id="286" r:id="rId14"/>
    <p:sldId id="273" r:id="rId15"/>
    <p:sldId id="274" r:id="rId16"/>
    <p:sldId id="279" r:id="rId17"/>
    <p:sldId id="263" r:id="rId18"/>
    <p:sldId id="280" r:id="rId19"/>
  </p:sldIdLst>
  <p:sldSz cx="9144000" cy="6858000" type="screen4x3"/>
  <p:notesSz cx="6858000" cy="9144000"/>
  <p:embeddedFontLs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6478F26-0923-432E-9D75-D884B1CEFDE0}">
  <a:tblStyle styleId="{56478F26-0923-432E-9D75-D884B1CEFDE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2642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unsplash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means of inspiration and to invoke philosophical thoughts from the reader.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20" y="0"/>
            <a:ext cx="956687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3039" y="1600200"/>
            <a:ext cx="3750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B0604020202020204" charset="0"/>
              </a:rPr>
              <a:t>GA Data Science Class</a:t>
            </a:r>
          </a:p>
          <a:p>
            <a:pPr algn="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B0604020202020204" charset="0"/>
              </a:rPr>
              <a:t>Final Project</a:t>
            </a:r>
          </a:p>
          <a:p>
            <a:pPr algn="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B0604020202020204" charset="0"/>
              </a:rPr>
              <a:t>Wen Lu</a:t>
            </a:r>
          </a:p>
          <a:p>
            <a:pPr algn="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B0604020202020204" charset="0"/>
              </a:rPr>
              <a:t>Mar 16 2016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9906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 flipV="1">
            <a:off x="2819400" y="3420950"/>
            <a:ext cx="990600" cy="805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486400" y="3420950"/>
            <a:ext cx="914400" cy="805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458200" y="3420950"/>
            <a:ext cx="993900" cy="805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762000" y="3104750"/>
            <a:ext cx="19050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Train_Test Data Split</a:t>
            </a:r>
            <a:endParaRPr lang="en" sz="2400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5240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Dummy Classifier</a:t>
            </a:r>
            <a:endParaRPr lang="en" sz="2400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6400800" y="3104750"/>
            <a:ext cx="17526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Benchmark</a:t>
            </a:r>
            <a:endParaRPr lang="en" sz="2400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419600"/>
            <a:ext cx="1885950" cy="217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419600"/>
            <a:ext cx="2000946" cy="217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499" y="5607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5400" b="1" dirty="0" smtClean="0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lang="en" sz="5400" b="1" dirty="0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/>
              <a:t>L2 - Ridge Regularization</a:t>
            </a:r>
            <a:endParaRPr lang="en" sz="2400" dirty="0"/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" sz="5400" b="1" dirty="0" smtClean="0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-Means Clustering</a:t>
            </a:r>
            <a:endParaRPr lang="en" sz="5400" b="1" dirty="0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499" y="24657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5400" b="1" dirty="0" smtClean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Randome Forest</a:t>
            </a:r>
            <a:endParaRPr lang="en" sz="5400" b="1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err="1"/>
              <a:t>GridSearchCV</a:t>
            </a:r>
            <a:endParaRPr lang="en" sz="2400" dirty="0"/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Logistic Regression Performance</a:t>
            </a:r>
            <a:endParaRPr lang="e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22288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191000"/>
            <a:ext cx="2228850" cy="16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10319"/>
            <a:ext cx="2971492" cy="226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778" y="4108132"/>
            <a:ext cx="3017314" cy="214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2" y="1484299"/>
            <a:ext cx="1982577" cy="248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50" y="3964595"/>
            <a:ext cx="2120210" cy="273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13643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Randome Forest Performance</a:t>
            </a:r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640205"/>
            <a:ext cx="2551028" cy="270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0205"/>
            <a:ext cx="2604407" cy="270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4419600"/>
            <a:ext cx="3307080" cy="21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57" y="4419600"/>
            <a:ext cx="3277892" cy="21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23125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K</a:t>
            </a:r>
            <a:r>
              <a:rPr lang="en" dirty="0" smtClean="0"/>
              <a:t>-Means Clustering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600" b="1" dirty="0" err="1" smtClean="0"/>
              <a:t>StandardScaler</a:t>
            </a:r>
            <a:endParaRPr lang="en-US" sz="1600" b="1" dirty="0" smtClean="0"/>
          </a:p>
          <a:p>
            <a:pPr lvl="0">
              <a:buNone/>
            </a:pPr>
            <a:endParaRPr lang="en-US" sz="1600" b="1" dirty="0"/>
          </a:p>
          <a:p>
            <a:pPr lvl="0">
              <a:buNone/>
            </a:pPr>
            <a:r>
              <a:rPr lang="en-US" sz="1600" dirty="0" smtClean="0"/>
              <a:t> - On both datasets</a:t>
            </a:r>
            <a:endParaRPr lang="en" sz="16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/>
              <a:t>Create  a ‘Type’ column</a:t>
            </a:r>
            <a:endParaRPr lang="en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 </a:t>
            </a:r>
            <a:r>
              <a:rPr lang="en" sz="1600" dirty="0" smtClean="0"/>
              <a:t>- To distinguish red and white wines after they are concatenate </a:t>
            </a:r>
            <a:endParaRPr lang="en" sz="1600" dirty="0"/>
          </a:p>
          <a:p>
            <a:pPr lvl="0">
              <a:buNone/>
            </a:pPr>
            <a:r>
              <a:rPr lang="en" sz="1600" dirty="0" smtClean="0"/>
              <a:t>- </a:t>
            </a:r>
            <a:r>
              <a:rPr lang="en-US" sz="1600" dirty="0"/>
              <a:t>Type 1 is White Wine; Type 2 is Red Wine.</a:t>
            </a:r>
            <a:endParaRPr lang="en" sz="16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600" b="1" dirty="0"/>
              <a:t>Concatenate </a:t>
            </a:r>
            <a:endParaRPr lang="en-US" sz="1600" b="1" dirty="0" smtClean="0"/>
          </a:p>
          <a:p>
            <a:pPr lvl="0">
              <a:buNone/>
            </a:pPr>
            <a:endParaRPr lang="en-US" sz="1600" b="1" dirty="0"/>
          </a:p>
          <a:p>
            <a:pPr lvl="0">
              <a:buNone/>
            </a:pPr>
            <a:r>
              <a:rPr lang="en-US" sz="1600" b="1" dirty="0" smtClean="0"/>
              <a:t>- </a:t>
            </a:r>
            <a:r>
              <a:rPr lang="en" sz="1600" dirty="0" smtClean="0"/>
              <a:t>Into a master ‘Wine’ dataset</a:t>
            </a:r>
            <a:endParaRPr lang="en" sz="16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/>
              <a:t>Visualize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- Parallel coordinates</a:t>
            </a:r>
            <a:endParaRPr lang="en" sz="1600" dirty="0"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1600" b="1" dirty="0" smtClean="0"/>
              <a:t>Inertia and </a:t>
            </a:r>
            <a:r>
              <a:rPr lang="en-US" sz="1600" b="1" dirty="0" smtClean="0"/>
              <a:t>silhouette score</a:t>
            </a:r>
            <a:endParaRPr lang="en" sz="1600" b="1" dirty="0"/>
          </a:p>
          <a:p>
            <a:pPr lvl="0" rtl="0">
              <a:spcBef>
                <a:spcPts val="0"/>
              </a:spcBef>
              <a:buNone/>
            </a:pPr>
            <a:endParaRPr lang="en" sz="1600" dirty="0" smtClean="0"/>
          </a:p>
          <a:p>
            <a:pPr marL="285750" lvl="0" indent="-285750">
              <a:buFontTx/>
              <a:buChar char="-"/>
            </a:pPr>
            <a:r>
              <a:rPr lang="en" sz="1600" dirty="0" smtClean="0"/>
              <a:t>Determine the best </a:t>
            </a:r>
            <a:r>
              <a:rPr lang="en-US" sz="1600" dirty="0" err="1" smtClean="0"/>
              <a:t>n_clusters</a:t>
            </a:r>
            <a:endParaRPr lang="en-US" sz="1600" dirty="0" smtClean="0"/>
          </a:p>
          <a:p>
            <a:pPr marL="285750" lvl="0" indent="-285750">
              <a:buFontTx/>
              <a:buChar char="-"/>
            </a:pPr>
            <a:r>
              <a:rPr lang="en-US" sz="1600" dirty="0" smtClean="0"/>
              <a:t>N=2</a:t>
            </a:r>
            <a:endParaRPr lang="en"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 dirty="0" smtClean="0"/>
              <a:t>Clustering Result</a:t>
            </a:r>
            <a:endParaRPr sz="1800" b="1" dirty="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= White Wine    2= Red Wine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763000" cy="508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7ECEFD"/>
                </a:solidFill>
              </a:rPr>
              <a:t>Clustering </a:t>
            </a:r>
            <a:endParaRPr lang="en" sz="6000" dirty="0">
              <a:solidFill>
                <a:srgbClr val="7ECEFD"/>
              </a:solidFill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FFFF"/>
                </a:solidFill>
              </a:rPr>
              <a:t>Result</a:t>
            </a: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3762375" cy="46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828800"/>
            <a:ext cx="39624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Limitations: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dirty="0" smtClean="0"/>
              <a:t>Production year and evaluation year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dirty="0" smtClean="0"/>
              <a:t>White wine data size is 3X of red wine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dirty="0" smtClean="0"/>
              <a:t>5 cut-off line (most wines get scores 5 and 6)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Limitations and Extensions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676775" y="1828800"/>
            <a:ext cx="39624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Extended Project: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- Predict wine geographic orgins based on both physiochemical characters and chemical components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5577840" cy="260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u="sng" dirty="0">
              <a:hlinkClick r:id="rId3"/>
            </a:endParaRPr>
          </a:p>
        </p:txBody>
      </p:sp>
      <p:sp>
        <p:nvSpPr>
          <p:cNvPr id="5" name="Shape 294"/>
          <p:cNvSpPr txBox="1">
            <a:spLocks noGrp="1"/>
          </p:cNvSpPr>
          <p:nvPr>
            <p:ph type="title"/>
          </p:nvPr>
        </p:nvSpPr>
        <p:spPr>
          <a:xfrm>
            <a:off x="685800" y="97536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7ECEFD"/>
                </a:solidFill>
              </a:rPr>
              <a:t>Questions</a:t>
            </a:r>
            <a:br>
              <a:rPr lang="en" sz="6000" dirty="0" smtClean="0">
                <a:solidFill>
                  <a:srgbClr val="7ECEFD"/>
                </a:solidFill>
              </a:rPr>
            </a:br>
            <a:r>
              <a:rPr lang="en" sz="6000" dirty="0" smtClean="0">
                <a:solidFill>
                  <a:srgbClr val="7ECEFD"/>
                </a:solidFill>
              </a:rPr>
              <a:t> </a:t>
            </a:r>
            <a:endParaRPr lang="en" sz="6000" dirty="0">
              <a:solidFill>
                <a:srgbClr val="7ECEF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066800"/>
            <a:ext cx="76200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About the Data</a:t>
            </a:r>
            <a:endParaRPr lang="en" b="1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21920" y="1600200"/>
            <a:ext cx="8610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Two datasets – Red &amp; White Wine</a:t>
            </a:r>
            <a:endParaRPr lang="en" dirty="0"/>
          </a:p>
          <a:p>
            <a:pPr marL="457200" lvl="0" indent="-228600"/>
            <a:r>
              <a:rPr lang="en" dirty="0" smtClean="0"/>
              <a:t>Source: </a:t>
            </a:r>
            <a:r>
              <a:rPr lang="en-US" dirty="0"/>
              <a:t>UCI Machine Learning Repository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11 physiochemical attributes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No missing values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In different units of measurement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343400"/>
            <a:ext cx="8954632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152400" y="3733800"/>
            <a:ext cx="8763000" cy="152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800" dirty="0" smtClean="0">
                <a:solidFill>
                  <a:srgbClr val="FFFFFF"/>
                </a:solidFill>
              </a:rPr>
              <a:t>Looking into the features</a:t>
            </a:r>
            <a:endParaRPr lang="en" sz="5800" dirty="0">
              <a:solidFill>
                <a:srgbClr val="FFFFFF"/>
              </a:solidFill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 smtClean="0"/>
              <a:t>Findings </a:t>
            </a:r>
            <a:endParaRPr lang="en" sz="4800" b="1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3352800" cy="29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b="1" dirty="0" smtClean="0"/>
              <a:t>Outliers</a:t>
            </a:r>
          </a:p>
          <a:p>
            <a:pPr lvl="0">
              <a:buNone/>
            </a:pPr>
            <a:endParaRPr lang="en-US" sz="1800" b="1" dirty="0"/>
          </a:p>
          <a:p>
            <a:pPr lvl="0">
              <a:buNone/>
            </a:pPr>
            <a:r>
              <a:rPr lang="en-US" sz="1800" b="1" dirty="0" smtClean="0"/>
              <a:t>Expected levels for </a:t>
            </a:r>
            <a:r>
              <a:rPr lang="en-US" sz="1800" b="1" dirty="0"/>
              <a:t>some of the physiochemical </a:t>
            </a:r>
            <a:r>
              <a:rPr lang="en-US" sz="1800" b="1" dirty="0" smtClean="0"/>
              <a:t>attributes</a:t>
            </a:r>
          </a:p>
          <a:p>
            <a:pPr lvl="0">
              <a:buNone/>
            </a:pPr>
            <a:endParaRPr lang="en" sz="1800" b="1" dirty="0"/>
          </a:p>
          <a:p>
            <a:pPr lvl="0">
              <a:buNone/>
            </a:pPr>
            <a:r>
              <a:rPr lang="en-US" sz="1800" dirty="0"/>
              <a:t>1,500 - 14,500 mg/L tartaric acid; 0 - 500 mg/L citric acid; 0 - 3 g/L volatile acid; 10 - 350 mg/L </a:t>
            </a:r>
            <a:r>
              <a:rPr lang="en-US" sz="1800" dirty="0" err="1"/>
              <a:t>sulphates</a:t>
            </a:r>
            <a:r>
              <a:rPr lang="en-US" sz="1800" dirty="0"/>
              <a:t>;</a:t>
            </a:r>
            <a:endParaRPr lang="en" sz="1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724400" y="2286000"/>
            <a:ext cx="3886199" cy="30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Overlapping features</a:t>
            </a:r>
            <a:endParaRPr lang="en" sz="1800" b="1" dirty="0"/>
          </a:p>
          <a:p>
            <a:pPr lvl="0">
              <a:spcBef>
                <a:spcPts val="0"/>
              </a:spcBef>
              <a:buNone/>
            </a:pPr>
            <a:endParaRPr lang="en" sz="1800" dirty="0" smtClean="0"/>
          </a:p>
          <a:p>
            <a:pPr lvl="0">
              <a:buNone/>
            </a:pPr>
            <a:r>
              <a:rPr lang="en-US" sz="1800" dirty="0"/>
              <a:t>"The predominant fixed acids found in wines are tartaric, malic, citric, and succinic</a:t>
            </a:r>
            <a:r>
              <a:rPr lang="en-US" sz="1800" dirty="0" smtClean="0"/>
              <a:t>.“</a:t>
            </a:r>
          </a:p>
          <a:p>
            <a:pPr lvl="0"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total SO</a:t>
            </a:r>
            <a:r>
              <a:rPr lang="en-US" sz="1800" baseline="-25000" dirty="0"/>
              <a:t>2</a:t>
            </a:r>
            <a:r>
              <a:rPr lang="en-US" sz="1800" dirty="0"/>
              <a:t> = free SO</a:t>
            </a:r>
            <a:r>
              <a:rPr lang="en-US" sz="1800" baseline="-25000" dirty="0"/>
              <a:t>2</a:t>
            </a:r>
            <a:r>
              <a:rPr lang="en-US" sz="1800" dirty="0"/>
              <a:t> + bound SO</a:t>
            </a:r>
            <a:r>
              <a:rPr lang="en-US" sz="1800" baseline="-25000" dirty="0"/>
              <a:t>2</a:t>
            </a:r>
            <a:endParaRPr lang="en-US" sz="1800" dirty="0"/>
          </a:p>
          <a:p>
            <a:pPr lvl="0">
              <a:buNone/>
            </a:pPr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What I did</a:t>
            </a:r>
            <a:endParaRPr lang="en" dirty="0"/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Replace with a binary column for quality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24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</a:t>
            </a:r>
            <a:r>
              <a:rPr lang="en-US" sz="24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'citric acid‘ and </a:t>
            </a:r>
            <a:r>
              <a:rPr lang="en-US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'free sulfur dioxide'</a:t>
            </a:r>
            <a:endParaRPr lang="en"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  Standardization</a:t>
            </a:r>
            <a:endParaRPr lang="en"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12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Attribute Analysis using Box Plot</a:t>
            </a:r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4" y="1503915"/>
            <a:ext cx="8760036" cy="460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Feaure Correlation</a:t>
            </a:r>
            <a:endParaRPr lang="e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0268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5394490"/>
            <a:ext cx="8382000" cy="76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64062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12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Feature Comparison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69529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499" y="3657600"/>
            <a:ext cx="782265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Apply Both Supervised and Unsupervised Learning Models</a:t>
            </a:r>
            <a:endParaRPr lang="en" sz="5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81200" y="5486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Lato" panose="020B0604020202020204" charset="0"/>
              </a:rPr>
              <a:t>Using Dummy Classifier</a:t>
            </a:r>
            <a:endParaRPr lang="en-US" sz="2400" dirty="0">
              <a:solidFill>
                <a:srgbClr val="FFFF00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306</Words>
  <Application>Microsoft Office PowerPoint</Application>
  <PresentationFormat>On-screen Show (4:3)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Antonio template</vt:lpstr>
      <vt:lpstr>PowerPoint Presentation</vt:lpstr>
      <vt:lpstr>About the Data</vt:lpstr>
      <vt:lpstr>Looking into the features</vt:lpstr>
      <vt:lpstr>Findings </vt:lpstr>
      <vt:lpstr>What I did</vt:lpstr>
      <vt:lpstr>Attribute Analysis using Box Plot</vt:lpstr>
      <vt:lpstr>Feaure Correlation</vt:lpstr>
      <vt:lpstr>Feature Comparison</vt:lpstr>
      <vt:lpstr>Apply Both Supervised and Unsupervised Learning Models</vt:lpstr>
      <vt:lpstr>Process</vt:lpstr>
      <vt:lpstr>Logistic Regression</vt:lpstr>
      <vt:lpstr>Logistic Regression Performance</vt:lpstr>
      <vt:lpstr>Randome Forest Performance</vt:lpstr>
      <vt:lpstr>K-Means Clustering</vt:lpstr>
      <vt:lpstr>PowerPoint Presentation</vt:lpstr>
      <vt:lpstr>Clustering </vt:lpstr>
      <vt:lpstr>Limitations and Extensions</vt:lpstr>
      <vt:lpstr>Questions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Wenxiao</dc:creator>
  <cp:lastModifiedBy>Wenxiao</cp:lastModifiedBy>
  <cp:revision>33</cp:revision>
  <dcterms:modified xsi:type="dcterms:W3CDTF">2016-03-16T16:47:29Z</dcterms:modified>
</cp:coreProperties>
</file>