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66"/>
    <a:srgbClr val="FF3300"/>
    <a:srgbClr val="0000FF"/>
    <a:srgbClr val="FF9900"/>
    <a:srgbClr val="0099FF"/>
    <a:srgbClr val="FF6600"/>
    <a:srgbClr val="009900"/>
    <a:srgbClr val="66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1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5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5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6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8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6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A16A-C0D0-4FD1-9A78-07BDC6E6FCB5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26319-64E0-42DC-9A3C-B71360E59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mlr.cs.umass.edu/ml/datasets/Wine+Quality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ttp://winefolly.com/wp-content/uploads/2014/04/how-to-write-wine-tasting-no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800" y="-533400"/>
            <a:ext cx="11430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7200" b="1" i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haroni" panose="02010803020104030203" pitchFamily="2" charset="-79"/>
              </a:rPr>
              <a:t>In </a:t>
            </a:r>
            <a:r>
              <a:rPr lang="en-US" sz="7200" b="1" i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cs typeface="Aharoni" panose="02010803020104030203" pitchFamily="2" charset="-79"/>
              </a:rPr>
              <a:t>Vino Veritas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400800" cy="1752600"/>
          </a:xfrm>
        </p:spPr>
        <p:txBody>
          <a:bodyPr/>
          <a:lstStyle/>
          <a:p>
            <a:pPr algn="r"/>
            <a:r>
              <a:rPr lang="en-US" sz="28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GA Data Science Final Project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3/7/2016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Wen Lu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9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6324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i="1" dirty="0" smtClean="0">
                <a:latin typeface="+mn-lt"/>
              </a:rPr>
              <a:t>How to discern wine quality?</a:t>
            </a:r>
            <a:br>
              <a:rPr lang="en-US" sz="3200" i="1" dirty="0" smtClean="0">
                <a:latin typeface="+mn-lt"/>
              </a:rPr>
            </a:br>
            <a:r>
              <a:rPr lang="en-US" sz="3200" i="1" dirty="0">
                <a:latin typeface="+mn-lt"/>
              </a:rPr>
              <a:t> </a:t>
            </a:r>
            <a:r>
              <a:rPr lang="en-US" sz="3200" i="1" dirty="0" smtClean="0">
                <a:latin typeface="+mn-lt"/>
              </a:rPr>
              <a:t>     </a:t>
            </a:r>
            <a:r>
              <a:rPr lang="en-US" sz="3200" b="1" i="1" u="sng" dirty="0" smtClean="0">
                <a:solidFill>
                  <a:srgbClr val="0000FF"/>
                </a:solidFill>
                <a:latin typeface="+mn-lt"/>
              </a:rPr>
              <a:t>By description: </a:t>
            </a:r>
            <a:r>
              <a:rPr lang="en-US" sz="2800" i="1" dirty="0" smtClean="0">
                <a:solidFill>
                  <a:srgbClr val="0000FF"/>
                </a:solidFill>
                <a:latin typeface="+mn-lt"/>
              </a:rPr>
              <a:t>Balance</a:t>
            </a:r>
            <a:r>
              <a:rPr lang="en-US" sz="2800" i="1" dirty="0" smtClean="0">
                <a:solidFill>
                  <a:srgbClr val="0000FF"/>
                </a:solidFill>
                <a:latin typeface="+mn-lt"/>
              </a:rPr>
              <a:t>, Length, Depth, </a:t>
            </a:r>
            <a:r>
              <a:rPr lang="en-US" sz="2800" i="1" dirty="0" smtClean="0">
                <a:solidFill>
                  <a:srgbClr val="0000FF"/>
                </a:solidFill>
                <a:latin typeface="+mn-lt"/>
              </a:rPr>
              <a:t>Complexity, Finish</a:t>
            </a:r>
            <a:br>
              <a:rPr lang="en-US" sz="2800" i="1" dirty="0" smtClean="0">
                <a:solidFill>
                  <a:srgbClr val="0000FF"/>
                </a:solidFill>
                <a:latin typeface="+mn-lt"/>
              </a:rPr>
            </a:br>
            <a:r>
              <a:rPr lang="en-US" sz="2800" i="1" dirty="0" smtClean="0">
                <a:solidFill>
                  <a:srgbClr val="0000FF"/>
                </a:solidFill>
                <a:latin typeface="+mn-lt"/>
              </a:rPr>
              <a:t>       </a:t>
            </a:r>
            <a:r>
              <a:rPr lang="en-US" sz="3200" b="1" i="1" u="sng" dirty="0" smtClean="0">
                <a:solidFill>
                  <a:srgbClr val="FF3300"/>
                </a:solidFill>
                <a:latin typeface="+mn-lt"/>
              </a:rPr>
              <a:t>By measurements: </a:t>
            </a:r>
            <a:r>
              <a:rPr lang="en-US" sz="3200" i="1" dirty="0">
                <a:solidFill>
                  <a:srgbClr val="FF3300"/>
                </a:solidFill>
                <a:latin typeface="+mn-lt"/>
              </a:rPr>
              <a:t>P</a:t>
            </a:r>
            <a:r>
              <a:rPr lang="en-US" sz="3200" i="1" dirty="0" smtClean="0">
                <a:solidFill>
                  <a:srgbClr val="FF3300"/>
                </a:solidFill>
                <a:latin typeface="+mn-lt"/>
              </a:rPr>
              <a:t>hysiochemical characters</a:t>
            </a:r>
            <a:r>
              <a:rPr lang="en-US" sz="2800" i="1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sz="2800" i="1" dirty="0" smtClean="0">
                <a:solidFill>
                  <a:srgbClr val="0000FF"/>
                </a:solidFill>
                <a:latin typeface="+mn-lt"/>
              </a:rPr>
            </a:br>
            <a:r>
              <a:rPr lang="en-US" sz="3200" i="1" dirty="0"/>
              <a:t/>
            </a:r>
            <a:br>
              <a:rPr lang="en-US" sz="3200" i="1" dirty="0"/>
            </a:br>
            <a:r>
              <a:rPr lang="en-US" sz="3200" i="1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Wine making is considered an art.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 smtClean="0"/>
              <a:t> </a:t>
            </a:r>
            <a:r>
              <a:rPr lang="en-US" sz="3100" dirty="0">
                <a:solidFill>
                  <a:srgbClr val="33CC33"/>
                </a:solidFill>
                <a:latin typeface="+mn-lt"/>
              </a:rPr>
              <a:t>- Is </a:t>
            </a:r>
            <a:r>
              <a:rPr lang="en-US" sz="3100" dirty="0">
                <a:solidFill>
                  <a:srgbClr val="33CC33"/>
                </a:solidFill>
                <a:latin typeface="+mn-lt"/>
              </a:rPr>
              <a:t>there a formula for a quality wine</a:t>
            </a:r>
            <a:r>
              <a:rPr lang="en-US" sz="3100" dirty="0" smtClean="0">
                <a:solidFill>
                  <a:srgbClr val="33CC33"/>
                </a:solidFill>
                <a:latin typeface="+mn-lt"/>
              </a:rPr>
              <a:t>?</a:t>
            </a:r>
            <a:br>
              <a:rPr lang="en-US" sz="3100" dirty="0" smtClean="0">
                <a:solidFill>
                  <a:srgbClr val="33CC33"/>
                </a:solidFill>
                <a:latin typeface="+mn-lt"/>
              </a:rPr>
            </a:br>
            <a:r>
              <a:rPr lang="en-US" sz="3100" dirty="0">
                <a:latin typeface="+mn-lt"/>
              </a:rPr>
              <a:t/>
            </a:r>
            <a:br>
              <a:rPr lang="en-US" sz="3100" dirty="0">
                <a:latin typeface="+mn-lt"/>
              </a:rPr>
            </a:br>
            <a:r>
              <a:rPr lang="en-US" sz="3100" dirty="0" smtClean="0">
                <a:latin typeface="+mn-lt"/>
              </a:rPr>
              <a:t> </a:t>
            </a:r>
            <a:r>
              <a:rPr lang="en-US" sz="3100" dirty="0">
                <a:solidFill>
                  <a:srgbClr val="CC0099"/>
                </a:solidFill>
                <a:latin typeface="+mn-lt"/>
              </a:rPr>
              <a:t>- What</a:t>
            </a:r>
            <a:r>
              <a:rPr lang="en-US" sz="3100" dirty="0" smtClean="0">
                <a:solidFill>
                  <a:srgbClr val="CC0099"/>
                </a:solidFill>
                <a:latin typeface="+mn-lt"/>
              </a:rPr>
              <a:t> basic </a:t>
            </a:r>
            <a:r>
              <a:rPr lang="en-US" sz="3100" dirty="0">
                <a:solidFill>
                  <a:srgbClr val="CC0099"/>
                </a:solidFill>
                <a:latin typeface="+mn-lt"/>
              </a:rPr>
              <a:t>properties are the formula for a good wine?</a:t>
            </a:r>
            <a:br>
              <a:rPr lang="en-US" sz="3100" dirty="0">
                <a:solidFill>
                  <a:srgbClr val="CC0099"/>
                </a:solidFill>
                <a:latin typeface="+mn-lt"/>
              </a:rPr>
            </a:br>
            <a:r>
              <a:rPr lang="en-US" sz="3100" dirty="0" smtClean="0">
                <a:solidFill>
                  <a:srgbClr val="CC0099"/>
                </a:solidFill>
                <a:latin typeface="+mn-lt"/>
              </a:rPr>
              <a:t/>
            </a:r>
            <a:br>
              <a:rPr lang="en-US" sz="3100" dirty="0" smtClean="0">
                <a:solidFill>
                  <a:srgbClr val="CC0099"/>
                </a:solidFill>
                <a:latin typeface="+mn-lt"/>
              </a:rPr>
            </a:br>
            <a:r>
              <a:rPr lang="en-US" sz="3100" dirty="0">
                <a:solidFill>
                  <a:srgbClr val="CC0099"/>
                </a:solidFill>
                <a:latin typeface="+mn-lt"/>
              </a:rPr>
              <a:t> </a:t>
            </a:r>
            <a:r>
              <a:rPr lang="en-US" sz="3100" dirty="0">
                <a:solidFill>
                  <a:srgbClr val="FF6600"/>
                </a:solidFill>
                <a:latin typeface="+mn-lt"/>
              </a:rPr>
              <a:t>-</a:t>
            </a:r>
            <a:r>
              <a:rPr lang="en-US" sz="3100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sz="3100" dirty="0" smtClean="0">
                <a:solidFill>
                  <a:srgbClr val="FF6600"/>
                </a:solidFill>
                <a:latin typeface="+mn-lt"/>
              </a:rPr>
              <a:t>Do </a:t>
            </a:r>
            <a:r>
              <a:rPr lang="en-US" sz="3100" dirty="0">
                <a:solidFill>
                  <a:srgbClr val="FF6600"/>
                </a:solidFill>
                <a:latin typeface="+mn-lt"/>
              </a:rPr>
              <a:t>white wine and red wine share the same formula</a:t>
            </a:r>
            <a:r>
              <a:rPr lang="en-US" sz="3100" dirty="0" smtClean="0">
                <a:solidFill>
                  <a:srgbClr val="FF6600"/>
                </a:solidFill>
                <a:latin typeface="+mn-lt"/>
              </a:rPr>
              <a:t>?</a:t>
            </a:r>
            <a:br>
              <a:rPr lang="en-US" sz="3100" dirty="0" smtClean="0">
                <a:solidFill>
                  <a:srgbClr val="FF6600"/>
                </a:solidFill>
                <a:latin typeface="+mn-lt"/>
              </a:rPr>
            </a:br>
            <a:r>
              <a:rPr lang="en-US" sz="3100" dirty="0">
                <a:solidFill>
                  <a:srgbClr val="FF6600"/>
                </a:solidFill>
                <a:latin typeface="+mn-lt"/>
              </a:rPr>
              <a:t/>
            </a:r>
            <a:br>
              <a:rPr lang="en-US" sz="3100" dirty="0">
                <a:solidFill>
                  <a:srgbClr val="FF6600"/>
                </a:solidFill>
                <a:latin typeface="+mn-lt"/>
              </a:rPr>
            </a:br>
            <a:r>
              <a:rPr lang="en-US" sz="3100" dirty="0">
                <a:solidFill>
                  <a:srgbClr val="000066"/>
                </a:solidFill>
                <a:latin typeface="+mn-lt"/>
              </a:rPr>
              <a:t> </a:t>
            </a:r>
            <a:r>
              <a:rPr lang="en-US" sz="3100" dirty="0" smtClean="0">
                <a:solidFill>
                  <a:srgbClr val="000066"/>
                </a:solidFill>
                <a:latin typeface="+mn-lt"/>
              </a:rPr>
              <a:t>- Are there any characters that distinguish white wine and red wine?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717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6" y="304800"/>
            <a:ext cx="8839200" cy="5334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Data Source: UCI Machine Learning Repository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Wine Quality Data Set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http://mlr.cs.umass.edu/ml/datasets/Wine+Quality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Two datasets: </a:t>
            </a:r>
            <a:r>
              <a:rPr lang="en-US" sz="2400" b="1" dirty="0" smtClean="0">
                <a:solidFill>
                  <a:srgbClr val="FF9900"/>
                </a:solidFill>
              </a:rPr>
              <a:t>White Wine </a:t>
            </a:r>
            <a:r>
              <a:rPr lang="en-US" sz="2400" b="1" dirty="0" smtClean="0"/>
              <a:t>&amp; </a:t>
            </a:r>
            <a:r>
              <a:rPr lang="en-US" sz="2400" b="1" dirty="0" smtClean="0">
                <a:solidFill>
                  <a:srgbClr val="C00000"/>
                </a:solidFill>
              </a:rPr>
              <a:t>Red Wine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/>
              <a:t>	- 12 attributes</a:t>
            </a:r>
            <a:br>
              <a:rPr lang="en-US" sz="2400" b="1" dirty="0" smtClean="0"/>
            </a:br>
            <a:r>
              <a:rPr lang="en-US" sz="2400" b="1" dirty="0"/>
              <a:t>	</a:t>
            </a:r>
            <a:r>
              <a:rPr lang="en-US" sz="2400" b="1" dirty="0" smtClean="0"/>
              <a:t>- no missing values</a:t>
            </a:r>
            <a:br>
              <a:rPr lang="en-US" sz="2400" b="1" dirty="0" smtClean="0"/>
            </a:br>
            <a:r>
              <a:rPr lang="en-US" sz="2400" b="1" dirty="0"/>
              <a:t>	</a:t>
            </a:r>
            <a:r>
              <a:rPr lang="en-US" sz="2400" b="1" dirty="0" smtClean="0"/>
              <a:t>- sample size &gt;</a:t>
            </a:r>
            <a:r>
              <a:rPr lang="en-US" sz="2400" b="1" dirty="0"/>
              <a:t>1k (1599 vs </a:t>
            </a:r>
            <a:r>
              <a:rPr lang="en-US" sz="2400" b="1" dirty="0" smtClean="0"/>
              <a:t>4898)</a:t>
            </a:r>
            <a:br>
              <a:rPr lang="en-US" sz="2400" b="1" dirty="0" smtClean="0"/>
            </a:br>
            <a:r>
              <a:rPr lang="en-US" sz="2400" b="1" dirty="0"/>
              <a:t>	</a:t>
            </a:r>
            <a:r>
              <a:rPr lang="en-US" sz="2400" b="1" dirty="0" smtClean="0"/>
              <a:t>- some </a:t>
            </a:r>
            <a:r>
              <a:rPr lang="en-US" sz="2400" b="1" dirty="0" smtClean="0"/>
              <a:t>noises</a:t>
            </a:r>
            <a:br>
              <a:rPr lang="en-US" sz="2400" b="1" dirty="0" smtClean="0"/>
            </a:br>
            <a:r>
              <a:rPr lang="en-US" sz="2400" b="1" dirty="0"/>
              <a:t>	</a:t>
            </a:r>
            <a:r>
              <a:rPr lang="en-US" sz="2400" b="1" dirty="0" smtClean="0"/>
              <a:t>- different measurement units</a:t>
            </a:r>
            <a:br>
              <a:rPr lang="en-US" sz="2400" b="1" dirty="0" smtClean="0"/>
            </a:br>
            <a:r>
              <a:rPr lang="en-US" sz="2400" b="1" dirty="0"/>
              <a:t>	</a:t>
            </a:r>
            <a:r>
              <a:rPr lang="en-US" sz="2400" b="1" dirty="0" smtClean="0"/>
              <a:t>- some features correlated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81600"/>
            <a:ext cx="62547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0"/>
            <a:ext cx="3713196" cy="27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16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Framework</a:t>
            </a:r>
            <a:endParaRPr lang="en-US" sz="4000" dirty="0">
              <a:solidFill>
                <a:srgbClr val="66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4958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EDA</a:t>
            </a:r>
            <a:endParaRPr lang="en-US" b="1" dirty="0" smtClean="0">
              <a:solidFill>
                <a:srgbClr val="009900"/>
              </a:solidFill>
            </a:endParaRP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- Feature distribution graph (to be done)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- Standardization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- Benchmark (Dummy Classifier)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FF6600"/>
                </a:solidFill>
              </a:rPr>
              <a:t>Supervised Learning</a:t>
            </a:r>
            <a:endParaRPr lang="en-US" b="1" dirty="0" smtClean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- Logistic Regression</a:t>
            </a:r>
          </a:p>
          <a:p>
            <a:pPr marL="0" indent="0">
              <a:buNone/>
            </a:pPr>
            <a:r>
              <a:rPr lang="en-US" sz="2600" dirty="0" smtClean="0"/>
              <a:t>   - Lasso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- Random Forest (importance score)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 - SVM</a:t>
            </a:r>
            <a:r>
              <a:rPr lang="en-US" sz="2600" dirty="0" smtClean="0">
                <a:sym typeface="Wingdings" panose="05000000000000000000" pitchFamily="2" charset="2"/>
              </a:rPr>
              <a:t>                            </a:t>
            </a: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99FF"/>
                </a:solidFill>
              </a:rPr>
              <a:t>Unsupervised Learning</a:t>
            </a:r>
            <a:endParaRPr lang="en-US" dirty="0">
              <a:solidFill>
                <a:srgbClr val="0099FF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99FF"/>
                </a:solidFill>
              </a:rPr>
              <a:t> </a:t>
            </a:r>
            <a:r>
              <a:rPr lang="en-US" sz="2600" dirty="0" smtClean="0"/>
              <a:t>- [Concatenate datasets] </a:t>
            </a:r>
          </a:p>
          <a:p>
            <a:pPr marL="0" indent="0">
              <a:buNone/>
            </a:pPr>
            <a:r>
              <a:rPr lang="en-US" sz="2600" dirty="0" smtClean="0"/>
              <a:t> - PCA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- K-means Clustering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- Visualization 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b="1" dirty="0" smtClean="0">
                <a:solidFill>
                  <a:srgbClr val="9900CC"/>
                </a:solidFill>
              </a:rPr>
              <a:t>Challenges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- Perform on 3 datasets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- How to determine good white wine formula and good red wine formula are drastically different or not?</a:t>
            </a:r>
            <a:endParaRPr lang="en-US" sz="2600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8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112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 Vino Veritas </vt:lpstr>
      <vt:lpstr>How to discern wine quality?       By description: Balance, Length, Depth, Complexity, Finish        By measurements: Physiochemical characters    Wine making is considered an art.    - Is there a formula for a quality wine?   - What basic properties are the formula for a good wine?   - Do white wine and red wine share the same formula?   - Are there any characters that distinguish white wine and red wine? </vt:lpstr>
      <vt:lpstr>Data Source: UCI Machine Learning Repository  Wine Quality Data Set http://mlr.cs.umass.edu/ml/datasets/Wine+Quality  Two datasets: White Wine &amp; Red Wine  - 12 attributes  - no missing values  - sample size &gt;1k (1599 vs 4898)  - some noises  - different measurement units  - some features correlated  </vt:lpstr>
      <vt:lpstr>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Vino Veritas</dc:title>
  <dc:creator>Wenxiao</dc:creator>
  <cp:lastModifiedBy>Wenxiao</cp:lastModifiedBy>
  <cp:revision>22</cp:revision>
  <dcterms:created xsi:type="dcterms:W3CDTF">2016-03-02T07:13:04Z</dcterms:created>
  <dcterms:modified xsi:type="dcterms:W3CDTF">2016-03-07T18:22:24Z</dcterms:modified>
</cp:coreProperties>
</file>