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27"/>
  </p:notesMasterIdLst>
  <p:handoutMasterIdLst>
    <p:handoutMasterId r:id="rId28"/>
  </p:handoutMasterIdLst>
  <p:sldIdLst>
    <p:sldId id="353" r:id="rId5"/>
    <p:sldId id="259" r:id="rId6"/>
    <p:sldId id="354" r:id="rId7"/>
    <p:sldId id="355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74" r:id="rId16"/>
    <p:sldId id="365" r:id="rId17"/>
    <p:sldId id="366" r:id="rId18"/>
    <p:sldId id="367" r:id="rId19"/>
    <p:sldId id="375" r:id="rId20"/>
    <p:sldId id="369" r:id="rId21"/>
    <p:sldId id="370" r:id="rId22"/>
    <p:sldId id="371" r:id="rId23"/>
    <p:sldId id="372" r:id="rId24"/>
    <p:sldId id="373" r:id="rId25"/>
    <p:sldId id="376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259"/>
            <p14:sldId id="354"/>
            <p14:sldId id="355"/>
            <p14:sldId id="357"/>
            <p14:sldId id="358"/>
            <p14:sldId id="359"/>
            <p14:sldId id="360"/>
            <p14:sldId id="361"/>
            <p14:sldId id="362"/>
            <p14:sldId id="363"/>
            <p14:sldId id="374"/>
            <p14:sldId id="365"/>
            <p14:sldId id="366"/>
            <p14:sldId id="367"/>
            <p14:sldId id="375"/>
            <p14:sldId id="369"/>
            <p14:sldId id="370"/>
            <p14:sldId id="371"/>
            <p14:sldId id="372"/>
            <p14:sldId id="373"/>
            <p14:sldId id="3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80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r>
              <a:rPr lang="en-US" dirty="0" smtClean="0"/>
              <a:t>Maven</a:t>
            </a:r>
            <a:r>
              <a:rPr lang="en-US" baseline="0" dirty="0" smtClean="0"/>
              <a:t> is just one option. You can also use </a:t>
            </a:r>
            <a:r>
              <a:rPr lang="en-US" baseline="0" dirty="0" err="1" smtClean="0"/>
              <a:t>Gradle</a:t>
            </a:r>
            <a:r>
              <a:rPr lang="en-US" baseline="0" dirty="0" smtClean="0"/>
              <a:t> or Ant/Ivy</a:t>
            </a: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1"/>
            <a:ext cx="6267659" cy="5793719"/>
          </a:xfrm>
          <a:prstGeom prst="rect">
            <a:avLst/>
          </a:prstGeom>
        </p:spPr>
        <p:txBody>
          <a:bodyPr lIns="90548" tIns="90548" rIns="90548" bIns="90548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39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  <p:sldLayoutId id="2147483734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Introducing Spring Boot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9" name="Picture 8" descr="1280px-Boeing-Logo.sv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364" y="162560"/>
            <a:ext cx="1053018" cy="660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Deployment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Our “Hello World” example bundles Tomcat inside the application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Runs as an executable JAR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Spring Boot apps can also be deployed into an existing application server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As a familiar WAR 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1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Putting it all together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3596640"/>
            <a:ext cx="3911600" cy="12142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2480" y="1176251"/>
            <a:ext cx="3505200" cy="357909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EEECE1"/>
                </a:solidFill>
              </a:rPr>
              <a:t>mvn</a:t>
            </a:r>
            <a:r>
              <a:rPr lang="en-US" dirty="0" smtClean="0">
                <a:solidFill>
                  <a:srgbClr val="EEECE1"/>
                </a:solidFill>
              </a:rPr>
              <a:t> package</a:t>
            </a:r>
            <a:endParaRPr lang="en-US" dirty="0">
              <a:solidFill>
                <a:srgbClr val="EEECE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2480" y="1958570"/>
            <a:ext cx="3505200" cy="357909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EEECE1"/>
                </a:solidFill>
              </a:rPr>
              <a:t>helloApp-0.0.1-SNAPSHOT.jar</a:t>
            </a:r>
            <a:endParaRPr lang="en-US" dirty="0">
              <a:solidFill>
                <a:srgbClr val="EEECE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2480" y="2781531"/>
            <a:ext cx="4287520" cy="357909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EEECE1"/>
                </a:solidFill>
              </a:rPr>
              <a:t>java –jar helloApp-0.0.1-SNAPSHOT.jar</a:t>
            </a:r>
            <a:endParaRPr lang="en-US" dirty="0">
              <a:solidFill>
                <a:srgbClr val="EEECE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60720" y="1063379"/>
            <a:ext cx="3129280" cy="572381"/>
          </a:xfrm>
          <a:prstGeom prst="roundRect">
            <a:avLst/>
          </a:prstGeom>
          <a:solidFill>
            <a:srgbClr val="4BACC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Maven command to generate an archive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84720" y="1971039"/>
            <a:ext cx="1605280" cy="335280"/>
          </a:xfrm>
          <a:prstGeom prst="roundRect">
            <a:avLst/>
          </a:prstGeom>
          <a:solidFill>
            <a:srgbClr val="4BACC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Generated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84240" y="2780419"/>
            <a:ext cx="2905760" cy="359021"/>
          </a:xfrm>
          <a:prstGeom prst="roundRect">
            <a:avLst/>
          </a:prstGeom>
          <a:solidFill>
            <a:srgbClr val="4BACC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App stated on command line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73520" y="3972560"/>
            <a:ext cx="2316480" cy="31496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App runs on port 8080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1"/>
            <a:endCxn id="7" idx="3"/>
          </p:cNvCxnSpPr>
          <p:nvPr/>
        </p:nvCxnSpPr>
        <p:spPr>
          <a:xfrm flipH="1">
            <a:off x="4297680" y="1349570"/>
            <a:ext cx="1463040" cy="5636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  <a:endCxn id="8" idx="3"/>
          </p:cNvCxnSpPr>
          <p:nvPr/>
        </p:nvCxnSpPr>
        <p:spPr>
          <a:xfrm flipH="1" flipV="1">
            <a:off x="4297680" y="2137525"/>
            <a:ext cx="2987040" cy="1154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  <a:endCxn id="9" idx="3"/>
          </p:cNvCxnSpPr>
          <p:nvPr/>
        </p:nvCxnSpPr>
        <p:spPr>
          <a:xfrm flipH="1">
            <a:off x="5080000" y="2959930"/>
            <a:ext cx="904240" cy="556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1"/>
          </p:cNvCxnSpPr>
          <p:nvPr/>
        </p:nvCxnSpPr>
        <p:spPr>
          <a:xfrm flipH="1">
            <a:off x="4704080" y="4130040"/>
            <a:ext cx="1869440" cy="0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95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2"/>
                </a:solidFill>
                <a:sym typeface="Arial"/>
              </a:rPr>
              <a:t>What is Spring Boot?</a:t>
            </a:r>
          </a:p>
          <a:p>
            <a:pPr marL="1257300" lvl="1" indent="-5143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Definition and </a:t>
            </a:r>
            <a:r>
              <a:rPr lang="en-US" sz="2400" dirty="0" err="1" smtClean="0">
                <a:solidFill>
                  <a:srgbClr val="EEECE1"/>
                </a:solidFill>
                <a:sym typeface="Arial"/>
              </a:rPr>
              <a:t>HelloWorld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 Example</a:t>
            </a: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Dependency Management</a:t>
            </a: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Ease of Use Features</a:t>
            </a:r>
            <a:endParaRPr lang="en-US" sz="2800" dirty="0">
              <a:solidFill>
                <a:srgbClr val="EEECE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1217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How to use Spring Boot?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Add the appropriate Spring Boot dependencies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The easiest is to use a dependency management tool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Spring Boot works with Maven, </a:t>
            </a:r>
            <a:r>
              <a:rPr lang="en-US" sz="2400" dirty="0" err="1" smtClean="0">
                <a:solidFill>
                  <a:schemeClr val="bg2"/>
                </a:solidFill>
                <a:sym typeface="Arial"/>
              </a:rPr>
              <a:t>Gradle</a:t>
            </a:r>
            <a:r>
              <a:rPr lang="en-US" sz="2400" dirty="0" smtClean="0">
                <a:solidFill>
                  <a:schemeClr val="bg2"/>
                </a:solidFill>
                <a:sym typeface="Arial"/>
              </a:rPr>
              <a:t>, Ant/Ivy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Out content here will show Maven</a:t>
            </a:r>
            <a:endParaRPr lang="en-US" sz="2000" dirty="0" smtClean="0">
              <a:solidFill>
                <a:schemeClr val="bg2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1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Spring Boot Parent POM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Parent POM defines key versions of dependencies and Maven plugins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560" y="2482042"/>
            <a:ext cx="5222240" cy="1416396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&lt;parent&gt;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	&lt;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org.springframework.boot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	&lt;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600" b="1" dirty="0">
                <a:solidFill>
                  <a:schemeClr val="accent6"/>
                </a:solidFill>
                <a:sym typeface="Arial"/>
              </a:rPr>
              <a:t>spring-boot-starter-parent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	&lt;version&gt;1.3.0.RELEASE&lt;/version&gt;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&lt;/parent&gt;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42640" y="4246418"/>
            <a:ext cx="4551680" cy="66040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Defines properties for dependencies, for example ${</a:t>
            </a:r>
            <a:r>
              <a:rPr lang="en-US" dirty="0" err="1" smtClean="0">
                <a:solidFill>
                  <a:schemeClr val="tx1"/>
                </a:solidFill>
              </a:rPr>
              <a:t>spring.version</a:t>
            </a:r>
            <a:r>
              <a:rPr lang="en-US" dirty="0" smtClean="0">
                <a:solidFill>
                  <a:schemeClr val="tx1"/>
                </a:solidFill>
              </a:rPr>
              <a:t>} = 4.2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0"/>
          </p:cNvCxnSpPr>
          <p:nvPr/>
        </p:nvCxnSpPr>
        <p:spPr>
          <a:xfrm flipH="1" flipV="1">
            <a:off x="4368800" y="3373120"/>
            <a:ext cx="1249680" cy="873298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13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Spring Web Dependencies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Everything you need to develop a web application with Spring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560" y="2055322"/>
            <a:ext cx="6024880" cy="1612438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&lt;dependencies&gt;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600" dirty="0" smtClean="0">
                <a:solidFill>
                  <a:srgbClr val="EEECE1"/>
                </a:solidFill>
                <a:sym typeface="Arial"/>
              </a:rPr>
              <a:t>&lt;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dependency&gt;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		&lt;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org.springframework.boot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		&lt;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600" b="1" dirty="0">
                <a:solidFill>
                  <a:schemeClr val="accent6"/>
                </a:solidFill>
                <a:sym typeface="Arial"/>
              </a:rPr>
              <a:t>spring-boot-starter-web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6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6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600" dirty="0" smtClean="0">
                <a:solidFill>
                  <a:srgbClr val="EEECE1"/>
                </a:solidFill>
                <a:sym typeface="Arial"/>
              </a:rPr>
              <a:t>&lt;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/dependency&gt;</a:t>
            </a:r>
          </a:p>
          <a:p>
            <a:pPr>
              <a:buClr>
                <a:srgbClr val="008774"/>
              </a:buClr>
            </a:pPr>
            <a:r>
              <a:rPr lang="en-US" sz="1600" dirty="0" smtClean="0">
                <a:solidFill>
                  <a:srgbClr val="EEECE1"/>
                </a:solidFill>
                <a:sym typeface="Arial"/>
              </a:rPr>
              <a:t>&lt;</a:t>
            </a:r>
            <a:r>
              <a:rPr lang="en-US" sz="1600" dirty="0">
                <a:solidFill>
                  <a:srgbClr val="EEECE1"/>
                </a:solidFill>
                <a:sym typeface="Arial"/>
              </a:rPr>
              <a:t>/dependencies&gt;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105400" y="3404870"/>
            <a:ext cx="2524760" cy="142113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Resolves: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spring-web-*.jar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spring-</a:t>
            </a:r>
            <a:r>
              <a:rPr lang="en-US" sz="1600" dirty="0" err="1" smtClean="0">
                <a:solidFill>
                  <a:schemeClr val="tx1"/>
                </a:solidFill>
              </a:rPr>
              <a:t>webmvc</a:t>
            </a:r>
            <a:r>
              <a:rPr lang="en-US" sz="1600" dirty="0" smtClean="0">
                <a:solidFill>
                  <a:schemeClr val="tx1"/>
                </a:solidFill>
              </a:rPr>
              <a:t>-*.jar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tomcat-*.jar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jackson-databind</a:t>
            </a:r>
            <a:r>
              <a:rPr lang="en-US" sz="1600" dirty="0" smtClean="0">
                <a:solidFill>
                  <a:schemeClr val="tx1"/>
                </a:solidFill>
              </a:rPr>
              <a:t>-*.jar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…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1"/>
          </p:cNvCxnSpPr>
          <p:nvPr/>
        </p:nvCxnSpPr>
        <p:spPr>
          <a:xfrm flipH="1" flipV="1">
            <a:off x="4460240" y="3169920"/>
            <a:ext cx="645160" cy="945515"/>
          </a:xfrm>
          <a:prstGeom prst="straightConnector1">
            <a:avLst/>
          </a:prstGeom>
          <a:ln w="28575" cmpd="sng">
            <a:solidFill>
              <a:srgbClr val="FFFF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24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bg2"/>
                </a:solidFill>
                <a:sym typeface="Arial"/>
              </a:rPr>
              <a:t>What is Spring Boot?</a:t>
            </a:r>
          </a:p>
          <a:p>
            <a:pPr marL="1257300" lvl="1" indent="-5143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Definition and </a:t>
            </a:r>
            <a:r>
              <a:rPr lang="en-US" sz="2400" dirty="0" err="1" smtClean="0">
                <a:solidFill>
                  <a:srgbClr val="EEECE1"/>
                </a:solidFill>
                <a:sym typeface="Arial"/>
              </a:rPr>
              <a:t>HelloWorld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 Example</a:t>
            </a: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Dependency Management</a:t>
            </a: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F79646"/>
                </a:solidFill>
                <a:sym typeface="Arial"/>
              </a:rPr>
              <a:t>Ease of Use Features</a:t>
            </a:r>
            <a:endParaRPr lang="en-US" sz="2800" dirty="0">
              <a:solidFill>
                <a:srgbClr val="F79646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1217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Externalized Properties</a:t>
            </a:r>
            <a:br>
              <a:rPr lang="en-US" sz="3600" dirty="0" smtClean="0">
                <a:solidFill>
                  <a:schemeClr val="accent1"/>
                </a:solidFill>
                <a:sym typeface="Arial"/>
              </a:rPr>
            </a:br>
            <a:r>
              <a:rPr lang="en-US" sz="1800" dirty="0" err="1" smtClean="0">
                <a:solidFill>
                  <a:schemeClr val="accent6"/>
                </a:solidFill>
                <a:sym typeface="Arial"/>
              </a:rPr>
              <a:t>application.properties</a:t>
            </a:r>
            <a:endParaRPr lang="en-US" sz="1800" dirty="0">
              <a:solidFill>
                <a:schemeClr val="accent6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Developers commonly externalize properties to files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Easily consumable via Spring </a:t>
            </a:r>
            <a:r>
              <a:rPr lang="en-US" sz="2000" dirty="0" err="1" smtClean="0">
                <a:solidFill>
                  <a:srgbClr val="EEECE1"/>
                </a:solidFill>
                <a:sym typeface="Arial"/>
              </a:rPr>
              <a:t>PropertySource</a:t>
            </a:r>
            <a:endParaRPr lang="en-US" sz="2000" dirty="0" smtClean="0">
              <a:solidFill>
                <a:srgbClr val="EEECE1"/>
              </a:solidFill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But Developers name / locate their files different ways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Spring Boot automatically looks for </a:t>
            </a:r>
            <a:r>
              <a:rPr lang="en-US" sz="2000" b="1" i="1" dirty="0" err="1" smtClean="0">
                <a:solidFill>
                  <a:schemeClr val="accent6"/>
                </a:solidFill>
                <a:sym typeface="Arial"/>
              </a:rPr>
              <a:t>application.properties</a:t>
            </a:r>
            <a:r>
              <a:rPr lang="en-US" sz="2400" b="1" i="1" dirty="0" smtClean="0">
                <a:solidFill>
                  <a:srgbClr val="EEECE1"/>
                </a:solidFill>
                <a:sym typeface="Arial"/>
              </a:rPr>
              <a:t> 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in the classpath root</a:t>
            </a: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Starter POMs declare the properties to use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Check the reference documentation to know which properties</a:t>
            </a:r>
            <a:r>
              <a:rPr lang="en-US" sz="2000" dirty="0">
                <a:solidFill>
                  <a:srgbClr val="EEECE1"/>
                </a:solidFill>
                <a:sym typeface="Arial"/>
              </a:rPr>
              <a:t> </a:t>
            </a:r>
            <a:r>
              <a:rPr lang="en-US" sz="2000" dirty="0" smtClean="0">
                <a:solidFill>
                  <a:srgbClr val="EEECE1"/>
                </a:solidFill>
                <a:sym typeface="Arial"/>
              </a:rPr>
              <a:t>can be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0" y="3180080"/>
            <a:ext cx="2936240" cy="718358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database.host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=</a:t>
            </a: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localhost</a:t>
            </a:r>
            <a:endParaRPr lang="en-US" sz="16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database.user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=admin</a:t>
            </a:r>
            <a:endParaRPr lang="en-US" sz="1600" dirty="0">
              <a:solidFill>
                <a:schemeClr val="bg2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658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Controlling Log Level</a:t>
            </a:r>
            <a:endParaRPr lang="en-US" sz="18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Spring Boot can control the log </a:t>
            </a:r>
            <a:r>
              <a:rPr lang="en-US" sz="2400" dirty="0" err="1" smtClean="0">
                <a:solidFill>
                  <a:schemeClr val="bg2"/>
                </a:solidFill>
                <a:sym typeface="Arial"/>
              </a:rPr>
              <a:t>leve</a:t>
            </a:r>
            <a:endParaRPr lang="en-US" sz="2400" dirty="0" smtClean="0">
              <a:solidFill>
                <a:schemeClr val="bg2"/>
              </a:solidFill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Just set it in the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 </a:t>
            </a:r>
            <a:r>
              <a:rPr lang="en-US" sz="2000" b="1" i="1" dirty="0" err="1">
                <a:solidFill>
                  <a:schemeClr val="accent6"/>
                </a:solidFill>
                <a:sym typeface="Arial"/>
              </a:rPr>
              <a:t>application.properties</a:t>
            </a:r>
            <a:endParaRPr lang="en-US" sz="2000" dirty="0" smtClean="0">
              <a:solidFill>
                <a:schemeClr val="accent6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Works with most logging frameworks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Java </a:t>
            </a:r>
            <a:r>
              <a:rPr lang="en-US" sz="2000" dirty="0" err="1" smtClean="0">
                <a:solidFill>
                  <a:schemeClr val="bg2"/>
                </a:solidFill>
                <a:sym typeface="Arial"/>
              </a:rPr>
              <a:t>Util</a:t>
            </a:r>
            <a:r>
              <a:rPr lang="en-US" sz="2000" dirty="0" smtClean="0">
                <a:solidFill>
                  <a:schemeClr val="bg2"/>
                </a:solidFill>
                <a:sym typeface="Arial"/>
              </a:rPr>
              <a:t> Logging, </a:t>
            </a:r>
            <a:r>
              <a:rPr lang="en-US" sz="2000" dirty="0" err="1" smtClean="0">
                <a:solidFill>
                  <a:schemeClr val="bg2"/>
                </a:solidFill>
                <a:sym typeface="Arial"/>
              </a:rPr>
              <a:t>Logback</a:t>
            </a:r>
            <a:r>
              <a:rPr lang="en-US" sz="2000" dirty="0" smtClean="0">
                <a:solidFill>
                  <a:schemeClr val="bg2"/>
                </a:solidFill>
                <a:sym typeface="Arial"/>
              </a:rPr>
              <a:t>, Log4J, Log4J2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0" y="2952981"/>
            <a:ext cx="4521200" cy="718358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 err="1">
                <a:solidFill>
                  <a:srgbClr val="EEECE1"/>
                </a:solidFill>
                <a:sym typeface="Arial"/>
              </a:rPr>
              <a:t>l</a:t>
            </a:r>
            <a:r>
              <a:rPr lang="en-US" sz="1600" dirty="0" err="1" smtClean="0">
                <a:solidFill>
                  <a:srgbClr val="EEECE1"/>
                </a:solidFill>
                <a:sym typeface="Arial"/>
              </a:rPr>
              <a:t>ogging.level.org.springframework</a:t>
            </a:r>
            <a:r>
              <a:rPr lang="en-US" sz="1600" dirty="0" smtClean="0">
                <a:solidFill>
                  <a:srgbClr val="EEECE1"/>
                </a:solidFill>
                <a:sym typeface="Arial"/>
              </a:rPr>
              <a:t>=DEBUG</a:t>
            </a:r>
          </a:p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rgbClr val="EEECE1"/>
                </a:solidFill>
                <a:sym typeface="Arial"/>
              </a:rPr>
              <a:t>logging.level.com.acme.your.code</a:t>
            </a:r>
            <a:r>
              <a:rPr lang="en-US" sz="1600" dirty="0" smtClean="0">
                <a:solidFill>
                  <a:srgbClr val="EEECE1"/>
                </a:solidFill>
                <a:sym typeface="Arial"/>
              </a:rPr>
              <a:t>=INFO</a:t>
            </a:r>
            <a:endParaRPr lang="en-US" sz="1600" dirty="0">
              <a:solidFill>
                <a:srgbClr val="EEECE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21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err="1" smtClean="0">
                <a:solidFill>
                  <a:schemeClr val="accent1"/>
                </a:solidFill>
                <a:sym typeface="Arial"/>
              </a:rPr>
              <a:t>DataSource</a:t>
            </a:r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 Configuration</a:t>
            </a:r>
            <a:endParaRPr lang="en-US" sz="18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442975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Use </a:t>
            </a:r>
            <a:r>
              <a:rPr lang="en-US" sz="2400" i="1" dirty="0" smtClean="0">
                <a:solidFill>
                  <a:schemeClr val="accent6"/>
                </a:solidFill>
                <a:sym typeface="Arial"/>
              </a:rPr>
              <a:t>spring-boot-starter-</a:t>
            </a:r>
            <a:r>
              <a:rPr lang="en-US" sz="2400" i="1" dirty="0" err="1" smtClean="0">
                <a:solidFill>
                  <a:schemeClr val="accent6"/>
                </a:solidFill>
                <a:sym typeface="Arial"/>
              </a:rPr>
              <a:t>jdbc</a:t>
            </a:r>
            <a:r>
              <a:rPr lang="en-US" sz="2400" i="1" dirty="0" smtClean="0">
                <a:solidFill>
                  <a:schemeClr val="accent6"/>
                </a:solidFill>
                <a:sym typeface="Arial"/>
              </a:rPr>
              <a:t> 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or </a:t>
            </a:r>
            <a:r>
              <a:rPr lang="en-US" sz="2400" i="1" dirty="0" smtClean="0">
                <a:solidFill>
                  <a:srgbClr val="F79646"/>
                </a:solidFill>
                <a:sym typeface="Arial"/>
              </a:rPr>
              <a:t>spring-boot-starter-data-</a:t>
            </a:r>
            <a:r>
              <a:rPr lang="en-US" sz="2400" i="1" dirty="0" err="1" smtClean="0">
                <a:solidFill>
                  <a:srgbClr val="F79646"/>
                </a:solidFill>
                <a:sym typeface="Arial"/>
              </a:rPr>
              <a:t>jpa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 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24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and include a JDBC driver on classpath</a:t>
            </a:r>
            <a:endParaRPr lang="en-US" sz="20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Declare </a:t>
            </a:r>
            <a:r>
              <a:rPr lang="en-US" sz="2400" dirty="0" err="1" smtClean="0">
                <a:solidFill>
                  <a:srgbClr val="EEECE1"/>
                </a:solidFill>
                <a:sym typeface="Arial"/>
              </a:rPr>
              <a:t>propeties</a:t>
            </a: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24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That’s It!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Spring Boot will create a </a:t>
            </a:r>
            <a:r>
              <a:rPr lang="en-US" sz="2000" dirty="0" err="1" smtClean="0">
                <a:solidFill>
                  <a:srgbClr val="EEECE1"/>
                </a:solidFill>
                <a:sym typeface="Arial"/>
              </a:rPr>
              <a:t>DataSource</a:t>
            </a:r>
            <a:r>
              <a:rPr lang="en-US" sz="2000" dirty="0" smtClean="0">
                <a:solidFill>
                  <a:srgbClr val="EEECE1"/>
                </a:solidFill>
                <a:sym typeface="Arial"/>
              </a:rPr>
              <a:t> with properties set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Will even use a connection pool if the library is found on the</a:t>
            </a:r>
            <a:r>
              <a:rPr lang="en-US" sz="2000" dirty="0">
                <a:solidFill>
                  <a:srgbClr val="EEECE1"/>
                </a:solidFill>
                <a:sym typeface="Arial"/>
              </a:rPr>
              <a:t> </a:t>
            </a:r>
            <a:r>
              <a:rPr lang="en-US" sz="2000" dirty="0" smtClean="0">
                <a:solidFill>
                  <a:srgbClr val="EEECE1"/>
                </a:solidFill>
                <a:sym typeface="Arial"/>
              </a:rPr>
              <a:t>classpath!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68400" y="2225040"/>
            <a:ext cx="5242560" cy="1320800"/>
          </a:xfrm>
          <a:prstGeom prst="rect">
            <a:avLst/>
          </a:prstGeom>
          <a:noFill/>
          <a:ln>
            <a:solidFill>
              <a:srgbClr val="FFFFCC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spring.datasource.url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=</a:t>
            </a: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jdbc:mysql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://</a:t>
            </a: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localhost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/test</a:t>
            </a:r>
          </a:p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spring.datasource.username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=</a:t>
            </a: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dbuser</a:t>
            </a:r>
            <a:endParaRPr lang="en-US" sz="16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spring.datasource.password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=password</a:t>
            </a:r>
          </a:p>
          <a:p>
            <a:pPr>
              <a:buClr>
                <a:srgbClr val="008774"/>
              </a:buClr>
            </a:pP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spring.datasource.driver</a:t>
            </a:r>
            <a:r>
              <a:rPr lang="en-US" sz="1600" dirty="0" smtClean="0">
                <a:solidFill>
                  <a:schemeClr val="bg2"/>
                </a:solidFill>
                <a:sym typeface="Arial"/>
              </a:rPr>
              <a:t>-class-name=</a:t>
            </a:r>
            <a:r>
              <a:rPr lang="en-US" sz="1600" dirty="0" err="1" smtClean="0">
                <a:solidFill>
                  <a:schemeClr val="bg2"/>
                </a:solidFill>
                <a:sym typeface="Arial"/>
              </a:rPr>
              <a:t>com.mysql.jdbc.Driver</a:t>
            </a:r>
            <a:endParaRPr lang="en-US" sz="1600" dirty="0">
              <a:solidFill>
                <a:schemeClr val="bg2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804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Topics in this Session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What is Spring Boot?</a:t>
            </a:r>
          </a:p>
          <a:p>
            <a:pPr marL="1257300" lvl="1" indent="-5143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Definition and </a:t>
            </a:r>
            <a:r>
              <a:rPr lang="en-US" sz="2400" dirty="0" err="1" smtClean="0">
                <a:solidFill>
                  <a:srgbClr val="EEECE1"/>
                </a:solidFill>
                <a:sym typeface="Arial"/>
              </a:rPr>
              <a:t>HelloWorld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 Example</a:t>
            </a: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Dependency Management</a:t>
            </a:r>
          </a:p>
          <a:p>
            <a:pPr marL="514350" lvl="0" indent="-514350">
              <a:buClr>
                <a:srgbClr val="008774"/>
              </a:buClr>
              <a:buFont typeface="Arial"/>
              <a:buChar char="•"/>
            </a:pPr>
            <a:r>
              <a:rPr lang="en-US" sz="2800" dirty="0" smtClean="0">
                <a:solidFill>
                  <a:srgbClr val="EEECE1"/>
                </a:solidFill>
                <a:sym typeface="Arial"/>
              </a:rPr>
              <a:t>Ease of Use Features</a:t>
            </a:r>
            <a:endParaRPr lang="en-US" sz="2800" dirty="0">
              <a:solidFill>
                <a:srgbClr val="EEECE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503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Web Application Convenience</a:t>
            </a:r>
            <a:endParaRPr lang="en-US" sz="18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Spring Boot automatically configures Spring MVC </a:t>
            </a:r>
            <a:r>
              <a:rPr lang="en-US" sz="2400" dirty="0" err="1" smtClean="0">
                <a:solidFill>
                  <a:srgbClr val="EEECE1"/>
                </a:solidFill>
                <a:sym typeface="Arial"/>
              </a:rPr>
              <a:t>DispatcherServlet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 and </a:t>
            </a:r>
            <a:r>
              <a:rPr lang="en-US" sz="2400" dirty="0" smtClean="0">
                <a:solidFill>
                  <a:schemeClr val="accent6"/>
                </a:solidFill>
                <a:sym typeface="Arial"/>
              </a:rPr>
              <a:t>@</a:t>
            </a:r>
            <a:r>
              <a:rPr lang="en-US" sz="2400" dirty="0" err="1" smtClean="0">
                <a:solidFill>
                  <a:schemeClr val="accent6"/>
                </a:solidFill>
                <a:sym typeface="Arial"/>
              </a:rPr>
              <a:t>EnableWebMvc</a:t>
            </a:r>
            <a:r>
              <a:rPr lang="en-US" sz="2400" dirty="0" smtClean="0">
                <a:solidFill>
                  <a:schemeClr val="accent6"/>
                </a:solidFill>
                <a:sym typeface="Arial"/>
              </a:rPr>
              <a:t> 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defaults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When spring-</a:t>
            </a:r>
            <a:r>
              <a:rPr lang="en-US" sz="2000" dirty="0" err="1" smtClean="0">
                <a:solidFill>
                  <a:srgbClr val="EEECE1"/>
                </a:solidFill>
                <a:sym typeface="Arial"/>
              </a:rPr>
              <a:t>webmvc</a:t>
            </a:r>
            <a:r>
              <a:rPr lang="en-US" sz="2000" dirty="0" smtClean="0">
                <a:solidFill>
                  <a:srgbClr val="EEECE1"/>
                </a:solidFill>
                <a:sym typeface="Arial"/>
              </a:rPr>
              <a:t>*.jar on classpath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Static resources served from the classpath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/static, /public, /resources or /META-INF/resources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Templates server from /templates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When Velocity, </a:t>
            </a:r>
            <a:r>
              <a:rPr lang="en-US" sz="2000" dirty="0" err="1" smtClean="0">
                <a:solidFill>
                  <a:srgbClr val="EEECE1"/>
                </a:solidFill>
                <a:sym typeface="Arial"/>
              </a:rPr>
              <a:t>Freemarker</a:t>
            </a:r>
            <a:r>
              <a:rPr lang="en-US" sz="2000" dirty="0" smtClean="0">
                <a:solidFill>
                  <a:srgbClr val="EEECE1"/>
                </a:solidFill>
                <a:sym typeface="Arial"/>
              </a:rPr>
              <a:t>, </a:t>
            </a:r>
            <a:r>
              <a:rPr lang="en-US" sz="2000" dirty="0" err="1" smtClean="0">
                <a:solidFill>
                  <a:srgbClr val="EEECE1"/>
                </a:solidFill>
                <a:sym typeface="Arial"/>
              </a:rPr>
              <a:t>Thymeleaf</a:t>
            </a:r>
            <a:r>
              <a:rPr lang="en-US" sz="2000" dirty="0" smtClean="0">
                <a:solidFill>
                  <a:srgbClr val="EEECE1"/>
                </a:solidFill>
                <a:sym typeface="Arial"/>
              </a:rPr>
              <a:t>, or Groovy on classpath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Provides default / error mapping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Easily overridden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5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Summary</a:t>
            </a:r>
            <a:endParaRPr lang="en-US" sz="18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Spring Boot speeds up Spring application development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You always have full control and insight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Nothing is generated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No special runtime requirements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No servlet container needed (if you want)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e.g. ideal for microservices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Stay tuned for even more features in future releases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1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13960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164" y="230787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What is Spring Boot?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4519138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Spring applications typically require a lot of setup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Consider working with JPA. You need:</a:t>
            </a:r>
          </a:p>
          <a:p>
            <a:pPr lvl="2">
              <a:buClr>
                <a:srgbClr val="008774"/>
              </a:buClr>
            </a:pPr>
            <a:r>
              <a:rPr lang="en-US" sz="1800" dirty="0" err="1" smtClean="0">
                <a:solidFill>
                  <a:schemeClr val="bg2"/>
                </a:solidFill>
                <a:sym typeface="Arial"/>
              </a:rPr>
              <a:t>Datasource</a:t>
            </a:r>
            <a:r>
              <a:rPr lang="en-US" sz="1800" dirty="0" smtClean="0">
                <a:solidFill>
                  <a:schemeClr val="bg2"/>
                </a:solidFill>
                <a:sym typeface="Arial"/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  <a:sym typeface="Arial"/>
              </a:rPr>
              <a:t>TransactionManager</a:t>
            </a:r>
            <a:r>
              <a:rPr lang="en-US" sz="1800" dirty="0" smtClean="0">
                <a:solidFill>
                  <a:schemeClr val="bg2"/>
                </a:solidFill>
                <a:sym typeface="Arial"/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  <a:sym typeface="Arial"/>
              </a:rPr>
              <a:t>EntityManagerFactory</a:t>
            </a:r>
            <a:r>
              <a:rPr lang="en-US" sz="1800" dirty="0" smtClean="0">
                <a:solidFill>
                  <a:schemeClr val="bg2"/>
                </a:solidFill>
                <a:sym typeface="Arial"/>
              </a:rPr>
              <a:t> …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Consider a web MVC app. You need:</a:t>
            </a:r>
          </a:p>
          <a:p>
            <a:pPr lvl="2">
              <a:buClr>
                <a:srgbClr val="008774"/>
              </a:buClr>
            </a:pPr>
            <a:r>
              <a:rPr lang="en-US" sz="1800" dirty="0" err="1" smtClean="0">
                <a:solidFill>
                  <a:schemeClr val="bg2"/>
                </a:solidFill>
                <a:sym typeface="Arial"/>
              </a:rPr>
              <a:t>WebApplicationInitializer</a:t>
            </a:r>
            <a:r>
              <a:rPr lang="en-US" sz="1800" dirty="0" smtClean="0">
                <a:solidFill>
                  <a:schemeClr val="bg2"/>
                </a:solidFill>
                <a:sym typeface="Arial"/>
              </a:rPr>
              <a:t> + </a:t>
            </a:r>
            <a:r>
              <a:rPr lang="en-US" sz="1800" dirty="0" err="1" smtClean="0">
                <a:solidFill>
                  <a:schemeClr val="bg2"/>
                </a:solidFill>
                <a:sym typeface="Arial"/>
              </a:rPr>
              <a:t>web.xml</a:t>
            </a:r>
            <a:r>
              <a:rPr lang="en-US" sz="1800" dirty="0" smtClean="0">
                <a:solidFill>
                  <a:schemeClr val="bg2"/>
                </a:solidFill>
                <a:sym typeface="Arial"/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  <a:sym typeface="Arial"/>
              </a:rPr>
              <a:t>ContextLoaderListener</a:t>
            </a:r>
            <a:r>
              <a:rPr lang="en-US" sz="1800" dirty="0" smtClean="0">
                <a:solidFill>
                  <a:schemeClr val="bg2"/>
                </a:solidFill>
                <a:sym typeface="Arial"/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  <a:sym typeface="Arial"/>
              </a:rPr>
              <a:t>DispatcherServlet</a:t>
            </a:r>
            <a:r>
              <a:rPr lang="en-US" sz="1800" dirty="0" smtClean="0">
                <a:solidFill>
                  <a:schemeClr val="bg2"/>
                </a:solidFill>
                <a:sym typeface="Arial"/>
              </a:rPr>
              <a:t>, …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An MVC app using JPA would need all of this</a:t>
            </a:r>
            <a:endParaRPr lang="en-US" dirty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endParaRPr lang="en-US" sz="24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BUT: much of this is predictable</a:t>
            </a:r>
          </a:p>
          <a:p>
            <a:pPr lvl="1">
              <a:buClr>
                <a:srgbClr val="008774"/>
              </a:buClr>
            </a:pPr>
            <a:r>
              <a:rPr lang="en-US" sz="1800" dirty="0" smtClean="0">
                <a:solidFill>
                  <a:schemeClr val="bg2"/>
                </a:solidFill>
                <a:sym typeface="Arial"/>
              </a:rPr>
              <a:t>Spring Boot can do most of this setup for you</a:t>
            </a:r>
            <a:endParaRPr lang="en-US" sz="1800" dirty="0">
              <a:solidFill>
                <a:schemeClr val="bg2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2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What is Spring Boot?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An opinionated runtime for Spring Projects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Supports different project types, like Web and Batch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Handles most low-level, predictable setup for you</a:t>
            </a:r>
          </a:p>
          <a:p>
            <a:pPr>
              <a:buClr>
                <a:srgbClr val="008774"/>
              </a:buClr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It is not: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A code generator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An IDE plugin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5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Opinionated Runtime?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Spring Boot uses sensible defaults, “opinions”, mostly based on the classpath contents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For Example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Sets up a JPA Entity Manager Factory if a JPA implementation is on the classpath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Creates a default Spring MVC setup, if Spring MVC is on the classpath</a:t>
            </a: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Everything can be overridden easily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But most of the time it, its not needed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6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Hello World Example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Only 3 files needed to get a running Spring application</a:t>
            </a: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lvl="1">
              <a:buClr>
                <a:srgbClr val="008774"/>
              </a:buClr>
            </a:pPr>
            <a:endParaRPr lang="en-US" sz="2000" dirty="0" smtClean="0">
              <a:solidFill>
                <a:srgbClr val="EEECE1"/>
              </a:solidFill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Setup Spring Boot dependencies</a:t>
            </a:r>
          </a:p>
          <a:p>
            <a:pPr lvl="1">
              <a:buClr>
                <a:srgbClr val="008774"/>
              </a:buClr>
            </a:pPr>
            <a:endParaRPr lang="en-US" sz="2000" dirty="0" smtClean="0">
              <a:solidFill>
                <a:srgbClr val="EEECE1"/>
              </a:solidFill>
              <a:sym typeface="Arial"/>
            </a:endParaRPr>
          </a:p>
          <a:p>
            <a:pPr lvl="1">
              <a:buClr>
                <a:srgbClr val="008774"/>
              </a:buClr>
            </a:pPr>
            <a:endParaRPr lang="en-US" sz="2000" dirty="0">
              <a:solidFill>
                <a:srgbClr val="EEECE1"/>
              </a:solidFill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Basic Spring MVC controller</a:t>
            </a:r>
          </a:p>
          <a:p>
            <a:pPr lvl="1">
              <a:buClr>
                <a:srgbClr val="008774"/>
              </a:buClr>
            </a:pPr>
            <a:endParaRPr lang="en-US" sz="2000" dirty="0" smtClean="0">
              <a:solidFill>
                <a:srgbClr val="EEECE1"/>
              </a:solidFill>
              <a:sym typeface="Arial"/>
            </a:endParaRPr>
          </a:p>
          <a:p>
            <a:pPr lvl="1">
              <a:buClr>
                <a:srgbClr val="008774"/>
              </a:buClr>
            </a:pPr>
            <a:endParaRPr lang="en-US" sz="2000" dirty="0">
              <a:solidFill>
                <a:srgbClr val="EEECE1"/>
              </a:solidFill>
              <a:sym typeface="Arial"/>
            </a:endParaRP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rgbClr val="EEECE1"/>
                </a:solidFill>
                <a:sym typeface="Arial"/>
              </a:rPr>
              <a:t>Application launcher</a:t>
            </a:r>
            <a:endParaRPr lang="en-US" sz="2000" dirty="0">
              <a:solidFill>
                <a:srgbClr val="EEECE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5241636" y="1893455"/>
            <a:ext cx="2043546" cy="3694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pom.xml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41636" y="3015673"/>
            <a:ext cx="2043546" cy="3694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HelloController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41636" y="4103516"/>
            <a:ext cx="2043546" cy="3694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6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29920" y="944881"/>
            <a:ext cx="4551680" cy="3661756"/>
          </a:xfrm>
          <a:prstGeom prst="rect">
            <a:avLst/>
          </a:prstGeom>
          <a:noFill/>
          <a:ln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&lt;parent&gt;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&lt;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org.springframework.boot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&lt;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200" b="1" dirty="0">
                <a:solidFill>
                  <a:schemeClr val="accent6"/>
                </a:solidFill>
                <a:sym typeface="Arial"/>
              </a:rPr>
              <a:t>spring-boot-starter-parent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&lt;version&gt;1.3.0.RELEASE&lt;/version&gt;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&lt;/parent&gt;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&lt;dependencies&gt;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	&lt;dependency&gt;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		&lt;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org.springframework.boot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		&lt;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200" b="1" dirty="0">
                <a:solidFill>
                  <a:srgbClr val="F79646"/>
                </a:solidFill>
                <a:sym typeface="Arial"/>
              </a:rPr>
              <a:t>spring-boot-starter-web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	&lt;/dependency&gt;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&lt;/dependencies&gt;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&lt;build&gt;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&lt;plugins&gt;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	&lt;plugin&gt;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		&lt;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org.springframework.boot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&lt;/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groupId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		&lt;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&gt;spring-boot-maven-plugin&lt;/</a:t>
            </a:r>
            <a:r>
              <a:rPr lang="en-US" sz="1200" dirty="0" err="1">
                <a:solidFill>
                  <a:srgbClr val="EEECE1"/>
                </a:solidFill>
                <a:sym typeface="Arial"/>
              </a:rPr>
              <a:t>artifactId</a:t>
            </a:r>
            <a:r>
              <a:rPr lang="en-US" sz="1200" dirty="0">
                <a:solidFill>
                  <a:srgbClr val="EEECE1"/>
                </a:solidFill>
                <a:sym typeface="Arial"/>
              </a:rPr>
              <a:t>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	&lt;/plugin&gt;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	&lt;/plugins&gt;</a:t>
            </a:r>
          </a:p>
          <a:p>
            <a:pPr>
              <a:buClr>
                <a:srgbClr val="008774"/>
              </a:buClr>
            </a:pPr>
            <a:r>
              <a:rPr lang="en-US" sz="1200" dirty="0">
                <a:solidFill>
                  <a:srgbClr val="EEECE1"/>
                </a:solidFill>
                <a:sym typeface="Arial"/>
              </a:rPr>
              <a:t>&lt;/build&gt;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Hello World – Maven Descriptor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5625869" y="1939814"/>
            <a:ext cx="1293091" cy="379803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parent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25869" y="2990085"/>
            <a:ext cx="2540000" cy="931676"/>
          </a:xfrm>
          <a:prstGeom prst="roundRect">
            <a:avLst/>
          </a:prstGeom>
          <a:solidFill>
            <a:srgbClr val="4BACC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Spring MVC Embedded Tomcat Jackson…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>
            <a:stCxn id="2" idx="1"/>
          </p:cNvCxnSpPr>
          <p:nvPr/>
        </p:nvCxnSpPr>
        <p:spPr>
          <a:xfrm flipH="1" flipV="1">
            <a:off x="3454400" y="1656080"/>
            <a:ext cx="2171469" cy="473636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4074160" y="2763520"/>
            <a:ext cx="1551709" cy="692403"/>
          </a:xfrm>
          <a:prstGeom prst="straightConnector1">
            <a:avLst/>
          </a:prstGeom>
          <a:ln w="28575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26470" y="4607021"/>
            <a:ext cx="100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EEECE1"/>
                </a:solidFill>
              </a:rPr>
              <a:t>pom.xml</a:t>
            </a:r>
            <a:endParaRPr lang="en-US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62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2690091"/>
            <a:ext cx="4283364" cy="1916545"/>
          </a:xfrm>
          <a:prstGeom prst="rect">
            <a:avLst/>
          </a:prstGeom>
          <a:noFill/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Hello World – Spring MVC Controller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chemeClr val="bg2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chemeClr val="bg2"/>
                </a:solidFill>
                <a:sym typeface="Arial"/>
              </a:rPr>
              <a:t>An </a:t>
            </a:r>
            <a:r>
              <a:rPr lang="en-US" sz="2400" dirty="0" err="1" smtClean="0">
                <a:solidFill>
                  <a:schemeClr val="bg2"/>
                </a:solidFill>
                <a:sym typeface="Arial"/>
              </a:rPr>
              <a:t>RESTful</a:t>
            </a:r>
            <a:r>
              <a:rPr lang="en-US" sz="2400" dirty="0" smtClean="0">
                <a:solidFill>
                  <a:schemeClr val="bg2"/>
                </a:solidFill>
                <a:sym typeface="Arial"/>
              </a:rPr>
              <a:t> controller to keep this example simple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Returns a String as the body of the HTTP Response</a:t>
            </a:r>
          </a:p>
          <a:p>
            <a:pPr lvl="1">
              <a:buClr>
                <a:srgbClr val="008774"/>
              </a:buClr>
            </a:pPr>
            <a:r>
              <a:rPr lang="en-US" sz="2000" dirty="0" smtClean="0">
                <a:solidFill>
                  <a:schemeClr val="bg2"/>
                </a:solidFill>
                <a:sym typeface="Arial"/>
              </a:rPr>
              <a:t>No view involved</a:t>
            </a:r>
          </a:p>
          <a:p>
            <a:pPr>
              <a:buClr>
                <a:srgbClr val="008774"/>
              </a:buClr>
            </a:pPr>
            <a:endParaRPr lang="en-US" sz="2400" dirty="0">
              <a:solidFill>
                <a:schemeClr val="bg2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 smtClean="0">
                <a:solidFill>
                  <a:schemeClr val="accent6"/>
                </a:solidFill>
                <a:sym typeface="Arial"/>
              </a:rPr>
              <a:t>@</a:t>
            </a:r>
            <a:r>
              <a:rPr lang="en-US" sz="1400" dirty="0" err="1" smtClean="0">
                <a:solidFill>
                  <a:schemeClr val="accent6"/>
                </a:solidFill>
                <a:sym typeface="Arial"/>
              </a:rPr>
              <a:t>RestController</a:t>
            </a:r>
            <a:endParaRPr lang="en-US" sz="1400" dirty="0" smtClean="0">
              <a:solidFill>
                <a:schemeClr val="accent6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 smtClean="0">
                <a:solidFill>
                  <a:schemeClr val="bg2"/>
                </a:solidFill>
                <a:sym typeface="Arial"/>
              </a:rPr>
              <a:t>public class </a:t>
            </a:r>
            <a:r>
              <a:rPr lang="en-US" sz="1400" dirty="0" err="1" smtClean="0">
                <a:solidFill>
                  <a:schemeClr val="bg2"/>
                </a:solidFill>
                <a:sym typeface="Arial"/>
              </a:rPr>
              <a:t>HelloController</a:t>
            </a:r>
            <a:r>
              <a:rPr lang="en-US" sz="1400" dirty="0" smtClean="0">
                <a:solidFill>
                  <a:schemeClr val="bg2"/>
                </a:solidFill>
                <a:sym typeface="Arial"/>
              </a:rPr>
              <a:t> {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chemeClr val="bg2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rgbClr val="F79646"/>
                </a:solidFill>
                <a:sym typeface="Arial"/>
              </a:rPr>
              <a:t>@</a:t>
            </a:r>
            <a:r>
              <a:rPr lang="en-US" sz="1400" dirty="0" err="1" smtClean="0">
                <a:solidFill>
                  <a:srgbClr val="F79646"/>
                </a:solidFill>
                <a:sym typeface="Arial"/>
              </a:rPr>
              <a:t>RequestMapping</a:t>
            </a:r>
            <a:r>
              <a:rPr lang="en-US" sz="1400" dirty="0" smtClean="0">
                <a:solidFill>
                  <a:srgbClr val="F79646"/>
                </a:solidFill>
                <a:sym typeface="Arial"/>
              </a:rPr>
              <a:t>(“/”)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chemeClr val="bg2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chemeClr val="bg2"/>
                </a:solidFill>
                <a:sym typeface="Arial"/>
              </a:rPr>
              <a:t>public String hello() {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chemeClr val="bg2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chemeClr val="bg2"/>
                </a:solidFill>
                <a:sym typeface="Arial"/>
              </a:rPr>
              <a:t>	return “Greetings from Spring Boot!”;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chemeClr val="bg2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chemeClr val="bg2"/>
                </a:solidFill>
                <a:sym typeface="Arial"/>
              </a:rPr>
              <a:t>}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chemeClr val="bg2"/>
                </a:solidFill>
                <a:sym typeface="Arial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82886" y="4722152"/>
            <a:ext cx="12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2"/>
                </a:solidFill>
              </a:rPr>
              <a:t>Controller.java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37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2690091"/>
            <a:ext cx="4729480" cy="1916545"/>
          </a:xfrm>
          <a:prstGeom prst="rect">
            <a:avLst/>
          </a:prstGeom>
          <a:noFill/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ECE1"/>
              </a:solidFill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chemeClr val="accent1"/>
                </a:solidFill>
                <a:sym typeface="Arial"/>
              </a:rPr>
              <a:t>Hello World – Application Class</a:t>
            </a:r>
            <a:endParaRPr lang="en-US" sz="36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4294967295"/>
          </p:nvPr>
        </p:nvSpPr>
        <p:spPr>
          <a:xfrm>
            <a:off x="431800" y="624362"/>
            <a:ext cx="8551408" cy="3848609"/>
          </a:xfrm>
          <a:prstGeom prst="rect">
            <a:avLst/>
          </a:prstGeom>
        </p:spPr>
        <p:txBody>
          <a:bodyPr/>
          <a:lstStyle/>
          <a:p>
            <a:pPr marL="0" lvl="0" indent="0">
              <a:buClr>
                <a:srgbClr val="008774"/>
              </a:buClr>
              <a:buNone/>
            </a:pPr>
            <a:endParaRPr lang="en-US" sz="2800" dirty="0" smtClean="0">
              <a:solidFill>
                <a:srgbClr val="EEECE1"/>
              </a:solidFill>
              <a:sym typeface="Arial"/>
            </a:endParaRPr>
          </a:p>
          <a:p>
            <a:pPr>
              <a:buClr>
                <a:srgbClr val="008774"/>
              </a:buClr>
            </a:pPr>
            <a:r>
              <a:rPr lang="en-US" sz="2400" dirty="0" smtClean="0">
                <a:solidFill>
                  <a:srgbClr val="EEECE1"/>
                </a:solidFill>
                <a:sym typeface="Arial"/>
              </a:rPr>
              <a:t>@</a:t>
            </a:r>
            <a:r>
              <a:rPr lang="en-US" sz="2400" dirty="0" err="1" smtClean="0">
                <a:solidFill>
                  <a:srgbClr val="EEECE1"/>
                </a:solidFill>
                <a:sym typeface="Arial"/>
              </a:rPr>
              <a:t>SpringBootApplication</a:t>
            </a:r>
            <a:r>
              <a:rPr lang="en-US" sz="2400" dirty="0" smtClean="0">
                <a:solidFill>
                  <a:srgbClr val="EEECE1"/>
                </a:solidFill>
                <a:sym typeface="Arial"/>
              </a:rPr>
              <a:t> annotation enables Spring Boot</a:t>
            </a:r>
          </a:p>
          <a:p>
            <a:pPr lvl="1">
              <a:buClr>
                <a:srgbClr val="008774"/>
              </a:buClr>
            </a:pPr>
            <a:r>
              <a:rPr lang="en-US" sz="1600" dirty="0" smtClean="0">
                <a:solidFill>
                  <a:srgbClr val="EEECE1"/>
                </a:solidFill>
                <a:sym typeface="Arial"/>
              </a:rPr>
              <a:t>Runs Tomcat </a:t>
            </a:r>
            <a:r>
              <a:rPr lang="en-US" sz="1600" i="1" u="sng" dirty="0" smtClean="0">
                <a:solidFill>
                  <a:srgbClr val="EEECE1"/>
                </a:solidFill>
                <a:sym typeface="Arial"/>
              </a:rPr>
              <a:t>embedded</a:t>
            </a:r>
          </a:p>
          <a:p>
            <a:pPr marL="457200" lvl="1" indent="0">
              <a:buClr>
                <a:srgbClr val="008774"/>
              </a:buClr>
              <a:buNone/>
            </a:pPr>
            <a:endParaRPr lang="en-US" sz="2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1400" dirty="0" smtClean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endParaRPr lang="en-US" sz="1400" dirty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 smtClean="0">
                <a:solidFill>
                  <a:schemeClr val="accent6"/>
                </a:solidFill>
                <a:sym typeface="Arial"/>
              </a:rPr>
              <a:t>@</a:t>
            </a:r>
            <a:r>
              <a:rPr lang="en-US" sz="1400" dirty="0" err="1" smtClean="0">
                <a:solidFill>
                  <a:schemeClr val="accent6"/>
                </a:solidFill>
                <a:sym typeface="Arial"/>
              </a:rPr>
              <a:t>SpringBootApplication</a:t>
            </a:r>
            <a:endParaRPr lang="en-US" sz="1400" dirty="0" smtClean="0">
              <a:solidFill>
                <a:schemeClr val="accent6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 smtClean="0">
                <a:solidFill>
                  <a:srgbClr val="EEECE1"/>
                </a:solidFill>
                <a:sym typeface="Arial"/>
              </a:rPr>
              <a:t>public class Application {</a:t>
            </a:r>
          </a:p>
          <a:p>
            <a:pPr marL="0" indent="0">
              <a:buClr>
                <a:srgbClr val="008774"/>
              </a:buClr>
              <a:buNone/>
            </a:pPr>
            <a:endParaRPr lang="en-US" sz="1400" dirty="0" smtClean="0">
              <a:solidFill>
                <a:srgbClr val="EEECE1"/>
              </a:solidFill>
              <a:sym typeface="Arial"/>
            </a:endParaRP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public static void main(String[] 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args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) {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	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SpringApplication.run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(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Application.class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, </a:t>
            </a:r>
            <a:r>
              <a:rPr lang="en-US" sz="1400" dirty="0" err="1" smtClean="0">
                <a:solidFill>
                  <a:srgbClr val="EEECE1"/>
                </a:solidFill>
                <a:sym typeface="Arial"/>
              </a:rPr>
              <a:t>args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);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	</a:t>
            </a:r>
            <a:r>
              <a:rPr lang="en-US" sz="1400" dirty="0" smtClean="0">
                <a:solidFill>
                  <a:srgbClr val="EEECE1"/>
                </a:solidFill>
                <a:sym typeface="Arial"/>
              </a:rPr>
              <a:t>}</a:t>
            </a:r>
          </a:p>
          <a:p>
            <a:pPr marL="0" indent="0">
              <a:buClr>
                <a:srgbClr val="008774"/>
              </a:buClr>
              <a:buNone/>
            </a:pPr>
            <a:r>
              <a:rPr lang="en-US" sz="1400" dirty="0">
                <a:solidFill>
                  <a:srgbClr val="EEECE1"/>
                </a:solidFill>
                <a:sym typeface="Arial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0455" y="49068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19071" y="4722152"/>
            <a:ext cx="1351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2"/>
                </a:solidFill>
              </a:rPr>
              <a:t>Application.java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27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26119</TotalTime>
  <Words>768</Words>
  <Application>Microsoft Macintosh PowerPoint</Application>
  <PresentationFormat>On-screen Show (16:9)</PresentationFormat>
  <Paragraphs>216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Office Theme</vt:lpstr>
      <vt:lpstr>3_Office Theme</vt:lpstr>
      <vt:lpstr>Pivotal Main</vt:lpstr>
      <vt:lpstr>1_Pivotal Main</vt:lpstr>
      <vt:lpstr>PowerPoint Presentation</vt:lpstr>
      <vt:lpstr>Topics in this Session</vt:lpstr>
      <vt:lpstr>What is Spring Boot?</vt:lpstr>
      <vt:lpstr>What is Spring Boot?</vt:lpstr>
      <vt:lpstr>Opinionated Runtime?</vt:lpstr>
      <vt:lpstr>Hello World Example</vt:lpstr>
      <vt:lpstr>Hello World – Maven Descriptor</vt:lpstr>
      <vt:lpstr>Hello World – Spring MVC Controller</vt:lpstr>
      <vt:lpstr>Hello World – Application Class</vt:lpstr>
      <vt:lpstr>Deployment</vt:lpstr>
      <vt:lpstr>Putting it all together</vt:lpstr>
      <vt:lpstr>Topics in this Session</vt:lpstr>
      <vt:lpstr>How to use Spring Boot?</vt:lpstr>
      <vt:lpstr>Spring Boot Parent POM</vt:lpstr>
      <vt:lpstr>Spring Web Dependencies</vt:lpstr>
      <vt:lpstr>Topics in this Session</vt:lpstr>
      <vt:lpstr>Externalized Properties application.properties</vt:lpstr>
      <vt:lpstr>Controlling Log Level</vt:lpstr>
      <vt:lpstr>DataSource Configuration</vt:lpstr>
      <vt:lpstr>Web Application Convenience</vt:lpstr>
      <vt:lpstr>Summary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Wayne Lund</cp:lastModifiedBy>
  <cp:revision>248</cp:revision>
  <dcterms:created xsi:type="dcterms:W3CDTF">2015-10-05T21:15:00Z</dcterms:created>
  <dcterms:modified xsi:type="dcterms:W3CDTF">2016-04-14T22:23:20Z</dcterms:modified>
  <cp:category/>
</cp:coreProperties>
</file>