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22"/>
  </p:notesMasterIdLst>
  <p:handoutMasterIdLst>
    <p:handoutMasterId r:id="rId23"/>
  </p:handoutMasterIdLst>
  <p:sldIdLst>
    <p:sldId id="353" r:id="rId5"/>
    <p:sldId id="259" r:id="rId6"/>
    <p:sldId id="355" r:id="rId7"/>
    <p:sldId id="356" r:id="rId8"/>
    <p:sldId id="357" r:id="rId9"/>
    <p:sldId id="358" r:id="rId10"/>
    <p:sldId id="359" r:id="rId11"/>
    <p:sldId id="360" r:id="rId12"/>
    <p:sldId id="363" r:id="rId13"/>
    <p:sldId id="362" r:id="rId14"/>
    <p:sldId id="365" r:id="rId15"/>
    <p:sldId id="366" r:id="rId16"/>
    <p:sldId id="367" r:id="rId17"/>
    <p:sldId id="364" r:id="rId18"/>
    <p:sldId id="361" r:id="rId19"/>
    <p:sldId id="368" r:id="rId20"/>
    <p:sldId id="35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Spring Data REST" id="{FE1D1771-E7BF-5F4F-B5C1-01E163D15910}">
          <p14:sldIdLst>
            <p14:sldId id="363"/>
            <p14:sldId id="362"/>
            <p14:sldId id="365"/>
            <p14:sldId id="366"/>
            <p14:sldId id="367"/>
          </p14:sldIdLst>
        </p14:section>
        <p14:section name="Polygot Persistence" id="{1E2DD7CB-3067-034D-B31E-50D24724DD85}">
          <p14:sldIdLst>
            <p14:sldId id="364"/>
            <p14:sldId id="361"/>
            <p14:sldId id="368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8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1280px-Boeing-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22" y="162560"/>
            <a:ext cx="1053018" cy="660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Spring Data REST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3" y="1074737"/>
            <a:ext cx="8410574" cy="1485583"/>
          </a:xfrm>
        </p:spPr>
        <p:txBody>
          <a:bodyPr/>
          <a:lstStyle/>
          <a:p>
            <a:pPr marL="203200" lv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Goal is to provide a solid foundation on which to expose </a:t>
            </a:r>
            <a:r>
              <a:rPr lang="en-US" dirty="0" smtClean="0">
                <a:solidFill>
                  <a:srgbClr val="77933C"/>
                </a:solidFill>
              </a:rPr>
              <a:t>CRUD</a:t>
            </a:r>
            <a:r>
              <a:rPr lang="en-US" dirty="0" smtClean="0">
                <a:solidFill>
                  <a:schemeClr val="accent6"/>
                </a:solidFill>
              </a:rPr>
              <a:t> repositories to your </a:t>
            </a:r>
            <a:r>
              <a:rPr lang="en-US" dirty="0" smtClean="0">
                <a:solidFill>
                  <a:srgbClr val="77933C"/>
                </a:solidFill>
              </a:rPr>
              <a:t>repository manage entities </a:t>
            </a:r>
            <a:r>
              <a:rPr lang="en-US" dirty="0" smtClean="0">
                <a:solidFill>
                  <a:schemeClr val="accent6"/>
                </a:solidFill>
              </a:rPr>
              <a:t>using plain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 REST </a:t>
            </a:r>
            <a:r>
              <a:rPr lang="en-US" dirty="0" smtClean="0">
                <a:solidFill>
                  <a:schemeClr val="accent6"/>
                </a:solidFill>
              </a:rPr>
              <a:t>semantics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Import the Required Dependency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3" y="1074737"/>
            <a:ext cx="8410574" cy="916623"/>
          </a:xfrm>
        </p:spPr>
        <p:txBody>
          <a:bodyPr/>
          <a:lstStyle/>
          <a:p>
            <a:pPr marL="203200" lv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Add the Spring Data REST starter to the </a:t>
            </a:r>
            <a:r>
              <a:rPr lang="en-US" dirty="0" err="1" smtClean="0">
                <a:solidFill>
                  <a:schemeClr val="accent6"/>
                </a:solidFill>
              </a:rPr>
              <a:t>pom.xml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360" y="1859280"/>
            <a:ext cx="4551680" cy="146304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&gt;spring-boot-starter-data-rest&lt;/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16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Exporting the Repository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712" y="2566034"/>
            <a:ext cx="8410574" cy="2397126"/>
          </a:xfrm>
        </p:spPr>
        <p:txBody>
          <a:bodyPr/>
          <a:lstStyle/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For this repository, Spring Data REST exposes a resource collection at “/orders”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The path is derived from the </a:t>
            </a:r>
            <a:r>
              <a:rPr lang="en-US" sz="1800" dirty="0" err="1" smtClean="0">
                <a:solidFill>
                  <a:schemeClr val="accent6"/>
                </a:solidFill>
              </a:rPr>
              <a:t>uncapitalized</a:t>
            </a:r>
            <a:r>
              <a:rPr lang="en-US" sz="1800" dirty="0" smtClean="0">
                <a:solidFill>
                  <a:schemeClr val="accent6"/>
                </a:solidFill>
              </a:rPr>
              <a:t>, pluralized, simple class name of the domain class being managed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It also exposes an item resource for each of these items managed by the repository under the URI template /orders/{id}</a:t>
            </a:r>
          </a:p>
          <a:p>
            <a:pPr marL="203200" lvl="0" indent="0">
              <a:buNone/>
            </a:pPr>
            <a:r>
              <a:rPr lang="en-US" sz="1800" dirty="0" smtClean="0">
                <a:solidFill>
                  <a:schemeClr val="accent6"/>
                </a:solidFill>
              </a:rPr>
              <a:t>Custom queries are exported to /search, e.g. /search/</a:t>
            </a:r>
            <a:r>
              <a:rPr lang="en-US" sz="1800" dirty="0" err="1" smtClean="0">
                <a:solidFill>
                  <a:schemeClr val="accent6"/>
                </a:solidFill>
              </a:rPr>
              <a:t>findByDate</a:t>
            </a:r>
            <a:endParaRPr lang="en-US" sz="1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920" y="1045630"/>
            <a:ext cx="6380480" cy="137245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OrderRepository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CrudRepository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&lt;Order,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List&lt;Order&gt;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findByDate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(@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Param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(“date”) Date date);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14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chemeClr val="accent1"/>
                </a:solidFill>
              </a:rPr>
              <a:t>RESTful</a:t>
            </a:r>
            <a:r>
              <a:rPr lang="en-US" dirty="0" smtClean="0">
                <a:solidFill>
                  <a:schemeClr val="accent1"/>
                </a:solidFill>
              </a:rPr>
              <a:t> API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4822825"/>
            <a:ext cx="374650" cy="274638"/>
          </a:xfrm>
        </p:spPr>
        <p:txBody>
          <a:bodyPr/>
          <a:lstStyle/>
          <a:p>
            <a:fld id="{ADA07C09-8A41-3B46-A636-3955072BBB4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977900"/>
            <a:ext cx="5557521" cy="40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4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rgbClr val="FDEADA"/>
                </a:solidFill>
                <a:sym typeface="Arial"/>
              </a:rPr>
              <a:t>Spring Data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Data REST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</a:rPr>
              <a:t>Polyglot Persistence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4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Other Repositories  - Cassandra </a:t>
            </a:r>
            <a:r>
              <a:rPr lang="en-US" sz="3200" b="0" dirty="0" err="1" smtClean="0">
                <a:solidFill>
                  <a:schemeClr val="accent1"/>
                </a:solidFill>
                <a:sym typeface="Arial"/>
              </a:rPr>
              <a:t>NoSQL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601859"/>
            <a:ext cx="7914640" cy="1435981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BookRepository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extends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CassandraRepository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&lt;Book&gt; {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…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7160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Other Repositories  - </a:t>
            </a:r>
            <a:r>
              <a:rPr lang="en-US" sz="3200" b="0" dirty="0" err="1" smtClean="0">
                <a:solidFill>
                  <a:schemeClr val="accent1"/>
                </a:solidFill>
                <a:sym typeface="Arial"/>
              </a:rPr>
              <a:t>Redis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601859"/>
            <a:ext cx="7914640" cy="1435981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@Repository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800000"/>
                </a:solidFill>
                <a:sym typeface="Arial"/>
              </a:rPr>
              <a:t>p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ublic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BookRepository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 {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void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saveBook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(Book book);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…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0320" y="406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idx="4294967295"/>
          </p:nvPr>
        </p:nvSpPr>
        <p:spPr>
          <a:xfrm>
            <a:off x="366712" y="3373120"/>
            <a:ext cx="8410574" cy="1590040"/>
          </a:xfrm>
          <a:prstGeom prst="rect">
            <a:avLst/>
          </a:prstGeom>
        </p:spPr>
        <p:txBody>
          <a:bodyPr/>
          <a:lstStyle/>
          <a:p>
            <a:pPr marL="203200" lvl="0" indent="0">
              <a:buNone/>
            </a:pPr>
            <a:r>
              <a:rPr lang="en-US" sz="1800" dirty="0" err="1" smtClean="0">
                <a:solidFill>
                  <a:schemeClr val="accent6"/>
                </a:solidFill>
              </a:rPr>
              <a:t>Redis</a:t>
            </a:r>
            <a:r>
              <a:rPr lang="en-US" sz="1800" dirty="0" smtClean="0">
                <a:solidFill>
                  <a:schemeClr val="accent6"/>
                </a:solidFill>
              </a:rPr>
              <a:t> does not support a “standard” query interface therefore the implementers of Spring Data </a:t>
            </a:r>
            <a:r>
              <a:rPr lang="en-US" sz="1800" dirty="0" err="1" smtClean="0">
                <a:solidFill>
                  <a:schemeClr val="accent6"/>
                </a:solidFill>
              </a:rPr>
              <a:t>Redis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smtClean="0">
                <a:solidFill>
                  <a:schemeClr val="accent6"/>
                </a:solidFill>
              </a:rPr>
              <a:t>decided that “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interactions with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Redis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are quite unique to the use case so we didn't see that much functional overlap to motivate a generic implementation that does more than just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‘save’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‘load’</a:t>
            </a:r>
            <a:r>
              <a:rPr lang="en-US" sz="1800" dirty="0" smtClean="0">
                <a:solidFill>
                  <a:schemeClr val="accent6"/>
                </a:solidFill>
              </a:rPr>
              <a:t>”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624105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Spring Data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Spring Data REST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Spring Data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Data REST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727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What Types of Data Stores?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3429000" cy="3848609"/>
          </a:xfrm>
        </p:spPr>
        <p:txBody>
          <a:bodyPr/>
          <a:lstStyle/>
          <a:p>
            <a:pPr lvl="0">
              <a:lnSpc>
                <a:spcPct val="200000"/>
              </a:lnSpc>
              <a:spcBef>
                <a:spcPts val="624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Spring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JPA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MongoDB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Redis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Solr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GemFire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KeyValue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hape 196"/>
          <p:cNvSpPr txBox="1">
            <a:spLocks/>
          </p:cNvSpPr>
          <p:nvPr/>
        </p:nvSpPr>
        <p:spPr>
          <a:xfrm>
            <a:off x="3997960" y="617850"/>
            <a:ext cx="4170680" cy="3848609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624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Community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Aerospike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Cassandra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Couchbase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DynamoDB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err="1" smtClean="0">
                <a:solidFill>
                  <a:schemeClr val="accent6"/>
                </a:solidFill>
                <a:sym typeface="Arial"/>
              </a:rPr>
              <a:t>ElasticSearch</a:t>
            </a:r>
            <a:endParaRPr lang="en-US" sz="2400" b="1" dirty="0" smtClean="0">
              <a:solidFill>
                <a:schemeClr val="accent6"/>
              </a:solidFill>
              <a:sym typeface="Aria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02334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 the Required Dependency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3"/>
            <a:ext cx="8551408" cy="1509238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Add the JPA starter to the </a:t>
            </a:r>
            <a:r>
              <a:rPr lang="en-US" sz="2800" b="1" dirty="0" err="1" smtClean="0">
                <a:solidFill>
                  <a:schemeClr val="accent6"/>
                </a:solidFill>
                <a:sym typeface="Arial"/>
              </a:rPr>
              <a:t>pom.xml</a:t>
            </a:r>
            <a:endParaRPr lang="en-US" sz="2800" b="1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5360" y="2133601"/>
            <a:ext cx="4551680" cy="146304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&lt;dependency&gt;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org.springframework.boot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groupId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&gt;spring-boot-starter-data-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artifactId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&lt;/dependency&gt;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8212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Repositories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740725"/>
            <a:ext cx="8551408" cy="1509238"/>
          </a:xfrm>
        </p:spPr>
        <p:txBody>
          <a:bodyPr/>
          <a:lstStyle/>
          <a:p>
            <a:pPr lvl="0">
              <a:spcBef>
                <a:spcPts val="1272"/>
              </a:spcBef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Tired of creating / maintaining boilerplate code</a:t>
            </a:r>
          </a:p>
          <a:p>
            <a:pPr lvl="0"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Use Spring Repositories</a:t>
            </a:r>
          </a:p>
          <a:p>
            <a:pPr lvl="0"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CRUD support added with no implementation required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160" y="2133600"/>
            <a:ext cx="6360160" cy="290576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CrudRepository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&lt;T, ID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Serializable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&gt; extends Repository&lt;T, ID&gt;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Saves the given entity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&lt;S extends T&gt; S save(S entity);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returns the entity identified by the given id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T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findOne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(ID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primaryKey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returns all entities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Iterable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&lt;T&gt;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findAll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// deletes the given entity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953735"/>
                </a:solidFill>
                <a:sym typeface="Arial"/>
              </a:rPr>
              <a:t>void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delete(T entity);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// .. more functionality omitted.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Add Required Methods as Needed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160" y="1063379"/>
            <a:ext cx="6380480" cy="280416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sym typeface="Arial"/>
              </a:rPr>
              <a:t>public interface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PersonRepository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&lt;User,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findByEmailAddressAndLastName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(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408000"/>
                </a:solidFill>
                <a:sym typeface="Arial"/>
              </a:rPr>
              <a:t>// enables the distinct flag for the query</a:t>
            </a:r>
            <a:endParaRPr lang="en-US" sz="12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List&lt;Person&gt;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findDistinctPeopleByLastnameorFirstname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 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(String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findPeopleDistinctByLastnamefOrFirstname</a:t>
            </a:r>
            <a:r>
              <a:rPr lang="en-US" sz="1200" b="1" dirty="0">
                <a:solidFill>
                  <a:srgbClr val="D9D9D9"/>
                </a:solidFill>
                <a:sym typeface="Arial"/>
              </a:rPr>
              <a:t> </a:t>
            </a:r>
            <a:endParaRPr lang="en-US" sz="1200" b="1" dirty="0" smtClean="0">
              <a:solidFill>
                <a:srgbClr val="D9D9D9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D9D9D9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	(String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, String </a:t>
            </a:r>
            <a:r>
              <a:rPr lang="en-US" sz="1200" b="1" dirty="0" err="1" smtClean="0">
                <a:solidFill>
                  <a:srgbClr val="D9D9D9"/>
                </a:solidFill>
                <a:sym typeface="Arial"/>
              </a:rPr>
              <a:t>firstname</a:t>
            </a:r>
            <a:r>
              <a:rPr lang="en-US" sz="1200" b="1" dirty="0" smtClean="0">
                <a:solidFill>
                  <a:srgbClr val="D9D9D9"/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endParaRPr lang="en-US" sz="1200" b="1" dirty="0" smtClean="0">
              <a:solidFill>
                <a:srgbClr val="7F7F7F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rgbClr val="7F7F7F"/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rgbClr val="408000"/>
                </a:solidFill>
                <a:sym typeface="Arial"/>
              </a:rPr>
              <a:t>// enabling ignoring case for individual property</a:t>
            </a:r>
            <a:endParaRPr lang="en-US" sz="1200" b="1" dirty="0">
              <a:solidFill>
                <a:srgbClr val="408000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List&lt;Person&gt;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findByLastnameIgnoreCase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lastname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@Query as an Alternative to Keywords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3"/>
            <a:ext cx="8551408" cy="1509238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A JPA based repository using the @Query Annotation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160" y="2133601"/>
            <a:ext cx="6380480" cy="1372450"/>
          </a:xfrm>
          <a:prstGeom prst="rect">
            <a:avLst/>
          </a:prstGeom>
          <a:solidFill>
            <a:srgbClr val="162128"/>
          </a:solidFill>
          <a:ln>
            <a:solidFill>
              <a:srgbClr val="FFFFCC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rgbClr val="800000"/>
                </a:solidFill>
                <a:sym typeface="Arial"/>
              </a:rPr>
              <a:t>public interface</a:t>
            </a:r>
            <a:r>
              <a:rPr lang="en-US" sz="1200" b="1" dirty="0" smtClean="0">
                <a:solidFill>
                  <a:srgbClr val="7F7F7F"/>
                </a:solidFill>
                <a:sym typeface="Arial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UserRepository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extends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JpaRepository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&lt;User, Long&gt; {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	@Query(“select u from User u where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u.emailAddress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 = ?1)</a:t>
            </a:r>
          </a:p>
          <a:p>
            <a:pPr>
              <a:buClr>
                <a:srgbClr val="008774"/>
              </a:buClr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sym typeface="Arial"/>
              </a:rPr>
              <a:t>	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User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findByEmailAddress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(String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emailAddress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);</a:t>
            </a:r>
          </a:p>
          <a:p>
            <a:pPr>
              <a:buClr>
                <a:srgbClr val="008774"/>
              </a:buClr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sym typeface="Arial"/>
              </a:rPr>
              <a:t>}</a:t>
            </a:r>
            <a:endParaRPr lang="en-US" sz="1200" b="1" dirty="0">
              <a:solidFill>
                <a:schemeClr val="bg1">
                  <a:lumMod val="8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414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Spring Data</a:t>
            </a: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b="1" dirty="0">
                <a:solidFill>
                  <a:schemeClr val="accent6"/>
                </a:solidFill>
                <a:sym typeface="Arial"/>
              </a:rPr>
              <a:t>Spring </a:t>
            </a:r>
            <a:r>
              <a:rPr lang="en-US" sz="2800" b="1" dirty="0" smtClean="0">
                <a:solidFill>
                  <a:schemeClr val="accent6"/>
                </a:solidFill>
                <a:sym typeface="Arial"/>
              </a:rPr>
              <a:t>Data REST</a:t>
            </a:r>
            <a:endParaRPr lang="en-US" sz="2800" b="1" dirty="0">
              <a:solidFill>
                <a:schemeClr val="accent6"/>
              </a:solidFill>
              <a:sym typeface="Arial"/>
            </a:endParaRPr>
          </a:p>
          <a:p>
            <a:pPr lvl="0">
              <a:spcAft>
                <a:spcPts val="1800"/>
              </a:spcAft>
              <a:buClr>
                <a:srgbClr val="008774"/>
              </a:buClr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Arial"/>
              </a:rPr>
              <a:t>Polyglot Persistence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74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26204</TotalTime>
  <Words>389</Words>
  <Application>Microsoft Macintosh PowerPoint</Application>
  <PresentationFormat>On-screen Show (16:9)</PresentationFormat>
  <Paragraphs>129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  <vt:lpstr>Workshop Agenda</vt:lpstr>
      <vt:lpstr>What Types of Data Stores?</vt:lpstr>
      <vt:lpstr>Import the Required Dependency</vt:lpstr>
      <vt:lpstr>Repositories</vt:lpstr>
      <vt:lpstr>Add Required Methods as Needed</vt:lpstr>
      <vt:lpstr>@Query as an Alternative to Keywords</vt:lpstr>
      <vt:lpstr>Workshop Agenda</vt:lpstr>
      <vt:lpstr>Spring Data REST</vt:lpstr>
      <vt:lpstr>Import the Required Dependency</vt:lpstr>
      <vt:lpstr>Exporting the Repository</vt:lpstr>
      <vt:lpstr>RESTful API</vt:lpstr>
      <vt:lpstr>Workshop Agenda</vt:lpstr>
      <vt:lpstr>Other Repositories  - Cassandra NoSQL</vt:lpstr>
      <vt:lpstr>Other Repositories  - Redis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Wayne Lund</cp:lastModifiedBy>
  <cp:revision>261</cp:revision>
  <dcterms:created xsi:type="dcterms:W3CDTF">2015-10-05T21:15:00Z</dcterms:created>
  <dcterms:modified xsi:type="dcterms:W3CDTF">2016-04-14T22:23:45Z</dcterms:modified>
  <cp:category/>
</cp:coreProperties>
</file>